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65" r:id="rId4"/>
    <p:sldId id="263" r:id="rId5"/>
    <p:sldId id="259" r:id="rId6"/>
    <p:sldId id="269" r:id="rId7"/>
    <p:sldId id="270" r:id="rId8"/>
    <p:sldId id="264" r:id="rId9"/>
    <p:sldId id="284" r:id="rId10"/>
    <p:sldId id="275" r:id="rId11"/>
    <p:sldId id="278" r:id="rId12"/>
    <p:sldId id="28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3C9"/>
    <a:srgbClr val="4174B9"/>
    <a:srgbClr val="B6C05B"/>
    <a:srgbClr val="E1F0FA"/>
    <a:srgbClr val="EFC954"/>
    <a:srgbClr val="FDF8E7"/>
    <a:srgbClr val="658FC9"/>
    <a:srgbClr val="7030A0"/>
    <a:srgbClr val="2B4C7D"/>
    <a:srgbClr val="689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Лист1!$A$2:$A$84</c:f>
              <c:strCache>
                <c:ptCount val="83"/>
                <c:pt idx="0">
                  <c:v>Республика Алтай</c:v>
                </c:pt>
                <c:pt idx="1">
                  <c:v>Чеченская Республика</c:v>
                </c:pt>
                <c:pt idx="2">
                  <c:v>Карачаево-Черкессия</c:v>
                </c:pt>
                <c:pt idx="3">
                  <c:v>Республика Дагестан</c:v>
                </c:pt>
                <c:pt idx="4">
                  <c:v>Республика Калмыкия</c:v>
                </c:pt>
                <c:pt idx="5">
                  <c:v>Республика Адыгея</c:v>
                </c:pt>
                <c:pt idx="6">
                  <c:v>Республика Крым</c:v>
                </c:pt>
                <c:pt idx="7">
                  <c:v>Кабардино-Балкария</c:v>
                </c:pt>
                <c:pt idx="8">
                  <c:v>Краснодарский край</c:v>
                </c:pt>
                <c:pt idx="9">
                  <c:v>Республика Ингушетия</c:v>
                </c:pt>
                <c:pt idx="10">
                  <c:v>Алтайский край</c:v>
                </c:pt>
                <c:pt idx="11">
                  <c:v>Республика Бурятия</c:v>
                </c:pt>
                <c:pt idx="12">
                  <c:v>Ставропольский край</c:v>
                </c:pt>
                <c:pt idx="13">
                  <c:v>Оренбургская обл.</c:v>
                </c:pt>
                <c:pt idx="14">
                  <c:v>Тамбовская обл.</c:v>
                </c:pt>
                <c:pt idx="15">
                  <c:v>Курганская обл.</c:v>
                </c:pt>
                <c:pt idx="16">
                  <c:v>Республика Башкортостан</c:v>
                </c:pt>
                <c:pt idx="17">
                  <c:v>Чувашская Республика</c:v>
                </c:pt>
                <c:pt idx="18">
                  <c:v>Республика Мордовия</c:v>
                </c:pt>
                <c:pt idx="19">
                  <c:v>Северная Осетия-Алания</c:v>
                </c:pt>
                <c:pt idx="20">
                  <c:v>Липецкая обл.</c:v>
                </c:pt>
                <c:pt idx="21">
                  <c:v>Удмуртская Республика</c:v>
                </c:pt>
                <c:pt idx="22">
                  <c:v>Республика Саха (Якутия)</c:v>
                </c:pt>
                <c:pt idx="23">
                  <c:v>Астраханская обл.</c:v>
                </c:pt>
                <c:pt idx="24">
                  <c:v>Орловская обл.</c:v>
                </c:pt>
                <c:pt idx="25">
                  <c:v>Ленинградская обл.</c:v>
                </c:pt>
                <c:pt idx="26">
                  <c:v>Республика Марий Эл </c:v>
                </c:pt>
                <c:pt idx="27">
                  <c:v>Белгородская обл.</c:v>
                </c:pt>
                <c:pt idx="28">
                  <c:v>Амурская обл.</c:v>
                </c:pt>
                <c:pt idx="29">
                  <c:v>Тюменская обл. (без АО)</c:v>
                </c:pt>
                <c:pt idx="30">
                  <c:v>Воронежская обл.</c:v>
                </c:pt>
                <c:pt idx="31">
                  <c:v>Ростовская обл.</c:v>
                </c:pt>
                <c:pt idx="32">
                  <c:v>Еврейская АО</c:v>
                </c:pt>
                <c:pt idx="33">
                  <c:v>Забайкальский край</c:v>
                </c:pt>
                <c:pt idx="34">
                  <c:v>Курская обл.</c:v>
                </c:pt>
                <c:pt idx="35">
                  <c:v>Пензенская обл.</c:v>
                </c:pt>
                <c:pt idx="36">
                  <c:v>Республика Хакасия</c:v>
                </c:pt>
                <c:pt idx="37">
                  <c:v>Брянская обл.</c:v>
                </c:pt>
                <c:pt idx="38">
                  <c:v>Псковская обл.</c:v>
                </c:pt>
                <c:pt idx="39">
                  <c:v>Чукотский АО</c:v>
                </c:pt>
                <c:pt idx="40">
                  <c:v>Новгородская обл.</c:v>
                </c:pt>
                <c:pt idx="41">
                  <c:v>Смоленская обл.</c:v>
                </c:pt>
                <c:pt idx="42">
                  <c:v>Томская обл.</c:v>
                </c:pt>
                <c:pt idx="43">
                  <c:v>Рязанская обл.</c:v>
                </c:pt>
                <c:pt idx="44">
                  <c:v>Вологодская обл.</c:v>
                </c:pt>
                <c:pt idx="45">
                  <c:v>Омская обл.</c:v>
                </c:pt>
                <c:pt idx="46">
                  <c:v>Костромская обл.</c:v>
                </c:pt>
                <c:pt idx="47">
                  <c:v>Ненецкий АО</c:v>
                </c:pt>
                <c:pt idx="48">
                  <c:v>Тульская обл.</c:v>
                </c:pt>
                <c:pt idx="49">
                  <c:v>Саратовская обл.</c:v>
                </c:pt>
                <c:pt idx="50">
                  <c:v>Калужская обл.</c:v>
                </c:pt>
                <c:pt idx="51">
                  <c:v>Пермский край</c:v>
                </c:pt>
                <c:pt idx="52">
                  <c:v>Ульяновская обл.</c:v>
                </c:pt>
                <c:pt idx="53">
                  <c:v>Тверская обл.</c:v>
                </c:pt>
                <c:pt idx="54">
                  <c:v>Республика Татарстан</c:v>
                </c:pt>
                <c:pt idx="55">
                  <c:v>Волгоградская обл.</c:v>
                </c:pt>
                <c:pt idx="56">
                  <c:v>Приморский край</c:v>
                </c:pt>
                <c:pt idx="57">
                  <c:v>Красноярский край </c:v>
                </c:pt>
                <c:pt idx="58">
                  <c:v>Калининградская обл.</c:v>
                </c:pt>
                <c:pt idx="59">
                  <c:v>Иркутская обл.</c:v>
                </c:pt>
                <c:pt idx="60">
                  <c:v>Владимирская обл.</c:v>
                </c:pt>
                <c:pt idx="61">
                  <c:v>Кировская обл.</c:v>
                </c:pt>
                <c:pt idx="62">
                  <c:v>Республика Коми</c:v>
                </c:pt>
                <c:pt idx="63">
                  <c:v>Камчатский край</c:v>
                </c:pt>
                <c:pt idx="64">
                  <c:v>Архангельская обл. </c:v>
                </c:pt>
                <c:pt idx="65">
                  <c:v>Новосибирская обл.</c:v>
                </c:pt>
                <c:pt idx="66">
                  <c:v>Самарская обл.</c:v>
                </c:pt>
                <c:pt idx="67">
                  <c:v>Нижегородская обл.</c:v>
                </c:pt>
                <c:pt idx="68">
                  <c:v>Республика Карелия</c:v>
                </c:pt>
                <c:pt idx="69">
                  <c:v>Тюменская обл. </c:v>
                </c:pt>
                <c:pt idx="70">
                  <c:v>Ярославская обл.</c:v>
                </c:pt>
                <c:pt idx="71">
                  <c:v>Московская обл.</c:v>
                </c:pt>
                <c:pt idx="72">
                  <c:v>Ивановская обл.</c:v>
                </c:pt>
                <c:pt idx="73">
                  <c:v>Хабаровский край</c:v>
                </c:pt>
                <c:pt idx="74">
                  <c:v>Сахалинская обл.</c:v>
                </c:pt>
                <c:pt idx="75">
                  <c:v>Челябинская обл.</c:v>
                </c:pt>
                <c:pt idx="76">
                  <c:v>Ямало-Ненецкий АО</c:v>
                </c:pt>
                <c:pt idx="77">
                  <c:v>Свердловская обл.</c:v>
                </c:pt>
                <c:pt idx="78">
                  <c:v>Кемеровская обл.</c:v>
                </c:pt>
                <c:pt idx="79">
                  <c:v>Мурманская обл.</c:v>
                </c:pt>
                <c:pt idx="80">
                  <c:v>Ханты-Мансийский АО</c:v>
                </c:pt>
                <c:pt idx="81">
                  <c:v>г. Севастополь</c:v>
                </c:pt>
                <c:pt idx="82">
                  <c:v>Магаданская обл.</c:v>
                </c:pt>
              </c:strCache>
            </c:strRef>
          </c:cat>
          <c:val>
            <c:numRef>
              <c:f>Лист1!$B$2:$B$84</c:f>
              <c:numCache>
                <c:formatCode>General</c:formatCode>
                <c:ptCount val="83"/>
                <c:pt idx="0">
                  <c:v>70.8</c:v>
                </c:pt>
                <c:pt idx="1">
                  <c:v>62</c:v>
                </c:pt>
                <c:pt idx="2">
                  <c:v>57.099999999999994</c:v>
                </c:pt>
                <c:pt idx="3">
                  <c:v>54.7</c:v>
                </c:pt>
                <c:pt idx="4">
                  <c:v>53.800000000000004</c:v>
                </c:pt>
                <c:pt idx="5">
                  <c:v>53</c:v>
                </c:pt>
                <c:pt idx="6">
                  <c:v>49.2</c:v>
                </c:pt>
                <c:pt idx="7">
                  <c:v>48</c:v>
                </c:pt>
                <c:pt idx="8">
                  <c:v>44.4</c:v>
                </c:pt>
                <c:pt idx="9">
                  <c:v>44.3</c:v>
                </c:pt>
                <c:pt idx="10">
                  <c:v>42.8</c:v>
                </c:pt>
                <c:pt idx="11">
                  <c:v>40.9</c:v>
                </c:pt>
                <c:pt idx="12">
                  <c:v>40.799999999999997</c:v>
                </c:pt>
                <c:pt idx="13">
                  <c:v>39.200000000000003</c:v>
                </c:pt>
                <c:pt idx="14">
                  <c:v>38.5</c:v>
                </c:pt>
                <c:pt idx="15">
                  <c:v>37.700000000000003</c:v>
                </c:pt>
                <c:pt idx="16">
                  <c:v>37.4</c:v>
                </c:pt>
                <c:pt idx="17">
                  <c:v>36.299999999999997</c:v>
                </c:pt>
                <c:pt idx="18">
                  <c:v>36</c:v>
                </c:pt>
                <c:pt idx="19">
                  <c:v>35.699999999999996</c:v>
                </c:pt>
                <c:pt idx="20">
                  <c:v>35.4</c:v>
                </c:pt>
                <c:pt idx="21">
                  <c:v>33.800000000000004</c:v>
                </c:pt>
                <c:pt idx="22">
                  <c:v>33.700000000000003</c:v>
                </c:pt>
                <c:pt idx="23">
                  <c:v>33.4</c:v>
                </c:pt>
                <c:pt idx="24">
                  <c:v>33.300000000000004</c:v>
                </c:pt>
                <c:pt idx="25">
                  <c:v>32.700000000000003</c:v>
                </c:pt>
                <c:pt idx="26">
                  <c:v>32.5</c:v>
                </c:pt>
                <c:pt idx="27">
                  <c:v>32.4</c:v>
                </c:pt>
                <c:pt idx="28">
                  <c:v>32.200000000000003</c:v>
                </c:pt>
                <c:pt idx="29">
                  <c:v>32.200000000000003</c:v>
                </c:pt>
                <c:pt idx="30">
                  <c:v>32</c:v>
                </c:pt>
                <c:pt idx="31">
                  <c:v>31.8</c:v>
                </c:pt>
                <c:pt idx="32">
                  <c:v>31.7</c:v>
                </c:pt>
                <c:pt idx="33">
                  <c:v>31.7</c:v>
                </c:pt>
                <c:pt idx="34">
                  <c:v>31.3</c:v>
                </c:pt>
                <c:pt idx="35">
                  <c:v>30.9</c:v>
                </c:pt>
                <c:pt idx="36">
                  <c:v>30</c:v>
                </c:pt>
                <c:pt idx="37">
                  <c:v>29.599999999999998</c:v>
                </c:pt>
                <c:pt idx="38">
                  <c:v>29.099999999999998</c:v>
                </c:pt>
                <c:pt idx="39">
                  <c:v>28.799999999999997</c:v>
                </c:pt>
                <c:pt idx="40">
                  <c:v>28.299999999999997</c:v>
                </c:pt>
                <c:pt idx="41">
                  <c:v>28.000000000000004</c:v>
                </c:pt>
                <c:pt idx="42">
                  <c:v>27.900000000000002</c:v>
                </c:pt>
                <c:pt idx="43">
                  <c:v>27.800000000000004</c:v>
                </c:pt>
                <c:pt idx="44">
                  <c:v>27.3</c:v>
                </c:pt>
                <c:pt idx="45">
                  <c:v>27.1</c:v>
                </c:pt>
                <c:pt idx="46">
                  <c:v>27</c:v>
                </c:pt>
                <c:pt idx="47">
                  <c:v>25.8</c:v>
                </c:pt>
                <c:pt idx="48">
                  <c:v>25.3</c:v>
                </c:pt>
                <c:pt idx="49">
                  <c:v>24.3</c:v>
                </c:pt>
                <c:pt idx="50">
                  <c:v>24.2</c:v>
                </c:pt>
                <c:pt idx="51">
                  <c:v>24.099999999999998</c:v>
                </c:pt>
                <c:pt idx="52">
                  <c:v>23.9</c:v>
                </c:pt>
                <c:pt idx="53">
                  <c:v>23.7</c:v>
                </c:pt>
                <c:pt idx="54">
                  <c:v>23.1</c:v>
                </c:pt>
                <c:pt idx="55">
                  <c:v>22.6</c:v>
                </c:pt>
                <c:pt idx="56">
                  <c:v>22.6</c:v>
                </c:pt>
                <c:pt idx="57">
                  <c:v>22.400000000000002</c:v>
                </c:pt>
                <c:pt idx="58">
                  <c:v>22.2</c:v>
                </c:pt>
                <c:pt idx="59">
                  <c:v>22.1</c:v>
                </c:pt>
                <c:pt idx="60">
                  <c:v>21.8</c:v>
                </c:pt>
                <c:pt idx="61">
                  <c:v>21.8</c:v>
                </c:pt>
                <c:pt idx="62">
                  <c:v>21.7</c:v>
                </c:pt>
                <c:pt idx="63">
                  <c:v>21.3</c:v>
                </c:pt>
                <c:pt idx="64">
                  <c:v>21.099999999999998</c:v>
                </c:pt>
                <c:pt idx="65">
                  <c:v>20.7</c:v>
                </c:pt>
                <c:pt idx="66">
                  <c:v>20.3</c:v>
                </c:pt>
                <c:pt idx="67">
                  <c:v>20.200000000000003</c:v>
                </c:pt>
                <c:pt idx="68">
                  <c:v>18.8</c:v>
                </c:pt>
                <c:pt idx="69">
                  <c:v>18.8</c:v>
                </c:pt>
                <c:pt idx="70">
                  <c:v>18.5</c:v>
                </c:pt>
                <c:pt idx="71">
                  <c:v>18.3</c:v>
                </c:pt>
                <c:pt idx="72">
                  <c:v>18.2</c:v>
                </c:pt>
                <c:pt idx="73">
                  <c:v>17.899999999999999</c:v>
                </c:pt>
                <c:pt idx="74">
                  <c:v>17.599999999999998</c:v>
                </c:pt>
                <c:pt idx="75">
                  <c:v>17.299999999999997</c:v>
                </c:pt>
                <c:pt idx="76">
                  <c:v>16.100000000000001</c:v>
                </c:pt>
                <c:pt idx="77">
                  <c:v>14.899999999999999</c:v>
                </c:pt>
                <c:pt idx="78">
                  <c:v>13.900000000000002</c:v>
                </c:pt>
                <c:pt idx="79">
                  <c:v>7.9</c:v>
                </c:pt>
                <c:pt idx="80">
                  <c:v>7.3999999999999995</c:v>
                </c:pt>
                <c:pt idx="81">
                  <c:v>6</c:v>
                </c:pt>
                <c:pt idx="82">
                  <c:v>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ED-4CC3-BD98-B0A2E6B87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4"/>
        <c:overlap val="-27"/>
        <c:axId val="-1775368768"/>
        <c:axId val="-1775373664"/>
      </c:barChart>
      <c:catAx>
        <c:axId val="-177536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775373664"/>
        <c:crossesAt val="0"/>
        <c:auto val="1"/>
        <c:lblAlgn val="ctr"/>
        <c:lblOffset val="100"/>
        <c:noMultiLvlLbl val="0"/>
      </c:catAx>
      <c:valAx>
        <c:axId val="-1775373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775368768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209523085139627"/>
          <c:y val="5.7936650584885029E-2"/>
          <c:w val="0.46578817195789762"/>
          <c:h val="0.81133185256404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D7A2B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302679054920025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8683282955943458E-3"/>
                  <c:y val="3.616130905077702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8930452663541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868328295594247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868328295594345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5432339525142184E-3"/>
                  <c:y val="-6.629496741463713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7.5432339525143164E-3"/>
                  <c:y val="-6.629496741463713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868328295594247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7.5432339525144144E-3"/>
                  <c:y val="-1.3258993482927427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0218139609434384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Краснодарский край</c:v>
                </c:pt>
                <c:pt idx="1">
                  <c:v>Республика Тыва</c:v>
                </c:pt>
                <c:pt idx="2">
                  <c:v>Кабардино-Балкарская Республика</c:v>
                </c:pt>
                <c:pt idx="3">
                  <c:v>Республика Крым</c:v>
                </c:pt>
                <c:pt idx="4">
                  <c:v>Республика Адыгея</c:v>
                </c:pt>
                <c:pt idx="5">
                  <c:v>Республика Калмыкия</c:v>
                </c:pt>
                <c:pt idx="6">
                  <c:v>Республика Дагестан</c:v>
                </c:pt>
                <c:pt idx="7">
                  <c:v>Карачаево-Черкесская Республика</c:v>
                </c:pt>
                <c:pt idx="8">
                  <c:v>Чеченская Республика</c:v>
                </c:pt>
                <c:pt idx="9">
                  <c:v>Республика Алтай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44.416195295276331</c:v>
                </c:pt>
                <c:pt idx="1">
                  <c:v>45.675428612940721</c:v>
                </c:pt>
                <c:pt idx="2">
                  <c:v>47.989107112245755</c:v>
                </c:pt>
                <c:pt idx="3">
                  <c:v>49.187885009187106</c:v>
                </c:pt>
                <c:pt idx="4">
                  <c:v>52.965992827641003</c:v>
                </c:pt>
                <c:pt idx="5">
                  <c:v>53.843190707597486</c:v>
                </c:pt>
                <c:pt idx="6">
                  <c:v>54.682901717452793</c:v>
                </c:pt>
                <c:pt idx="7">
                  <c:v>57.098528656493826</c:v>
                </c:pt>
                <c:pt idx="8">
                  <c:v>61.967086606604042</c:v>
                </c:pt>
                <c:pt idx="9">
                  <c:v>70.806593227549627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75-4128-8495-4C44DA78BA2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-1775371488"/>
        <c:axId val="-76485344"/>
      </c:barChart>
      <c:catAx>
        <c:axId val="-1775371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C55A1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-76485344"/>
        <c:crosses val="autoZero"/>
        <c:auto val="1"/>
        <c:lblAlgn val="ctr"/>
        <c:lblOffset val="100"/>
        <c:noMultiLvlLbl val="0"/>
      </c:catAx>
      <c:valAx>
        <c:axId val="-76485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77537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D0B40A"/>
            </a:solidFill>
            <a:ln>
              <a:noFill/>
            </a:ln>
            <a:effectLst/>
          </c:spPr>
          <c:invertIfNegative val="0"/>
          <c:cat>
            <c:strRef>
              <c:f>Лист1!$A$2:$A$86</c:f>
              <c:strCache>
                <c:ptCount val="85"/>
                <c:pt idx="0">
                  <c:v>Ямало-Ненецкий АО</c:v>
                </c:pt>
                <c:pt idx="1">
                  <c:v>Тульская область</c:v>
                </c:pt>
                <c:pt idx="2">
                  <c:v>Ненецкий АО</c:v>
                </c:pt>
                <c:pt idx="3">
                  <c:v>Ленинградская область</c:v>
                </c:pt>
                <c:pt idx="4">
                  <c:v>Республика Тыва</c:v>
                </c:pt>
                <c:pt idx="5">
                  <c:v>Республика Мордовия</c:v>
                </c:pt>
                <c:pt idx="6">
                  <c:v>Орловская область</c:v>
                </c:pt>
                <c:pt idx="7">
                  <c:v>Тюменская область </c:v>
                </c:pt>
                <c:pt idx="8">
                  <c:v>Республика Калмыкия</c:v>
                </c:pt>
                <c:pt idx="9">
                  <c:v>Липецкая область</c:v>
                </c:pt>
                <c:pt idx="10">
                  <c:v>Краснодарский край</c:v>
                </c:pt>
                <c:pt idx="11">
                  <c:v>Новосибирская область</c:v>
                </c:pt>
                <c:pt idx="12">
                  <c:v>Алтайский край</c:v>
                </c:pt>
                <c:pt idx="13">
                  <c:v>Тверская область</c:v>
                </c:pt>
                <c:pt idx="14">
                  <c:v>Республика Ингушетия</c:v>
                </c:pt>
                <c:pt idx="15">
                  <c:v>Брянская область</c:v>
                </c:pt>
                <c:pt idx="16">
                  <c:v>Кабардино-Балкария</c:v>
                </c:pt>
                <c:pt idx="17">
                  <c:v>Омская область</c:v>
                </c:pt>
                <c:pt idx="18">
                  <c:v>Костромская область</c:v>
                </c:pt>
                <c:pt idx="19">
                  <c:v>Чувашская Республика</c:v>
                </c:pt>
                <c:pt idx="20">
                  <c:v>Волгоградская область</c:v>
                </c:pt>
                <c:pt idx="21">
                  <c:v>Мурманская область</c:v>
                </c:pt>
                <c:pt idx="22">
                  <c:v>Калужская область</c:v>
                </c:pt>
                <c:pt idx="23">
                  <c:v>Республика Северная</c:v>
                </c:pt>
                <c:pt idx="24">
                  <c:v>Тамбовская область</c:v>
                </c:pt>
                <c:pt idx="25">
                  <c:v>Республика Алтай</c:v>
                </c:pt>
                <c:pt idx="26">
                  <c:v>Приморский край</c:v>
                </c:pt>
                <c:pt idx="27">
                  <c:v>Чеченская Республика</c:v>
                </c:pt>
                <c:pt idx="28">
                  <c:v>Кировская область</c:v>
                </c:pt>
                <c:pt idx="29">
                  <c:v>Челябинская область</c:v>
                </c:pt>
                <c:pt idx="30">
                  <c:v>Курская область</c:v>
                </c:pt>
                <c:pt idx="31">
                  <c:v>Еврейская АО</c:v>
                </c:pt>
                <c:pt idx="32">
                  <c:v>Сахалинская область</c:v>
                </c:pt>
                <c:pt idx="33">
                  <c:v>Республика Адыгея</c:v>
                </c:pt>
                <c:pt idx="34">
                  <c:v>Томская область</c:v>
                </c:pt>
                <c:pt idx="35">
                  <c:v>Республика Карелия</c:v>
                </c:pt>
                <c:pt idx="36">
                  <c:v>Рязанская область</c:v>
                </c:pt>
                <c:pt idx="37">
                  <c:v>Курганская область</c:v>
                </c:pt>
                <c:pt idx="38">
                  <c:v>Воронежская область</c:v>
                </c:pt>
                <c:pt idx="39">
                  <c:v>Карачаево-Черкесская</c:v>
                </c:pt>
                <c:pt idx="40">
                  <c:v>Республика Крым</c:v>
                </c:pt>
                <c:pt idx="41">
                  <c:v>Белгородская область</c:v>
                </c:pt>
                <c:pt idx="42">
                  <c:v>Красноярский край</c:v>
                </c:pt>
                <c:pt idx="43">
                  <c:v>Нижегородская область</c:v>
                </c:pt>
                <c:pt idx="44">
                  <c:v>Вологодская область</c:v>
                </c:pt>
                <c:pt idx="45">
                  <c:v>Ростовская область</c:v>
                </c:pt>
                <c:pt idx="46">
                  <c:v>г. Севастополь</c:v>
                </c:pt>
                <c:pt idx="47">
                  <c:v>Республика Дагестан</c:v>
                </c:pt>
                <c:pt idx="48">
                  <c:v>Саратовская область</c:v>
                </c:pt>
                <c:pt idx="49">
                  <c:v>Республика Марий Эл</c:v>
                </c:pt>
                <c:pt idx="50">
                  <c:v>Удмуртская Республика</c:v>
                </c:pt>
                <c:pt idx="51">
                  <c:v>Псковская область</c:v>
                </c:pt>
                <c:pt idx="52">
                  <c:v>Ставропольский край</c:v>
                </c:pt>
                <c:pt idx="53">
                  <c:v>Республика Татарстан</c:v>
                </c:pt>
                <c:pt idx="54">
                  <c:v>Kемеровская область</c:v>
                </c:pt>
                <c:pt idx="55">
                  <c:v>Калининградская область</c:v>
                </c:pt>
                <c:pt idx="56">
                  <c:v>Ивановская область</c:v>
                </c:pt>
                <c:pt idx="57">
                  <c:v>Амурская область</c:v>
                </c:pt>
                <c:pt idx="58">
                  <c:v>Ярославская область</c:v>
                </c:pt>
                <c:pt idx="59">
                  <c:v>Пермский край</c:v>
                </c:pt>
                <c:pt idx="60">
                  <c:v>Иркутская область</c:v>
                </c:pt>
                <c:pt idx="61">
                  <c:v>Тюменская область</c:v>
                </c:pt>
                <c:pt idx="62">
                  <c:v>Архангельская область</c:v>
                </c:pt>
                <c:pt idx="63">
                  <c:v>Камчатский край</c:v>
                </c:pt>
                <c:pt idx="64">
                  <c:v>Смоленская область</c:v>
                </c:pt>
                <c:pt idx="65">
                  <c:v>Республика Коми</c:v>
                </c:pt>
                <c:pt idx="66">
                  <c:v>Республика Бурятия</c:v>
                </c:pt>
                <c:pt idx="67">
                  <c:v>Архангельская обл. без НАО</c:v>
                </c:pt>
                <c:pt idx="68">
                  <c:v>Новгородская область</c:v>
                </c:pt>
                <c:pt idx="69">
                  <c:v>Астраханская область</c:v>
                </c:pt>
                <c:pt idx="70">
                  <c:v>Свердловская область</c:v>
                </c:pt>
                <c:pt idx="71">
                  <c:v>Владимирская область</c:v>
                </c:pt>
                <c:pt idx="72">
                  <c:v>Республика Хакасия</c:v>
                </c:pt>
                <c:pt idx="73">
                  <c:v>Магаданская область</c:v>
                </c:pt>
                <c:pt idx="74">
                  <c:v>Чукотский АО</c:v>
                </c:pt>
                <c:pt idx="75">
                  <c:v>Республика Саха (Якутия)</c:v>
                </c:pt>
                <c:pt idx="76">
                  <c:v>Самарская область</c:v>
                </c:pt>
                <c:pt idx="77">
                  <c:v>Оренбургская область</c:v>
                </c:pt>
                <c:pt idx="78">
                  <c:v>Забайкальский край</c:v>
                </c:pt>
                <c:pt idx="79">
                  <c:v>Хабаровский край</c:v>
                </c:pt>
                <c:pt idx="80">
                  <c:v>Республика Башкортостан</c:v>
                </c:pt>
                <c:pt idx="81">
                  <c:v>Ханты-Мансийский АО</c:v>
                </c:pt>
                <c:pt idx="82">
                  <c:v>Московская область</c:v>
                </c:pt>
                <c:pt idx="83">
                  <c:v>Пензенская область</c:v>
                </c:pt>
                <c:pt idx="84">
                  <c:v>Ульяновская область</c:v>
                </c:pt>
              </c:strCache>
            </c:strRef>
          </c:cat>
          <c:val>
            <c:numRef>
              <c:f>Лист1!$B$2:$B$86</c:f>
              <c:numCache>
                <c:formatCode>General</c:formatCode>
                <c:ptCount val="85"/>
                <c:pt idx="0">
                  <c:v>143.19999999999999</c:v>
                </c:pt>
                <c:pt idx="1">
                  <c:v>130.6</c:v>
                </c:pt>
                <c:pt idx="2">
                  <c:v>120.4</c:v>
                </c:pt>
                <c:pt idx="3">
                  <c:v>119.8</c:v>
                </c:pt>
                <c:pt idx="4">
                  <c:v>113.5</c:v>
                </c:pt>
                <c:pt idx="5">
                  <c:v>111.7</c:v>
                </c:pt>
                <c:pt idx="6">
                  <c:v>111.7</c:v>
                </c:pt>
                <c:pt idx="7">
                  <c:v>108.3</c:v>
                </c:pt>
                <c:pt idx="8">
                  <c:v>107.8</c:v>
                </c:pt>
                <c:pt idx="9">
                  <c:v>104.2</c:v>
                </c:pt>
                <c:pt idx="10">
                  <c:v>102.9</c:v>
                </c:pt>
                <c:pt idx="11">
                  <c:v>102</c:v>
                </c:pt>
                <c:pt idx="12">
                  <c:v>101.4</c:v>
                </c:pt>
                <c:pt idx="13">
                  <c:v>99.7</c:v>
                </c:pt>
                <c:pt idx="14">
                  <c:v>97.3</c:v>
                </c:pt>
                <c:pt idx="15">
                  <c:v>97.2</c:v>
                </c:pt>
                <c:pt idx="16">
                  <c:v>95.1</c:v>
                </c:pt>
                <c:pt idx="17">
                  <c:v>92.5</c:v>
                </c:pt>
                <c:pt idx="18">
                  <c:v>92.4</c:v>
                </c:pt>
                <c:pt idx="19">
                  <c:v>92.2</c:v>
                </c:pt>
                <c:pt idx="20">
                  <c:v>91.5</c:v>
                </c:pt>
                <c:pt idx="21">
                  <c:v>90.8</c:v>
                </c:pt>
                <c:pt idx="22">
                  <c:v>90.6</c:v>
                </c:pt>
                <c:pt idx="23">
                  <c:v>90.4</c:v>
                </c:pt>
                <c:pt idx="24">
                  <c:v>90.1</c:v>
                </c:pt>
                <c:pt idx="25">
                  <c:v>88.8</c:v>
                </c:pt>
                <c:pt idx="26">
                  <c:v>88</c:v>
                </c:pt>
                <c:pt idx="27">
                  <c:v>87.5</c:v>
                </c:pt>
                <c:pt idx="28">
                  <c:v>87.3</c:v>
                </c:pt>
                <c:pt idx="29">
                  <c:v>87.2</c:v>
                </c:pt>
                <c:pt idx="30">
                  <c:v>85.9</c:v>
                </c:pt>
                <c:pt idx="31">
                  <c:v>84.4</c:v>
                </c:pt>
                <c:pt idx="32">
                  <c:v>84.3</c:v>
                </c:pt>
                <c:pt idx="33">
                  <c:v>83.7</c:v>
                </c:pt>
                <c:pt idx="34">
                  <c:v>83.6</c:v>
                </c:pt>
                <c:pt idx="35">
                  <c:v>82.9</c:v>
                </c:pt>
                <c:pt idx="36">
                  <c:v>82.5</c:v>
                </c:pt>
                <c:pt idx="37">
                  <c:v>82.2</c:v>
                </c:pt>
                <c:pt idx="38">
                  <c:v>82.1</c:v>
                </c:pt>
                <c:pt idx="39">
                  <c:v>81.599999999999994</c:v>
                </c:pt>
                <c:pt idx="40">
                  <c:v>80.7</c:v>
                </c:pt>
                <c:pt idx="41">
                  <c:v>79.8</c:v>
                </c:pt>
                <c:pt idx="42">
                  <c:v>79.599999999999994</c:v>
                </c:pt>
                <c:pt idx="43">
                  <c:v>79</c:v>
                </c:pt>
                <c:pt idx="44">
                  <c:v>78.7</c:v>
                </c:pt>
                <c:pt idx="45">
                  <c:v>78.3</c:v>
                </c:pt>
                <c:pt idx="46">
                  <c:v>77.3</c:v>
                </c:pt>
                <c:pt idx="47">
                  <c:v>76.400000000000006</c:v>
                </c:pt>
                <c:pt idx="48">
                  <c:v>76</c:v>
                </c:pt>
                <c:pt idx="49">
                  <c:v>75.900000000000006</c:v>
                </c:pt>
                <c:pt idx="50">
                  <c:v>74.2</c:v>
                </c:pt>
                <c:pt idx="51">
                  <c:v>73.8</c:v>
                </c:pt>
                <c:pt idx="52">
                  <c:v>73.599999999999994</c:v>
                </c:pt>
                <c:pt idx="53">
                  <c:v>73.3</c:v>
                </c:pt>
                <c:pt idx="54">
                  <c:v>73.2</c:v>
                </c:pt>
                <c:pt idx="55">
                  <c:v>71.900000000000006</c:v>
                </c:pt>
                <c:pt idx="56">
                  <c:v>71.8</c:v>
                </c:pt>
                <c:pt idx="57">
                  <c:v>71.400000000000006</c:v>
                </c:pt>
                <c:pt idx="58">
                  <c:v>69.599999999999994</c:v>
                </c:pt>
                <c:pt idx="59">
                  <c:v>69.599999999999994</c:v>
                </c:pt>
                <c:pt idx="60">
                  <c:v>69.400000000000006</c:v>
                </c:pt>
                <c:pt idx="61">
                  <c:v>69.400000000000006</c:v>
                </c:pt>
                <c:pt idx="62">
                  <c:v>68.900000000000006</c:v>
                </c:pt>
                <c:pt idx="63">
                  <c:v>68.7</c:v>
                </c:pt>
                <c:pt idx="64">
                  <c:v>68.3</c:v>
                </c:pt>
                <c:pt idx="65">
                  <c:v>68.3</c:v>
                </c:pt>
                <c:pt idx="66">
                  <c:v>67.2</c:v>
                </c:pt>
                <c:pt idx="67">
                  <c:v>67</c:v>
                </c:pt>
                <c:pt idx="68">
                  <c:v>66.599999999999994</c:v>
                </c:pt>
                <c:pt idx="69">
                  <c:v>65.900000000000006</c:v>
                </c:pt>
                <c:pt idx="70">
                  <c:v>65.900000000000006</c:v>
                </c:pt>
                <c:pt idx="71">
                  <c:v>65.2</c:v>
                </c:pt>
                <c:pt idx="72">
                  <c:v>65.099999999999994</c:v>
                </c:pt>
                <c:pt idx="73">
                  <c:v>63</c:v>
                </c:pt>
                <c:pt idx="74">
                  <c:v>62.6</c:v>
                </c:pt>
                <c:pt idx="75">
                  <c:v>62.5</c:v>
                </c:pt>
                <c:pt idx="76">
                  <c:v>61.7</c:v>
                </c:pt>
                <c:pt idx="77">
                  <c:v>61.4</c:v>
                </c:pt>
                <c:pt idx="78">
                  <c:v>59.1</c:v>
                </c:pt>
                <c:pt idx="79">
                  <c:v>58.1</c:v>
                </c:pt>
                <c:pt idx="80">
                  <c:v>56.4</c:v>
                </c:pt>
                <c:pt idx="81">
                  <c:v>55</c:v>
                </c:pt>
                <c:pt idx="82">
                  <c:v>54.2</c:v>
                </c:pt>
                <c:pt idx="83">
                  <c:v>53.4</c:v>
                </c:pt>
                <c:pt idx="84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ED-4CC3-BD98-B0A2E6B87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4"/>
        <c:overlap val="-27"/>
        <c:axId val="-76484800"/>
        <c:axId val="-166003584"/>
      </c:barChart>
      <c:catAx>
        <c:axId val="-7648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66003584"/>
        <c:crossesAt val="0"/>
        <c:auto val="1"/>
        <c:lblAlgn val="ctr"/>
        <c:lblOffset val="100"/>
        <c:noMultiLvlLbl val="0"/>
      </c:catAx>
      <c:valAx>
        <c:axId val="-166003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76484800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5E8DD1"/>
            </a:solidFill>
            <a:ln>
              <a:noFill/>
            </a:ln>
            <a:effectLst/>
          </c:spPr>
          <c:invertIfNegative val="0"/>
          <c:cat>
            <c:strRef>
              <c:f>Лист1!$A$2:$A$83</c:f>
              <c:strCache>
                <c:ptCount val="82"/>
                <c:pt idx="0">
                  <c:v>Северная Осетия-Алания</c:v>
                </c:pt>
                <c:pt idx="1">
                  <c:v>Республика Ингушетия</c:v>
                </c:pt>
                <c:pt idx="2">
                  <c:v>Мурманская область</c:v>
                </c:pt>
                <c:pt idx="3">
                  <c:v>Липецкая область</c:v>
                </c:pt>
                <c:pt idx="4">
                  <c:v>Калининградская область</c:v>
                </c:pt>
                <c:pt idx="5">
                  <c:v>Ставропольский край</c:v>
                </c:pt>
                <c:pt idx="6">
                  <c:v>Кабардино-Балкаррия</c:v>
                </c:pt>
                <c:pt idx="7">
                  <c:v>Белгородская область</c:v>
                </c:pt>
                <c:pt idx="8">
                  <c:v>Тамбовская область</c:v>
                </c:pt>
                <c:pt idx="9">
                  <c:v>Республика Адыгея</c:v>
                </c:pt>
                <c:pt idx="10">
                  <c:v>Чеченская Республика</c:v>
                </c:pt>
                <c:pt idx="11">
                  <c:v>Республика Татарстан</c:v>
                </c:pt>
                <c:pt idx="12">
                  <c:v>Краснодарский край</c:v>
                </c:pt>
                <c:pt idx="13">
                  <c:v>Самарская область</c:v>
                </c:pt>
                <c:pt idx="14">
                  <c:v>Тульская область</c:v>
                </c:pt>
                <c:pt idx="15">
                  <c:v>Республика Крым</c:v>
                </c:pt>
                <c:pt idx="16">
                  <c:v>Московская область</c:v>
                </c:pt>
                <c:pt idx="17">
                  <c:v>Оренбургская область</c:v>
                </c:pt>
                <c:pt idx="18">
                  <c:v>Пензенская область</c:v>
                </c:pt>
                <c:pt idx="19">
                  <c:v>Орловская область</c:v>
                </c:pt>
                <c:pt idx="20">
                  <c:v>Воронежская область</c:v>
                </c:pt>
                <c:pt idx="21">
                  <c:v>Сахалинская область</c:v>
                </c:pt>
                <c:pt idx="22">
                  <c:v>Брянская область</c:v>
                </c:pt>
                <c:pt idx="23">
                  <c:v>Курская область</c:v>
                </c:pt>
                <c:pt idx="24">
                  <c:v>Республика Башкортостан</c:v>
                </c:pt>
                <c:pt idx="25">
                  <c:v>Ленинградская область</c:v>
                </c:pt>
                <c:pt idx="26">
                  <c:v>Республика Мордовия</c:v>
                </c:pt>
                <c:pt idx="27">
                  <c:v>Астраханская область</c:v>
                </c:pt>
                <c:pt idx="28">
                  <c:v>Ростовская область</c:v>
                </c:pt>
                <c:pt idx="29">
                  <c:v>Тюменская область</c:v>
                </c:pt>
                <c:pt idx="30">
                  <c:v>Нижегородская область</c:v>
                </c:pt>
                <c:pt idx="31">
                  <c:v>Рязанская область</c:v>
                </c:pt>
                <c:pt idx="32">
                  <c:v>Волгоградская область</c:v>
                </c:pt>
                <c:pt idx="33">
                  <c:v>Карачаево-Черкессия</c:v>
                </c:pt>
                <c:pt idx="34">
                  <c:v>Ивановская область</c:v>
                </c:pt>
                <c:pt idx="35">
                  <c:v>Магаданская область</c:v>
                </c:pt>
                <c:pt idx="36">
                  <c:v>Тюменская область</c:v>
                </c:pt>
                <c:pt idx="37">
                  <c:v>Хабаровский край</c:v>
                </c:pt>
                <c:pt idx="38">
                  <c:v>Республика Марий Эл</c:v>
                </c:pt>
                <c:pt idx="39">
                  <c:v>Калужская область</c:v>
                </c:pt>
                <c:pt idx="40">
                  <c:v>Камчатский край</c:v>
                </c:pt>
                <c:pt idx="41">
                  <c:v>Ульяновская область</c:v>
                </c:pt>
                <c:pt idx="42">
                  <c:v>Ярославская область</c:v>
                </c:pt>
                <c:pt idx="43">
                  <c:v>Челябинская область</c:v>
                </c:pt>
                <c:pt idx="44">
                  <c:v>Свердловская область</c:v>
                </c:pt>
                <c:pt idx="45">
                  <c:v>Удмуртская Республика</c:v>
                </c:pt>
                <c:pt idx="46">
                  <c:v>Чувашская Республика</c:v>
                </c:pt>
                <c:pt idx="47">
                  <c:v>Чукотский АО</c:v>
                </c:pt>
                <c:pt idx="48">
                  <c:v>Томская область</c:v>
                </c:pt>
                <c:pt idx="49">
                  <c:v>Республика Калмыкия</c:v>
                </c:pt>
                <c:pt idx="50">
                  <c:v>   Амурская область</c:v>
                </c:pt>
                <c:pt idx="51">
                  <c:v>Саратовская область</c:v>
                </c:pt>
                <c:pt idx="52">
                  <c:v>   Алтайский край</c:v>
                </c:pt>
                <c:pt idx="53">
                  <c:v>Республика Хакасия</c:v>
                </c:pt>
                <c:pt idx="54">
                  <c:v>Пермский край</c:v>
                </c:pt>
                <c:pt idx="55">
                  <c:v>Владимирская область</c:v>
                </c:pt>
                <c:pt idx="56">
                  <c:v>Омская область</c:v>
                </c:pt>
                <c:pt idx="57">
                  <c:v>Смоленская область</c:v>
                </c:pt>
                <c:pt idx="58">
                  <c:v>Костромская область</c:v>
                </c:pt>
                <c:pt idx="59">
                  <c:v>Псковская область</c:v>
                </c:pt>
                <c:pt idx="60">
                  <c:v>Тверская область</c:v>
                </c:pt>
                <c:pt idx="61">
                  <c:v>Кировская область</c:v>
                </c:pt>
                <c:pt idx="62">
                  <c:v>Новосибирская область</c:v>
                </c:pt>
                <c:pt idx="63">
                  <c:v>Республика Дагестан</c:v>
                </c:pt>
                <c:pt idx="64">
                  <c:v>Вологодская область</c:v>
                </c:pt>
                <c:pt idx="65">
                  <c:v>Красноярский край</c:v>
                </c:pt>
                <c:pt idx="66">
                  <c:v>Республика Алтай</c:v>
                </c:pt>
                <c:pt idx="67">
                  <c:v>Иркутская область</c:v>
                </c:pt>
                <c:pt idx="68">
                  <c:v>Приморский край</c:v>
                </c:pt>
                <c:pt idx="69">
                  <c:v>Курганская область</c:v>
                </c:pt>
                <c:pt idx="70">
                  <c:v>Кемеровская область</c:v>
                </c:pt>
                <c:pt idx="71">
                  <c:v>Новгородская область</c:v>
                </c:pt>
                <c:pt idx="72">
                  <c:v>Республика Коми</c:v>
                </c:pt>
                <c:pt idx="73">
                  <c:v>   Архангельская область</c:v>
                </c:pt>
                <c:pt idx="74">
                  <c:v>Архангельская область</c:v>
                </c:pt>
                <c:pt idx="75">
                  <c:v> Республика Бурятия</c:v>
                </c:pt>
                <c:pt idx="76">
                  <c:v>Еврейская АО</c:v>
                </c:pt>
                <c:pt idx="77">
                  <c:v>Республика Карелия</c:v>
                </c:pt>
                <c:pt idx="78">
                  <c:v>Забайкальский край</c:v>
                </c:pt>
                <c:pt idx="79">
                  <c:v>   Ненецкий АО</c:v>
                </c:pt>
                <c:pt idx="80">
                  <c:v>Республика Саха (Якутия)</c:v>
                </c:pt>
                <c:pt idx="81">
                  <c:v>Республика Тыва</c:v>
                </c:pt>
              </c:strCache>
            </c:strRef>
          </c:cat>
          <c:val>
            <c:numRef>
              <c:f>Лист1!$B$2:$B$83</c:f>
              <c:numCache>
                <c:formatCode>General</c:formatCode>
                <c:ptCount val="82"/>
                <c:pt idx="0">
                  <c:v>92</c:v>
                </c:pt>
                <c:pt idx="1">
                  <c:v>80.5</c:v>
                </c:pt>
                <c:pt idx="2">
                  <c:v>78.5</c:v>
                </c:pt>
                <c:pt idx="3">
                  <c:v>75.099999999999994</c:v>
                </c:pt>
                <c:pt idx="4">
                  <c:v>74.599999999999994</c:v>
                </c:pt>
                <c:pt idx="5">
                  <c:v>70.3</c:v>
                </c:pt>
                <c:pt idx="6">
                  <c:v>69.900000000000006</c:v>
                </c:pt>
                <c:pt idx="7">
                  <c:v>65.3</c:v>
                </c:pt>
                <c:pt idx="8">
                  <c:v>63.4</c:v>
                </c:pt>
                <c:pt idx="9">
                  <c:v>57.6</c:v>
                </c:pt>
                <c:pt idx="10">
                  <c:v>57.3</c:v>
                </c:pt>
                <c:pt idx="11">
                  <c:v>55.7</c:v>
                </c:pt>
                <c:pt idx="12">
                  <c:v>54.6</c:v>
                </c:pt>
                <c:pt idx="13">
                  <c:v>54.1</c:v>
                </c:pt>
                <c:pt idx="14">
                  <c:v>54</c:v>
                </c:pt>
                <c:pt idx="15">
                  <c:v>52.8</c:v>
                </c:pt>
                <c:pt idx="16">
                  <c:v>51.1</c:v>
                </c:pt>
                <c:pt idx="17">
                  <c:v>50.9</c:v>
                </c:pt>
                <c:pt idx="18">
                  <c:v>50.1</c:v>
                </c:pt>
                <c:pt idx="19">
                  <c:v>48.1</c:v>
                </c:pt>
                <c:pt idx="20">
                  <c:v>47.3</c:v>
                </c:pt>
                <c:pt idx="21">
                  <c:v>46.5</c:v>
                </c:pt>
                <c:pt idx="22">
                  <c:v>46.2</c:v>
                </c:pt>
                <c:pt idx="23">
                  <c:v>44.9</c:v>
                </c:pt>
                <c:pt idx="24">
                  <c:v>43.8</c:v>
                </c:pt>
                <c:pt idx="25">
                  <c:v>43.5</c:v>
                </c:pt>
                <c:pt idx="26">
                  <c:v>42.7</c:v>
                </c:pt>
                <c:pt idx="27">
                  <c:v>42</c:v>
                </c:pt>
                <c:pt idx="28">
                  <c:v>41.2</c:v>
                </c:pt>
                <c:pt idx="29">
                  <c:v>40.4</c:v>
                </c:pt>
                <c:pt idx="30">
                  <c:v>39.200000000000003</c:v>
                </c:pt>
                <c:pt idx="31">
                  <c:v>38.700000000000003</c:v>
                </c:pt>
                <c:pt idx="32">
                  <c:v>37.5</c:v>
                </c:pt>
                <c:pt idx="33">
                  <c:v>35.6</c:v>
                </c:pt>
                <c:pt idx="34">
                  <c:v>35.4</c:v>
                </c:pt>
                <c:pt idx="35">
                  <c:v>35.299999999999997</c:v>
                </c:pt>
                <c:pt idx="36">
                  <c:v>34.6</c:v>
                </c:pt>
                <c:pt idx="37">
                  <c:v>33.6</c:v>
                </c:pt>
                <c:pt idx="38">
                  <c:v>33.299999999999997</c:v>
                </c:pt>
                <c:pt idx="39">
                  <c:v>32.6</c:v>
                </c:pt>
                <c:pt idx="40">
                  <c:v>32.1</c:v>
                </c:pt>
                <c:pt idx="41">
                  <c:v>29.8</c:v>
                </c:pt>
                <c:pt idx="42">
                  <c:v>27.9</c:v>
                </c:pt>
                <c:pt idx="43">
                  <c:v>27</c:v>
                </c:pt>
                <c:pt idx="44">
                  <c:v>26.2</c:v>
                </c:pt>
                <c:pt idx="45">
                  <c:v>26.1</c:v>
                </c:pt>
                <c:pt idx="46">
                  <c:v>25.9</c:v>
                </c:pt>
                <c:pt idx="47">
                  <c:v>25.1</c:v>
                </c:pt>
                <c:pt idx="48">
                  <c:v>24.4</c:v>
                </c:pt>
                <c:pt idx="49">
                  <c:v>24.2</c:v>
                </c:pt>
                <c:pt idx="50">
                  <c:v>23</c:v>
                </c:pt>
                <c:pt idx="51">
                  <c:v>22.7</c:v>
                </c:pt>
                <c:pt idx="52">
                  <c:v>22.4</c:v>
                </c:pt>
                <c:pt idx="53">
                  <c:v>22.4</c:v>
                </c:pt>
                <c:pt idx="54">
                  <c:v>21</c:v>
                </c:pt>
                <c:pt idx="55">
                  <c:v>20.2</c:v>
                </c:pt>
                <c:pt idx="56">
                  <c:v>20.100000000000001</c:v>
                </c:pt>
                <c:pt idx="57">
                  <c:v>18.8</c:v>
                </c:pt>
                <c:pt idx="58">
                  <c:v>18.3</c:v>
                </c:pt>
                <c:pt idx="59">
                  <c:v>18.2</c:v>
                </c:pt>
                <c:pt idx="60">
                  <c:v>17.8</c:v>
                </c:pt>
                <c:pt idx="61">
                  <c:v>17.2</c:v>
                </c:pt>
                <c:pt idx="62">
                  <c:v>17.2</c:v>
                </c:pt>
                <c:pt idx="63">
                  <c:v>17.100000000000001</c:v>
                </c:pt>
                <c:pt idx="64">
                  <c:v>16.100000000000001</c:v>
                </c:pt>
                <c:pt idx="65">
                  <c:v>15.4</c:v>
                </c:pt>
                <c:pt idx="66">
                  <c:v>14.9</c:v>
                </c:pt>
                <c:pt idx="67">
                  <c:v>12.9</c:v>
                </c:pt>
                <c:pt idx="68">
                  <c:v>11.4</c:v>
                </c:pt>
                <c:pt idx="69">
                  <c:v>11.2</c:v>
                </c:pt>
                <c:pt idx="70">
                  <c:v>10.9</c:v>
                </c:pt>
                <c:pt idx="71">
                  <c:v>9.4</c:v>
                </c:pt>
                <c:pt idx="72">
                  <c:v>6.9</c:v>
                </c:pt>
                <c:pt idx="73">
                  <c:v>6.8</c:v>
                </c:pt>
                <c:pt idx="74">
                  <c:v>6.8</c:v>
                </c:pt>
                <c:pt idx="75">
                  <c:v>5.8</c:v>
                </c:pt>
                <c:pt idx="76">
                  <c:v>5.0999999999999996</c:v>
                </c:pt>
                <c:pt idx="77">
                  <c:v>4.8</c:v>
                </c:pt>
                <c:pt idx="78">
                  <c:v>4.5</c:v>
                </c:pt>
                <c:pt idx="79">
                  <c:v>3.9</c:v>
                </c:pt>
                <c:pt idx="80">
                  <c:v>3.5</c:v>
                </c:pt>
                <c:pt idx="81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ED-4CC3-BD98-B0A2E6B87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4"/>
        <c:overlap val="-27"/>
        <c:axId val="-535924608"/>
        <c:axId val="-535918624"/>
      </c:barChart>
      <c:catAx>
        <c:axId val="-53592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18624"/>
        <c:crossesAt val="0"/>
        <c:auto val="1"/>
        <c:lblAlgn val="ctr"/>
        <c:lblOffset val="100"/>
        <c:noMultiLvlLbl val="0"/>
      </c:catAx>
      <c:valAx>
        <c:axId val="-535918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24608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605283356373921E-2"/>
          <c:y val="3.7020896894051518E-2"/>
          <c:w val="0.91855808240469439"/>
          <c:h val="0.66877968764192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Лист1!$A$3:$A$83</c:f>
              <c:strCache>
                <c:ptCount val="81"/>
                <c:pt idx="0">
                  <c:v>Республика Саха (Якутия)</c:v>
                </c:pt>
                <c:pt idx="1">
                  <c:v>Республика Татарстан</c:v>
                </c:pt>
                <c:pt idx="2">
                  <c:v>Республика Башкортостан</c:v>
                </c:pt>
                <c:pt idx="3">
                  <c:v>Воронежская область</c:v>
                </c:pt>
                <c:pt idx="4">
                  <c:v>Удмуртская Республика</c:v>
                </c:pt>
                <c:pt idx="5">
                  <c:v>Самарская область</c:v>
                </c:pt>
                <c:pt idx="6">
                  <c:v>Архангельская область</c:v>
                </c:pt>
                <c:pt idx="7">
                  <c:v>Республика Дагестан</c:v>
                </c:pt>
                <c:pt idx="8">
                  <c:v>Волгоградская область</c:v>
                </c:pt>
                <c:pt idx="9">
                  <c:v>Новосибирская область</c:v>
                </c:pt>
                <c:pt idx="10">
                  <c:v>Республика Мордовия</c:v>
                </c:pt>
                <c:pt idx="11">
                  <c:v>Ставропольский край</c:v>
                </c:pt>
                <c:pt idx="12">
                  <c:v>Пермский край</c:v>
                </c:pt>
                <c:pt idx="13">
                  <c:v>Республика Северная Осетия</c:v>
                </c:pt>
                <c:pt idx="14">
                  <c:v>Нижегородская область</c:v>
                </c:pt>
                <c:pt idx="15">
                  <c:v>Оренбургская область</c:v>
                </c:pt>
                <c:pt idx="16">
                  <c:v>Тамбовская область</c:v>
                </c:pt>
                <c:pt idx="17">
                  <c:v>Алтайский край</c:v>
                </c:pt>
                <c:pt idx="18">
                  <c:v>Пензенская область</c:v>
                </c:pt>
                <c:pt idx="19">
                  <c:v>Республика Адыгея</c:v>
                </c:pt>
                <c:pt idx="20">
                  <c:v>Иркутская область</c:v>
                </c:pt>
                <c:pt idx="21">
                  <c:v>Курская область</c:v>
                </c:pt>
                <c:pt idx="22">
                  <c:v>Республика Тыва</c:v>
                </c:pt>
                <c:pt idx="23">
                  <c:v>Липецкая область</c:v>
                </c:pt>
                <c:pt idx="24">
                  <c:v>Калужская область</c:v>
                </c:pt>
                <c:pt idx="25">
                  <c:v>Томская область</c:v>
                </c:pt>
                <c:pt idx="26">
                  <c:v>Республика Ингушетия</c:v>
                </c:pt>
                <c:pt idx="27">
                  <c:v>Республика Хакасия</c:v>
                </c:pt>
                <c:pt idx="28">
                  <c:v>Смоленская область</c:v>
                </c:pt>
                <c:pt idx="29">
                  <c:v>Краснодарский край</c:v>
                </c:pt>
                <c:pt idx="30">
                  <c:v>Новгородская область</c:v>
                </c:pt>
                <c:pt idx="31">
                  <c:v>Чеченская Республика</c:v>
                </c:pt>
                <c:pt idx="32">
                  <c:v>Республика Бурятия</c:v>
                </c:pt>
                <c:pt idx="33">
                  <c:v>Ленинградская область</c:v>
                </c:pt>
                <c:pt idx="34">
                  <c:v>Брянская область</c:v>
                </c:pt>
                <c:pt idx="35">
                  <c:v>Челябинская область</c:v>
                </c:pt>
                <c:pt idx="36">
                  <c:v>Забайкальский край</c:v>
                </c:pt>
                <c:pt idx="37">
                  <c:v>Орловская область</c:v>
                </c:pt>
                <c:pt idx="38">
                  <c:v>Омская область</c:v>
                </c:pt>
                <c:pt idx="39">
                  <c:v>Хабаровский край</c:v>
                </c:pt>
                <c:pt idx="40">
                  <c:v>Амурская область</c:v>
                </c:pt>
                <c:pt idx="41">
                  <c:v>Карачаево-Черкессия</c:v>
                </c:pt>
                <c:pt idx="42">
                  <c:v>Ростовская область</c:v>
                </c:pt>
                <c:pt idx="43">
                  <c:v>Псковская область</c:v>
                </c:pt>
                <c:pt idx="44">
                  <c:v>Свердловская область</c:v>
                </c:pt>
                <c:pt idx="45">
                  <c:v>Ярославская область</c:v>
                </c:pt>
                <c:pt idx="46">
                  <c:v>Республика Калмыкия</c:v>
                </c:pt>
                <c:pt idx="47">
                  <c:v>Кабардино-Балкария</c:v>
                </c:pt>
                <c:pt idx="48">
                  <c:v>Рязанская область</c:v>
                </c:pt>
                <c:pt idx="49">
                  <c:v>Саратовская область</c:v>
                </c:pt>
                <c:pt idx="50">
                  <c:v>Ульяновская область</c:v>
                </c:pt>
                <c:pt idx="51">
                  <c:v>Калининградская область</c:v>
                </c:pt>
                <c:pt idx="52">
                  <c:v>Курганская область</c:v>
                </c:pt>
                <c:pt idx="53">
                  <c:v>Республика Марий Эл</c:v>
                </c:pt>
                <c:pt idx="54">
                  <c:v>Вологодская область</c:v>
                </c:pt>
                <c:pt idx="55">
                  <c:v>Республика Коми</c:v>
                </c:pt>
                <c:pt idx="56">
                  <c:v>Ивановская область</c:v>
                </c:pt>
                <c:pt idx="57">
                  <c:v>Чувашская Республика</c:v>
                </c:pt>
                <c:pt idx="58">
                  <c:v>Белгородская область</c:v>
                </c:pt>
                <c:pt idx="59">
                  <c:v>Кировская область</c:v>
                </c:pt>
                <c:pt idx="60">
                  <c:v>Республика Алтай</c:v>
                </c:pt>
                <c:pt idx="61">
                  <c:v>Костромская область</c:v>
                </c:pt>
                <c:pt idx="62">
                  <c:v>Астраханская область</c:v>
                </c:pt>
                <c:pt idx="63">
                  <c:v>Республика Крым</c:v>
                </c:pt>
                <c:pt idx="64">
                  <c:v>Республика Карелия</c:v>
                </c:pt>
                <c:pt idx="65">
                  <c:v>Владимирская область</c:v>
                </c:pt>
                <c:pt idx="66">
                  <c:v>Красноярский край</c:v>
                </c:pt>
                <c:pt idx="67">
                  <c:v>Кемеровская область</c:v>
                </c:pt>
                <c:pt idx="68">
                  <c:v>Тверская область</c:v>
                </c:pt>
                <c:pt idx="69">
                  <c:v>Московская область</c:v>
                </c:pt>
                <c:pt idx="70">
                  <c:v>Сахалинская область</c:v>
                </c:pt>
                <c:pt idx="71">
                  <c:v>Тульская область</c:v>
                </c:pt>
                <c:pt idx="72">
                  <c:v>Приморский край</c:v>
                </c:pt>
                <c:pt idx="73">
                  <c:v>Чукотский АО</c:v>
                </c:pt>
                <c:pt idx="74">
                  <c:v>Магаданская область</c:v>
                </c:pt>
                <c:pt idx="75">
                  <c:v>Камчатский край</c:v>
                </c:pt>
                <c:pt idx="76">
                  <c:v>Мурманская область</c:v>
                </c:pt>
                <c:pt idx="77">
                  <c:v>Еврейская АО</c:v>
                </c:pt>
                <c:pt idx="78">
                  <c:v>Тюменская область</c:v>
                </c:pt>
                <c:pt idx="79">
                  <c:v>Ямало-Ненецкий АО</c:v>
                </c:pt>
                <c:pt idx="80">
                  <c:v>Ханты-Мансийский АО</c:v>
                </c:pt>
              </c:strCache>
            </c:strRef>
          </c:cat>
          <c:val>
            <c:numRef>
              <c:f>Лист1!$B$3:$B$83</c:f>
              <c:numCache>
                <c:formatCode>#,##0</c:formatCode>
                <c:ptCount val="81"/>
                <c:pt idx="0">
                  <c:v>1759.02925536</c:v>
                </c:pt>
                <c:pt idx="1">
                  <c:v>1328.734897</c:v>
                </c:pt>
                <c:pt idx="2">
                  <c:v>1306.9035610000001</c:v>
                </c:pt>
                <c:pt idx="3">
                  <c:v>1213.2976000000001</c:v>
                </c:pt>
                <c:pt idx="4">
                  <c:v>1205.223935</c:v>
                </c:pt>
                <c:pt idx="5">
                  <c:v>963.18275556999993</c:v>
                </c:pt>
                <c:pt idx="6">
                  <c:v>943.21246781999992</c:v>
                </c:pt>
                <c:pt idx="7">
                  <c:v>930.29950800000006</c:v>
                </c:pt>
                <c:pt idx="8">
                  <c:v>921.94538383999998</c:v>
                </c:pt>
                <c:pt idx="9">
                  <c:v>885.98450000000003</c:v>
                </c:pt>
                <c:pt idx="10">
                  <c:v>809.20719299999996</c:v>
                </c:pt>
                <c:pt idx="11">
                  <c:v>765.29871817000003</c:v>
                </c:pt>
                <c:pt idx="12">
                  <c:v>729.86310000000003</c:v>
                </c:pt>
                <c:pt idx="13">
                  <c:v>706.98009999999999</c:v>
                </c:pt>
                <c:pt idx="14">
                  <c:v>686.99391200000002</c:v>
                </c:pt>
                <c:pt idx="15">
                  <c:v>668.63149099999998</c:v>
                </c:pt>
                <c:pt idx="16">
                  <c:v>664.89149999999995</c:v>
                </c:pt>
                <c:pt idx="17">
                  <c:v>654.83873199999994</c:v>
                </c:pt>
                <c:pt idx="18">
                  <c:v>649.98695882999994</c:v>
                </c:pt>
                <c:pt idx="19">
                  <c:v>606.54459999999995</c:v>
                </c:pt>
                <c:pt idx="20">
                  <c:v>493.85204828999997</c:v>
                </c:pt>
                <c:pt idx="21">
                  <c:v>489.12069547000004</c:v>
                </c:pt>
                <c:pt idx="22">
                  <c:v>482.42967907999997</c:v>
                </c:pt>
                <c:pt idx="23">
                  <c:v>459.27862133000002</c:v>
                </c:pt>
                <c:pt idx="24">
                  <c:v>458.29148055999997</c:v>
                </c:pt>
                <c:pt idx="25">
                  <c:v>434.2122</c:v>
                </c:pt>
                <c:pt idx="26">
                  <c:v>432.88302600000003</c:v>
                </c:pt>
                <c:pt idx="27">
                  <c:v>419.45929999999998</c:v>
                </c:pt>
                <c:pt idx="28">
                  <c:v>410.53774257999999</c:v>
                </c:pt>
                <c:pt idx="29">
                  <c:v>410.31630000000001</c:v>
                </c:pt>
                <c:pt idx="30">
                  <c:v>394.98229700000002</c:v>
                </c:pt>
                <c:pt idx="31">
                  <c:v>380.29509999999999</c:v>
                </c:pt>
                <c:pt idx="32">
                  <c:v>376.3109</c:v>
                </c:pt>
                <c:pt idx="33">
                  <c:v>346.3938</c:v>
                </c:pt>
                <c:pt idx="34">
                  <c:v>341.84147555999994</c:v>
                </c:pt>
                <c:pt idx="35">
                  <c:v>326.94984309000006</c:v>
                </c:pt>
                <c:pt idx="36">
                  <c:v>323.23002000000002</c:v>
                </c:pt>
                <c:pt idx="37">
                  <c:v>293.45549767</c:v>
                </c:pt>
                <c:pt idx="38">
                  <c:v>287.56522236000001</c:v>
                </c:pt>
                <c:pt idx="39">
                  <c:v>285.09309999999999</c:v>
                </c:pt>
                <c:pt idx="40">
                  <c:v>283.75296381999999</c:v>
                </c:pt>
                <c:pt idx="41">
                  <c:v>282.22887199999997</c:v>
                </c:pt>
                <c:pt idx="42">
                  <c:v>270.24693710000003</c:v>
                </c:pt>
                <c:pt idx="43">
                  <c:v>266.94305200000002</c:v>
                </c:pt>
                <c:pt idx="44">
                  <c:v>265.19440000000003</c:v>
                </c:pt>
                <c:pt idx="45">
                  <c:v>263.211476</c:v>
                </c:pt>
                <c:pt idx="46">
                  <c:v>260.20943553000001</c:v>
                </c:pt>
                <c:pt idx="47">
                  <c:v>255.58253649</c:v>
                </c:pt>
                <c:pt idx="48">
                  <c:v>251.73403281999998</c:v>
                </c:pt>
                <c:pt idx="49">
                  <c:v>243.25354994</c:v>
                </c:pt>
                <c:pt idx="50">
                  <c:v>237.34814638999998</c:v>
                </c:pt>
                <c:pt idx="51">
                  <c:v>233.35154999999997</c:v>
                </c:pt>
                <c:pt idx="52">
                  <c:v>228.30958122999999</c:v>
                </c:pt>
                <c:pt idx="53">
                  <c:v>222.26609999999999</c:v>
                </c:pt>
                <c:pt idx="54">
                  <c:v>211.68107984</c:v>
                </c:pt>
                <c:pt idx="55">
                  <c:v>201.29223400000001</c:v>
                </c:pt>
                <c:pt idx="56">
                  <c:v>200.80236855000001</c:v>
                </c:pt>
                <c:pt idx="57">
                  <c:v>196.90029999999999</c:v>
                </c:pt>
                <c:pt idx="58">
                  <c:v>196.23851099999999</c:v>
                </c:pt>
                <c:pt idx="59">
                  <c:v>184.27059</c:v>
                </c:pt>
                <c:pt idx="60">
                  <c:v>180.525532</c:v>
                </c:pt>
                <c:pt idx="61">
                  <c:v>179.10393999999999</c:v>
                </c:pt>
                <c:pt idx="62">
                  <c:v>174.70847511000002</c:v>
                </c:pt>
                <c:pt idx="63">
                  <c:v>165.05240000000001</c:v>
                </c:pt>
                <c:pt idx="64">
                  <c:v>147.87279999999998</c:v>
                </c:pt>
                <c:pt idx="65">
                  <c:v>85.811696449999999</c:v>
                </c:pt>
                <c:pt idx="66">
                  <c:v>78.011499999999998</c:v>
                </c:pt>
                <c:pt idx="67">
                  <c:v>66.008499999999998</c:v>
                </c:pt>
                <c:pt idx="68">
                  <c:v>49.576999999999998</c:v>
                </c:pt>
                <c:pt idx="69">
                  <c:v>45.400660000000002</c:v>
                </c:pt>
                <c:pt idx="70">
                  <c:v>36.909016999999999</c:v>
                </c:pt>
                <c:pt idx="71">
                  <c:v>36.432746000000002</c:v>
                </c:pt>
                <c:pt idx="72">
                  <c:v>30.464200000000002</c:v>
                </c:pt>
                <c:pt idx="73">
                  <c:v>24.9086</c:v>
                </c:pt>
                <c:pt idx="74">
                  <c:v>21.263200000000001</c:v>
                </c:pt>
                <c:pt idx="75">
                  <c:v>20.087</c:v>
                </c:pt>
                <c:pt idx="76">
                  <c:v>18.196200000000001</c:v>
                </c:pt>
                <c:pt idx="77">
                  <c:v>16.1814</c:v>
                </c:pt>
                <c:pt idx="78">
                  <c:v>13.8203</c:v>
                </c:pt>
                <c:pt idx="79">
                  <c:v>2.0011000000000001</c:v>
                </c:pt>
                <c:pt idx="80">
                  <c:v>1.1411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51-4465-9B81-895C15835AD3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3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3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4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4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4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5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5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5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5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5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6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6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6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6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7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cat>
            <c:strRef>
              <c:f>Лист1!$A$3:$A$83</c:f>
              <c:strCache>
                <c:ptCount val="81"/>
                <c:pt idx="0">
                  <c:v>Республика Саха (Якутия)</c:v>
                </c:pt>
                <c:pt idx="1">
                  <c:v>Республика Татарстан</c:v>
                </c:pt>
                <c:pt idx="2">
                  <c:v>Республика Башкортостан</c:v>
                </c:pt>
                <c:pt idx="3">
                  <c:v>Воронежская область</c:v>
                </c:pt>
                <c:pt idx="4">
                  <c:v>Удмуртская Республика</c:v>
                </c:pt>
                <c:pt idx="5">
                  <c:v>Самарская область</c:v>
                </c:pt>
                <c:pt idx="6">
                  <c:v>Архангельская область</c:v>
                </c:pt>
                <c:pt idx="7">
                  <c:v>Республика Дагестан</c:v>
                </c:pt>
                <c:pt idx="8">
                  <c:v>Волгоградская область</c:v>
                </c:pt>
                <c:pt idx="9">
                  <c:v>Новосибирская область</c:v>
                </c:pt>
                <c:pt idx="10">
                  <c:v>Республика Мордовия</c:v>
                </c:pt>
                <c:pt idx="11">
                  <c:v>Ставропольский край</c:v>
                </c:pt>
                <c:pt idx="12">
                  <c:v>Пермский край</c:v>
                </c:pt>
                <c:pt idx="13">
                  <c:v>Республика Северная Осетия</c:v>
                </c:pt>
                <c:pt idx="14">
                  <c:v>Нижегородская область</c:v>
                </c:pt>
                <c:pt idx="15">
                  <c:v>Оренбургская область</c:v>
                </c:pt>
                <c:pt idx="16">
                  <c:v>Тамбовская область</c:v>
                </c:pt>
                <c:pt idx="17">
                  <c:v>Алтайский край</c:v>
                </c:pt>
                <c:pt idx="18">
                  <c:v>Пензенская область</c:v>
                </c:pt>
                <c:pt idx="19">
                  <c:v>Республика Адыгея</c:v>
                </c:pt>
                <c:pt idx="20">
                  <c:v>Иркутская область</c:v>
                </c:pt>
                <c:pt idx="21">
                  <c:v>Курская область</c:v>
                </c:pt>
                <c:pt idx="22">
                  <c:v>Республика Тыва</c:v>
                </c:pt>
                <c:pt idx="23">
                  <c:v>Липецкая область</c:v>
                </c:pt>
                <c:pt idx="24">
                  <c:v>Калужская область</c:v>
                </c:pt>
                <c:pt idx="25">
                  <c:v>Томская область</c:v>
                </c:pt>
                <c:pt idx="26">
                  <c:v>Республика Ингушетия</c:v>
                </c:pt>
                <c:pt idx="27">
                  <c:v>Республика Хакасия</c:v>
                </c:pt>
                <c:pt idx="28">
                  <c:v>Смоленская область</c:v>
                </c:pt>
                <c:pt idx="29">
                  <c:v>Краснодарский край</c:v>
                </c:pt>
                <c:pt idx="30">
                  <c:v>Новгородская область</c:v>
                </c:pt>
                <c:pt idx="31">
                  <c:v>Чеченская Республика</c:v>
                </c:pt>
                <c:pt idx="32">
                  <c:v>Республика Бурятия</c:v>
                </c:pt>
                <c:pt idx="33">
                  <c:v>Ленинградская область</c:v>
                </c:pt>
                <c:pt idx="34">
                  <c:v>Брянская область</c:v>
                </c:pt>
                <c:pt idx="35">
                  <c:v>Челябинская область</c:v>
                </c:pt>
                <c:pt idx="36">
                  <c:v>Забайкальский край</c:v>
                </c:pt>
                <c:pt idx="37">
                  <c:v>Орловская область</c:v>
                </c:pt>
                <c:pt idx="38">
                  <c:v>Омская область</c:v>
                </c:pt>
                <c:pt idx="39">
                  <c:v>Хабаровский край</c:v>
                </c:pt>
                <c:pt idx="40">
                  <c:v>Амурская область</c:v>
                </c:pt>
                <c:pt idx="41">
                  <c:v>Карачаево-Черкессия</c:v>
                </c:pt>
                <c:pt idx="42">
                  <c:v>Ростовская область</c:v>
                </c:pt>
                <c:pt idx="43">
                  <c:v>Псковская область</c:v>
                </c:pt>
                <c:pt idx="44">
                  <c:v>Свердловская область</c:v>
                </c:pt>
                <c:pt idx="45">
                  <c:v>Ярославская область</c:v>
                </c:pt>
                <c:pt idx="46">
                  <c:v>Республика Калмыкия</c:v>
                </c:pt>
                <c:pt idx="47">
                  <c:v>Кабардино-Балкария</c:v>
                </c:pt>
                <c:pt idx="48">
                  <c:v>Рязанская область</c:v>
                </c:pt>
                <c:pt idx="49">
                  <c:v>Саратовская область</c:v>
                </c:pt>
                <c:pt idx="50">
                  <c:v>Ульяновская область</c:v>
                </c:pt>
                <c:pt idx="51">
                  <c:v>Калининградская область</c:v>
                </c:pt>
                <c:pt idx="52">
                  <c:v>Курганская область</c:v>
                </c:pt>
                <c:pt idx="53">
                  <c:v>Республика Марий Эл</c:v>
                </c:pt>
                <c:pt idx="54">
                  <c:v>Вологодская область</c:v>
                </c:pt>
                <c:pt idx="55">
                  <c:v>Республика Коми</c:v>
                </c:pt>
                <c:pt idx="56">
                  <c:v>Ивановская область</c:v>
                </c:pt>
                <c:pt idx="57">
                  <c:v>Чувашская Республика</c:v>
                </c:pt>
                <c:pt idx="58">
                  <c:v>Белгородская область</c:v>
                </c:pt>
                <c:pt idx="59">
                  <c:v>Кировская область</c:v>
                </c:pt>
                <c:pt idx="60">
                  <c:v>Республика Алтай</c:v>
                </c:pt>
                <c:pt idx="61">
                  <c:v>Костромская область</c:v>
                </c:pt>
                <c:pt idx="62">
                  <c:v>Астраханская область</c:v>
                </c:pt>
                <c:pt idx="63">
                  <c:v>Республика Крым</c:v>
                </c:pt>
                <c:pt idx="64">
                  <c:v>Республика Карелия</c:v>
                </c:pt>
                <c:pt idx="65">
                  <c:v>Владимирская область</c:v>
                </c:pt>
                <c:pt idx="66">
                  <c:v>Красноярский край</c:v>
                </c:pt>
                <c:pt idx="67">
                  <c:v>Кемеровская область</c:v>
                </c:pt>
                <c:pt idx="68">
                  <c:v>Тверская область</c:v>
                </c:pt>
                <c:pt idx="69">
                  <c:v>Московская область</c:v>
                </c:pt>
                <c:pt idx="70">
                  <c:v>Сахалинская область</c:v>
                </c:pt>
                <c:pt idx="71">
                  <c:v>Тульская область</c:v>
                </c:pt>
                <c:pt idx="72">
                  <c:v>Приморский край</c:v>
                </c:pt>
                <c:pt idx="73">
                  <c:v>Чукотский АО</c:v>
                </c:pt>
                <c:pt idx="74">
                  <c:v>Магаданская область</c:v>
                </c:pt>
                <c:pt idx="75">
                  <c:v>Камчатский край</c:v>
                </c:pt>
                <c:pt idx="76">
                  <c:v>Мурманская область</c:v>
                </c:pt>
                <c:pt idx="77">
                  <c:v>Еврейская АО</c:v>
                </c:pt>
                <c:pt idx="78">
                  <c:v>Тюменская область</c:v>
                </c:pt>
                <c:pt idx="79">
                  <c:v>Ямало-Ненецкий АО</c:v>
                </c:pt>
                <c:pt idx="80">
                  <c:v>Ханты-Мансийский АО</c:v>
                </c:pt>
              </c:strCache>
            </c:strRef>
          </c:cat>
          <c:val>
            <c:numRef>
              <c:f>Лист1!$C$3:$C$83</c:f>
              <c:numCache>
                <c:formatCode>#,##0</c:formatCode>
                <c:ptCount val="81"/>
                <c:pt idx="0">
                  <c:v>1759.0292527900001</c:v>
                </c:pt>
                <c:pt idx="1">
                  <c:v>1321.4686380600003</c:v>
                </c:pt>
                <c:pt idx="2">
                  <c:v>1297.5830536099998</c:v>
                </c:pt>
                <c:pt idx="3">
                  <c:v>1195.25119518</c:v>
                </c:pt>
                <c:pt idx="4">
                  <c:v>1171.02846462</c:v>
                </c:pt>
                <c:pt idx="5">
                  <c:v>963.1827522000001</c:v>
                </c:pt>
                <c:pt idx="6">
                  <c:v>931.63806083999998</c:v>
                </c:pt>
                <c:pt idx="7">
                  <c:v>926.59609502000001</c:v>
                </c:pt>
                <c:pt idx="8">
                  <c:v>917.80002374000003</c:v>
                </c:pt>
                <c:pt idx="9">
                  <c:v>885.36493502999997</c:v>
                </c:pt>
                <c:pt idx="10">
                  <c:v>799.41682818000004</c:v>
                </c:pt>
                <c:pt idx="11">
                  <c:v>738.88761543999999</c:v>
                </c:pt>
                <c:pt idx="12">
                  <c:v>636.42111493999994</c:v>
                </c:pt>
                <c:pt idx="13">
                  <c:v>673.82872823000002</c:v>
                </c:pt>
                <c:pt idx="14">
                  <c:v>664.01736177999987</c:v>
                </c:pt>
                <c:pt idx="15">
                  <c:v>568.54873721000001</c:v>
                </c:pt>
                <c:pt idx="16">
                  <c:v>664.89126583999996</c:v>
                </c:pt>
                <c:pt idx="17">
                  <c:v>654.34386073000007</c:v>
                </c:pt>
                <c:pt idx="18">
                  <c:v>649.98680521000006</c:v>
                </c:pt>
                <c:pt idx="19">
                  <c:v>606.42031162000001</c:v>
                </c:pt>
                <c:pt idx="20">
                  <c:v>491.63543042999993</c:v>
                </c:pt>
                <c:pt idx="21">
                  <c:v>487.87410308000005</c:v>
                </c:pt>
                <c:pt idx="22">
                  <c:v>479.39608658000009</c:v>
                </c:pt>
                <c:pt idx="23">
                  <c:v>452.84113926999999</c:v>
                </c:pt>
                <c:pt idx="24">
                  <c:v>445.84847745000008</c:v>
                </c:pt>
                <c:pt idx="25">
                  <c:v>427.05133166999997</c:v>
                </c:pt>
                <c:pt idx="26">
                  <c:v>432.88302600000003</c:v>
                </c:pt>
                <c:pt idx="27">
                  <c:v>419.22186413999998</c:v>
                </c:pt>
                <c:pt idx="28">
                  <c:v>396.03043046000005</c:v>
                </c:pt>
                <c:pt idx="29">
                  <c:v>405.69943076999999</c:v>
                </c:pt>
                <c:pt idx="30">
                  <c:v>301.80029098</c:v>
                </c:pt>
                <c:pt idx="31">
                  <c:v>380.29502364999996</c:v>
                </c:pt>
                <c:pt idx="32">
                  <c:v>376.26691388999996</c:v>
                </c:pt>
                <c:pt idx="33">
                  <c:v>343.53948033</c:v>
                </c:pt>
                <c:pt idx="34">
                  <c:v>341.69173437999996</c:v>
                </c:pt>
                <c:pt idx="35">
                  <c:v>324.97137710999999</c:v>
                </c:pt>
                <c:pt idx="36">
                  <c:v>249.60255387000001</c:v>
                </c:pt>
                <c:pt idx="37">
                  <c:v>275.30530053000001</c:v>
                </c:pt>
                <c:pt idx="38">
                  <c:v>284.18687879000004</c:v>
                </c:pt>
                <c:pt idx="39">
                  <c:v>238.44265869</c:v>
                </c:pt>
                <c:pt idx="40">
                  <c:v>283.75296380999998</c:v>
                </c:pt>
                <c:pt idx="41">
                  <c:v>280.73608126999994</c:v>
                </c:pt>
                <c:pt idx="42">
                  <c:v>268.51715664</c:v>
                </c:pt>
                <c:pt idx="43">
                  <c:v>254.34858491</c:v>
                </c:pt>
                <c:pt idx="44">
                  <c:v>264.18222694000002</c:v>
                </c:pt>
                <c:pt idx="45">
                  <c:v>249.90805641</c:v>
                </c:pt>
                <c:pt idx="46">
                  <c:v>260.20935944999997</c:v>
                </c:pt>
                <c:pt idx="47">
                  <c:v>255.5559666</c:v>
                </c:pt>
                <c:pt idx="48">
                  <c:v>251.02643564999997</c:v>
                </c:pt>
                <c:pt idx="49">
                  <c:v>237.99400223000001</c:v>
                </c:pt>
                <c:pt idx="50">
                  <c:v>235.61664907999997</c:v>
                </c:pt>
                <c:pt idx="51">
                  <c:v>228.53984220999999</c:v>
                </c:pt>
                <c:pt idx="52">
                  <c:v>226.86662885999999</c:v>
                </c:pt>
                <c:pt idx="53">
                  <c:v>208.20944830999997</c:v>
                </c:pt>
                <c:pt idx="54">
                  <c:v>211.67499110999998</c:v>
                </c:pt>
                <c:pt idx="55">
                  <c:v>200.38694419000001</c:v>
                </c:pt>
                <c:pt idx="56">
                  <c:v>183.44177476000002</c:v>
                </c:pt>
                <c:pt idx="57">
                  <c:v>192.88058405999999</c:v>
                </c:pt>
                <c:pt idx="58">
                  <c:v>196.23851099999999</c:v>
                </c:pt>
                <c:pt idx="59">
                  <c:v>179.17830530000001</c:v>
                </c:pt>
                <c:pt idx="60">
                  <c:v>176.99489245999996</c:v>
                </c:pt>
                <c:pt idx="61">
                  <c:v>178.86786121</c:v>
                </c:pt>
                <c:pt idx="62">
                  <c:v>159.20124247000004</c:v>
                </c:pt>
                <c:pt idx="63">
                  <c:v>164.62389941000001</c:v>
                </c:pt>
                <c:pt idx="64">
                  <c:v>143.84880949000001</c:v>
                </c:pt>
                <c:pt idx="65">
                  <c:v>85.811694200000005</c:v>
                </c:pt>
                <c:pt idx="66">
                  <c:v>78.011499999999998</c:v>
                </c:pt>
                <c:pt idx="67">
                  <c:v>66.008357610000004</c:v>
                </c:pt>
                <c:pt idx="68">
                  <c:v>49.576137310000007</c:v>
                </c:pt>
                <c:pt idx="69">
                  <c:v>44.465160619999999</c:v>
                </c:pt>
                <c:pt idx="70">
                  <c:v>36.90901685</c:v>
                </c:pt>
                <c:pt idx="71">
                  <c:v>36.067026079999998</c:v>
                </c:pt>
                <c:pt idx="72">
                  <c:v>30.464200000000002</c:v>
                </c:pt>
                <c:pt idx="73">
                  <c:v>24.908501680000001</c:v>
                </c:pt>
                <c:pt idx="74">
                  <c:v>21.262833019999999</c:v>
                </c:pt>
                <c:pt idx="75">
                  <c:v>19.6730117</c:v>
                </c:pt>
                <c:pt idx="76">
                  <c:v>18.196200000000001</c:v>
                </c:pt>
                <c:pt idx="77">
                  <c:v>16.180931210000001</c:v>
                </c:pt>
                <c:pt idx="78">
                  <c:v>13.755899670000002</c:v>
                </c:pt>
                <c:pt idx="79">
                  <c:v>2.0011000000000001</c:v>
                </c:pt>
                <c:pt idx="80">
                  <c:v>1.1410999899999998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951-4465-9B81-895C15835A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35924064"/>
        <c:axId val="-53592080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A951-4465-9B81-895C15835AD3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3-A951-4465-9B81-895C15835AD3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4-A951-4465-9B81-895C15835AD3}"/>
                  </c:ext>
                </c:extLst>
              </c15:ser>
            </c15:filteredBarSeries>
            <c15:filteredBarSeries>
              <c15:ser>
                <c:idx val="6"/>
                <c:order val="5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1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5-A951-4465-9B81-895C15835AD3}"/>
                  </c:ext>
                </c:extLst>
              </c15:ser>
            </c15:filteredBarSeries>
            <c15:filteredBarSeries>
              <c15:ser>
                <c:idx val="7"/>
                <c:order val="6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6-A951-4465-9B81-895C15835AD3}"/>
                  </c:ext>
                </c:extLst>
              </c15:ser>
            </c15:filteredBarSeries>
            <c15:filteredBarSeries>
              <c15:ser>
                <c:idx val="8"/>
                <c:order val="7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5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7-A951-4465-9B81-895C15835AD3}"/>
                  </c:ext>
                </c:extLst>
              </c15:ser>
            </c15:filteredBarSeries>
            <c15:filteredBarSeries>
              <c15:ser>
                <c:idx val="9"/>
                <c:order val="8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1">
                      <a:lumMod val="8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8-A951-4465-9B81-895C15835AD3}"/>
                  </c:ext>
                </c:extLst>
              </c15:ser>
            </c15:filteredBarSeries>
            <c15:filteredBarSeries>
              <c15:ser>
                <c:idx val="10"/>
                <c:order val="9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>
                      <a:lumMod val="8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Лист1!$A$3:$A$83</c15:sqref>
                        </c15:formulaRef>
                      </c:ext>
                    </c:extLst>
                    <c:strCache>
                      <c:ptCount val="81"/>
                      <c:pt idx="0">
                        <c:v>Республика Саха (Якутия)</c:v>
                      </c:pt>
                      <c:pt idx="1">
                        <c:v>Республика Татарстан</c:v>
                      </c:pt>
                      <c:pt idx="2">
                        <c:v>Республика Башкортостан</c:v>
                      </c:pt>
                      <c:pt idx="3">
                        <c:v>Воронежская область</c:v>
                      </c:pt>
                      <c:pt idx="4">
                        <c:v>Удмуртская Республика</c:v>
                      </c:pt>
                      <c:pt idx="5">
                        <c:v>Самарская область</c:v>
                      </c:pt>
                      <c:pt idx="6">
                        <c:v>Архангельская область</c:v>
                      </c:pt>
                      <c:pt idx="7">
                        <c:v>Республика Дагестан</c:v>
                      </c:pt>
                      <c:pt idx="8">
                        <c:v>Волгоградская область</c:v>
                      </c:pt>
                      <c:pt idx="9">
                        <c:v>Новосибирская область</c:v>
                      </c:pt>
                      <c:pt idx="10">
                        <c:v>Республика Мордовия</c:v>
                      </c:pt>
                      <c:pt idx="11">
                        <c:v>Ставропольский край</c:v>
                      </c:pt>
                      <c:pt idx="12">
                        <c:v>Пермский край</c:v>
                      </c:pt>
                      <c:pt idx="13">
                        <c:v>Республика Северная Осетия</c:v>
                      </c:pt>
                      <c:pt idx="14">
                        <c:v>Нижегородская область</c:v>
                      </c:pt>
                      <c:pt idx="15">
                        <c:v>Оренбургская область</c:v>
                      </c:pt>
                      <c:pt idx="16">
                        <c:v>Тамбовская область</c:v>
                      </c:pt>
                      <c:pt idx="17">
                        <c:v>Алтайский край</c:v>
                      </c:pt>
                      <c:pt idx="18">
                        <c:v>Пензенская область</c:v>
                      </c:pt>
                      <c:pt idx="19">
                        <c:v>Республика Адыгея</c:v>
                      </c:pt>
                      <c:pt idx="20">
                        <c:v>Иркутская область</c:v>
                      </c:pt>
                      <c:pt idx="21">
                        <c:v>Курская область</c:v>
                      </c:pt>
                      <c:pt idx="22">
                        <c:v>Республика Тыва</c:v>
                      </c:pt>
                      <c:pt idx="23">
                        <c:v>Липецкая область</c:v>
                      </c:pt>
                      <c:pt idx="24">
                        <c:v>Калужская область</c:v>
                      </c:pt>
                      <c:pt idx="25">
                        <c:v>Томская область</c:v>
                      </c:pt>
                      <c:pt idx="26">
                        <c:v>Республика Ингушетия</c:v>
                      </c:pt>
                      <c:pt idx="27">
                        <c:v>Республика Хакасия</c:v>
                      </c:pt>
                      <c:pt idx="28">
                        <c:v>Смоленская область</c:v>
                      </c:pt>
                      <c:pt idx="29">
                        <c:v>Краснодарский край</c:v>
                      </c:pt>
                      <c:pt idx="30">
                        <c:v>Новгородская область</c:v>
                      </c:pt>
                      <c:pt idx="31">
                        <c:v>Чеченская Республика</c:v>
                      </c:pt>
                      <c:pt idx="32">
                        <c:v>Республика Бурятия</c:v>
                      </c:pt>
                      <c:pt idx="33">
                        <c:v>Ленинградская область</c:v>
                      </c:pt>
                      <c:pt idx="34">
                        <c:v>Брянская область</c:v>
                      </c:pt>
                      <c:pt idx="35">
                        <c:v>Челябинская область</c:v>
                      </c:pt>
                      <c:pt idx="36">
                        <c:v>Забайкальский край</c:v>
                      </c:pt>
                      <c:pt idx="37">
                        <c:v>Орловская область</c:v>
                      </c:pt>
                      <c:pt idx="38">
                        <c:v>Омская область</c:v>
                      </c:pt>
                      <c:pt idx="39">
                        <c:v>Хабаровский край</c:v>
                      </c:pt>
                      <c:pt idx="40">
                        <c:v>Амурская область</c:v>
                      </c:pt>
                      <c:pt idx="41">
                        <c:v>Карачаево-Черкессия</c:v>
                      </c:pt>
                      <c:pt idx="42">
                        <c:v>Ростовская область</c:v>
                      </c:pt>
                      <c:pt idx="43">
                        <c:v>Псковская область</c:v>
                      </c:pt>
                      <c:pt idx="44">
                        <c:v>Свердловская область</c:v>
                      </c:pt>
                      <c:pt idx="45">
                        <c:v>Ярославская область</c:v>
                      </c:pt>
                      <c:pt idx="46">
                        <c:v>Республика Калмыкия</c:v>
                      </c:pt>
                      <c:pt idx="47">
                        <c:v>Кабардино-Балкария</c:v>
                      </c:pt>
                      <c:pt idx="48">
                        <c:v>Рязанская область</c:v>
                      </c:pt>
                      <c:pt idx="49">
                        <c:v>Саратовская область</c:v>
                      </c:pt>
                      <c:pt idx="50">
                        <c:v>Ульяновская область</c:v>
                      </c:pt>
                      <c:pt idx="51">
                        <c:v>Калининградская область</c:v>
                      </c:pt>
                      <c:pt idx="52">
                        <c:v>Курганская область</c:v>
                      </c:pt>
                      <c:pt idx="53">
                        <c:v>Республика Марий Эл</c:v>
                      </c:pt>
                      <c:pt idx="54">
                        <c:v>Вологодская область</c:v>
                      </c:pt>
                      <c:pt idx="55">
                        <c:v>Республика Коми</c:v>
                      </c:pt>
                      <c:pt idx="56">
                        <c:v>Ивановская область</c:v>
                      </c:pt>
                      <c:pt idx="57">
                        <c:v>Чувашская Республика</c:v>
                      </c:pt>
                      <c:pt idx="58">
                        <c:v>Белгородская область</c:v>
                      </c:pt>
                      <c:pt idx="59">
                        <c:v>Кировская область</c:v>
                      </c:pt>
                      <c:pt idx="60">
                        <c:v>Республика Алтай</c:v>
                      </c:pt>
                      <c:pt idx="61">
                        <c:v>Костромская область</c:v>
                      </c:pt>
                      <c:pt idx="62">
                        <c:v>Астраханская область</c:v>
                      </c:pt>
                      <c:pt idx="63">
                        <c:v>Республика Крым</c:v>
                      </c:pt>
                      <c:pt idx="64">
                        <c:v>Республика Карелия</c:v>
                      </c:pt>
                      <c:pt idx="65">
                        <c:v>Владимирская область</c:v>
                      </c:pt>
                      <c:pt idx="66">
                        <c:v>Красноярский край</c:v>
                      </c:pt>
                      <c:pt idx="67">
                        <c:v>Кемеровская область</c:v>
                      </c:pt>
                      <c:pt idx="68">
                        <c:v>Тверская область</c:v>
                      </c:pt>
                      <c:pt idx="69">
                        <c:v>Московская область</c:v>
                      </c:pt>
                      <c:pt idx="70">
                        <c:v>Сахалинская область</c:v>
                      </c:pt>
                      <c:pt idx="71">
                        <c:v>Тульская область</c:v>
                      </c:pt>
                      <c:pt idx="72">
                        <c:v>Приморский край</c:v>
                      </c:pt>
                      <c:pt idx="73">
                        <c:v>Чукотский АО</c:v>
                      </c:pt>
                      <c:pt idx="74">
                        <c:v>Магаданская область</c:v>
                      </c:pt>
                      <c:pt idx="75">
                        <c:v>Камчатский край</c:v>
                      </c:pt>
                      <c:pt idx="76">
                        <c:v>Мурманская область</c:v>
                      </c:pt>
                      <c:pt idx="77">
                        <c:v>Еврейская АО</c:v>
                      </c:pt>
                      <c:pt idx="78">
                        <c:v>Тюменская область</c:v>
                      </c:pt>
                      <c:pt idx="79">
                        <c:v>Ямало-Ненецкий АО</c:v>
                      </c:pt>
                      <c:pt idx="80">
                        <c:v>Ханты-Мансийский АО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9-A951-4465-9B81-895C15835AD3}"/>
                  </c:ext>
                </c:extLst>
              </c15:ser>
            </c15:filteredBarSeries>
          </c:ext>
        </c:extLst>
      </c:barChart>
      <c:catAx>
        <c:axId val="-53592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20800"/>
        <c:crosses val="autoZero"/>
        <c:auto val="0"/>
        <c:lblAlgn val="ctr"/>
        <c:lblOffset val="250"/>
        <c:noMultiLvlLbl val="0"/>
      </c:catAx>
      <c:valAx>
        <c:axId val="-535920800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24064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994061394000218"/>
          <c:y val="5.7936650584885029E-2"/>
          <c:w val="0.5579428064499683"/>
          <c:h val="0.81133185256404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6C05B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5"/>
            <c:invertIfNegative val="0"/>
            <c:bubble3D val="0"/>
            <c:spPr>
              <a:solidFill>
                <a:srgbClr val="B6C05B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delete val="1"/>
          </c:dLbls>
          <c:cat>
            <c:strRef>
              <c:f>Лист1!$A$2:$A$11</c:f>
              <c:strCache>
                <c:ptCount val="10"/>
                <c:pt idx="0">
                  <c:v>Новосибирская область</c:v>
                </c:pt>
                <c:pt idx="1">
                  <c:v>Волгоградская область</c:v>
                </c:pt>
                <c:pt idx="2">
                  <c:v>Республика Дагестан</c:v>
                </c:pt>
                <c:pt idx="3">
                  <c:v>Архангельская область</c:v>
                </c:pt>
                <c:pt idx="4">
                  <c:v>Самарская область</c:v>
                </c:pt>
                <c:pt idx="5">
                  <c:v>Удмуртская Республика</c:v>
                </c:pt>
                <c:pt idx="6">
                  <c:v>Воронежская область</c:v>
                </c:pt>
                <c:pt idx="7">
                  <c:v>Республика Башкортостан</c:v>
                </c:pt>
                <c:pt idx="8">
                  <c:v>Республика Татарстан</c:v>
                </c:pt>
                <c:pt idx="9">
                  <c:v>Республика Саха (Якутия)</c:v>
                </c:pt>
              </c:strCache>
            </c:strRef>
          </c:cat>
          <c:val>
            <c:numRef>
              <c:f>Лист1!$C$2:$C$11</c:f>
              <c:numCache>
                <c:formatCode>#,##0</c:formatCode>
                <c:ptCount val="10"/>
                <c:pt idx="0">
                  <c:v>885</c:v>
                </c:pt>
                <c:pt idx="1">
                  <c:v>918</c:v>
                </c:pt>
                <c:pt idx="2">
                  <c:v>927</c:v>
                </c:pt>
                <c:pt idx="3">
                  <c:v>932</c:v>
                </c:pt>
                <c:pt idx="4">
                  <c:v>963</c:v>
                </c:pt>
                <c:pt idx="5">
                  <c:v>1171</c:v>
                </c:pt>
                <c:pt idx="6">
                  <c:v>1195</c:v>
                </c:pt>
                <c:pt idx="7">
                  <c:v>1298</c:v>
                </c:pt>
                <c:pt idx="8">
                  <c:v>1321</c:v>
                </c:pt>
                <c:pt idx="9">
                  <c:v>1759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75-4128-8495-4C44DA78BA22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38572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9"/>
            <c:invertIfNegative val="0"/>
            <c:bubble3D val="0"/>
            <c:spPr>
              <a:solidFill>
                <a:srgbClr val="38572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delete val="1"/>
          </c:dLbls>
          <c:cat>
            <c:strRef>
              <c:f>Лист1!$A$2:$A$11</c:f>
              <c:strCache>
                <c:ptCount val="10"/>
                <c:pt idx="0">
                  <c:v>Новосибирская область</c:v>
                </c:pt>
                <c:pt idx="1">
                  <c:v>Волгоградская область</c:v>
                </c:pt>
                <c:pt idx="2">
                  <c:v>Республика Дагестан</c:v>
                </c:pt>
                <c:pt idx="3">
                  <c:v>Архангельская область</c:v>
                </c:pt>
                <c:pt idx="4">
                  <c:v>Самарская область</c:v>
                </c:pt>
                <c:pt idx="5">
                  <c:v>Удмуртская Республика</c:v>
                </c:pt>
                <c:pt idx="6">
                  <c:v>Воронежская область</c:v>
                </c:pt>
                <c:pt idx="7">
                  <c:v>Республика Башкортостан</c:v>
                </c:pt>
                <c:pt idx="8">
                  <c:v>Республика Татарстан</c:v>
                </c:pt>
                <c:pt idx="9">
                  <c:v>Республика Саха (Якутия)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886</c:v>
                </c:pt>
                <c:pt idx="1">
                  <c:v>922</c:v>
                </c:pt>
                <c:pt idx="2">
                  <c:v>930</c:v>
                </c:pt>
                <c:pt idx="3">
                  <c:v>943</c:v>
                </c:pt>
                <c:pt idx="4">
                  <c:v>963</c:v>
                </c:pt>
                <c:pt idx="5">
                  <c:v>1205</c:v>
                </c:pt>
                <c:pt idx="6">
                  <c:v>1213</c:v>
                </c:pt>
                <c:pt idx="7">
                  <c:v>1307</c:v>
                </c:pt>
                <c:pt idx="8">
                  <c:v>1329</c:v>
                </c:pt>
                <c:pt idx="9">
                  <c:v>1759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-535925696"/>
        <c:axId val="-535925152"/>
      </c:barChart>
      <c:catAx>
        <c:axId val="-535925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-535925152"/>
        <c:crosses val="autoZero"/>
        <c:auto val="1"/>
        <c:lblAlgn val="ctr"/>
        <c:lblOffset val="100"/>
        <c:noMultiLvlLbl val="0"/>
      </c:catAx>
      <c:valAx>
        <c:axId val="-535925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2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>
      <a:outerShdw blurRad="50800" dist="38100" dir="10800000" algn="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751887451933953E-2"/>
          <c:y val="3.2850770168573989E-2"/>
          <c:w val="0.93858041872548692"/>
          <c:h val="0.7574085500548989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Кассовое освоение</c:v>
                </c:pt>
              </c:strCache>
            </c:strRef>
          </c:tx>
          <c:spPr>
            <a:solidFill>
              <a:srgbClr val="602E1A"/>
            </a:solidFill>
            <a:ln>
              <a:noFill/>
            </a:ln>
            <a:effectLst/>
          </c:spPr>
          <c:invertIfNegative val="0"/>
          <c:cat>
            <c:strRef>
              <c:f>Лист1!$A$2:$A$82</c:f>
              <c:strCache>
                <c:ptCount val="81"/>
                <c:pt idx="0">
                  <c:v>Республика Саха (Якутия)</c:v>
                </c:pt>
                <c:pt idx="1">
                  <c:v>Республика Татарстан</c:v>
                </c:pt>
                <c:pt idx="2">
                  <c:v>Воронежская область</c:v>
                </c:pt>
                <c:pt idx="3">
                  <c:v>Республика Башкортостан</c:v>
                </c:pt>
                <c:pt idx="4">
                  <c:v>Иркутская область</c:v>
                </c:pt>
                <c:pt idx="5">
                  <c:v>Республика Адыгея</c:v>
                </c:pt>
                <c:pt idx="6">
                  <c:v>Архангельская область</c:v>
                </c:pt>
                <c:pt idx="7">
                  <c:v>Нижегородская область</c:v>
                </c:pt>
                <c:pt idx="8">
                  <c:v>Самарская область</c:v>
                </c:pt>
                <c:pt idx="9">
                  <c:v>Республика Северная Осетия</c:v>
                </c:pt>
                <c:pt idx="10">
                  <c:v>Республика Дагестан</c:v>
                </c:pt>
                <c:pt idx="11">
                  <c:v>Волгоградская область</c:v>
                </c:pt>
                <c:pt idx="12">
                  <c:v>Республика Мордовия</c:v>
                </c:pt>
                <c:pt idx="13">
                  <c:v>Орловская область</c:v>
                </c:pt>
                <c:pt idx="14">
                  <c:v>Тульская область</c:v>
                </c:pt>
                <c:pt idx="15">
                  <c:v>Липецкая область</c:v>
                </c:pt>
                <c:pt idx="16">
                  <c:v>Алтайский край</c:v>
                </c:pt>
                <c:pt idx="17">
                  <c:v>Удмуртская Республика</c:v>
                </c:pt>
                <c:pt idx="18">
                  <c:v>Калининградская область</c:v>
                </c:pt>
                <c:pt idx="19">
                  <c:v>Брянская область</c:v>
                </c:pt>
                <c:pt idx="20">
                  <c:v>Рязанская область</c:v>
                </c:pt>
                <c:pt idx="21">
                  <c:v>Новосибирская область</c:v>
                </c:pt>
                <c:pt idx="22">
                  <c:v>Ленинградская область</c:v>
                </c:pt>
                <c:pt idx="23">
                  <c:v>Республика Бурятия</c:v>
                </c:pt>
                <c:pt idx="24">
                  <c:v>Забайкальский край</c:v>
                </c:pt>
                <c:pt idx="25">
                  <c:v>Свердловская область</c:v>
                </c:pt>
                <c:pt idx="26">
                  <c:v>Тамбовская область</c:v>
                </c:pt>
                <c:pt idx="27">
                  <c:v>Чеченская Республика</c:v>
                </c:pt>
                <c:pt idx="28">
                  <c:v>Республика Хакасия</c:v>
                </c:pt>
                <c:pt idx="29">
                  <c:v>Оренбургская область</c:v>
                </c:pt>
                <c:pt idx="30">
                  <c:v>Ульяновская область</c:v>
                </c:pt>
                <c:pt idx="31">
                  <c:v>Ставропольский край</c:v>
                </c:pt>
                <c:pt idx="32">
                  <c:v>Краснодарский край</c:v>
                </c:pt>
                <c:pt idx="33">
                  <c:v>Ростовская область</c:v>
                </c:pt>
                <c:pt idx="34">
                  <c:v>Томская область</c:v>
                </c:pt>
                <c:pt idx="35">
                  <c:v>Калужская область</c:v>
                </c:pt>
                <c:pt idx="36">
                  <c:v>Хабаровский край</c:v>
                </c:pt>
                <c:pt idx="37">
                  <c:v>Саратовская область</c:v>
                </c:pt>
                <c:pt idx="38">
                  <c:v>Пермский край</c:v>
                </c:pt>
                <c:pt idx="39">
                  <c:v>Челябинская область</c:v>
                </c:pt>
                <c:pt idx="40">
                  <c:v>Костромская область</c:v>
                </c:pt>
                <c:pt idx="41">
                  <c:v>Псковская область</c:v>
                </c:pt>
                <c:pt idx="42">
                  <c:v>Республика Тыва</c:v>
                </c:pt>
                <c:pt idx="43">
                  <c:v>Курганская область</c:v>
                </c:pt>
                <c:pt idx="44">
                  <c:v>Кемеровская область</c:v>
                </c:pt>
                <c:pt idx="45">
                  <c:v>Вологодская область</c:v>
                </c:pt>
                <c:pt idx="46">
                  <c:v>Ивановская область</c:v>
                </c:pt>
                <c:pt idx="47">
                  <c:v>Смоленская область</c:v>
                </c:pt>
                <c:pt idx="48">
                  <c:v>Кабардино-Балкария</c:v>
                </c:pt>
                <c:pt idx="49">
                  <c:v>Амурская область</c:v>
                </c:pt>
                <c:pt idx="50">
                  <c:v>Красноярский край</c:v>
                </c:pt>
                <c:pt idx="51">
                  <c:v>Республика Ингушетия</c:v>
                </c:pt>
                <c:pt idx="52">
                  <c:v>Камчатский край</c:v>
                </c:pt>
                <c:pt idx="53">
                  <c:v>Новгородская область</c:v>
                </c:pt>
                <c:pt idx="54">
                  <c:v>Пензенская область</c:v>
                </c:pt>
                <c:pt idx="55">
                  <c:v>Владимирская область</c:v>
                </c:pt>
                <c:pt idx="56">
                  <c:v>Чувашская Республика</c:v>
                </c:pt>
                <c:pt idx="57">
                  <c:v>Тверская область</c:v>
                </c:pt>
                <c:pt idx="58">
                  <c:v>Республика Коми</c:v>
                </c:pt>
                <c:pt idx="59">
                  <c:v>Астраханская область</c:v>
                </c:pt>
                <c:pt idx="60">
                  <c:v>Сахалинская область</c:v>
                </c:pt>
                <c:pt idx="61">
                  <c:v>Республика Калмыкия</c:v>
                </c:pt>
                <c:pt idx="62">
                  <c:v>Республика Крым</c:v>
                </c:pt>
                <c:pt idx="63">
                  <c:v>Омская область</c:v>
                </c:pt>
                <c:pt idx="64">
                  <c:v>Карачаево-Черкессия</c:v>
                </c:pt>
                <c:pt idx="65">
                  <c:v>Кировская область</c:v>
                </c:pt>
                <c:pt idx="66">
                  <c:v>Республика Алтай</c:v>
                </c:pt>
                <c:pt idx="67">
                  <c:v>Республика Марий Эл</c:v>
                </c:pt>
                <c:pt idx="68">
                  <c:v>Московская область</c:v>
                </c:pt>
                <c:pt idx="69">
                  <c:v>Республика Карелия</c:v>
                </c:pt>
                <c:pt idx="70">
                  <c:v>Курская область</c:v>
                </c:pt>
                <c:pt idx="71">
                  <c:v>Белгородская область</c:v>
                </c:pt>
                <c:pt idx="72">
                  <c:v>Ярославская область</c:v>
                </c:pt>
                <c:pt idx="73">
                  <c:v>Приморский край</c:v>
                </c:pt>
                <c:pt idx="74">
                  <c:v>Мурманская область</c:v>
                </c:pt>
                <c:pt idx="75">
                  <c:v>Чукотский АО</c:v>
                </c:pt>
                <c:pt idx="76">
                  <c:v>Еврейская АО</c:v>
                </c:pt>
                <c:pt idx="77">
                  <c:v>Магаданская область</c:v>
                </c:pt>
                <c:pt idx="78">
                  <c:v>Тюменская область</c:v>
                </c:pt>
                <c:pt idx="79">
                  <c:v>Ханты-Мансийский АО</c:v>
                </c:pt>
                <c:pt idx="80">
                  <c:v>Ненецкий АО</c:v>
                </c:pt>
              </c:strCache>
            </c:strRef>
          </c:cat>
          <c:val>
            <c:numRef>
              <c:f>Лист1!$B$2:$B$82</c:f>
              <c:numCache>
                <c:formatCode>#,##0</c:formatCode>
                <c:ptCount val="81"/>
                <c:pt idx="0">
                  <c:v>1180.8270230900002</c:v>
                </c:pt>
                <c:pt idx="1">
                  <c:v>404.23249477999997</c:v>
                </c:pt>
                <c:pt idx="2">
                  <c:v>669.97920638999994</c:v>
                </c:pt>
                <c:pt idx="3">
                  <c:v>571.0076104100001</c:v>
                </c:pt>
                <c:pt idx="4">
                  <c:v>481.15098032000009</c:v>
                </c:pt>
                <c:pt idx="5">
                  <c:v>465.68359569000006</c:v>
                </c:pt>
                <c:pt idx="6">
                  <c:v>571.38669128999993</c:v>
                </c:pt>
                <c:pt idx="7">
                  <c:v>352.48420379000004</c:v>
                </c:pt>
                <c:pt idx="8">
                  <c:v>483.63403800999998</c:v>
                </c:pt>
                <c:pt idx="9">
                  <c:v>594.75639689000002</c:v>
                </c:pt>
                <c:pt idx="10">
                  <c:v>298.99241556999999</c:v>
                </c:pt>
                <c:pt idx="11">
                  <c:v>407.14370829999996</c:v>
                </c:pt>
                <c:pt idx="12">
                  <c:v>533.12282680999999</c:v>
                </c:pt>
                <c:pt idx="13">
                  <c:v>203.54921077</c:v>
                </c:pt>
                <c:pt idx="14">
                  <c:v>374.93291561000001</c:v>
                </c:pt>
                <c:pt idx="15">
                  <c:v>266.05061078</c:v>
                </c:pt>
                <c:pt idx="16">
                  <c:v>229.67149068999998</c:v>
                </c:pt>
                <c:pt idx="17">
                  <c:v>204.94853186</c:v>
                </c:pt>
                <c:pt idx="18">
                  <c:v>268.62511510000002</c:v>
                </c:pt>
                <c:pt idx="19">
                  <c:v>178.79814304999999</c:v>
                </c:pt>
                <c:pt idx="20">
                  <c:v>169.18946055999999</c:v>
                </c:pt>
                <c:pt idx="21">
                  <c:v>239.41317442999997</c:v>
                </c:pt>
                <c:pt idx="22">
                  <c:v>147.43845437000002</c:v>
                </c:pt>
                <c:pt idx="23">
                  <c:v>250.59951262999999</c:v>
                </c:pt>
                <c:pt idx="24">
                  <c:v>189.76938425</c:v>
                </c:pt>
                <c:pt idx="25">
                  <c:v>136.28238570999997</c:v>
                </c:pt>
                <c:pt idx="26">
                  <c:v>257.17424456999998</c:v>
                </c:pt>
                <c:pt idx="27">
                  <c:v>232.54824249999999</c:v>
                </c:pt>
                <c:pt idx="28">
                  <c:v>111.80054189000001</c:v>
                </c:pt>
                <c:pt idx="29">
                  <c:v>260.62151101000001</c:v>
                </c:pt>
                <c:pt idx="30">
                  <c:v>248.22925936999999</c:v>
                </c:pt>
                <c:pt idx="31">
                  <c:v>238.45484434000002</c:v>
                </c:pt>
                <c:pt idx="32">
                  <c:v>285.74941540999998</c:v>
                </c:pt>
                <c:pt idx="33">
                  <c:v>279.68024787000002</c:v>
                </c:pt>
                <c:pt idx="34">
                  <c:v>115.90063116</c:v>
                </c:pt>
                <c:pt idx="35">
                  <c:v>117.7281504</c:v>
                </c:pt>
                <c:pt idx="36">
                  <c:v>155.63060565999999</c:v>
                </c:pt>
                <c:pt idx="37">
                  <c:v>106.14714943999999</c:v>
                </c:pt>
                <c:pt idx="38">
                  <c:v>175.99529275999998</c:v>
                </c:pt>
                <c:pt idx="39">
                  <c:v>110.73301662</c:v>
                </c:pt>
                <c:pt idx="40">
                  <c:v>80.758925760000011</c:v>
                </c:pt>
                <c:pt idx="41">
                  <c:v>52.113563670000005</c:v>
                </c:pt>
                <c:pt idx="42">
                  <c:v>122.91951623</c:v>
                </c:pt>
                <c:pt idx="43">
                  <c:v>99.394032699999997</c:v>
                </c:pt>
                <c:pt idx="44">
                  <c:v>9.4114487799999988</c:v>
                </c:pt>
                <c:pt idx="45">
                  <c:v>155.53073444</c:v>
                </c:pt>
                <c:pt idx="46">
                  <c:v>78.82681414000001</c:v>
                </c:pt>
                <c:pt idx="47">
                  <c:v>54.515958789999992</c:v>
                </c:pt>
                <c:pt idx="48">
                  <c:v>71.743600189999995</c:v>
                </c:pt>
                <c:pt idx="49">
                  <c:v>75.457409400000003</c:v>
                </c:pt>
                <c:pt idx="50">
                  <c:v>111.55001324000001</c:v>
                </c:pt>
                <c:pt idx="51">
                  <c:v>121.54896788000001</c:v>
                </c:pt>
                <c:pt idx="52">
                  <c:v>96.357678730000003</c:v>
                </c:pt>
                <c:pt idx="53">
                  <c:v>70.348020519999992</c:v>
                </c:pt>
                <c:pt idx="54">
                  <c:v>4.6378797499999997</c:v>
                </c:pt>
                <c:pt idx="55">
                  <c:v>21.609222829999997</c:v>
                </c:pt>
                <c:pt idx="56">
                  <c:v>32.266832620000002</c:v>
                </c:pt>
                <c:pt idx="57">
                  <c:v>54.257749020000006</c:v>
                </c:pt>
                <c:pt idx="58">
                  <c:v>88.906494440000003</c:v>
                </c:pt>
                <c:pt idx="59">
                  <c:v>31.906342780000006</c:v>
                </c:pt>
                <c:pt idx="60">
                  <c:v>25.350732290000003</c:v>
                </c:pt>
                <c:pt idx="61">
                  <c:v>56.584755900000005</c:v>
                </c:pt>
                <c:pt idx="62">
                  <c:v>36.091939490000001</c:v>
                </c:pt>
                <c:pt idx="63">
                  <c:v>15.184239720000001</c:v>
                </c:pt>
                <c:pt idx="64">
                  <c:v>22.434728759999999</c:v>
                </c:pt>
                <c:pt idx="65">
                  <c:v>27.050272399999997</c:v>
                </c:pt>
                <c:pt idx="66">
                  <c:v>26.822560429999996</c:v>
                </c:pt>
                <c:pt idx="67">
                  <c:v>10.428591780000001</c:v>
                </c:pt>
                <c:pt idx="68">
                  <c:v>17.626536160000001</c:v>
                </c:pt>
                <c:pt idx="69">
                  <c:v>17.477862829999999</c:v>
                </c:pt>
                <c:pt idx="70">
                  <c:v>21.339721439999998</c:v>
                </c:pt>
                <c:pt idx="71">
                  <c:v>21.733766299999996</c:v>
                </c:pt>
                <c:pt idx="72">
                  <c:v>11.644573229999999</c:v>
                </c:pt>
                <c:pt idx="73">
                  <c:v>6.5064000000000002</c:v>
                </c:pt>
                <c:pt idx="74">
                  <c:v>1.2522424299999999</c:v>
                </c:pt>
                <c:pt idx="75">
                  <c:v>1.4901</c:v>
                </c:pt>
                <c:pt idx="76">
                  <c:v>7.0493732300000005</c:v>
                </c:pt>
                <c:pt idx="77">
                  <c:v>2.31250592</c:v>
                </c:pt>
                <c:pt idx="78">
                  <c:v>2.8121</c:v>
                </c:pt>
                <c:pt idx="79">
                  <c:v>1.0476000000000001</c:v>
                </c:pt>
                <c:pt idx="8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ED-4CC3-BD98-B0A2E6B873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Кассовый план 30.09.21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Лист1!$A$2:$A$82</c:f>
              <c:strCache>
                <c:ptCount val="81"/>
                <c:pt idx="0">
                  <c:v>Республика Саха (Якутия)</c:v>
                </c:pt>
                <c:pt idx="1">
                  <c:v>Республика Татарстан</c:v>
                </c:pt>
                <c:pt idx="2">
                  <c:v>Воронежская область</c:v>
                </c:pt>
                <c:pt idx="3">
                  <c:v>Республика Башкортостан</c:v>
                </c:pt>
                <c:pt idx="4">
                  <c:v>Иркутская область</c:v>
                </c:pt>
                <c:pt idx="5">
                  <c:v>Республика Адыгея</c:v>
                </c:pt>
                <c:pt idx="6">
                  <c:v>Архангельская область</c:v>
                </c:pt>
                <c:pt idx="7">
                  <c:v>Нижегородская область</c:v>
                </c:pt>
                <c:pt idx="8">
                  <c:v>Самарская область</c:v>
                </c:pt>
                <c:pt idx="9">
                  <c:v>Республика Северная Осетия</c:v>
                </c:pt>
                <c:pt idx="10">
                  <c:v>Республика Дагестан</c:v>
                </c:pt>
                <c:pt idx="11">
                  <c:v>Волгоградская область</c:v>
                </c:pt>
                <c:pt idx="12">
                  <c:v>Республика Мордовия</c:v>
                </c:pt>
                <c:pt idx="13">
                  <c:v>Орловская область</c:v>
                </c:pt>
                <c:pt idx="14">
                  <c:v>Тульская область</c:v>
                </c:pt>
                <c:pt idx="15">
                  <c:v>Липецкая область</c:v>
                </c:pt>
                <c:pt idx="16">
                  <c:v>Алтайский край</c:v>
                </c:pt>
                <c:pt idx="17">
                  <c:v>Удмуртская Республика</c:v>
                </c:pt>
                <c:pt idx="18">
                  <c:v>Калининградская область</c:v>
                </c:pt>
                <c:pt idx="19">
                  <c:v>Брянская область</c:v>
                </c:pt>
                <c:pt idx="20">
                  <c:v>Рязанская область</c:v>
                </c:pt>
                <c:pt idx="21">
                  <c:v>Новосибирская область</c:v>
                </c:pt>
                <c:pt idx="22">
                  <c:v>Ленинградская область</c:v>
                </c:pt>
                <c:pt idx="23">
                  <c:v>Республика Бурятия</c:v>
                </c:pt>
                <c:pt idx="24">
                  <c:v>Забайкальский край</c:v>
                </c:pt>
                <c:pt idx="25">
                  <c:v>Свердловская область</c:v>
                </c:pt>
                <c:pt idx="26">
                  <c:v>Тамбовская область</c:v>
                </c:pt>
                <c:pt idx="27">
                  <c:v>Чеченская Республика</c:v>
                </c:pt>
                <c:pt idx="28">
                  <c:v>Республика Хакасия</c:v>
                </c:pt>
                <c:pt idx="29">
                  <c:v>Оренбургская область</c:v>
                </c:pt>
                <c:pt idx="30">
                  <c:v>Ульяновская область</c:v>
                </c:pt>
                <c:pt idx="31">
                  <c:v>Ставропольский край</c:v>
                </c:pt>
                <c:pt idx="32">
                  <c:v>Краснодарский край</c:v>
                </c:pt>
                <c:pt idx="33">
                  <c:v>Ростовская область</c:v>
                </c:pt>
                <c:pt idx="34">
                  <c:v>Томская область</c:v>
                </c:pt>
                <c:pt idx="35">
                  <c:v>Калужская область</c:v>
                </c:pt>
                <c:pt idx="36">
                  <c:v>Хабаровский край</c:v>
                </c:pt>
                <c:pt idx="37">
                  <c:v>Саратовская область</c:v>
                </c:pt>
                <c:pt idx="38">
                  <c:v>Пермский край</c:v>
                </c:pt>
                <c:pt idx="39">
                  <c:v>Челябинская область</c:v>
                </c:pt>
                <c:pt idx="40">
                  <c:v>Костромская область</c:v>
                </c:pt>
                <c:pt idx="41">
                  <c:v>Псковская область</c:v>
                </c:pt>
                <c:pt idx="42">
                  <c:v>Республика Тыва</c:v>
                </c:pt>
                <c:pt idx="43">
                  <c:v>Курганская область</c:v>
                </c:pt>
                <c:pt idx="44">
                  <c:v>Кемеровская область</c:v>
                </c:pt>
                <c:pt idx="45">
                  <c:v>Вологодская область</c:v>
                </c:pt>
                <c:pt idx="46">
                  <c:v>Ивановская область</c:v>
                </c:pt>
                <c:pt idx="47">
                  <c:v>Смоленская область</c:v>
                </c:pt>
                <c:pt idx="48">
                  <c:v>Кабардино-Балкария</c:v>
                </c:pt>
                <c:pt idx="49">
                  <c:v>Амурская область</c:v>
                </c:pt>
                <c:pt idx="50">
                  <c:v>Красноярский край</c:v>
                </c:pt>
                <c:pt idx="51">
                  <c:v>Республика Ингушетия</c:v>
                </c:pt>
                <c:pt idx="52">
                  <c:v>Камчатский край</c:v>
                </c:pt>
                <c:pt idx="53">
                  <c:v>Новгородская область</c:v>
                </c:pt>
                <c:pt idx="54">
                  <c:v>Пензенская область</c:v>
                </c:pt>
                <c:pt idx="55">
                  <c:v>Владимирская область</c:v>
                </c:pt>
                <c:pt idx="56">
                  <c:v>Чувашская Республика</c:v>
                </c:pt>
                <c:pt idx="57">
                  <c:v>Тверская область</c:v>
                </c:pt>
                <c:pt idx="58">
                  <c:v>Республика Коми</c:v>
                </c:pt>
                <c:pt idx="59">
                  <c:v>Астраханская область</c:v>
                </c:pt>
                <c:pt idx="60">
                  <c:v>Сахалинская область</c:v>
                </c:pt>
                <c:pt idx="61">
                  <c:v>Республика Калмыкия</c:v>
                </c:pt>
                <c:pt idx="62">
                  <c:v>Республика Крым</c:v>
                </c:pt>
                <c:pt idx="63">
                  <c:v>Омская область</c:v>
                </c:pt>
                <c:pt idx="64">
                  <c:v>Карачаево-Черкессия</c:v>
                </c:pt>
                <c:pt idx="65">
                  <c:v>Кировская область</c:v>
                </c:pt>
                <c:pt idx="66">
                  <c:v>Республика Алтай</c:v>
                </c:pt>
                <c:pt idx="67">
                  <c:v>Республика Марий Эл</c:v>
                </c:pt>
                <c:pt idx="68">
                  <c:v>Московская область</c:v>
                </c:pt>
                <c:pt idx="69">
                  <c:v>Республика Карелия</c:v>
                </c:pt>
                <c:pt idx="70">
                  <c:v>Курская область</c:v>
                </c:pt>
                <c:pt idx="71">
                  <c:v>Белгородская область</c:v>
                </c:pt>
                <c:pt idx="72">
                  <c:v>Ярославская область</c:v>
                </c:pt>
                <c:pt idx="73">
                  <c:v>Приморский край</c:v>
                </c:pt>
                <c:pt idx="74">
                  <c:v>Мурманская область</c:v>
                </c:pt>
                <c:pt idx="75">
                  <c:v>Чукотский АО</c:v>
                </c:pt>
                <c:pt idx="76">
                  <c:v>Еврейская АО</c:v>
                </c:pt>
                <c:pt idx="77">
                  <c:v>Магаданская область</c:v>
                </c:pt>
                <c:pt idx="78">
                  <c:v>Тюменская область</c:v>
                </c:pt>
                <c:pt idx="79">
                  <c:v>Ханты-Мансийский АО</c:v>
                </c:pt>
                <c:pt idx="80">
                  <c:v>Ненецкий АО</c:v>
                </c:pt>
              </c:strCache>
            </c:strRef>
          </c:cat>
          <c:val>
            <c:numRef>
              <c:f>Лист1!$C$2:$C$82</c:f>
              <c:numCache>
                <c:formatCode>#,##0</c:formatCode>
                <c:ptCount val="81"/>
                <c:pt idx="0">
                  <c:v>316.12750451405736</c:v>
                </c:pt>
                <c:pt idx="1">
                  <c:v>74.095965918200022</c:v>
                </c:pt>
                <c:pt idx="2">
                  <c:v>45.356518480000091</c:v>
                </c:pt>
                <c:pt idx="3">
                  <c:v>114.55074873199987</c:v>
                </c:pt>
                <c:pt idx="4">
                  <c:v>168.44157221999995</c:v>
                </c:pt>
                <c:pt idx="5">
                  <c:v>200.45380130999979</c:v>
                </c:pt>
                <c:pt idx="6">
                  <c:v>155.9785783100001</c:v>
                </c:pt>
                <c:pt idx="7">
                  <c:v>142.08593169794688</c:v>
                </c:pt>
                <c:pt idx="8">
                  <c:v>111.43834582939002</c:v>
                </c:pt>
                <c:pt idx="9">
                  <c:v>0</c:v>
                </c:pt>
                <c:pt idx="10">
                  <c:v>50.575627430000054</c:v>
                </c:pt>
                <c:pt idx="11">
                  <c:v>170.24512270000002</c:v>
                </c:pt>
                <c:pt idx="12">
                  <c:v>118.26679607010976</c:v>
                </c:pt>
                <c:pt idx="13">
                  <c:v>155.94852466899999</c:v>
                </c:pt>
                <c:pt idx="14">
                  <c:v>0</c:v>
                </c:pt>
                <c:pt idx="15">
                  <c:v>122.70913460999998</c:v>
                </c:pt>
                <c:pt idx="16">
                  <c:v>206.50219185555562</c:v>
                </c:pt>
                <c:pt idx="17">
                  <c:v>25.729073730000039</c:v>
                </c:pt>
                <c:pt idx="18">
                  <c:v>69.830132487913318</c:v>
                </c:pt>
                <c:pt idx="19">
                  <c:v>82.175381649999991</c:v>
                </c:pt>
                <c:pt idx="20">
                  <c:v>53.296915650000017</c:v>
                </c:pt>
                <c:pt idx="21">
                  <c:v>50.58592950000002</c:v>
                </c:pt>
                <c:pt idx="22">
                  <c:v>66.801606969999966</c:v>
                </c:pt>
                <c:pt idx="23">
                  <c:v>56.282667870000012</c:v>
                </c:pt>
                <c:pt idx="24">
                  <c:v>139.07114048399998</c:v>
                </c:pt>
                <c:pt idx="25">
                  <c:v>48.071924290000027</c:v>
                </c:pt>
                <c:pt idx="26">
                  <c:v>65.798385939999946</c:v>
                </c:pt>
                <c:pt idx="27">
                  <c:v>0</c:v>
                </c:pt>
                <c:pt idx="28">
                  <c:v>131.71612111000002</c:v>
                </c:pt>
                <c:pt idx="29">
                  <c:v>29.455819989999952</c:v>
                </c:pt>
                <c:pt idx="30">
                  <c:v>46.815250673439976</c:v>
                </c:pt>
                <c:pt idx="31">
                  <c:v>70.769610130000046</c:v>
                </c:pt>
                <c:pt idx="32">
                  <c:v>16.793084590000035</c:v>
                </c:pt>
                <c:pt idx="33">
                  <c:v>31.958119949999968</c:v>
                </c:pt>
                <c:pt idx="34">
                  <c:v>4.6302168999999793</c:v>
                </c:pt>
                <c:pt idx="35">
                  <c:v>45.226206115807003</c:v>
                </c:pt>
                <c:pt idx="36">
                  <c:v>101.21495433999999</c:v>
                </c:pt>
                <c:pt idx="37">
                  <c:v>65.003158372400009</c:v>
                </c:pt>
                <c:pt idx="38">
                  <c:v>46.891600485049992</c:v>
                </c:pt>
                <c:pt idx="39">
                  <c:v>41.157508570000005</c:v>
                </c:pt>
                <c:pt idx="40">
                  <c:v>60.701540574999996</c:v>
                </c:pt>
                <c:pt idx="41">
                  <c:v>17.585634639999981</c:v>
                </c:pt>
                <c:pt idx="42">
                  <c:v>87.570383770000007</c:v>
                </c:pt>
                <c:pt idx="43">
                  <c:v>73.747433850000021</c:v>
                </c:pt>
                <c:pt idx="44">
                  <c:v>53.961317020000003</c:v>
                </c:pt>
                <c:pt idx="45">
                  <c:v>26.849079770000003</c:v>
                </c:pt>
                <c:pt idx="46">
                  <c:v>32.193942709999973</c:v>
                </c:pt>
                <c:pt idx="47">
                  <c:v>49.211140949999994</c:v>
                </c:pt>
                <c:pt idx="48">
                  <c:v>55.339711809999997</c:v>
                </c:pt>
                <c:pt idx="49">
                  <c:v>37.342855809999989</c:v>
                </c:pt>
                <c:pt idx="50">
                  <c:v>24.364685309999984</c:v>
                </c:pt>
                <c:pt idx="51">
                  <c:v>1.8315925200059979</c:v>
                </c:pt>
                <c:pt idx="52">
                  <c:v>1.6490507199999911</c:v>
                </c:pt>
                <c:pt idx="53">
                  <c:v>26.229679480000001</c:v>
                </c:pt>
                <c:pt idx="54">
                  <c:v>13.061130559999988</c:v>
                </c:pt>
                <c:pt idx="55">
                  <c:v>7.142677170000006</c:v>
                </c:pt>
                <c:pt idx="56">
                  <c:v>0</c:v>
                </c:pt>
                <c:pt idx="57">
                  <c:v>1.7970509800000016</c:v>
                </c:pt>
                <c:pt idx="58">
                  <c:v>2.0060648181899836</c:v>
                </c:pt>
                <c:pt idx="59">
                  <c:v>-4.9658180000008656E-2</c:v>
                </c:pt>
                <c:pt idx="60">
                  <c:v>12.967907709999999</c:v>
                </c:pt>
                <c:pt idx="61">
                  <c:v>10.892176849999984</c:v>
                </c:pt>
                <c:pt idx="62">
                  <c:v>3.2275391956695572</c:v>
                </c:pt>
                <c:pt idx="63">
                  <c:v>11.057577009999999</c:v>
                </c:pt>
                <c:pt idx="64">
                  <c:v>15.778709180000007</c:v>
                </c:pt>
                <c:pt idx="65">
                  <c:v>8.1024060000004283E-2</c:v>
                </c:pt>
                <c:pt idx="66">
                  <c:v>8.5570021600000032</c:v>
                </c:pt>
                <c:pt idx="67">
                  <c:v>3.2620357899999988</c:v>
                </c:pt>
                <c:pt idx="68">
                  <c:v>10.43464384</c:v>
                </c:pt>
                <c:pt idx="69">
                  <c:v>7.5294399199999944</c:v>
                </c:pt>
                <c:pt idx="70">
                  <c:v>1.3336055599999987</c:v>
                </c:pt>
                <c:pt idx="71">
                  <c:v>1.5010337000000042</c:v>
                </c:pt>
                <c:pt idx="72">
                  <c:v>3.5583388300000003</c:v>
                </c:pt>
                <c:pt idx="73">
                  <c:v>13.889900000000001</c:v>
                </c:pt>
                <c:pt idx="74">
                  <c:v>1.0000000000001119E-3</c:v>
                </c:pt>
                <c:pt idx="75">
                  <c:v>0</c:v>
                </c:pt>
                <c:pt idx="76">
                  <c:v>1.28122677</c:v>
                </c:pt>
                <c:pt idx="77">
                  <c:v>2.4346940700000004</c:v>
                </c:pt>
                <c:pt idx="78">
                  <c:v>0</c:v>
                </c:pt>
                <c:pt idx="79">
                  <c:v>1.2685999999999997</c:v>
                </c:pt>
                <c:pt idx="80">
                  <c:v>1.6419000000000001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Объем финансирования за счет ФБ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Лист1!$A$2:$A$82</c:f>
              <c:strCache>
                <c:ptCount val="81"/>
                <c:pt idx="0">
                  <c:v>Республика Саха (Якутия)</c:v>
                </c:pt>
                <c:pt idx="1">
                  <c:v>Республика Татарстан</c:v>
                </c:pt>
                <c:pt idx="2">
                  <c:v>Воронежская область</c:v>
                </c:pt>
                <c:pt idx="3">
                  <c:v>Республика Башкортостан</c:v>
                </c:pt>
                <c:pt idx="4">
                  <c:v>Иркутская область</c:v>
                </c:pt>
                <c:pt idx="5">
                  <c:v>Республика Адыгея</c:v>
                </c:pt>
                <c:pt idx="6">
                  <c:v>Архангельская область</c:v>
                </c:pt>
                <c:pt idx="7">
                  <c:v>Нижегородская область</c:v>
                </c:pt>
                <c:pt idx="8">
                  <c:v>Самарская область</c:v>
                </c:pt>
                <c:pt idx="9">
                  <c:v>Республика Северная Осетия</c:v>
                </c:pt>
                <c:pt idx="10">
                  <c:v>Республика Дагестан</c:v>
                </c:pt>
                <c:pt idx="11">
                  <c:v>Волгоградская область</c:v>
                </c:pt>
                <c:pt idx="12">
                  <c:v>Республика Мордовия</c:v>
                </c:pt>
                <c:pt idx="13">
                  <c:v>Орловская область</c:v>
                </c:pt>
                <c:pt idx="14">
                  <c:v>Тульская область</c:v>
                </c:pt>
                <c:pt idx="15">
                  <c:v>Липецкая область</c:v>
                </c:pt>
                <c:pt idx="16">
                  <c:v>Алтайский край</c:v>
                </c:pt>
                <c:pt idx="17">
                  <c:v>Удмуртская Республика</c:v>
                </c:pt>
                <c:pt idx="18">
                  <c:v>Калининградская область</c:v>
                </c:pt>
                <c:pt idx="19">
                  <c:v>Брянская область</c:v>
                </c:pt>
                <c:pt idx="20">
                  <c:v>Рязанская область</c:v>
                </c:pt>
                <c:pt idx="21">
                  <c:v>Новосибирская область</c:v>
                </c:pt>
                <c:pt idx="22">
                  <c:v>Ленинградская область</c:v>
                </c:pt>
                <c:pt idx="23">
                  <c:v>Республика Бурятия</c:v>
                </c:pt>
                <c:pt idx="24">
                  <c:v>Забайкальский край</c:v>
                </c:pt>
                <c:pt idx="25">
                  <c:v>Свердловская область</c:v>
                </c:pt>
                <c:pt idx="26">
                  <c:v>Тамбовская область</c:v>
                </c:pt>
                <c:pt idx="27">
                  <c:v>Чеченская Республика</c:v>
                </c:pt>
                <c:pt idx="28">
                  <c:v>Республика Хакасия</c:v>
                </c:pt>
                <c:pt idx="29">
                  <c:v>Оренбургская область</c:v>
                </c:pt>
                <c:pt idx="30">
                  <c:v>Ульяновская область</c:v>
                </c:pt>
                <c:pt idx="31">
                  <c:v>Ставропольский край</c:v>
                </c:pt>
                <c:pt idx="32">
                  <c:v>Краснодарский край</c:v>
                </c:pt>
                <c:pt idx="33">
                  <c:v>Ростовская область</c:v>
                </c:pt>
                <c:pt idx="34">
                  <c:v>Томская область</c:v>
                </c:pt>
                <c:pt idx="35">
                  <c:v>Калужская область</c:v>
                </c:pt>
                <c:pt idx="36">
                  <c:v>Хабаровский край</c:v>
                </c:pt>
                <c:pt idx="37">
                  <c:v>Саратовская область</c:v>
                </c:pt>
                <c:pt idx="38">
                  <c:v>Пермский край</c:v>
                </c:pt>
                <c:pt idx="39">
                  <c:v>Челябинская область</c:v>
                </c:pt>
                <c:pt idx="40">
                  <c:v>Костромская область</c:v>
                </c:pt>
                <c:pt idx="41">
                  <c:v>Псковская область</c:v>
                </c:pt>
                <c:pt idx="42">
                  <c:v>Республика Тыва</c:v>
                </c:pt>
                <c:pt idx="43">
                  <c:v>Курганская область</c:v>
                </c:pt>
                <c:pt idx="44">
                  <c:v>Кемеровская область</c:v>
                </c:pt>
                <c:pt idx="45">
                  <c:v>Вологодская область</c:v>
                </c:pt>
                <c:pt idx="46">
                  <c:v>Ивановская область</c:v>
                </c:pt>
                <c:pt idx="47">
                  <c:v>Смоленская область</c:v>
                </c:pt>
                <c:pt idx="48">
                  <c:v>Кабардино-Балкария</c:v>
                </c:pt>
                <c:pt idx="49">
                  <c:v>Амурская область</c:v>
                </c:pt>
                <c:pt idx="50">
                  <c:v>Красноярский край</c:v>
                </c:pt>
                <c:pt idx="51">
                  <c:v>Республика Ингушетия</c:v>
                </c:pt>
                <c:pt idx="52">
                  <c:v>Камчатский край</c:v>
                </c:pt>
                <c:pt idx="53">
                  <c:v>Новгородская область</c:v>
                </c:pt>
                <c:pt idx="54">
                  <c:v>Пензенская область</c:v>
                </c:pt>
                <c:pt idx="55">
                  <c:v>Владимирская область</c:v>
                </c:pt>
                <c:pt idx="56">
                  <c:v>Чувашская Республика</c:v>
                </c:pt>
                <c:pt idx="57">
                  <c:v>Тверская область</c:v>
                </c:pt>
                <c:pt idx="58">
                  <c:v>Республика Коми</c:v>
                </c:pt>
                <c:pt idx="59">
                  <c:v>Астраханская область</c:v>
                </c:pt>
                <c:pt idx="60">
                  <c:v>Сахалинская область</c:v>
                </c:pt>
                <c:pt idx="61">
                  <c:v>Республика Калмыкия</c:v>
                </c:pt>
                <c:pt idx="62">
                  <c:v>Республика Крым</c:v>
                </c:pt>
                <c:pt idx="63">
                  <c:v>Омская область</c:v>
                </c:pt>
                <c:pt idx="64">
                  <c:v>Карачаево-Черкессия</c:v>
                </c:pt>
                <c:pt idx="65">
                  <c:v>Кировская область</c:v>
                </c:pt>
                <c:pt idx="66">
                  <c:v>Республика Алтай</c:v>
                </c:pt>
                <c:pt idx="67">
                  <c:v>Республика Марий Эл</c:v>
                </c:pt>
                <c:pt idx="68">
                  <c:v>Московская область</c:v>
                </c:pt>
                <c:pt idx="69">
                  <c:v>Республика Карелия</c:v>
                </c:pt>
                <c:pt idx="70">
                  <c:v>Курская область</c:v>
                </c:pt>
                <c:pt idx="71">
                  <c:v>Белгородская область</c:v>
                </c:pt>
                <c:pt idx="72">
                  <c:v>Ярославская область</c:v>
                </c:pt>
                <c:pt idx="73">
                  <c:v>Приморский край</c:v>
                </c:pt>
                <c:pt idx="74">
                  <c:v>Мурманская область</c:v>
                </c:pt>
                <c:pt idx="75">
                  <c:v>Чукотский АО</c:v>
                </c:pt>
                <c:pt idx="76">
                  <c:v>Еврейская АО</c:v>
                </c:pt>
                <c:pt idx="77">
                  <c:v>Магаданская область</c:v>
                </c:pt>
                <c:pt idx="78">
                  <c:v>Тюменская область</c:v>
                </c:pt>
                <c:pt idx="79">
                  <c:v>Ханты-Мансийский АО</c:v>
                </c:pt>
                <c:pt idx="80">
                  <c:v>Ненецкий АО</c:v>
                </c:pt>
              </c:strCache>
            </c:strRef>
          </c:cat>
          <c:val>
            <c:numRef>
              <c:f>Лист1!$D$2:$D$82</c:f>
              <c:numCache>
                <c:formatCode>#,##0</c:formatCode>
                <c:ptCount val="81"/>
                <c:pt idx="0">
                  <c:v>656.04037239594254</c:v>
                </c:pt>
                <c:pt idx="1">
                  <c:v>1197.3347393017998</c:v>
                </c:pt>
                <c:pt idx="2">
                  <c:v>893.11327513000003</c:v>
                </c:pt>
                <c:pt idx="3">
                  <c:v>532.21834085799992</c:v>
                </c:pt>
                <c:pt idx="4">
                  <c:v>508.90934745999988</c:v>
                </c:pt>
                <c:pt idx="5">
                  <c:v>437.94180300000005</c:v>
                </c:pt>
                <c:pt idx="6">
                  <c:v>310.83567450999988</c:v>
                </c:pt>
                <c:pt idx="7">
                  <c:v>352.30502163205313</c:v>
                </c:pt>
                <c:pt idx="8">
                  <c:v>189.86761616061005</c:v>
                </c:pt>
                <c:pt idx="9">
                  <c:v>169.60120311000003</c:v>
                </c:pt>
                <c:pt idx="10">
                  <c:v>414.50745699999999</c:v>
                </c:pt>
                <c:pt idx="11">
                  <c:v>174.94496900000001</c:v>
                </c:pt>
                <c:pt idx="12">
                  <c:v>94.651477119890274</c:v>
                </c:pt>
                <c:pt idx="13">
                  <c:v>367.7709642210001</c:v>
                </c:pt>
                <c:pt idx="14">
                  <c:v>339.79038438999999</c:v>
                </c:pt>
                <c:pt idx="15">
                  <c:v>289.78437318999994</c:v>
                </c:pt>
                <c:pt idx="16">
                  <c:v>223.64041745444445</c:v>
                </c:pt>
                <c:pt idx="17">
                  <c:v>396.09179440999998</c:v>
                </c:pt>
                <c:pt idx="18">
                  <c:v>274.71615241208661</c:v>
                </c:pt>
                <c:pt idx="19">
                  <c:v>298.8050753</c:v>
                </c:pt>
                <c:pt idx="20">
                  <c:v>310.81542378999995</c:v>
                </c:pt>
                <c:pt idx="21">
                  <c:v>237.89379607000006</c:v>
                </c:pt>
                <c:pt idx="22">
                  <c:v>305.64463865999994</c:v>
                </c:pt>
                <c:pt idx="23">
                  <c:v>204.9844195</c:v>
                </c:pt>
                <c:pt idx="24">
                  <c:v>175.84847526600007</c:v>
                </c:pt>
                <c:pt idx="25">
                  <c:v>306.56569000000002</c:v>
                </c:pt>
                <c:pt idx="26">
                  <c:v>163.84076949000007</c:v>
                </c:pt>
                <c:pt idx="27">
                  <c:v>246.47765749999999</c:v>
                </c:pt>
                <c:pt idx="28">
                  <c:v>222.24923699999999</c:v>
                </c:pt>
                <c:pt idx="29">
                  <c:v>167.98603209000009</c:v>
                </c:pt>
                <c:pt idx="30">
                  <c:v>161.49628995656002</c:v>
                </c:pt>
                <c:pt idx="31">
                  <c:v>143.3791455299999</c:v>
                </c:pt>
                <c:pt idx="32">
                  <c:v>143.54329999999999</c:v>
                </c:pt>
                <c:pt idx="33">
                  <c:v>121.29003218000003</c:v>
                </c:pt>
                <c:pt idx="34">
                  <c:v>219.91935194000001</c:v>
                </c:pt>
                <c:pt idx="35">
                  <c:v>171.60591342419301</c:v>
                </c:pt>
                <c:pt idx="36">
                  <c:v>75.521038910000073</c:v>
                </c:pt>
                <c:pt idx="37">
                  <c:v>160.63079218759998</c:v>
                </c:pt>
                <c:pt idx="38">
                  <c:v>101.66155249495006</c:v>
                </c:pt>
                <c:pt idx="39">
                  <c:v>136.71157481</c:v>
                </c:pt>
                <c:pt idx="40">
                  <c:v>131.74863366499997</c:v>
                </c:pt>
                <c:pt idx="41">
                  <c:v>181.96530169000005</c:v>
                </c:pt>
                <c:pt idx="42">
                  <c:v>40.116600000000005</c:v>
                </c:pt>
                <c:pt idx="43">
                  <c:v>77.235233449999981</c:v>
                </c:pt>
                <c:pt idx="44">
                  <c:v>160.4095342</c:v>
                </c:pt>
                <c:pt idx="45">
                  <c:v>33.463985789999981</c:v>
                </c:pt>
                <c:pt idx="46">
                  <c:v>100.74622355000001</c:v>
                </c:pt>
                <c:pt idx="47">
                  <c:v>105.59351788000004</c:v>
                </c:pt>
                <c:pt idx="48">
                  <c:v>61.537588000000014</c:v>
                </c:pt>
                <c:pt idx="49">
                  <c:v>75.266434790000005</c:v>
                </c:pt>
                <c:pt idx="50">
                  <c:v>31.994901450000015</c:v>
                </c:pt>
                <c:pt idx="51">
                  <c:v>26.929939599993986</c:v>
                </c:pt>
                <c:pt idx="52">
                  <c:v>51.809770549999996</c:v>
                </c:pt>
                <c:pt idx="53">
                  <c:v>49.81401975</c:v>
                </c:pt>
                <c:pt idx="54">
                  <c:v>98.393289690000017</c:v>
                </c:pt>
                <c:pt idx="55">
                  <c:v>87.257100000000008</c:v>
                </c:pt>
                <c:pt idx="56">
                  <c:v>74.289667379999997</c:v>
                </c:pt>
                <c:pt idx="57">
                  <c:v>43.995599999999989</c:v>
                </c:pt>
                <c:pt idx="58">
                  <c:v>1.6058407418100131</c:v>
                </c:pt>
                <c:pt idx="59">
                  <c:v>59.778515400000003</c:v>
                </c:pt>
                <c:pt idx="60">
                  <c:v>43.750860000000003</c:v>
                </c:pt>
                <c:pt idx="61">
                  <c:v>11.137867250000014</c:v>
                </c:pt>
                <c:pt idx="62">
                  <c:v>29.263921314330439</c:v>
                </c:pt>
                <c:pt idx="63">
                  <c:v>29.110905290000002</c:v>
                </c:pt>
                <c:pt idx="64">
                  <c:v>14.059762059999997</c:v>
                </c:pt>
                <c:pt idx="65">
                  <c:v>21.768503539999998</c:v>
                </c:pt>
                <c:pt idx="66">
                  <c:v>13.35093741</c:v>
                </c:pt>
                <c:pt idx="67">
                  <c:v>27.836872430000003</c:v>
                </c:pt>
                <c:pt idx="68">
                  <c:v>6.9540199999999999</c:v>
                </c:pt>
                <c:pt idx="69">
                  <c:v>8.2321972500000058</c:v>
                </c:pt>
                <c:pt idx="70">
                  <c:v>9.1260730000000017</c:v>
                </c:pt>
                <c:pt idx="71">
                  <c:v>8.0732999999999997</c:v>
                </c:pt>
                <c:pt idx="72">
                  <c:v>15.851287940000002</c:v>
                </c:pt>
                <c:pt idx="73">
                  <c:v>0.47560000000000002</c:v>
                </c:pt>
                <c:pt idx="74">
                  <c:v>17.566057569999998</c:v>
                </c:pt>
                <c:pt idx="75">
                  <c:v>7.9265000000000008</c:v>
                </c:pt>
                <c:pt idx="76">
                  <c:v>5.9799999999999187E-2</c:v>
                </c:pt>
                <c:pt idx="77">
                  <c:v>9.9999999392252903E-9</c:v>
                </c:pt>
                <c:pt idx="78">
                  <c:v>0.35550000000000015</c:v>
                </c:pt>
                <c:pt idx="79">
                  <c:v>0</c:v>
                </c:pt>
                <c:pt idx="8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4"/>
        <c:overlap val="100"/>
        <c:axId val="-535923520"/>
        <c:axId val="-535919168"/>
      </c:barChart>
      <c:catAx>
        <c:axId val="-53592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19168"/>
        <c:crossesAt val="0"/>
        <c:auto val="1"/>
        <c:lblAlgn val="ctr"/>
        <c:lblOffset val="250"/>
        <c:noMultiLvlLbl val="0"/>
      </c:catAx>
      <c:valAx>
        <c:axId val="-535919168"/>
        <c:scaling>
          <c:orientation val="minMax"/>
          <c:max val="22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23520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5614999489534093"/>
          <c:y val="0.11554280899483821"/>
          <c:w val="0.21343452994908568"/>
          <c:h val="0.145342358246293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7806349179356"/>
          <c:y val="4.5413022053714662E-2"/>
          <c:w val="0.80905721847021816"/>
          <c:h val="0.8354089012350451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ln w="34925" cap="rnd">
              <a:solidFill>
                <a:srgbClr val="602E1A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diamond"/>
            <c:size val="5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Лист1!$B$1:$M$1</c:f>
              <c:strCache>
                <c:ptCount val="12"/>
                <c:pt idx="0">
                  <c:v>янв.</c:v>
                </c:pt>
                <c:pt idx="1">
                  <c:v>фев.</c:v>
                </c:pt>
                <c:pt idx="2">
                  <c:v>март</c:v>
                </c:pt>
                <c:pt idx="3">
                  <c:v>апр.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авг.</c:v>
                </c:pt>
                <c:pt idx="8">
                  <c:v>сен.</c:v>
                </c:pt>
                <c:pt idx="9">
                  <c:v>окт.</c:v>
                </c:pt>
                <c:pt idx="10">
                  <c:v>нояб.</c:v>
                </c:pt>
                <c:pt idx="11">
                  <c:v>дек.</c:v>
                </c:pt>
              </c:strCache>
            </c:strRef>
          </c:cat>
          <c:val>
            <c:numRef>
              <c:f>Лист1!$B$2:$M$2</c:f>
              <c:numCache>
                <c:formatCode>#,##0</c:formatCode>
                <c:ptCount val="12"/>
                <c:pt idx="0">
                  <c:v>0</c:v>
                </c:pt>
                <c:pt idx="1">
                  <c:v>1000</c:v>
                </c:pt>
                <c:pt idx="2">
                  <c:v>2000</c:v>
                </c:pt>
                <c:pt idx="3" formatCode="General">
                  <c:v>4000</c:v>
                </c:pt>
                <c:pt idx="4" formatCode="General">
                  <c:v>6000</c:v>
                </c:pt>
                <c:pt idx="5" formatCode="General">
                  <c:v>8500</c:v>
                </c:pt>
                <c:pt idx="6" formatCode="General">
                  <c:v>11000</c:v>
                </c:pt>
                <c:pt idx="7" formatCode="General">
                  <c:v>14500</c:v>
                </c:pt>
                <c:pt idx="8" formatCode="General">
                  <c:v>18018</c:v>
                </c:pt>
                <c:pt idx="9" formatCode="General">
                  <c:v>22000</c:v>
                </c:pt>
                <c:pt idx="10" formatCode="General">
                  <c:v>25000</c:v>
                </c:pt>
                <c:pt idx="11" formatCode="General">
                  <c:v>32121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B75-4128-8495-4C44DA78BA22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Исполнение федерального бюджета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square"/>
            <c:size val="5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Лист1!$B$1:$M$1</c:f>
              <c:strCache>
                <c:ptCount val="12"/>
                <c:pt idx="0">
                  <c:v>янв.</c:v>
                </c:pt>
                <c:pt idx="1">
                  <c:v>фев.</c:v>
                </c:pt>
                <c:pt idx="2">
                  <c:v>март</c:v>
                </c:pt>
                <c:pt idx="3">
                  <c:v>апр.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авг.</c:v>
                </c:pt>
                <c:pt idx="8">
                  <c:v>сен.</c:v>
                </c:pt>
                <c:pt idx="9">
                  <c:v>окт.</c:v>
                </c:pt>
                <c:pt idx="10">
                  <c:v>нояб.</c:v>
                </c:pt>
                <c:pt idx="11">
                  <c:v>дек.</c:v>
                </c:pt>
              </c:strCache>
            </c:strRef>
          </c:cat>
          <c:val>
            <c:numRef>
              <c:f>Лист1!$B$3:$M$3</c:f>
              <c:numCache>
                <c:formatCode>#,##0</c:formatCode>
                <c:ptCount val="12"/>
                <c:pt idx="0">
                  <c:v>0</c:v>
                </c:pt>
                <c:pt idx="1">
                  <c:v>514</c:v>
                </c:pt>
                <c:pt idx="2">
                  <c:v>1461</c:v>
                </c:pt>
                <c:pt idx="3" formatCode="General">
                  <c:v>2540</c:v>
                </c:pt>
                <c:pt idx="4" formatCode="General">
                  <c:v>3317</c:v>
                </c:pt>
                <c:pt idx="5" formatCode="General">
                  <c:v>5790</c:v>
                </c:pt>
                <c:pt idx="6" formatCode="General">
                  <c:v>8115</c:v>
                </c:pt>
                <c:pt idx="7" formatCode="General">
                  <c:v>10428</c:v>
                </c:pt>
                <c:pt idx="8" formatCode="General">
                  <c:v>15229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35919712"/>
        <c:axId val="-535922976"/>
      </c:lineChart>
      <c:catAx>
        <c:axId val="-535919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Bahnschrift Condensed" panose="020B0502040204020203" pitchFamily="34" charset="0"/>
                <a:ea typeface="+mn-ea"/>
                <a:cs typeface="+mn-cs"/>
              </a:defRPr>
            </a:pPr>
            <a:endParaRPr lang="ru-RU"/>
          </a:p>
        </c:txPr>
        <c:crossAx val="-535922976"/>
        <c:crosses val="autoZero"/>
        <c:auto val="1"/>
        <c:lblAlgn val="ctr"/>
        <c:lblOffset val="100"/>
        <c:noMultiLvlLbl val="0"/>
      </c:catAx>
      <c:valAx>
        <c:axId val="-53592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35919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>
      <a:outerShdw blurRad="50800" dist="38100" dir="10800000" algn="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2778D4-AADA-45C3-BC96-F2574D8F898C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6730C185-023E-42A3-B9F3-4E725A3C3BE1}">
      <dgm:prSet phldrT="[Текст]" custT="1"/>
      <dgm:spPr/>
      <dgm:t>
        <a:bodyPr lIns="0" rIns="0"/>
        <a:lstStyle/>
        <a:p>
          <a:pPr>
            <a:spcAft>
              <a:spcPts val="0"/>
            </a:spcAft>
          </a:pPr>
          <a:r>
            <a:rPr lang="ru-RU" sz="2000" b="1" dirty="0" smtClean="0">
              <a:latin typeface="Arial Narrow" panose="020B0606020202030204" pitchFamily="34" charset="0"/>
            </a:rPr>
            <a:t> 4 октября 2021 г.</a:t>
          </a:r>
          <a:endParaRPr lang="ru-RU" sz="2000" b="1" dirty="0">
            <a:latin typeface="Arial Narrow" panose="020B0606020202030204" pitchFamily="34" charset="0"/>
          </a:endParaRPr>
        </a:p>
      </dgm:t>
    </dgm:pt>
    <dgm:pt modelId="{75ADAD41-2AF2-445F-BC00-CFD5A4F8DE56}" type="parTrans" cxnId="{39D9EA98-E66C-42FC-B114-1449D13B549F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B745A075-04B2-46FB-ABEB-2A37EB066C35}" type="sibTrans" cxnId="{39D9EA98-E66C-42FC-B114-1449D13B549F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5ED1143F-5063-493B-B3A6-13E2110C0C0B}">
      <dgm:prSet phldrT="[Текст]" custT="1"/>
      <dgm:spPr/>
      <dgm:t>
        <a:bodyPr lIns="0" rIns="0"/>
        <a:lstStyle/>
        <a:p>
          <a:r>
            <a:rPr lang="ru-RU" sz="2000" b="1" smtClean="0">
              <a:latin typeface="Arial Narrow" panose="020B0606020202030204" pitchFamily="34" charset="0"/>
            </a:rPr>
            <a:t>15 ноября </a:t>
          </a:r>
          <a:r>
            <a:rPr lang="ru-RU" sz="2000" b="1" dirty="0" smtClean="0">
              <a:latin typeface="Arial Narrow" panose="020B0606020202030204" pitchFamily="34" charset="0"/>
            </a:rPr>
            <a:t>2021 г.</a:t>
          </a:r>
          <a:endParaRPr lang="ru-RU" sz="2000" b="1" dirty="0">
            <a:latin typeface="Arial Narrow" panose="020B0606020202030204" pitchFamily="34" charset="0"/>
          </a:endParaRPr>
        </a:p>
      </dgm:t>
    </dgm:pt>
    <dgm:pt modelId="{CA74C314-8ECB-4B6F-A370-E698B9EB4CB2}" type="parTrans" cxnId="{47B5FD00-B37A-4FA8-B69D-D7200AA0737D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E2FC3BD6-0AA5-41CC-8A89-565AEDF28FAB}" type="sibTrans" cxnId="{47B5FD00-B37A-4FA8-B69D-D7200AA0737D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590EBEF2-1ED7-4406-B2D1-9F3211977C66}">
      <dgm:prSet phldrT="[Текст]" custT="1"/>
      <dgm:spPr/>
      <dgm:t>
        <a:bodyPr lIns="0" rIns="0"/>
        <a:lstStyle/>
        <a:p>
          <a:pPr>
            <a:lnSpc>
              <a:spcPct val="80000"/>
            </a:lnSpc>
          </a:pPr>
          <a:r>
            <a:rPr lang="ru-RU" sz="2000" b="1" dirty="0" smtClean="0">
              <a:latin typeface="Arial Narrow" panose="020B0606020202030204" pitchFamily="34" charset="0"/>
            </a:rPr>
            <a:t>31 декабря 2021 года</a:t>
          </a:r>
          <a:endParaRPr lang="ru-RU" sz="2000" b="1" dirty="0">
            <a:latin typeface="Arial Narrow" panose="020B0606020202030204" pitchFamily="34" charset="0"/>
          </a:endParaRPr>
        </a:p>
      </dgm:t>
    </dgm:pt>
    <dgm:pt modelId="{89726D4D-E7AD-4349-A5DF-5ECC93454697}" type="parTrans" cxnId="{C7BE9D8D-8B92-4D8C-BE63-8647B6E88803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258CFC54-0183-4456-BC31-442BD4BF6442}" type="sibTrans" cxnId="{C7BE9D8D-8B92-4D8C-BE63-8647B6E88803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B2145C3C-D52E-42AB-8612-E59237B8A373}">
      <dgm:prSet phldrT="[Текст]" custT="1"/>
      <dgm:spPr>
        <a:solidFill>
          <a:srgbClr val="C6D43C"/>
        </a:solidFill>
      </dgm:spPr>
      <dgm:t>
        <a:bodyPr/>
        <a:lstStyle/>
        <a:p>
          <a:r>
            <a:rPr lang="ru-RU" sz="2000" b="1" dirty="0" smtClean="0">
              <a:latin typeface="Arial Narrow" panose="020B0606020202030204" pitchFamily="34" charset="0"/>
            </a:rPr>
            <a:t>31 января 2022 г.</a:t>
          </a:r>
          <a:endParaRPr lang="ru-RU" sz="2000" b="1" dirty="0">
            <a:latin typeface="Arial Narrow" panose="020B0606020202030204" pitchFamily="34" charset="0"/>
          </a:endParaRPr>
        </a:p>
      </dgm:t>
    </dgm:pt>
    <dgm:pt modelId="{0B8712C2-D9C3-4C18-BEAC-5C18F43DD31B}" type="parTrans" cxnId="{B34EE82A-58BC-483A-B682-BB9D34F31802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04E28AB7-4907-463D-827E-5F395F19C61A}" type="sibTrans" cxnId="{B34EE82A-58BC-483A-B682-BB9D34F31802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859E761B-5758-4E30-A2CC-ABF3652682DB}">
      <dgm:prSet phldrT="[Текст]" custT="1"/>
      <dgm:spPr/>
      <dgm:t>
        <a:bodyPr lIns="0" tIns="36000" rIns="0"/>
        <a:lstStyle/>
        <a:p>
          <a:pPr>
            <a:lnSpc>
              <a:spcPct val="100000"/>
            </a:lnSpc>
          </a:pPr>
          <a:r>
            <a:rPr lang="ru-RU" sz="2000" b="1" dirty="0" smtClean="0">
              <a:latin typeface="Arial Narrow" panose="020B0606020202030204" pitchFamily="34" charset="0"/>
            </a:rPr>
            <a:t>2 февраля 2022 г. </a:t>
          </a:r>
          <a:br>
            <a:rPr lang="ru-RU" sz="2000" b="1" dirty="0" smtClean="0">
              <a:latin typeface="Arial Narrow" panose="020B0606020202030204" pitchFamily="34" charset="0"/>
            </a:rPr>
          </a:br>
          <a:r>
            <a:rPr lang="ru-RU" sz="2000" b="1" dirty="0" smtClean="0">
              <a:latin typeface="Arial Narrow" panose="020B0606020202030204" pitchFamily="34" charset="0"/>
            </a:rPr>
            <a:t>- 1 апреля 2022 г.</a:t>
          </a:r>
          <a:endParaRPr lang="ru-RU" sz="2000" b="1" dirty="0">
            <a:latin typeface="Arial Narrow" panose="020B0606020202030204" pitchFamily="34" charset="0"/>
          </a:endParaRPr>
        </a:p>
      </dgm:t>
    </dgm:pt>
    <dgm:pt modelId="{9CA7AC17-8EA4-4BB9-ABA4-32301A8AFB65}" type="parTrans" cxnId="{0C2EF5BC-59EF-48D6-AFB8-4D32A46D5B9F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8E588B78-C10C-46C5-853F-C2CE6BAEFC37}" type="sibTrans" cxnId="{0C2EF5BC-59EF-48D6-AFB8-4D32A46D5B9F}">
      <dgm:prSet/>
      <dgm:spPr/>
      <dgm:t>
        <a:bodyPr/>
        <a:lstStyle/>
        <a:p>
          <a:endParaRPr lang="ru-RU">
            <a:latin typeface="Arial Narrow" panose="020B0606020202030204" pitchFamily="34" charset="0"/>
          </a:endParaRPr>
        </a:p>
      </dgm:t>
    </dgm:pt>
    <dgm:pt modelId="{AA7963AB-47C3-49BB-BAE1-96210B3E2F5C}" type="pres">
      <dgm:prSet presAssocID="{B62778D4-AADA-45C3-BC96-F2574D8F898C}" presName="Name0" presStyleCnt="0">
        <dgm:presLayoutVars>
          <dgm:dir/>
          <dgm:animLvl val="lvl"/>
          <dgm:resizeHandles val="exact"/>
        </dgm:presLayoutVars>
      </dgm:prSet>
      <dgm:spPr/>
    </dgm:pt>
    <dgm:pt modelId="{49435076-734B-4360-AD8A-98E07F4AFBF1}" type="pres">
      <dgm:prSet presAssocID="{6730C185-023E-42A3-B9F3-4E725A3C3BE1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92048-C071-4867-8CF1-D5605663A213}" type="pres">
      <dgm:prSet presAssocID="{B745A075-04B2-46FB-ABEB-2A37EB066C35}" presName="parTxOnlySpace" presStyleCnt="0"/>
      <dgm:spPr/>
    </dgm:pt>
    <dgm:pt modelId="{727D526E-368E-4F52-8FA4-F19E1DEB058B}" type="pres">
      <dgm:prSet presAssocID="{5ED1143F-5063-493B-B3A6-13E2110C0C0B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608B1-F8EF-44A4-A69C-28DA51307177}" type="pres">
      <dgm:prSet presAssocID="{E2FC3BD6-0AA5-41CC-8A89-565AEDF28FAB}" presName="parTxOnlySpace" presStyleCnt="0"/>
      <dgm:spPr/>
    </dgm:pt>
    <dgm:pt modelId="{179E3A20-1AB9-4A48-9E76-C5716545DD12}" type="pres">
      <dgm:prSet presAssocID="{590EBEF2-1ED7-4406-B2D1-9F3211977C66}" presName="parTxOnly" presStyleLbl="node1" presStyleIdx="2" presStyleCnt="5" custScaleX="1062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BFCBC2-4C29-45A5-B6F1-36C4546AF824}" type="pres">
      <dgm:prSet presAssocID="{258CFC54-0183-4456-BC31-442BD4BF6442}" presName="parTxOnlySpace" presStyleCnt="0"/>
      <dgm:spPr/>
    </dgm:pt>
    <dgm:pt modelId="{75665AB9-7590-4B2F-BB42-F0FE18C34FC1}" type="pres">
      <dgm:prSet presAssocID="{B2145C3C-D52E-42AB-8612-E59237B8A373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82529D-9626-4CDE-81EC-49F5B0218BDE}" type="pres">
      <dgm:prSet presAssocID="{04E28AB7-4907-463D-827E-5F395F19C61A}" presName="parTxOnlySpace" presStyleCnt="0"/>
      <dgm:spPr/>
    </dgm:pt>
    <dgm:pt modelId="{3978BADA-ECD3-490B-A7DA-46C04A472023}" type="pres">
      <dgm:prSet presAssocID="{859E761B-5758-4E30-A2CC-ABF3652682DB}" presName="parTxOnly" presStyleLbl="node1" presStyleIdx="4" presStyleCnt="5" custScaleX="1245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2EF5BC-59EF-48D6-AFB8-4D32A46D5B9F}" srcId="{B62778D4-AADA-45C3-BC96-F2574D8F898C}" destId="{859E761B-5758-4E30-A2CC-ABF3652682DB}" srcOrd="4" destOrd="0" parTransId="{9CA7AC17-8EA4-4BB9-ABA4-32301A8AFB65}" sibTransId="{8E588B78-C10C-46C5-853F-C2CE6BAEFC37}"/>
    <dgm:cxn modelId="{E487F83D-A1F1-445E-98F8-DAEBAE93F982}" type="presOf" srcId="{B2145C3C-D52E-42AB-8612-E59237B8A373}" destId="{75665AB9-7590-4B2F-BB42-F0FE18C34FC1}" srcOrd="0" destOrd="0" presId="urn:microsoft.com/office/officeart/2005/8/layout/chevron1"/>
    <dgm:cxn modelId="{B34EE82A-58BC-483A-B682-BB9D34F31802}" srcId="{B62778D4-AADA-45C3-BC96-F2574D8F898C}" destId="{B2145C3C-D52E-42AB-8612-E59237B8A373}" srcOrd="3" destOrd="0" parTransId="{0B8712C2-D9C3-4C18-BEAC-5C18F43DD31B}" sibTransId="{04E28AB7-4907-463D-827E-5F395F19C61A}"/>
    <dgm:cxn modelId="{39D9EA98-E66C-42FC-B114-1449D13B549F}" srcId="{B62778D4-AADA-45C3-BC96-F2574D8F898C}" destId="{6730C185-023E-42A3-B9F3-4E725A3C3BE1}" srcOrd="0" destOrd="0" parTransId="{75ADAD41-2AF2-445F-BC00-CFD5A4F8DE56}" sibTransId="{B745A075-04B2-46FB-ABEB-2A37EB066C35}"/>
    <dgm:cxn modelId="{EFA7627A-3455-4F25-B671-3B94FB6437FD}" type="presOf" srcId="{590EBEF2-1ED7-4406-B2D1-9F3211977C66}" destId="{179E3A20-1AB9-4A48-9E76-C5716545DD12}" srcOrd="0" destOrd="0" presId="urn:microsoft.com/office/officeart/2005/8/layout/chevron1"/>
    <dgm:cxn modelId="{89520F27-AAAF-4550-904C-93E2E58E500E}" type="presOf" srcId="{6730C185-023E-42A3-B9F3-4E725A3C3BE1}" destId="{49435076-734B-4360-AD8A-98E07F4AFBF1}" srcOrd="0" destOrd="0" presId="urn:microsoft.com/office/officeart/2005/8/layout/chevron1"/>
    <dgm:cxn modelId="{9A49787D-99C0-4307-A2A1-12B1DCBA2D42}" type="presOf" srcId="{B62778D4-AADA-45C3-BC96-F2574D8F898C}" destId="{AA7963AB-47C3-49BB-BAE1-96210B3E2F5C}" srcOrd="0" destOrd="0" presId="urn:microsoft.com/office/officeart/2005/8/layout/chevron1"/>
    <dgm:cxn modelId="{E9D3706E-D044-494D-8E22-6D441AE673F8}" type="presOf" srcId="{859E761B-5758-4E30-A2CC-ABF3652682DB}" destId="{3978BADA-ECD3-490B-A7DA-46C04A472023}" srcOrd="0" destOrd="0" presId="urn:microsoft.com/office/officeart/2005/8/layout/chevron1"/>
    <dgm:cxn modelId="{4CF0C820-2674-4346-9C13-D80C14757F0D}" type="presOf" srcId="{5ED1143F-5063-493B-B3A6-13E2110C0C0B}" destId="{727D526E-368E-4F52-8FA4-F19E1DEB058B}" srcOrd="0" destOrd="0" presId="urn:microsoft.com/office/officeart/2005/8/layout/chevron1"/>
    <dgm:cxn modelId="{C7BE9D8D-8B92-4D8C-BE63-8647B6E88803}" srcId="{B62778D4-AADA-45C3-BC96-F2574D8F898C}" destId="{590EBEF2-1ED7-4406-B2D1-9F3211977C66}" srcOrd="2" destOrd="0" parTransId="{89726D4D-E7AD-4349-A5DF-5ECC93454697}" sibTransId="{258CFC54-0183-4456-BC31-442BD4BF6442}"/>
    <dgm:cxn modelId="{47B5FD00-B37A-4FA8-B69D-D7200AA0737D}" srcId="{B62778D4-AADA-45C3-BC96-F2574D8F898C}" destId="{5ED1143F-5063-493B-B3A6-13E2110C0C0B}" srcOrd="1" destOrd="0" parTransId="{CA74C314-8ECB-4B6F-A370-E698B9EB4CB2}" sibTransId="{E2FC3BD6-0AA5-41CC-8A89-565AEDF28FAB}"/>
    <dgm:cxn modelId="{986F5EC7-1246-4968-A810-189556DF5CC4}" type="presParOf" srcId="{AA7963AB-47C3-49BB-BAE1-96210B3E2F5C}" destId="{49435076-734B-4360-AD8A-98E07F4AFBF1}" srcOrd="0" destOrd="0" presId="urn:microsoft.com/office/officeart/2005/8/layout/chevron1"/>
    <dgm:cxn modelId="{7480B1EA-02F0-4315-8075-AD74015042B2}" type="presParOf" srcId="{AA7963AB-47C3-49BB-BAE1-96210B3E2F5C}" destId="{C6D92048-C071-4867-8CF1-D5605663A213}" srcOrd="1" destOrd="0" presId="urn:microsoft.com/office/officeart/2005/8/layout/chevron1"/>
    <dgm:cxn modelId="{AF7A25E9-8634-48D6-80D2-8C831004FDA8}" type="presParOf" srcId="{AA7963AB-47C3-49BB-BAE1-96210B3E2F5C}" destId="{727D526E-368E-4F52-8FA4-F19E1DEB058B}" srcOrd="2" destOrd="0" presId="urn:microsoft.com/office/officeart/2005/8/layout/chevron1"/>
    <dgm:cxn modelId="{AAA16333-B764-4900-81FB-44CD632D1987}" type="presParOf" srcId="{AA7963AB-47C3-49BB-BAE1-96210B3E2F5C}" destId="{7A5608B1-F8EF-44A4-A69C-28DA51307177}" srcOrd="3" destOrd="0" presId="urn:microsoft.com/office/officeart/2005/8/layout/chevron1"/>
    <dgm:cxn modelId="{F489B693-AB7D-42ED-9309-1B7EC8FE6DF8}" type="presParOf" srcId="{AA7963AB-47C3-49BB-BAE1-96210B3E2F5C}" destId="{179E3A20-1AB9-4A48-9E76-C5716545DD12}" srcOrd="4" destOrd="0" presId="urn:microsoft.com/office/officeart/2005/8/layout/chevron1"/>
    <dgm:cxn modelId="{A18340E7-1B0A-472C-A903-FC703A90AF5C}" type="presParOf" srcId="{AA7963AB-47C3-49BB-BAE1-96210B3E2F5C}" destId="{96BFCBC2-4C29-45A5-B6F1-36C4546AF824}" srcOrd="5" destOrd="0" presId="urn:microsoft.com/office/officeart/2005/8/layout/chevron1"/>
    <dgm:cxn modelId="{8080ED51-2ED0-4183-938A-35B0E6DF2906}" type="presParOf" srcId="{AA7963AB-47C3-49BB-BAE1-96210B3E2F5C}" destId="{75665AB9-7590-4B2F-BB42-F0FE18C34FC1}" srcOrd="6" destOrd="0" presId="urn:microsoft.com/office/officeart/2005/8/layout/chevron1"/>
    <dgm:cxn modelId="{556D2D47-F9FD-4BDA-8C96-B7C9BF61E29D}" type="presParOf" srcId="{AA7963AB-47C3-49BB-BAE1-96210B3E2F5C}" destId="{6682529D-9626-4CDE-81EC-49F5B0218BDE}" srcOrd="7" destOrd="0" presId="urn:microsoft.com/office/officeart/2005/8/layout/chevron1"/>
    <dgm:cxn modelId="{7440DF56-B4F4-4529-AC15-7A047DE8B2AD}" type="presParOf" srcId="{AA7963AB-47C3-49BB-BAE1-96210B3E2F5C}" destId="{3978BADA-ECD3-490B-A7DA-46C04A472023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435076-734B-4360-AD8A-98E07F4AFBF1}">
      <dsp:nvSpPr>
        <dsp:cNvPr id="0" name=""/>
        <dsp:cNvSpPr/>
      </dsp:nvSpPr>
      <dsp:spPr>
        <a:xfrm>
          <a:off x="4025" y="24171"/>
          <a:ext cx="2223240" cy="88929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latin typeface="Arial Narrow" panose="020B0606020202030204" pitchFamily="34" charset="0"/>
            </a:rPr>
            <a:t> 4 октября 2021 г.</a:t>
          </a:r>
          <a:endParaRPr lang="ru-RU" sz="2000" b="1" kern="1200" dirty="0">
            <a:latin typeface="Arial Narrow" panose="020B0606020202030204" pitchFamily="34" charset="0"/>
          </a:endParaRPr>
        </a:p>
      </dsp:txBody>
      <dsp:txXfrm>
        <a:off x="448673" y="24171"/>
        <a:ext cx="1333944" cy="889296"/>
      </dsp:txXfrm>
    </dsp:sp>
    <dsp:sp modelId="{727D526E-368E-4F52-8FA4-F19E1DEB058B}">
      <dsp:nvSpPr>
        <dsp:cNvPr id="0" name=""/>
        <dsp:cNvSpPr/>
      </dsp:nvSpPr>
      <dsp:spPr>
        <a:xfrm>
          <a:off x="2004941" y="24171"/>
          <a:ext cx="2223240" cy="88929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Arial Narrow" panose="020B0606020202030204" pitchFamily="34" charset="0"/>
            </a:rPr>
            <a:t>15 ноября </a:t>
          </a:r>
          <a:r>
            <a:rPr lang="ru-RU" sz="2000" b="1" kern="1200" dirty="0" smtClean="0">
              <a:latin typeface="Arial Narrow" panose="020B0606020202030204" pitchFamily="34" charset="0"/>
            </a:rPr>
            <a:t>2021 г.</a:t>
          </a:r>
          <a:endParaRPr lang="ru-RU" sz="2000" b="1" kern="1200" dirty="0">
            <a:latin typeface="Arial Narrow" panose="020B0606020202030204" pitchFamily="34" charset="0"/>
          </a:endParaRPr>
        </a:p>
      </dsp:txBody>
      <dsp:txXfrm>
        <a:off x="2449589" y="24171"/>
        <a:ext cx="1333944" cy="889296"/>
      </dsp:txXfrm>
    </dsp:sp>
    <dsp:sp modelId="{179E3A20-1AB9-4A48-9E76-C5716545DD12}">
      <dsp:nvSpPr>
        <dsp:cNvPr id="0" name=""/>
        <dsp:cNvSpPr/>
      </dsp:nvSpPr>
      <dsp:spPr>
        <a:xfrm>
          <a:off x="4005857" y="24171"/>
          <a:ext cx="2362237" cy="88929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8890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 Narrow" panose="020B0606020202030204" pitchFamily="34" charset="0"/>
            </a:rPr>
            <a:t>31 декабря 2021 года</a:t>
          </a:r>
          <a:endParaRPr lang="ru-RU" sz="2000" b="1" kern="1200" dirty="0">
            <a:latin typeface="Arial Narrow" panose="020B0606020202030204" pitchFamily="34" charset="0"/>
          </a:endParaRPr>
        </a:p>
      </dsp:txBody>
      <dsp:txXfrm>
        <a:off x="4450505" y="24171"/>
        <a:ext cx="1472941" cy="889296"/>
      </dsp:txXfrm>
    </dsp:sp>
    <dsp:sp modelId="{75665AB9-7590-4B2F-BB42-F0FE18C34FC1}">
      <dsp:nvSpPr>
        <dsp:cNvPr id="0" name=""/>
        <dsp:cNvSpPr/>
      </dsp:nvSpPr>
      <dsp:spPr>
        <a:xfrm>
          <a:off x="6145770" y="24171"/>
          <a:ext cx="2223240" cy="889296"/>
        </a:xfrm>
        <a:prstGeom prst="chevron">
          <a:avLst/>
        </a:prstGeom>
        <a:solidFill>
          <a:srgbClr val="C6D43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 Narrow" panose="020B0606020202030204" pitchFamily="34" charset="0"/>
            </a:rPr>
            <a:t>31 января 2022 г.</a:t>
          </a:r>
          <a:endParaRPr lang="ru-RU" sz="2000" b="1" kern="1200" dirty="0">
            <a:latin typeface="Arial Narrow" panose="020B0606020202030204" pitchFamily="34" charset="0"/>
          </a:endParaRPr>
        </a:p>
      </dsp:txBody>
      <dsp:txXfrm>
        <a:off x="6590418" y="24171"/>
        <a:ext cx="1333944" cy="889296"/>
      </dsp:txXfrm>
    </dsp:sp>
    <dsp:sp modelId="{3978BADA-ECD3-490B-A7DA-46C04A472023}">
      <dsp:nvSpPr>
        <dsp:cNvPr id="0" name=""/>
        <dsp:cNvSpPr/>
      </dsp:nvSpPr>
      <dsp:spPr>
        <a:xfrm>
          <a:off x="8146686" y="24171"/>
          <a:ext cx="2768223" cy="88929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6000" rIns="0" bIns="2667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 Narrow" panose="020B0606020202030204" pitchFamily="34" charset="0"/>
            </a:rPr>
            <a:t>2 февраля 2022 г. </a:t>
          </a:r>
          <a:br>
            <a:rPr lang="ru-RU" sz="2000" b="1" kern="1200" dirty="0" smtClean="0">
              <a:latin typeface="Arial Narrow" panose="020B0606020202030204" pitchFamily="34" charset="0"/>
            </a:rPr>
          </a:br>
          <a:r>
            <a:rPr lang="ru-RU" sz="2000" b="1" kern="1200" dirty="0" smtClean="0">
              <a:latin typeface="Arial Narrow" panose="020B0606020202030204" pitchFamily="34" charset="0"/>
            </a:rPr>
            <a:t>- 1 апреля 2022 г.</a:t>
          </a:r>
          <a:endParaRPr lang="ru-RU" sz="2000" b="1" kern="1200" dirty="0">
            <a:latin typeface="Arial Narrow" panose="020B0606020202030204" pitchFamily="34" charset="0"/>
          </a:endParaRPr>
        </a:p>
      </dsp:txBody>
      <dsp:txXfrm>
        <a:off x="8591334" y="24171"/>
        <a:ext cx="1878927" cy="889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0.11975</cdr:x>
      <cdr:y>0.30189</cdr:y>
    </cdr:from>
    <cdr:to>
      <cdr:x>0.14883</cdr:x>
      <cdr:y>0.33697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59948" y="1490406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963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0.17665</cdr:x>
      <cdr:y>0.36871</cdr:y>
    </cdr:from>
    <cdr:to>
      <cdr:x>0.20573</cdr:x>
      <cdr:y>0.4038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53685" y="1820334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809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0.24366</cdr:x>
      <cdr:y>0.4224</cdr:y>
    </cdr:from>
    <cdr:to>
      <cdr:x>0.27274</cdr:x>
      <cdr:y>0.45748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970674" y="2085374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665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0.31252</cdr:x>
      <cdr:y>0.48419</cdr:y>
    </cdr:from>
    <cdr:to>
      <cdr:x>0.3416</cdr:x>
      <cdr:y>0.51927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810263" y="2390420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482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0.38003</cdr:x>
      <cdr:y>0.50738</cdr:y>
    </cdr:from>
    <cdr:to>
      <cdr:x>0.40911</cdr:x>
      <cdr:y>0.54246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33360" y="2504915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411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0.44826</cdr:x>
      <cdr:y>0.53763</cdr:y>
    </cdr:from>
    <cdr:to>
      <cdr:x>0.47734</cdr:x>
      <cdr:y>0.57271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465210" y="2654255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342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0.51688</cdr:x>
      <cdr:y>0.5561</cdr:y>
    </cdr:from>
    <cdr:to>
      <cdr:x>0.54596</cdr:x>
      <cdr:y>0.59119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6301823" y="2745473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284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0.59433</cdr:x>
      <cdr:y>0.57082</cdr:y>
    </cdr:from>
    <cdr:to>
      <cdr:x>0.62342</cdr:x>
      <cdr:y>0.6059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7246130" y="2818118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256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0.67506</cdr:x>
      <cdr:y>0.58836</cdr:y>
    </cdr:from>
    <cdr:to>
      <cdr:x>0.70415</cdr:x>
      <cdr:y>0.62344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8230380" y="2904721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212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0.75345</cdr:x>
      <cdr:y>0.59768</cdr:y>
    </cdr:from>
    <cdr:to>
      <cdr:x>0.78253</cdr:x>
      <cdr:y>0.63277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9186055" y="2950754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179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0.83392</cdr:x>
      <cdr:y>0.6418</cdr:y>
    </cdr:from>
    <cdr:to>
      <cdr:x>0.863</cdr:x>
      <cdr:y>0.67688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10167130" y="3168569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50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0.91543</cdr:x>
      <cdr:y>0.66048</cdr:y>
    </cdr:from>
    <cdr:to>
      <cdr:x>0.94451</cdr:x>
      <cdr:y>0.69557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11160905" y="3260811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20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0.97479</cdr:x>
      <cdr:y>0.66402</cdr:y>
    </cdr:from>
    <cdr:to>
      <cdr:x>0.99016</cdr:x>
      <cdr:y>0.69911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11884654" y="3278273"/>
          <a:ext cx="187325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1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0.96233</cdr:x>
      <cdr:y>0.6637</cdr:y>
    </cdr:from>
    <cdr:to>
      <cdr:x>0.99141</cdr:x>
      <cdr:y>0.69878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11732757" y="3276685"/>
          <a:ext cx="354566" cy="173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0.05837</cdr:x>
      <cdr:y>0.00108</cdr:y>
    </cdr:from>
    <cdr:to>
      <cdr:x>0.09881</cdr:x>
      <cdr:y>0.02573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711599" y="5321"/>
          <a:ext cx="493085" cy="1217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1 759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0.25487</cdr:x>
      <cdr:y>0.11552</cdr:y>
    </cdr:from>
    <cdr:to>
      <cdr:x>0.51362</cdr:x>
      <cdr:y>0.35865</cdr:y>
    </cdr:to>
    <cdr:sp macro="" textlink="">
      <cdr:nvSpPr>
        <cdr:cNvPr id="18" name="Прямоугольник 17"/>
        <cdr:cNvSpPr/>
      </cdr:nvSpPr>
      <cdr:spPr>
        <a:xfrm xmlns:a="http://schemas.openxmlformats.org/drawingml/2006/main">
          <a:off x="3107371" y="570303"/>
          <a:ext cx="3154721" cy="120032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  <a:effectLst xmlns:a="http://schemas.openxmlformats.org/drawingml/2006/main">
          <a:outerShdw blurRad="50800" dist="38100" dir="10800000" algn="r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По РФ: </a:t>
          </a:r>
        </a:p>
        <a:p xmlns:a="http://schemas.openxmlformats.org/drawingml/2006/main"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План</a:t>
          </a:r>
          <a:r>
            <a:rPr lang="ru-RU" b="1" dirty="0" smtClean="0">
              <a:solidFill>
                <a:srgbClr val="385723"/>
              </a:solidFill>
              <a:latin typeface="Arial Narrow" panose="020B0606020202030204" pitchFamily="34" charset="0"/>
            </a:rPr>
            <a:t> </a:t>
          </a:r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– </a:t>
          </a:r>
          <a:r>
            <a:rPr lang="ru-RU" b="1" dirty="0" smtClean="0">
              <a:solidFill>
                <a:srgbClr val="385723"/>
              </a:solidFill>
              <a:latin typeface="Arial Narrow" panose="020B0606020202030204" pitchFamily="34" charset="0"/>
            </a:rPr>
            <a:t>33,8 </a:t>
          </a:r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млрд рублей</a:t>
          </a:r>
        </a:p>
        <a:p xmlns:a="http://schemas.openxmlformats.org/drawingml/2006/main"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Факт – </a:t>
          </a:r>
          <a:r>
            <a:rPr lang="ru-RU" b="1" dirty="0" smtClean="0">
              <a:solidFill>
                <a:srgbClr val="385723"/>
              </a:solidFill>
              <a:latin typeface="Arial Narrow" panose="020B0606020202030204" pitchFamily="34" charset="0"/>
            </a:rPr>
            <a:t>32,6 </a:t>
          </a:r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млрд</a:t>
          </a:r>
          <a:r>
            <a:rPr lang="ru-RU" b="1" dirty="0" smtClean="0">
              <a:solidFill>
                <a:srgbClr val="385723"/>
              </a:solidFill>
              <a:latin typeface="Arial Narrow" panose="020B0606020202030204" pitchFamily="34" charset="0"/>
            </a:rPr>
            <a:t> </a:t>
          </a:r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рублей (</a:t>
          </a:r>
          <a:r>
            <a:rPr lang="ru-RU" b="1" dirty="0" smtClean="0">
              <a:solidFill>
                <a:srgbClr val="385723"/>
              </a:solidFill>
              <a:latin typeface="Arial Narrow" panose="020B0606020202030204" pitchFamily="34" charset="0"/>
            </a:rPr>
            <a:t>96.7</a:t>
          </a:r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%)</a:t>
          </a:r>
        </a:p>
        <a:p xmlns:a="http://schemas.openxmlformats.org/drawingml/2006/main"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Оценка эффективности –</a:t>
          </a:r>
          <a:r>
            <a:rPr lang="ru-RU" b="1" dirty="0" smtClean="0">
              <a:solidFill>
                <a:srgbClr val="385723"/>
              </a:solidFill>
              <a:latin typeface="Arial Narrow" panose="020B0606020202030204" pitchFamily="34" charset="0"/>
            </a:rPr>
            <a:t> 97,4</a:t>
          </a:r>
          <a:r>
            <a:rPr lang="ru-RU" dirty="0" smtClean="0">
              <a:solidFill>
                <a:srgbClr val="385723"/>
              </a:solidFill>
              <a:latin typeface="Arial Narrow" panose="020B0606020202030204" pitchFamily="34" charset="0"/>
            </a:rPr>
            <a:t>%</a:t>
          </a:r>
          <a:endParaRPr lang="ru-RU" dirty="0">
            <a:solidFill>
              <a:srgbClr val="385723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0.13522</cdr:x>
      <cdr:y>0.1112</cdr:y>
    </cdr:from>
    <cdr:to>
      <cdr:x>0.25451</cdr:x>
      <cdr:y>0.18966</cdr:y>
    </cdr:to>
    <cdr:sp macro="" textlink="">
      <cdr:nvSpPr>
        <cdr:cNvPr id="51" name="TextBox 1"/>
        <cdr:cNvSpPr txBox="1"/>
      </cdr:nvSpPr>
      <cdr:spPr>
        <a:xfrm xmlns:a="http://schemas.openxmlformats.org/drawingml/2006/main">
          <a:off x="1648619" y="548977"/>
          <a:ext cx="1454384" cy="3873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rPr>
            <a:t>Исполнение средств менее 98 %</a:t>
          </a:r>
          <a:endParaRPr lang="ru-RU" sz="800" dirty="0">
            <a:solidFill>
              <a:srgbClr val="595959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0.13112</cdr:x>
      <cdr:y>0.12702</cdr:y>
    </cdr:from>
    <cdr:to>
      <cdr:x>0.13932</cdr:x>
      <cdr:y>0.14597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>
          <a:off x="1598613" y="627119"/>
          <a:ext cx="100012" cy="93517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0.13522</cdr:x>
      <cdr:y>0.05778</cdr:y>
    </cdr:from>
    <cdr:to>
      <cdr:x>0.25451</cdr:x>
      <cdr:y>0.13624</cdr:y>
    </cdr:to>
    <cdr:sp macro="" textlink="">
      <cdr:nvSpPr>
        <cdr:cNvPr id="53" name="TextBox 1"/>
        <cdr:cNvSpPr txBox="1"/>
      </cdr:nvSpPr>
      <cdr:spPr>
        <a:xfrm xmlns:a="http://schemas.openxmlformats.org/drawingml/2006/main">
          <a:off x="1648619" y="285266"/>
          <a:ext cx="1454384" cy="3873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rPr>
            <a:t>Исполнение средств более 98 %</a:t>
          </a:r>
          <a:endParaRPr lang="ru-RU" sz="800" dirty="0">
            <a:solidFill>
              <a:srgbClr val="595959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0.13112</cdr:x>
      <cdr:y>0.07361</cdr:y>
    </cdr:from>
    <cdr:to>
      <cdr:x>0.13932</cdr:x>
      <cdr:y>0.09255</cdr:y>
    </cdr:to>
    <cdr:sp macro="" textlink="">
      <cdr:nvSpPr>
        <cdr:cNvPr id="54" name="Прямоугольник 53"/>
        <cdr:cNvSpPr/>
      </cdr:nvSpPr>
      <cdr:spPr>
        <a:xfrm xmlns:a="http://schemas.openxmlformats.org/drawingml/2006/main">
          <a:off x="1598613" y="363408"/>
          <a:ext cx="100012" cy="9351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0.13522</cdr:x>
      <cdr:y>0.00719</cdr:y>
    </cdr:from>
    <cdr:to>
      <cdr:x>0.25451</cdr:x>
      <cdr:y>0.08565</cdr:y>
    </cdr:to>
    <cdr:sp macro="" textlink="">
      <cdr:nvSpPr>
        <cdr:cNvPr id="55" name="TextBox 1"/>
        <cdr:cNvSpPr txBox="1"/>
      </cdr:nvSpPr>
      <cdr:spPr>
        <a:xfrm xmlns:a="http://schemas.openxmlformats.org/drawingml/2006/main">
          <a:off x="1648619" y="35504"/>
          <a:ext cx="1454384" cy="3873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rPr>
            <a:t>План</a:t>
          </a:r>
          <a:endParaRPr lang="ru-RU" sz="800" dirty="0">
            <a:solidFill>
              <a:srgbClr val="595959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0.13112</cdr:x>
      <cdr:y>0.02302</cdr:y>
    </cdr:from>
    <cdr:to>
      <cdr:x>0.13932</cdr:x>
      <cdr:y>0.04196</cdr:y>
    </cdr:to>
    <cdr:sp macro="" textlink="">
      <cdr:nvSpPr>
        <cdr:cNvPr id="56" name="Прямоугольник 55"/>
        <cdr:cNvSpPr/>
      </cdr:nvSpPr>
      <cdr:spPr>
        <a:xfrm xmlns:a="http://schemas.openxmlformats.org/drawingml/2006/main">
          <a:off x="1598613" y="113646"/>
          <a:ext cx="100012" cy="9351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5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0.88389</cdr:x>
      <cdr:y>0.0513</cdr:y>
    </cdr:from>
    <cdr:to>
      <cdr:x>0.9872</cdr:x>
      <cdr:y>0.12006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50596" y="180182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100%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0.7592</cdr:x>
      <cdr:y>0.13906</cdr:y>
    </cdr:from>
    <cdr:to>
      <cdr:x>0.86251</cdr:x>
      <cdr:y>0.20782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080426" y="488391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 smtClean="0"/>
            <a:t>99,4%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0.76165</cdr:x>
      <cdr:y>0.21749</cdr:y>
    </cdr:from>
    <cdr:to>
      <cdr:x>0.86497</cdr:x>
      <cdr:y>0.28624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093614" y="763837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 smtClean="0"/>
            <a:t>99,3%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0.72916</cdr:x>
      <cdr:y>0.30066</cdr:y>
    </cdr:from>
    <cdr:to>
      <cdr:x>0.83248</cdr:x>
      <cdr:y>0.36942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918989" y="1055937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 smtClean="0"/>
            <a:t>98,5%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0.73034</cdr:x>
      <cdr:y>0.38112</cdr:y>
    </cdr:from>
    <cdr:to>
      <cdr:x>0.83366</cdr:x>
      <cdr:y>0.44987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925339" y="1338512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 smtClean="0"/>
            <a:t>97,2%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0.66556</cdr:x>
      <cdr:y>0.46562</cdr:y>
    </cdr:from>
    <cdr:to>
      <cdr:x>0.76888</cdr:x>
      <cdr:y>0.53438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577167" y="1635287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100%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0.65498</cdr:x>
      <cdr:y>0.54337</cdr:y>
    </cdr:from>
    <cdr:to>
      <cdr:x>0.7583</cdr:x>
      <cdr:y>0.61212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3520307" y="1908337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/>
            <a:t>98,8</a:t>
          </a:r>
          <a:r>
            <a:rPr lang="en-US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0.64258</cdr:x>
      <cdr:y>0.62654</cdr:y>
    </cdr:from>
    <cdr:to>
      <cdr:x>0.74589</cdr:x>
      <cdr:y>0.69529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3453632" y="2200437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/>
            <a:t>99,7</a:t>
          </a:r>
          <a:r>
            <a:rPr lang="en-US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0.64258</cdr:x>
      <cdr:y>0.70558</cdr:y>
    </cdr:from>
    <cdr:to>
      <cdr:x>0.74589</cdr:x>
      <cdr:y>0.77433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3453632" y="2478012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/>
            <a:t>99,7</a:t>
          </a:r>
          <a:r>
            <a:rPr lang="en-US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0.64258</cdr:x>
      <cdr:y>0.78759</cdr:y>
    </cdr:from>
    <cdr:to>
      <cdr:x>0.74589</cdr:x>
      <cdr:y>0.85634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3453632" y="2766043"/>
          <a:ext cx="555287" cy="241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/>
            <a:t>99,9</a:t>
          </a:r>
          <a:r>
            <a:rPr lang="en-US" sz="1100" dirty="0" smtClean="0"/>
            <a:t>%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0.11934</cdr:x>
      <cdr:y>0.37959</cdr:y>
    </cdr:from>
    <cdr:to>
      <cdr:x>0.15759</cdr:x>
      <cdr:y>0.40915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407447" y="1966998"/>
          <a:ext cx="451037" cy="1531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1 038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0.20075</cdr:x>
      <cdr:y>0.48761</cdr:y>
    </cdr:from>
    <cdr:to>
      <cdr:x>0.23093</cdr:x>
      <cdr:y>0.51717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367421" y="2615759"/>
          <a:ext cx="356026" cy="158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727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0.28299</cdr:x>
      <cdr:y>0.55216</cdr:y>
    </cdr:from>
    <cdr:to>
      <cdr:x>0.31318</cdr:x>
      <cdr:y>0.58172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337383" y="2961993"/>
          <a:ext cx="356026" cy="158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533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0.3639</cdr:x>
      <cdr:y>0.56905</cdr:y>
    </cdr:from>
    <cdr:to>
      <cdr:x>0.39408</cdr:x>
      <cdr:y>0.59861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291470" y="3052625"/>
          <a:ext cx="356026" cy="158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479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0.44564</cdr:x>
      <cdr:y>0.61853</cdr:y>
    </cdr:from>
    <cdr:to>
      <cdr:x>0.47583</cdr:x>
      <cdr:y>0.64809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255480" y="3318066"/>
          <a:ext cx="356026" cy="158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341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0.52543</cdr:x>
      <cdr:y>0.65157</cdr:y>
    </cdr:from>
    <cdr:to>
      <cdr:x>0.55562</cdr:x>
      <cdr:y>0.68113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6196470" y="3495279"/>
          <a:ext cx="356026" cy="158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252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0.60683</cdr:x>
      <cdr:y>0.67488</cdr:y>
    </cdr:from>
    <cdr:to>
      <cdr:x>0.63702</cdr:x>
      <cdr:y>0.70444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7156467" y="3620345"/>
          <a:ext cx="356026" cy="158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189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0.68538</cdr:x>
      <cdr:y>0.70038</cdr:y>
    </cdr:from>
    <cdr:to>
      <cdr:x>0.71557</cdr:x>
      <cdr:y>0.72994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8082817" y="3757124"/>
          <a:ext cx="356026" cy="158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116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0.77086</cdr:x>
      <cdr:y>0.71516</cdr:y>
    </cdr:from>
    <cdr:to>
      <cdr:x>0.80105</cdr:x>
      <cdr:y>0.74472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9090879" y="3836408"/>
          <a:ext cx="356026" cy="158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69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0.85163</cdr:x>
      <cdr:y>0.72801</cdr:y>
    </cdr:from>
    <cdr:to>
      <cdr:x>0.88182</cdr:x>
      <cdr:y>0.75757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10043379" y="3905356"/>
          <a:ext cx="356026" cy="158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33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0.93528</cdr:x>
      <cdr:y>0.73924</cdr:y>
    </cdr:from>
    <cdr:to>
      <cdr:x>0.95037</cdr:x>
      <cdr:y>0.7688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11029876" y="3965590"/>
          <a:ext cx="178013" cy="1585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8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0.98234</cdr:x>
      <cdr:y>0.74178</cdr:y>
    </cdr:from>
    <cdr:to>
      <cdr:x>0.99677</cdr:x>
      <cdr:y>0.77061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11584870" y="3979214"/>
          <a:ext cx="170177" cy="1546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0.9713</cdr:x>
      <cdr:y>0.74119</cdr:y>
    </cdr:from>
    <cdr:to>
      <cdr:x>0.98573</cdr:x>
      <cdr:y>0.77001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11454695" y="3976039"/>
          <a:ext cx="170177" cy="1546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dirty="0" smtClean="0"/>
            <a:t>2</a:t>
          </a:r>
          <a:endParaRPr lang="ru-RU" sz="9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C9B59-8CB9-4179-B86D-B35B94400360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AA5E7-A990-436A-8CD0-A48AE37C0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86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345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666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497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549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81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028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241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118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446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669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724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447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82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1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36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8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3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6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06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14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73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25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3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gi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854" y="3472206"/>
            <a:ext cx="5544908" cy="1305740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C17107"/>
                </a:solidFill>
                <a:latin typeface="Arial Narrow" panose="020B0606020202030204" pitchFamily="34" charset="0"/>
              </a:rPr>
              <a:t>Рейтинги реализации мероприятий Государственной программы (ГП КРСТ) </a:t>
            </a:r>
            <a:br>
              <a:rPr lang="ru-RU" dirty="0" smtClean="0">
                <a:solidFill>
                  <a:srgbClr val="C17107"/>
                </a:solidFill>
                <a:latin typeface="Arial Narrow" panose="020B0606020202030204" pitchFamily="34" charset="0"/>
              </a:rPr>
            </a:br>
            <a:r>
              <a:rPr lang="ru-RU" dirty="0" smtClean="0">
                <a:solidFill>
                  <a:srgbClr val="C17107"/>
                </a:solidFill>
                <a:latin typeface="Arial Narrow" panose="020B0606020202030204" pitchFamily="34" charset="0"/>
              </a:rPr>
              <a:t>в разрезе субъектов Российской Федерации </a:t>
            </a:r>
            <a:endParaRPr lang="ru-RU" dirty="0">
              <a:solidFill>
                <a:srgbClr val="C17107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01" y="4516118"/>
            <a:ext cx="4046099" cy="2341882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680466" y="5912945"/>
            <a:ext cx="5239264" cy="417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Министерство сельского хозяйства Российской Федерации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29024" cy="4448433"/>
          </a:xfrm>
          <a:prstGeom prst="rect">
            <a:avLst/>
          </a:prstGeom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95" y="5687059"/>
            <a:ext cx="519373" cy="56957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516130" y="543062"/>
            <a:ext cx="5223633" cy="22741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Комплексное развитие сельских территорий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05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10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07" y="290146"/>
            <a:ext cx="6213930" cy="802287"/>
          </a:xfrm>
          <a:prstGeom prst="rect">
            <a:avLst/>
          </a:prstGeom>
          <a:solidFill>
            <a:srgbClr val="FFF3E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3F5B3B"/>
                </a:solidFill>
                <a:latin typeface="Arial Narrow" panose="020B0606020202030204" pitchFamily="34" charset="0"/>
              </a:rPr>
              <a:t>Учет итогов оценки эффективности реализации </a:t>
            </a:r>
            <a:r>
              <a:rPr lang="ru-RU" sz="2400" dirty="0" smtClean="0">
                <a:solidFill>
                  <a:srgbClr val="3F5B3B"/>
                </a:solidFill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solidFill>
                  <a:srgbClr val="3F5B3B"/>
                </a:solidFill>
                <a:latin typeface="Arial Narrow" panose="020B0606020202030204" pitchFamily="34" charset="0"/>
              </a:rPr>
            </a:br>
            <a:r>
              <a:rPr lang="ru-RU" sz="2400" dirty="0" smtClean="0">
                <a:solidFill>
                  <a:srgbClr val="3F5B3B"/>
                </a:solidFill>
                <a:latin typeface="Arial Narrow" panose="020B0606020202030204" pitchFamily="34" charset="0"/>
              </a:rPr>
              <a:t>проектов </a:t>
            </a:r>
            <a:r>
              <a:rPr lang="ru-RU" sz="2400" dirty="0">
                <a:solidFill>
                  <a:srgbClr val="3F5B3B"/>
                </a:solidFill>
                <a:latin typeface="Arial Narrow" panose="020B0606020202030204" pitchFamily="34" charset="0"/>
              </a:rPr>
              <a:t>при проведении отбора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3171825" y="1965325"/>
            <a:ext cx="1560513" cy="708025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  <a:t>Проведение оценки эффективности реализации проектов </a:t>
            </a:r>
            <a:b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</a:br>
            <a: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  <a:t>за 2021 год</a:t>
            </a: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9197975" y="2951163"/>
            <a:ext cx="2028825" cy="554037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 dirty="0">
                <a:cs typeface="Times New Roman" panose="02020603050405020304" pitchFamily="18" charset="0"/>
              </a:rPr>
              <a:t>Проведение отбора на 2024 год, с учетом итогов оценки эффективности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4314825" y="2946400"/>
            <a:ext cx="1630363" cy="554038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 dirty="0">
                <a:cs typeface="Times New Roman" panose="02020603050405020304" pitchFamily="18" charset="0"/>
              </a:rPr>
              <a:t>Проведение отбора на 2023 год, с учетом итогов оценки эффективности</a:t>
            </a:r>
          </a:p>
        </p:txBody>
      </p:sp>
      <p:cxnSp>
        <p:nvCxnSpPr>
          <p:cNvPr id="14" name="Соединительная линия уступом 13"/>
          <p:cNvCxnSpPr>
            <a:stCxn id="7" idx="3"/>
            <a:endCxn id="12" idx="0"/>
          </p:cNvCxnSpPr>
          <p:nvPr/>
        </p:nvCxnSpPr>
        <p:spPr>
          <a:xfrm>
            <a:off x="4732338" y="2319338"/>
            <a:ext cx="398462" cy="627062"/>
          </a:xfrm>
          <a:prstGeom prst="bentConnector2">
            <a:avLst/>
          </a:prstGeom>
          <a:ln w="38100" cmpd="sng">
            <a:solidFill>
              <a:srgbClr val="9FAB2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260475" y="2930525"/>
            <a:ext cx="1684338" cy="554038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  <a:t>Прием документации </a:t>
            </a:r>
            <a:b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</a:br>
            <a: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  <a:t>на отбор проектов </a:t>
            </a:r>
            <a:b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</a:br>
            <a:r>
              <a:rPr lang="ru-RU" altLang="ru-RU" sz="1000" b="1" dirty="0" smtClean="0">
                <a:latin typeface="+mn-lt"/>
                <a:cs typeface="Times New Roman" panose="02020603050405020304" pitchFamily="18" charset="0"/>
              </a:rPr>
              <a:t>на 2023 год</a:t>
            </a: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6535738" y="2801938"/>
            <a:ext cx="1317625" cy="708025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 dirty="0">
                <a:cs typeface="Times New Roman" panose="02020603050405020304" pitchFamily="18" charset="0"/>
              </a:rPr>
              <a:t>Прием документации </a:t>
            </a:r>
            <a:r>
              <a:rPr lang="ru-RU" altLang="ru-RU" sz="1000" b="1" dirty="0" smtClean="0">
                <a:cs typeface="Times New Roman" panose="02020603050405020304" pitchFamily="18" charset="0"/>
              </a:rPr>
              <a:t/>
            </a:r>
            <a:br>
              <a:rPr lang="ru-RU" altLang="ru-RU" sz="1000" b="1" dirty="0" smtClean="0">
                <a:cs typeface="Times New Roman" panose="02020603050405020304" pitchFamily="18" charset="0"/>
              </a:rPr>
            </a:br>
            <a:r>
              <a:rPr lang="ru-RU" altLang="ru-RU" sz="1000" b="1" dirty="0" smtClean="0">
                <a:cs typeface="Times New Roman" panose="02020603050405020304" pitchFamily="18" charset="0"/>
              </a:rPr>
              <a:t>на </a:t>
            </a:r>
            <a:r>
              <a:rPr lang="ru-RU" altLang="ru-RU" sz="1000" b="1" dirty="0">
                <a:cs typeface="Times New Roman" panose="02020603050405020304" pitchFamily="18" charset="0"/>
              </a:rPr>
              <a:t>отбор проектов на 2024 год</a:t>
            </a: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8067675" y="1990725"/>
            <a:ext cx="1560513" cy="708025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 dirty="0">
                <a:cs typeface="Times New Roman" panose="02020603050405020304" pitchFamily="18" charset="0"/>
              </a:rPr>
              <a:t>Проведение оценки эффективности реализации проектов </a:t>
            </a:r>
            <a:r>
              <a:rPr lang="ru-RU" altLang="ru-RU" sz="1000" b="1" dirty="0" smtClean="0">
                <a:cs typeface="Times New Roman" panose="02020603050405020304" pitchFamily="18" charset="0"/>
              </a:rPr>
              <a:t/>
            </a:r>
            <a:br>
              <a:rPr lang="ru-RU" altLang="ru-RU" sz="1000" b="1" dirty="0" smtClean="0">
                <a:cs typeface="Times New Roman" panose="02020603050405020304" pitchFamily="18" charset="0"/>
              </a:rPr>
            </a:br>
            <a:r>
              <a:rPr lang="ru-RU" altLang="ru-RU" sz="1000" b="1" dirty="0" smtClean="0">
                <a:cs typeface="Times New Roman" panose="02020603050405020304" pitchFamily="18" charset="0"/>
              </a:rPr>
              <a:t>за </a:t>
            </a:r>
            <a:r>
              <a:rPr lang="ru-RU" altLang="ru-RU" sz="1000" b="1" dirty="0">
                <a:cs typeface="Times New Roman" panose="02020603050405020304" pitchFamily="18" charset="0"/>
              </a:rPr>
              <a:t>2022 </a:t>
            </a:r>
            <a:r>
              <a:rPr lang="ru-RU" altLang="ru-RU" sz="1000" b="1" dirty="0" smtClean="0">
                <a:cs typeface="Times New Roman" panose="02020603050405020304" pitchFamily="18" charset="0"/>
              </a:rPr>
              <a:t>год</a:t>
            </a:r>
            <a:endParaRPr lang="ru-RU" altLang="ru-RU" sz="1000" b="1" dirty="0"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884613" y="2693988"/>
            <a:ext cx="4962525" cy="1653708"/>
            <a:chOff x="3465513" y="2474913"/>
            <a:chExt cx="4962525" cy="2747962"/>
          </a:xfrm>
        </p:grpSpPr>
        <p:sp>
          <p:nvSpPr>
            <p:cNvPr id="13" name="Line 55"/>
            <p:cNvSpPr>
              <a:spLocks noChangeShapeType="1"/>
            </p:cNvSpPr>
            <p:nvPr/>
          </p:nvSpPr>
          <p:spPr bwMode="auto">
            <a:xfrm flipH="1" flipV="1">
              <a:off x="3465513" y="2474913"/>
              <a:ext cx="0" cy="2747962"/>
            </a:xfrm>
            <a:prstGeom prst="line">
              <a:avLst/>
            </a:prstGeom>
            <a:noFill/>
            <a:ln w="50800">
              <a:solidFill>
                <a:srgbClr val="9FAB2E"/>
              </a:solidFill>
              <a:prstDash val="sysDot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5"/>
            <p:cNvSpPr>
              <a:spLocks noChangeShapeType="1"/>
            </p:cNvSpPr>
            <p:nvPr/>
          </p:nvSpPr>
          <p:spPr bwMode="auto">
            <a:xfrm flipH="1" flipV="1">
              <a:off x="8428038" y="2474913"/>
              <a:ext cx="0" cy="2747962"/>
            </a:xfrm>
            <a:prstGeom prst="line">
              <a:avLst/>
            </a:prstGeom>
            <a:noFill/>
            <a:ln w="50800">
              <a:solidFill>
                <a:srgbClr val="9FAB2E"/>
              </a:solidFill>
              <a:prstDash val="sysDot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21" name="Соединительная линия уступом 20"/>
          <p:cNvCxnSpPr>
            <a:stCxn id="18" idx="3"/>
            <a:endCxn id="9" idx="0"/>
          </p:cNvCxnSpPr>
          <p:nvPr/>
        </p:nvCxnSpPr>
        <p:spPr>
          <a:xfrm>
            <a:off x="9628188" y="2344738"/>
            <a:ext cx="584200" cy="606425"/>
          </a:xfrm>
          <a:prstGeom prst="bentConnector2">
            <a:avLst/>
          </a:prstGeom>
          <a:ln w="38100" cmpd="sng">
            <a:solidFill>
              <a:srgbClr val="9FAB2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2095499" y="3635375"/>
            <a:ext cx="8116888" cy="727075"/>
            <a:chOff x="1676400" y="3313113"/>
            <a:chExt cx="8116888" cy="1666875"/>
          </a:xfrm>
        </p:grpSpPr>
        <p:sp>
          <p:nvSpPr>
            <p:cNvPr id="10" name="Line 55"/>
            <p:cNvSpPr>
              <a:spLocks noChangeShapeType="1"/>
            </p:cNvSpPr>
            <p:nvPr/>
          </p:nvSpPr>
          <p:spPr bwMode="auto">
            <a:xfrm flipH="1" flipV="1">
              <a:off x="6775450" y="3313113"/>
              <a:ext cx="0" cy="1644650"/>
            </a:xfrm>
            <a:prstGeom prst="line">
              <a:avLst/>
            </a:prstGeom>
            <a:noFill/>
            <a:ln w="50800">
              <a:solidFill>
                <a:srgbClr val="E7AF00"/>
              </a:solidFill>
              <a:prstDash val="sysDash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55"/>
            <p:cNvSpPr>
              <a:spLocks noChangeShapeType="1"/>
            </p:cNvSpPr>
            <p:nvPr/>
          </p:nvSpPr>
          <p:spPr bwMode="auto">
            <a:xfrm flipH="1" flipV="1">
              <a:off x="4695825" y="3336925"/>
              <a:ext cx="0" cy="1643063"/>
            </a:xfrm>
            <a:prstGeom prst="line">
              <a:avLst/>
            </a:prstGeom>
            <a:noFill/>
            <a:ln w="50800">
              <a:solidFill>
                <a:srgbClr val="E7AF00"/>
              </a:solidFill>
              <a:prstDash val="sysDash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55"/>
            <p:cNvSpPr>
              <a:spLocks noChangeShapeType="1"/>
            </p:cNvSpPr>
            <p:nvPr/>
          </p:nvSpPr>
          <p:spPr bwMode="auto">
            <a:xfrm flipH="1" flipV="1">
              <a:off x="1676400" y="3313113"/>
              <a:ext cx="0" cy="1644650"/>
            </a:xfrm>
            <a:prstGeom prst="line">
              <a:avLst/>
            </a:prstGeom>
            <a:noFill/>
            <a:ln w="50800">
              <a:solidFill>
                <a:srgbClr val="E7AF00"/>
              </a:solidFill>
              <a:prstDash val="sysDash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5"/>
            <p:cNvSpPr>
              <a:spLocks noChangeShapeType="1"/>
            </p:cNvSpPr>
            <p:nvPr/>
          </p:nvSpPr>
          <p:spPr bwMode="auto">
            <a:xfrm flipH="1" flipV="1">
              <a:off x="9793288" y="3336925"/>
              <a:ext cx="0" cy="1643063"/>
            </a:xfrm>
            <a:prstGeom prst="line">
              <a:avLst/>
            </a:prstGeom>
            <a:noFill/>
            <a:ln w="50800">
              <a:solidFill>
                <a:srgbClr val="E7AF00"/>
              </a:solidFill>
              <a:prstDash val="sysDash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16000" y="4362450"/>
            <a:ext cx="2089150" cy="514350"/>
          </a:xfrm>
          <a:prstGeom prst="rect">
            <a:avLst/>
          </a:prstGeom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2021 год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132711" y="4362450"/>
            <a:ext cx="4933377" cy="514350"/>
          </a:xfrm>
          <a:prstGeom prst="rect">
            <a:avLst/>
          </a:prstGeom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2022 год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093649" y="4362450"/>
            <a:ext cx="3574916" cy="517525"/>
          </a:xfrm>
          <a:prstGeom prst="rect">
            <a:avLst/>
          </a:prstGeom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2023 год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83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11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4583" y="174816"/>
            <a:ext cx="6597718" cy="802287"/>
          </a:xfrm>
          <a:prstGeom prst="rect">
            <a:avLst/>
          </a:prstGeom>
          <a:solidFill>
            <a:srgbClr val="FFF3E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Оценка эффективности реализации проектов комплексного </a:t>
            </a: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en-US" sz="22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развития </a:t>
            </a:r>
            <a:r>
              <a:rPr lang="ru-RU" sz="22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сельских 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территорий за 2020 год</a:t>
            </a:r>
            <a:endParaRPr lang="ru-RU" sz="22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164" y="1045334"/>
            <a:ext cx="8844991" cy="544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0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12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06" y="290146"/>
            <a:ext cx="6948301" cy="802287"/>
          </a:xfrm>
          <a:prstGeom prst="rect">
            <a:avLst/>
          </a:prstGeom>
          <a:solidFill>
            <a:srgbClr val="FFF3E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F5B3B"/>
                </a:solidFill>
                <a:latin typeface="Arial Narrow" panose="020B0606020202030204" pitchFamily="34" charset="0"/>
              </a:rPr>
              <a:t>Дорожная карта подготовки государственных программ субъектов Российский Федерации в 2021-2022 года</a:t>
            </a:r>
            <a:endParaRPr lang="ru-RU" sz="2400" dirty="0">
              <a:solidFill>
                <a:srgbClr val="3F5B3B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766628" y="2764385"/>
            <a:ext cx="1630707" cy="721151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МСХ направил в субъекты проект правил распределения субсидий</a:t>
            </a:r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745757" y="2752207"/>
            <a:ext cx="1495485" cy="721151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Региональная ГП направляется в законодательные органы власти субъекта РФ </a:t>
            </a:r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4836365" y="2661345"/>
            <a:ext cx="1630707" cy="721151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Принятие законов субъектов </a:t>
            </a:r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РФ </a:t>
            </a:r>
            <a:b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 бюджете</a:t>
            </a:r>
          </a:p>
          <a:p>
            <a:pPr algn="ctr"/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Утверждение правил распределения субсидий Правительством РФ (ожидается) </a:t>
            </a:r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6897439" y="2752206"/>
            <a:ext cx="1630707" cy="721151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Подготовка проекта региональной ГП</a:t>
            </a:r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9198946" y="2836499"/>
            <a:ext cx="1630707" cy="721151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Согласование </a:t>
            </a:r>
            <a:b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утверждение региональной ГП:</a:t>
            </a:r>
          </a:p>
          <a:p>
            <a:pPr algn="ctr"/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 февраля – </a:t>
            </a:r>
            <a:r>
              <a:rPr lang="ru-RU" sz="1200" dirty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направление ГП в органы экономического развития и бюджетной </a:t>
            </a:r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политики;</a:t>
            </a:r>
          </a:p>
          <a:p>
            <a:pPr algn="ctr"/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11 февраля – направление ГП в органы правового обеспечения;</a:t>
            </a:r>
          </a:p>
          <a:p>
            <a:pPr algn="ctr"/>
            <a:endParaRPr lang="ru-RU" sz="1200" dirty="0" smtClean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 апреля </a:t>
            </a:r>
            <a:r>
              <a:rPr lang="ru-RU" sz="1200" dirty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- </a:t>
            </a:r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осуществление </a:t>
            </a:r>
            <a:r>
              <a:rPr lang="ru-RU" sz="1200" dirty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процедуры визирования и </a:t>
            </a:r>
            <a:r>
              <a:rPr lang="ru-RU" sz="1200" dirty="0" smtClean="0">
                <a:solidFill>
                  <a:srgbClr val="3F5B3B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утверждения ГП</a:t>
            </a:r>
            <a:endParaRPr lang="ru-RU" sz="1200" dirty="0">
              <a:solidFill>
                <a:srgbClr val="3F5B3B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68153985"/>
              </p:ext>
            </p:extLst>
          </p:nvPr>
        </p:nvGraphicFramePr>
        <p:xfrm>
          <a:off x="562707" y="1675934"/>
          <a:ext cx="10918935" cy="937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85807C"/>
              </a:clrFrom>
              <a:clrTo>
                <a:srgbClr val="85807C">
                  <a:alpha val="0"/>
                </a:srgbClr>
              </a:clrTo>
            </a:clrChange>
          </a:blip>
          <a:srcRect l="309" t="38127" r="14851" b="6789"/>
          <a:stretch/>
        </p:blipFill>
        <p:spPr>
          <a:xfrm flipH="1">
            <a:off x="2421520" y="4516117"/>
            <a:ext cx="5291272" cy="1926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790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2</a:t>
            </a:fld>
            <a:endParaRPr lang="ru-RU" sz="2400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198918" y="4692093"/>
            <a:ext cx="39258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  <a:t>доля общей площади благоустроенных жилых помещений в сельских населенных пунктах </a:t>
            </a:r>
            <a:b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</a:br>
            <a:endParaRPr lang="ru-RU" sz="1400" dirty="0">
              <a:latin typeface="Arial Narrow" panose="020B0606020202030204" pitchFamily="34" charset="0"/>
              <a:ea typeface="PT Sans"/>
              <a:cs typeface="PT Sans"/>
            </a:endParaRPr>
          </a:p>
        </p:txBody>
      </p:sp>
      <p:sp>
        <p:nvSpPr>
          <p:cNvPr id="15" name="TextBox 72">
            <a:extLst>
              <a:ext uri="{FF2B5EF4-FFF2-40B4-BE49-F238E27FC236}"/>
            </a:extLst>
          </p:cNvPr>
          <p:cNvSpPr txBox="1"/>
          <p:nvPr/>
        </p:nvSpPr>
        <p:spPr>
          <a:xfrm>
            <a:off x="1781969" y="1737071"/>
            <a:ext cx="2674938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Ключевые цели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</p:txBody>
      </p:sp>
      <p:sp>
        <p:nvSpPr>
          <p:cNvPr id="16" name="TextBox 73">
            <a:extLst>
              <a:ext uri="{FF2B5EF4-FFF2-40B4-BE49-F238E27FC236}"/>
            </a:extLst>
          </p:cNvPr>
          <p:cNvSpPr txBox="1"/>
          <p:nvPr/>
        </p:nvSpPr>
        <p:spPr>
          <a:xfrm flipH="1">
            <a:off x="6717507" y="2400646"/>
            <a:ext cx="2333625" cy="5921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10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25,26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%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</p:txBody>
      </p:sp>
      <p:sp>
        <p:nvSpPr>
          <p:cNvPr id="17" name="TextBox 74">
            <a:extLst>
              <a:ext uri="{FF2B5EF4-FFF2-40B4-BE49-F238E27FC236}"/>
            </a:extLst>
          </p:cNvPr>
          <p:cNvSpPr txBox="1"/>
          <p:nvPr/>
        </p:nvSpPr>
        <p:spPr>
          <a:xfrm flipH="1">
            <a:off x="6711157" y="3484909"/>
            <a:ext cx="2333625" cy="5937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10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67,30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%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</p:txBody>
      </p:sp>
      <p:sp>
        <p:nvSpPr>
          <p:cNvPr id="20" name="TextBox 75">
            <a:extLst>
              <a:ext uri="{FF2B5EF4-FFF2-40B4-BE49-F238E27FC236}"/>
            </a:extLst>
          </p:cNvPr>
          <p:cNvSpPr txBox="1"/>
          <p:nvPr/>
        </p:nvSpPr>
        <p:spPr>
          <a:xfrm flipH="1">
            <a:off x="6711157" y="4658071"/>
            <a:ext cx="2333625" cy="5937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10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37,95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%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200944" y="2446173"/>
            <a:ext cx="37639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63"/>
              </a:spcBef>
            </a:pPr>
            <a: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  <a:t>доля сельского населения в общей численности населения РФ</a:t>
            </a:r>
            <a:b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</a:br>
            <a:endParaRPr lang="ru-RU" sz="1400" dirty="0">
              <a:latin typeface="Arial Narrow" panose="020B0606020202030204" pitchFamily="34" charset="0"/>
              <a:ea typeface="PT Sans"/>
              <a:cs typeface="PT Sans"/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200944" y="3470861"/>
            <a:ext cx="44529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  <a:t>соотношение среднемесячных </a:t>
            </a:r>
            <a:b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</a:br>
            <a: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  <a:t>располагаемых ресурсов сельского </a:t>
            </a:r>
            <a:b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</a:br>
            <a:r>
              <a:rPr lang="ru-RU" sz="1400" dirty="0">
                <a:latin typeface="Arial Narrow" panose="020B0606020202030204" pitchFamily="34" charset="0"/>
                <a:ea typeface="PT Sans"/>
                <a:cs typeface="PT Sans"/>
              </a:rPr>
              <a:t>и городского домохозяйств</a:t>
            </a:r>
          </a:p>
        </p:txBody>
      </p:sp>
      <p:grpSp>
        <p:nvGrpSpPr>
          <p:cNvPr id="27" name="Группа 26"/>
          <p:cNvGrpSpPr>
            <a:grpSpLocks/>
          </p:cNvGrpSpPr>
          <p:nvPr/>
        </p:nvGrpSpPr>
        <p:grpSpPr bwMode="auto">
          <a:xfrm>
            <a:off x="8882857" y="1573559"/>
            <a:ext cx="2674937" cy="3929062"/>
            <a:chOff x="8804916" y="1739103"/>
            <a:chExt cx="2674943" cy="3929448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9062092" y="1739103"/>
              <a:ext cx="2160592" cy="392944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41" name="TextBox 80">
              <a:extLst>
                <a:ext uri="{FF2B5EF4-FFF2-40B4-BE49-F238E27FC236}"/>
              </a:extLst>
            </p:cNvPr>
            <p:cNvSpPr txBox="1"/>
            <p:nvPr/>
          </p:nvSpPr>
          <p:spPr>
            <a:xfrm flipH="1">
              <a:off x="9144642" y="2545632"/>
              <a:ext cx="1995491" cy="59219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ru-RU" sz="1050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не менее 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25,2</a:t>
              </a:r>
              <a:r>
                <a:rPr lang="ru-RU" sz="2000" b="1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%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endParaRPr>
            </a:p>
          </p:txBody>
        </p:sp>
        <p:sp>
          <p:nvSpPr>
            <p:cNvPr id="43" name="TextBox 81">
              <a:extLst>
                <a:ext uri="{FF2B5EF4-FFF2-40B4-BE49-F238E27FC236}"/>
              </a:extLst>
            </p:cNvPr>
            <p:cNvSpPr txBox="1"/>
            <p:nvPr/>
          </p:nvSpPr>
          <p:spPr>
            <a:xfrm flipH="1">
              <a:off x="9136704" y="3695095"/>
              <a:ext cx="2011368" cy="59219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ru-RU" sz="1050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до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63,0</a:t>
              </a:r>
              <a:r>
                <a:rPr lang="ru-RU" sz="2000" b="1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%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endParaRPr>
            </a:p>
          </p:txBody>
        </p:sp>
        <p:sp>
          <p:nvSpPr>
            <p:cNvPr id="44" name="TextBox 82">
              <a:extLst>
                <a:ext uri="{FF2B5EF4-FFF2-40B4-BE49-F238E27FC236}"/>
              </a:extLst>
            </p:cNvPr>
            <p:cNvSpPr txBox="1"/>
            <p:nvPr/>
          </p:nvSpPr>
          <p:spPr>
            <a:xfrm flipH="1">
              <a:off x="9155754" y="4850909"/>
              <a:ext cx="1973267" cy="59378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ru-RU" sz="1050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до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39,5</a:t>
              </a:r>
              <a:r>
                <a:rPr lang="ru-RU" sz="2000" b="1" dirty="0">
                  <a:solidFill>
                    <a:schemeClr val="accent2">
                      <a:lumMod val="50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%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endParaRPr>
            </a:p>
          </p:txBody>
        </p:sp>
        <p:sp>
          <p:nvSpPr>
            <p:cNvPr id="45" name="TextBox 83">
              <a:extLst>
                <a:ext uri="{FF2B5EF4-FFF2-40B4-BE49-F238E27FC236}"/>
              </a:extLst>
            </p:cNvPr>
            <p:cNvSpPr txBox="1"/>
            <p:nvPr/>
          </p:nvSpPr>
          <p:spPr>
            <a:xfrm>
              <a:off x="8804916" y="1813722"/>
              <a:ext cx="2674943" cy="5223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ru-RU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запланировано в 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PT Sans" panose="020B0503020203020204" pitchFamily="34" charset="-52"/>
                </a:rPr>
                <a:t>2021</a:t>
              </a:r>
            </a:p>
          </p:txBody>
        </p:sp>
      </p:grpSp>
      <p:cxnSp>
        <p:nvCxnSpPr>
          <p:cNvPr id="28" name="Прямая соединительная линия 27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602457" y="4500909"/>
            <a:ext cx="10987087" cy="28575"/>
          </a:xfrm>
          <a:prstGeom prst="line">
            <a:avLst/>
          </a:prstGeom>
          <a:ln w="19050">
            <a:solidFill>
              <a:srgbClr val="E7A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602457" y="2219671"/>
            <a:ext cx="10987087" cy="22225"/>
          </a:xfrm>
          <a:prstGeom prst="line">
            <a:avLst/>
          </a:prstGeom>
          <a:ln w="19050">
            <a:solidFill>
              <a:srgbClr val="E7A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86">
            <a:extLst>
              <a:ext uri="{FF2B5EF4-FFF2-40B4-BE49-F238E27FC236}"/>
            </a:extLst>
          </p:cNvPr>
          <p:cNvSpPr txBox="1"/>
          <p:nvPr/>
        </p:nvSpPr>
        <p:spPr>
          <a:xfrm>
            <a:off x="6896894" y="1654521"/>
            <a:ext cx="1973263" cy="5238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реализовано </a:t>
            </a:r>
            <a:b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</a:b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в 2020 г.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07" y="3645246"/>
            <a:ext cx="29527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07" y="2559396"/>
            <a:ext cx="2952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44" y="4840634"/>
            <a:ext cx="2952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90">
            <a:extLst>
              <a:ext uri="{FF2B5EF4-FFF2-40B4-BE49-F238E27FC236}"/>
            </a:extLst>
          </p:cNvPr>
          <p:cNvSpPr txBox="1"/>
          <p:nvPr/>
        </p:nvSpPr>
        <p:spPr>
          <a:xfrm flipH="1">
            <a:off x="4985544" y="2400646"/>
            <a:ext cx="1511300" cy="59213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1050" dirty="0">
              <a:solidFill>
                <a:srgbClr val="4174B9"/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4174B9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25,20</a:t>
            </a:r>
            <a:r>
              <a:rPr lang="ru-RU" sz="2000" b="1" dirty="0">
                <a:solidFill>
                  <a:srgbClr val="4174B9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%</a:t>
            </a:r>
            <a:endParaRPr lang="ru-RU" sz="2800" b="1" dirty="0">
              <a:solidFill>
                <a:srgbClr val="4174B9"/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</p:txBody>
      </p:sp>
      <p:sp>
        <p:nvSpPr>
          <p:cNvPr id="35" name="TextBox 91">
            <a:extLst>
              <a:ext uri="{FF2B5EF4-FFF2-40B4-BE49-F238E27FC236}"/>
            </a:extLst>
          </p:cNvPr>
          <p:cNvSpPr txBox="1"/>
          <p:nvPr/>
        </p:nvSpPr>
        <p:spPr>
          <a:xfrm flipH="1">
            <a:off x="4985544" y="3484909"/>
            <a:ext cx="1511300" cy="593725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1050" dirty="0">
              <a:solidFill>
                <a:srgbClr val="4174B9"/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4174B9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63,00</a:t>
            </a:r>
            <a:r>
              <a:rPr lang="ru-RU" sz="2000" b="1" dirty="0">
                <a:solidFill>
                  <a:srgbClr val="4174B9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%</a:t>
            </a:r>
            <a:endParaRPr lang="ru-RU" sz="2800" b="1" dirty="0">
              <a:solidFill>
                <a:srgbClr val="4174B9"/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</p:txBody>
      </p:sp>
      <p:sp>
        <p:nvSpPr>
          <p:cNvPr id="36" name="TextBox 92">
            <a:extLst>
              <a:ext uri="{FF2B5EF4-FFF2-40B4-BE49-F238E27FC236}"/>
            </a:extLst>
          </p:cNvPr>
          <p:cNvSpPr txBox="1"/>
          <p:nvPr/>
        </p:nvSpPr>
        <p:spPr>
          <a:xfrm flipH="1">
            <a:off x="4985544" y="4658071"/>
            <a:ext cx="1511300" cy="593725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1050" dirty="0">
              <a:solidFill>
                <a:srgbClr val="4174B9"/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4174B9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33,40</a:t>
            </a:r>
            <a:r>
              <a:rPr lang="ru-RU" sz="2000" b="1" dirty="0">
                <a:solidFill>
                  <a:srgbClr val="4174B9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%</a:t>
            </a:r>
          </a:p>
        </p:txBody>
      </p:sp>
      <p:sp>
        <p:nvSpPr>
          <p:cNvPr id="38" name="TextBox 93">
            <a:extLst>
              <a:ext uri="{FF2B5EF4-FFF2-40B4-BE49-F238E27FC236}"/>
            </a:extLst>
          </p:cNvPr>
          <p:cNvSpPr txBox="1"/>
          <p:nvPr/>
        </p:nvSpPr>
        <p:spPr>
          <a:xfrm>
            <a:off x="4964907" y="1662459"/>
            <a:ext cx="1722437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запланировано </a:t>
            </a:r>
            <a:b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</a:b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в 2020 г.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602457" y="3291234"/>
            <a:ext cx="10987087" cy="3175"/>
          </a:xfrm>
          <a:prstGeom prst="line">
            <a:avLst/>
          </a:prstGeom>
          <a:ln w="19050">
            <a:solidFill>
              <a:srgbClr val="E7A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358107" y="290146"/>
            <a:ext cx="5766468" cy="797249"/>
          </a:xfrm>
          <a:prstGeom prst="rect">
            <a:avLst/>
          </a:prstGeom>
          <a:solidFill>
            <a:srgbClr val="FFF2C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Достижение целей ГП КРСТ</a:t>
            </a:r>
            <a:endParaRPr lang="ru-RU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57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/>
          </p:nvPr>
        </p:nvGraphicFramePr>
        <p:xfrm>
          <a:off x="273754" y="1777190"/>
          <a:ext cx="11500518" cy="4709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3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08" y="290146"/>
            <a:ext cx="5103578" cy="736264"/>
          </a:xfrm>
          <a:prstGeom prst="rect">
            <a:avLst/>
          </a:prstGeom>
          <a:solidFill>
            <a:srgbClr val="F9D5B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Доля сельских жителей к общей численности населения РФ за 2020 год</a:t>
            </a:r>
            <a:endParaRPr lang="ru-RU" sz="2400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10279186"/>
              </p:ext>
            </p:extLst>
          </p:nvPr>
        </p:nvGraphicFramePr>
        <p:xfrm>
          <a:off x="5435299" y="494266"/>
          <a:ext cx="5785697" cy="3512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" name="Picture 4" descr="https://lenav.ru/wp-content/uploads/2020/10/IMG_179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357281" y="1576152"/>
            <a:ext cx="2745460" cy="183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 flipH="1" flipV="1">
            <a:off x="454509" y="4232095"/>
            <a:ext cx="11186192" cy="537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062294" y="290146"/>
            <a:ext cx="2087890" cy="28248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ahnschrift Condensed" panose="020B0502040204020203" pitchFamily="34" charset="0"/>
              </a:rPr>
              <a:t>Топ-10 субъектов РФ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907256" y="3836586"/>
            <a:ext cx="1761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по РФ</a:t>
            </a:r>
            <a:r>
              <a:rPr lang="en-US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 - </a:t>
            </a:r>
            <a:r>
              <a:rPr lang="ru-RU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 </a:t>
            </a:r>
            <a:r>
              <a:rPr lang="ru-RU" sz="2800" b="1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25,3%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079893" y="663279"/>
            <a:ext cx="4875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(%)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42768" y="1164358"/>
            <a:ext cx="3518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rgbClr val="C55A11"/>
                </a:solidFill>
                <a:latin typeface="Arial Narrow" panose="020B0606020202030204" pitchFamily="34" charset="0"/>
              </a:rPr>
              <a:t>	</a:t>
            </a:r>
            <a:r>
              <a:rPr lang="ru-RU" sz="2400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36,9 млн человек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0725" y="1429873"/>
            <a:ext cx="4875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(%)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31412" y="2111671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70,8</a:t>
            </a:r>
            <a:endParaRPr lang="ru-RU" sz="900" dirty="0"/>
          </a:p>
        </p:txBody>
      </p:sp>
      <p:sp>
        <p:nvSpPr>
          <p:cNvPr id="21" name="TextBox 1"/>
          <p:cNvSpPr txBox="1"/>
          <p:nvPr/>
        </p:nvSpPr>
        <p:spPr>
          <a:xfrm>
            <a:off x="1706062" y="3218813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44,3</a:t>
            </a:r>
            <a:endParaRPr lang="ru-RU" sz="900" dirty="0"/>
          </a:p>
        </p:txBody>
      </p:sp>
      <p:sp>
        <p:nvSpPr>
          <p:cNvPr id="22" name="TextBox 1"/>
          <p:cNvSpPr txBox="1"/>
          <p:nvPr/>
        </p:nvSpPr>
        <p:spPr>
          <a:xfrm>
            <a:off x="3056015" y="3601351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35,7</a:t>
            </a:r>
            <a:endParaRPr lang="ru-RU" sz="900" dirty="0"/>
          </a:p>
        </p:txBody>
      </p:sp>
      <p:sp>
        <p:nvSpPr>
          <p:cNvPr id="23" name="TextBox 1"/>
          <p:cNvSpPr txBox="1"/>
          <p:nvPr/>
        </p:nvSpPr>
        <p:spPr>
          <a:xfrm>
            <a:off x="4351415" y="3749856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32,2</a:t>
            </a:r>
            <a:endParaRPr lang="ru-RU" sz="900" dirty="0"/>
          </a:p>
        </p:txBody>
      </p:sp>
      <p:sp>
        <p:nvSpPr>
          <p:cNvPr id="24" name="TextBox 1"/>
          <p:cNvSpPr txBox="1"/>
          <p:nvPr/>
        </p:nvSpPr>
        <p:spPr>
          <a:xfrm>
            <a:off x="5810300" y="3896733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28,3</a:t>
            </a:r>
            <a:endParaRPr lang="ru-RU" sz="900" dirty="0"/>
          </a:p>
        </p:txBody>
      </p:sp>
      <p:sp>
        <p:nvSpPr>
          <p:cNvPr id="25" name="TextBox 1"/>
          <p:cNvSpPr txBox="1"/>
          <p:nvPr/>
        </p:nvSpPr>
        <p:spPr>
          <a:xfrm>
            <a:off x="7147264" y="4080306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24,2</a:t>
            </a:r>
            <a:endParaRPr lang="ru-RU" sz="900" dirty="0"/>
          </a:p>
        </p:txBody>
      </p:sp>
      <p:sp>
        <p:nvSpPr>
          <p:cNvPr id="26" name="TextBox 1"/>
          <p:cNvSpPr txBox="1"/>
          <p:nvPr/>
        </p:nvSpPr>
        <p:spPr>
          <a:xfrm>
            <a:off x="8473838" y="4232706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21,8</a:t>
            </a:r>
            <a:endParaRPr lang="ru-RU" sz="900" dirty="0"/>
          </a:p>
        </p:txBody>
      </p:sp>
      <p:sp>
        <p:nvSpPr>
          <p:cNvPr id="27" name="TextBox 1"/>
          <p:cNvSpPr txBox="1"/>
          <p:nvPr/>
        </p:nvSpPr>
        <p:spPr>
          <a:xfrm>
            <a:off x="9790020" y="4364324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18,5</a:t>
            </a:r>
            <a:endParaRPr lang="ru-RU" sz="900" dirty="0"/>
          </a:p>
        </p:txBody>
      </p:sp>
      <p:sp>
        <p:nvSpPr>
          <p:cNvPr id="28" name="TextBox 1"/>
          <p:cNvSpPr txBox="1"/>
          <p:nvPr/>
        </p:nvSpPr>
        <p:spPr>
          <a:xfrm>
            <a:off x="11106206" y="4818063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7,4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00251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4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07" y="290146"/>
            <a:ext cx="6924142" cy="811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Соотношение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среднемесячных располагаемых ресурсов сельского и городского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домохозяйств за 2020 год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85654225"/>
              </p:ext>
            </p:extLst>
          </p:nvPr>
        </p:nvGraphicFramePr>
        <p:xfrm>
          <a:off x="148557" y="1959753"/>
          <a:ext cx="11500518" cy="4709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48557" y="1553598"/>
            <a:ext cx="2966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(%)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358107" y="4074646"/>
            <a:ext cx="11186192" cy="537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http://www.photokonkursy.ru/upload/iblock/645/img_7856odin_sredi_vysotokl_preview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8" t="34504" r="15030" b="2135"/>
          <a:stretch/>
        </p:blipFill>
        <p:spPr bwMode="auto">
          <a:xfrm>
            <a:off x="3114618" y="1489243"/>
            <a:ext cx="2469441" cy="170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925938" y="3525318"/>
            <a:ext cx="1748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по РФ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 -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67,4%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39603" y="1319068"/>
            <a:ext cx="3260352" cy="18004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В среднем на одного члена домохозяйства по РФ:</a:t>
            </a:r>
          </a:p>
          <a:p>
            <a:pPr>
              <a:spcAft>
                <a:spcPts val="600"/>
              </a:spcAft>
            </a:pPr>
            <a: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В городе – 31 842 рублей 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385723"/>
                </a:solidFill>
                <a:latin typeface="Arial Narrow" panose="020B0606020202030204" pitchFamily="34" charset="0"/>
              </a:rPr>
              <a:t>В </a:t>
            </a:r>
            <a: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селе </a:t>
            </a:r>
            <a:r>
              <a:rPr lang="ru-RU" sz="1600" dirty="0">
                <a:solidFill>
                  <a:srgbClr val="385723"/>
                </a:solidFill>
                <a:latin typeface="Arial Narrow" panose="020B0606020202030204" pitchFamily="34" charset="0"/>
              </a:rPr>
              <a:t>– </a:t>
            </a:r>
            <a: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21 432 рублей</a:t>
            </a:r>
          </a:p>
          <a:p>
            <a:pPr>
              <a:spcAft>
                <a:spcPts val="600"/>
              </a:spcAft>
            </a:pPr>
            <a: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Основано на выборочном наблюдении</a:t>
            </a:r>
            <a:b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</a:br>
            <a:r>
              <a:rPr lang="ru-RU" sz="16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49 тыс. домашних хозяйств  </a:t>
            </a:r>
            <a:endParaRPr lang="ru-RU" sz="1600" dirty="0">
              <a:solidFill>
                <a:srgbClr val="385723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464926" y="2250839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143</a:t>
            </a:r>
            <a:endParaRPr lang="ru-RU" sz="900" dirty="0"/>
          </a:p>
        </p:txBody>
      </p:sp>
      <p:sp>
        <p:nvSpPr>
          <p:cNvPr id="20" name="TextBox 1"/>
          <p:cNvSpPr txBox="1"/>
          <p:nvPr/>
        </p:nvSpPr>
        <p:spPr>
          <a:xfrm>
            <a:off x="1764013" y="3094166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103</a:t>
            </a:r>
            <a:endParaRPr lang="ru-RU" sz="900" dirty="0"/>
          </a:p>
        </p:txBody>
      </p:sp>
      <p:sp>
        <p:nvSpPr>
          <p:cNvPr id="21" name="TextBox 1"/>
          <p:cNvSpPr txBox="1"/>
          <p:nvPr/>
        </p:nvSpPr>
        <p:spPr>
          <a:xfrm>
            <a:off x="3082535" y="3330799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92</a:t>
            </a:r>
            <a:endParaRPr lang="ru-RU" sz="900" dirty="0"/>
          </a:p>
        </p:txBody>
      </p:sp>
      <p:sp>
        <p:nvSpPr>
          <p:cNvPr id="22" name="TextBox 1"/>
          <p:cNvSpPr txBox="1"/>
          <p:nvPr/>
        </p:nvSpPr>
        <p:spPr>
          <a:xfrm>
            <a:off x="4357153" y="3473448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86</a:t>
            </a:r>
            <a:endParaRPr lang="ru-RU" sz="900" dirty="0"/>
          </a:p>
        </p:txBody>
      </p:sp>
      <p:sp>
        <p:nvSpPr>
          <p:cNvPr id="23" name="TextBox 1"/>
          <p:cNvSpPr txBox="1"/>
          <p:nvPr/>
        </p:nvSpPr>
        <p:spPr>
          <a:xfrm>
            <a:off x="5786426" y="3614769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80</a:t>
            </a:r>
            <a:endParaRPr lang="ru-RU" sz="900" dirty="0"/>
          </a:p>
        </p:txBody>
      </p:sp>
      <p:sp>
        <p:nvSpPr>
          <p:cNvPr id="24" name="TextBox 1"/>
          <p:cNvSpPr txBox="1"/>
          <p:nvPr/>
        </p:nvSpPr>
        <p:spPr>
          <a:xfrm>
            <a:off x="7050650" y="3746387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74</a:t>
            </a:r>
            <a:endParaRPr lang="ru-RU" sz="900" dirty="0"/>
          </a:p>
        </p:txBody>
      </p:sp>
      <p:sp>
        <p:nvSpPr>
          <p:cNvPr id="25" name="TextBox 1"/>
          <p:cNvSpPr txBox="1"/>
          <p:nvPr/>
        </p:nvSpPr>
        <p:spPr>
          <a:xfrm>
            <a:off x="8346051" y="3836441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69</a:t>
            </a:r>
            <a:endParaRPr lang="ru-RU" sz="900" dirty="0"/>
          </a:p>
        </p:txBody>
      </p:sp>
      <p:sp>
        <p:nvSpPr>
          <p:cNvPr id="26" name="TextBox 1"/>
          <p:cNvSpPr txBox="1"/>
          <p:nvPr/>
        </p:nvSpPr>
        <p:spPr>
          <a:xfrm>
            <a:off x="9620668" y="3916104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65</a:t>
            </a:r>
            <a:endParaRPr lang="ru-RU" sz="900" dirty="0"/>
          </a:p>
        </p:txBody>
      </p:sp>
      <p:sp>
        <p:nvSpPr>
          <p:cNvPr id="27" name="TextBox 1"/>
          <p:cNvSpPr txBox="1"/>
          <p:nvPr/>
        </p:nvSpPr>
        <p:spPr>
          <a:xfrm>
            <a:off x="10916065" y="4130850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55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324779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5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3669" y="247720"/>
            <a:ext cx="6872013" cy="910976"/>
          </a:xfrm>
          <a:prstGeom prst="rect">
            <a:avLst/>
          </a:prstGeom>
          <a:solidFill>
            <a:srgbClr val="E1F0F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4174B9"/>
                </a:solidFill>
                <a:latin typeface="Arial Narrow" panose="020B0606020202030204" pitchFamily="34" charset="0"/>
              </a:rPr>
              <a:t>Доля </a:t>
            </a:r>
            <a:r>
              <a:rPr lang="ru-RU" sz="2400" dirty="0">
                <a:solidFill>
                  <a:srgbClr val="4174B9"/>
                </a:solidFill>
                <a:latin typeface="Arial Narrow" panose="020B0606020202030204" pitchFamily="34" charset="0"/>
              </a:rPr>
              <a:t>общей площади благоустроенных жилых </a:t>
            </a:r>
            <a:r>
              <a:rPr lang="ru-RU" sz="2400" dirty="0" smtClean="0">
                <a:solidFill>
                  <a:srgbClr val="4174B9"/>
                </a:solidFill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solidFill>
                  <a:srgbClr val="4174B9"/>
                </a:solidFill>
                <a:latin typeface="Arial Narrow" panose="020B0606020202030204" pitchFamily="34" charset="0"/>
              </a:rPr>
            </a:br>
            <a:r>
              <a:rPr lang="ru-RU" sz="2400" dirty="0" smtClean="0">
                <a:solidFill>
                  <a:srgbClr val="4174B9"/>
                </a:solidFill>
                <a:latin typeface="Arial Narrow" panose="020B0606020202030204" pitchFamily="34" charset="0"/>
              </a:rPr>
              <a:t>помещений в </a:t>
            </a:r>
            <a:r>
              <a:rPr lang="ru-RU" sz="2400" dirty="0">
                <a:solidFill>
                  <a:srgbClr val="4174B9"/>
                </a:solidFill>
                <a:latin typeface="Arial Narrow" panose="020B0606020202030204" pitchFamily="34" charset="0"/>
              </a:rPr>
              <a:t>сельских населенных </a:t>
            </a:r>
            <a:r>
              <a:rPr lang="ru-RU" sz="2400" dirty="0" smtClean="0">
                <a:solidFill>
                  <a:srgbClr val="4174B9"/>
                </a:solidFill>
                <a:latin typeface="Arial Narrow" panose="020B0606020202030204" pitchFamily="34" charset="0"/>
              </a:rPr>
              <a:t>пунктах за 2020 год</a:t>
            </a:r>
            <a:endParaRPr lang="ru-RU" sz="2400" dirty="0">
              <a:solidFill>
                <a:srgbClr val="4174B9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72585830"/>
              </p:ext>
            </p:extLst>
          </p:nvPr>
        </p:nvGraphicFramePr>
        <p:xfrm>
          <a:off x="148557" y="1959753"/>
          <a:ext cx="11500518" cy="4709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48557" y="1553598"/>
            <a:ext cx="2807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4174B9"/>
                </a:solidFill>
                <a:latin typeface="Arial Narrow" panose="020B0606020202030204" pitchFamily="34" charset="0"/>
              </a:rPr>
              <a:t>(%)</a:t>
            </a:r>
            <a:endParaRPr lang="ru-RU" b="1" dirty="0">
              <a:solidFill>
                <a:srgbClr val="4174B9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358107" y="4294452"/>
            <a:ext cx="11186192" cy="537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369308" y="4021290"/>
            <a:ext cx="11186192" cy="53712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"/>
          <p:cNvSpPr txBox="1"/>
          <p:nvPr/>
        </p:nvSpPr>
        <p:spPr>
          <a:xfrm>
            <a:off x="506490" y="2189464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92</a:t>
            </a:r>
            <a:endParaRPr lang="ru-RU" sz="900" dirty="0"/>
          </a:p>
        </p:txBody>
      </p:sp>
      <p:sp>
        <p:nvSpPr>
          <p:cNvPr id="20" name="TextBox 1"/>
          <p:cNvSpPr txBox="1"/>
          <p:nvPr/>
        </p:nvSpPr>
        <p:spPr>
          <a:xfrm>
            <a:off x="1857531" y="3373944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57</a:t>
            </a:r>
            <a:endParaRPr lang="ru-RU" sz="900" dirty="0"/>
          </a:p>
        </p:txBody>
      </p:sp>
      <p:sp>
        <p:nvSpPr>
          <p:cNvPr id="21" name="TextBox 1"/>
          <p:cNvSpPr txBox="1"/>
          <p:nvPr/>
        </p:nvSpPr>
        <p:spPr>
          <a:xfrm>
            <a:off x="3170037" y="3706064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47</a:t>
            </a:r>
            <a:endParaRPr lang="ru-RU" sz="900" dirty="0"/>
          </a:p>
        </p:txBody>
      </p:sp>
      <p:sp>
        <p:nvSpPr>
          <p:cNvPr id="22" name="TextBox 1"/>
          <p:cNvSpPr txBox="1"/>
          <p:nvPr/>
        </p:nvSpPr>
        <p:spPr>
          <a:xfrm>
            <a:off x="4643196" y="4023747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39</a:t>
            </a:r>
            <a:endParaRPr lang="ru-RU" sz="900" dirty="0"/>
          </a:p>
        </p:txBody>
      </p:sp>
      <p:sp>
        <p:nvSpPr>
          <p:cNvPr id="23" name="TextBox 1"/>
          <p:cNvSpPr txBox="1"/>
          <p:nvPr/>
        </p:nvSpPr>
        <p:spPr>
          <a:xfrm>
            <a:off x="5962404" y="4312528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30</a:t>
            </a:r>
            <a:endParaRPr lang="ru-RU" sz="900" dirty="0"/>
          </a:p>
        </p:txBody>
      </p:sp>
      <p:sp>
        <p:nvSpPr>
          <p:cNvPr id="24" name="TextBox 1"/>
          <p:cNvSpPr txBox="1"/>
          <p:nvPr/>
        </p:nvSpPr>
        <p:spPr>
          <a:xfrm>
            <a:off x="7296459" y="4568743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23</a:t>
            </a:r>
            <a:endParaRPr lang="ru-RU" sz="900" dirty="0"/>
          </a:p>
        </p:txBody>
      </p:sp>
      <p:sp>
        <p:nvSpPr>
          <p:cNvPr id="25" name="TextBox 1"/>
          <p:cNvSpPr txBox="1"/>
          <p:nvPr/>
        </p:nvSpPr>
        <p:spPr>
          <a:xfrm>
            <a:off x="8606009" y="4739200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17</a:t>
            </a:r>
            <a:endParaRPr lang="ru-RU" sz="900" dirty="0"/>
          </a:p>
        </p:txBody>
      </p:sp>
      <p:sp>
        <p:nvSpPr>
          <p:cNvPr id="26" name="TextBox 1"/>
          <p:cNvSpPr txBox="1"/>
          <p:nvPr/>
        </p:nvSpPr>
        <p:spPr>
          <a:xfrm>
            <a:off x="9984538" y="5005901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9</a:t>
            </a:r>
            <a:endParaRPr lang="ru-RU" sz="900" dirty="0"/>
          </a:p>
        </p:txBody>
      </p:sp>
      <p:sp>
        <p:nvSpPr>
          <p:cNvPr id="27" name="TextBox 1"/>
          <p:cNvSpPr txBox="1"/>
          <p:nvPr/>
        </p:nvSpPr>
        <p:spPr>
          <a:xfrm>
            <a:off x="11326827" y="5223437"/>
            <a:ext cx="434943" cy="205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</a:t>
            </a:r>
            <a:endParaRPr lang="ru-RU" sz="900" dirty="0"/>
          </a:p>
        </p:txBody>
      </p:sp>
      <p:pic>
        <p:nvPicPr>
          <p:cNvPr id="29" name="Picture 2" descr="https://design-homes.ru/images/galery/2801/taunkhaus_604a32c1c817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8707" y="1032411"/>
            <a:ext cx="3116782" cy="204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2754521" y="1988134"/>
            <a:ext cx="4339359" cy="1092607"/>
            <a:chOff x="2374478" y="1901608"/>
            <a:chExt cx="4339359" cy="1092607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2374478" y="1901608"/>
              <a:ext cx="4339359" cy="1092607"/>
            </a:xfrm>
            <a:prstGeom prst="rect">
              <a:avLst/>
            </a:prstGeom>
            <a:solidFill>
              <a:srgbClr val="E1F0FA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Aft>
                  <a:spcPts val="600"/>
                </a:spcAft>
              </a:pPr>
              <a:r>
                <a:rPr lang="en-US" sz="1600" dirty="0" smtClean="0">
                  <a:solidFill>
                    <a:srgbClr val="385723"/>
                  </a:solidFill>
                  <a:latin typeface="Arial Narrow" panose="020B0606020202030204" pitchFamily="34" charset="0"/>
                </a:rPr>
                <a:t>       </a:t>
              </a:r>
              <a:r>
                <a:rPr lang="ru-RU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доля общей площади в РФ в 2021 году: </a:t>
              </a:r>
              <a:r>
                <a:rPr lang="ru-RU" sz="2400" b="1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38 %</a:t>
              </a:r>
            </a:p>
            <a:p>
              <a:pPr>
                <a:spcAft>
                  <a:spcPts val="600"/>
                </a:spcAft>
              </a:pPr>
              <a:r>
                <a:rPr lang="ru-RU" sz="1600" dirty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        </a:t>
              </a:r>
              <a:r>
                <a:rPr lang="en-US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планируемая доля </a:t>
              </a:r>
              <a:r>
                <a:rPr lang="ru-RU" sz="1600" dirty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общей площади в РФ </a:t>
              </a:r>
              <a:r>
                <a:rPr lang="ru-RU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/>
              </a:r>
              <a:br>
                <a:rPr lang="ru-RU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</a:br>
              <a:r>
                <a:rPr lang="ru-RU" sz="1600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          в 2024 году: 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</a:rPr>
                <a:t>43,6 %</a:t>
              </a:r>
              <a:endParaRPr lang="ru-RU" sz="20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2571539" y="2190450"/>
              <a:ext cx="247374" cy="56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2601707" y="2546660"/>
              <a:ext cx="247374" cy="569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047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57" y="567885"/>
            <a:ext cx="9616155" cy="610145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6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07" y="290146"/>
            <a:ext cx="6213930" cy="802287"/>
          </a:xfrm>
          <a:prstGeom prst="rect">
            <a:avLst/>
          </a:prstGeom>
          <a:solidFill>
            <a:srgbClr val="FFF3E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Участие субъектов в мероприятиях ГП КРСТ </a:t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за период 2020-2021 годов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7277" y="2447587"/>
            <a:ext cx="2236027" cy="27084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Перечень мероприятий: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Социальные выплаты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Предоставление жилья в </a:t>
            </a:r>
            <a:r>
              <a:rPr lang="ru-RU" dirty="0" err="1" smtClean="0">
                <a:solidFill>
                  <a:srgbClr val="385723"/>
                </a:solidFill>
                <a:latin typeface="Arial Narrow" panose="020B0606020202030204" pitchFamily="34" charset="0"/>
              </a:rPr>
              <a:t>найм</a:t>
            </a:r>
            <a:endParaRPr lang="ru-RU" dirty="0" smtClean="0">
              <a:solidFill>
                <a:srgbClr val="385723"/>
              </a:solidFill>
              <a:latin typeface="Arial Narrow" panose="020B0606020202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Комплексная жилищная застройка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Комплексная компактная застройка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Обучение студентов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Привлечение студентов на практику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Благоустройство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Развитие транспортной инфраструктуры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Газо- и водоснабжение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Проекты комплексного развития сельских территорий</a:t>
            </a:r>
            <a:endParaRPr lang="ru-RU" dirty="0">
              <a:solidFill>
                <a:srgbClr val="385723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037" y="5687059"/>
            <a:ext cx="2807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Количество мероприятий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2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358107" y="290146"/>
            <a:ext cx="5766468" cy="7972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Исполнение средств 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федерального бюджета ГП КРСТ за 2020 год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1729566176"/>
              </p:ext>
            </p:extLst>
          </p:nvPr>
        </p:nvGraphicFramePr>
        <p:xfrm>
          <a:off x="0" y="1524000"/>
          <a:ext cx="12192000" cy="497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042996" y="371316"/>
            <a:ext cx="2087890" cy="28248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Топ-10 субъектов РФ</a:t>
            </a:r>
            <a:endParaRPr lang="ru-RU" dirty="0">
              <a:latin typeface="Arial Narrow" panose="020B0606020202030204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662513440"/>
              </p:ext>
            </p:extLst>
          </p:nvPr>
        </p:nvGraphicFramePr>
        <p:xfrm>
          <a:off x="6399610" y="745678"/>
          <a:ext cx="5374662" cy="3512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7</a:t>
            </a:fld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6184" y="1167554"/>
            <a:ext cx="853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Млн рублей</a:t>
            </a:r>
            <a:endParaRPr lang="ru-RU" sz="1200" b="1" dirty="0">
              <a:solidFill>
                <a:srgbClr val="385723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18904" y="3810596"/>
            <a:ext cx="853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385723"/>
                </a:solidFill>
                <a:latin typeface="Arial Narrow" panose="020B0606020202030204" pitchFamily="34" charset="0"/>
              </a:rPr>
              <a:t>Млн рублей</a:t>
            </a:r>
            <a:endParaRPr lang="ru-RU" sz="1200" b="1" dirty="0">
              <a:solidFill>
                <a:srgbClr val="385723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28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947660" y="513394"/>
            <a:ext cx="3627119" cy="28248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Динамика освоения средств по РФ </a:t>
            </a:r>
            <a:endParaRPr lang="ru-RU" dirty="0">
              <a:latin typeface="Arial Narrow" panose="020B0606020202030204" pitchFamily="34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017233422"/>
              </p:ext>
            </p:extLst>
          </p:nvPr>
        </p:nvGraphicFramePr>
        <p:xfrm>
          <a:off x="273754" y="1304926"/>
          <a:ext cx="11793148" cy="5364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325743" y="1150678"/>
            <a:ext cx="853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602E1A"/>
                </a:solidFill>
                <a:latin typeface="Arial Narrow" panose="020B0606020202030204" pitchFamily="34" charset="0"/>
              </a:rPr>
              <a:t>Млн рублей</a:t>
            </a:r>
            <a:endParaRPr lang="ru-RU" sz="1200" b="1" dirty="0">
              <a:solidFill>
                <a:srgbClr val="602E1A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8</a:t>
            </a:fld>
            <a:endParaRPr lang="ru-RU" sz="2400" dirty="0"/>
          </a:p>
        </p:txBody>
      </p:sp>
      <p:sp>
        <p:nvSpPr>
          <p:cNvPr id="21" name="TextBox 1"/>
          <p:cNvSpPr txBox="1"/>
          <p:nvPr/>
        </p:nvSpPr>
        <p:spPr>
          <a:xfrm>
            <a:off x="847574" y="1304926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>
                <a:latin typeface="Arial Narrow" panose="020B0606020202030204" pitchFamily="34" charset="0"/>
              </a:rPr>
              <a:t>2 153</a:t>
            </a:r>
            <a:endParaRPr lang="ru-RU" sz="900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5743" y="221624"/>
            <a:ext cx="6956506" cy="9290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Динамика исполнения средств 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федерального бюджета ГП КРСТ за 2021 год 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(межбюджетные трансферты)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958753022"/>
              </p:ext>
            </p:extLst>
          </p:nvPr>
        </p:nvGraphicFramePr>
        <p:xfrm>
          <a:off x="7794982" y="1116262"/>
          <a:ext cx="3881037" cy="3633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825928" y="2356175"/>
            <a:ext cx="2578171" cy="923330"/>
          </a:xfrm>
          <a:prstGeom prst="rect">
            <a:avLst/>
          </a:prstGeom>
          <a:solidFill>
            <a:srgbClr val="EFF3C9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По РФ: </a:t>
            </a:r>
          </a:p>
          <a:p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План</a:t>
            </a:r>
            <a:r>
              <a:rPr lang="ru-RU" sz="1800" b="1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 </a:t>
            </a:r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– </a:t>
            </a:r>
            <a:r>
              <a:rPr lang="ru-RU" sz="1800" b="1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32,3 </a:t>
            </a:r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млрд рублей</a:t>
            </a:r>
          </a:p>
          <a:p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Факт – </a:t>
            </a:r>
            <a:r>
              <a:rPr lang="ru-RU" sz="1800" b="1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15,2 </a:t>
            </a:r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млрд</a:t>
            </a:r>
            <a:r>
              <a:rPr lang="ru-RU" sz="1800" b="1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 </a:t>
            </a:r>
            <a:r>
              <a:rPr lang="ru-RU" sz="1800" dirty="0" smtClean="0">
                <a:solidFill>
                  <a:srgbClr val="843C0C"/>
                </a:solidFill>
                <a:latin typeface="Arial Narrow" panose="020B0606020202030204" pitchFamily="34" charset="0"/>
              </a:rPr>
              <a:t>рублей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737766" y="839263"/>
            <a:ext cx="10820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602E1A"/>
                </a:solidFill>
                <a:latin typeface="Arial Narrow" panose="020B0606020202030204" pitchFamily="34" charset="0"/>
              </a:rPr>
              <a:t>Млн рублей</a:t>
            </a:r>
            <a:endParaRPr lang="ru-RU" sz="1200" b="1" dirty="0">
              <a:solidFill>
                <a:srgbClr val="602E1A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09538" y="2687035"/>
            <a:ext cx="112823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rgbClr val="602E1A"/>
                </a:solidFill>
                <a:latin typeface="Arial Narrow" panose="020B0606020202030204" pitchFamily="34" charset="0"/>
              </a:rPr>
              <a:t>- 3 </a:t>
            </a:r>
            <a:r>
              <a:rPr lang="ru-RU" sz="1050" dirty="0" smtClean="0">
                <a:solidFill>
                  <a:srgbClr val="602E1A"/>
                </a:solidFill>
                <a:latin typeface="Arial Narrow" panose="020B0606020202030204" pitchFamily="34" charset="0"/>
              </a:rPr>
              <a:t>млрд рублей</a:t>
            </a:r>
            <a:endParaRPr lang="ru-RU" sz="1050" b="1" dirty="0">
              <a:solidFill>
                <a:srgbClr val="602E1A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99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88" name="Прямоугольник 87"/>
          <p:cNvSpPr/>
          <p:nvPr/>
        </p:nvSpPr>
        <p:spPr>
          <a:xfrm>
            <a:off x="303582" y="882365"/>
            <a:ext cx="11567193" cy="5789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9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06" y="139121"/>
            <a:ext cx="8703515" cy="8216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Оценка эффективности реализации проектов комплексного развития сельских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территорий (по проекту методики)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775883" y="3240250"/>
            <a:ext cx="2350816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100" dirty="0"/>
              <a:t>Оценка эффективности реализации мероприятий </a:t>
            </a:r>
            <a:br>
              <a:rPr lang="ru-RU" sz="1100" dirty="0"/>
            </a:br>
            <a:r>
              <a:rPr lang="ru-RU" sz="1100" dirty="0"/>
              <a:t>проекта в отчетном году</a:t>
            </a:r>
          </a:p>
        </p:txBody>
      </p:sp>
      <p:sp>
        <p:nvSpPr>
          <p:cNvPr id="6" name="Прямоугольник 60"/>
          <p:cNvSpPr>
            <a:spLocks noChangeArrowheads="1"/>
          </p:cNvSpPr>
          <p:nvPr/>
        </p:nvSpPr>
        <p:spPr bwMode="auto">
          <a:xfrm>
            <a:off x="804894" y="2551398"/>
            <a:ext cx="23508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100" dirty="0"/>
              <a:t>Оценка достижения задач проектов за отчетный </a:t>
            </a:r>
            <a:r>
              <a:rPr lang="ru-RU" sz="1100" dirty="0" smtClean="0"/>
              <a:t>год</a:t>
            </a:r>
            <a:endParaRPr lang="ru-RU" sz="1100" dirty="0"/>
          </a:p>
        </p:txBody>
      </p:sp>
      <p:sp>
        <p:nvSpPr>
          <p:cNvPr id="7" name="Прямоугольник 61"/>
          <p:cNvSpPr>
            <a:spLocks noChangeArrowheads="1"/>
          </p:cNvSpPr>
          <p:nvPr/>
        </p:nvSpPr>
        <p:spPr bwMode="auto">
          <a:xfrm>
            <a:off x="804893" y="1877110"/>
            <a:ext cx="23508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100" dirty="0"/>
              <a:t>Оценка достижения результатов проекта в отчетном году</a:t>
            </a:r>
          </a:p>
        </p:txBody>
      </p:sp>
      <p:sp>
        <p:nvSpPr>
          <p:cNvPr id="9" name="Прямоугольник 62"/>
          <p:cNvSpPr>
            <a:spLocks noChangeArrowheads="1"/>
          </p:cNvSpPr>
          <p:nvPr/>
        </p:nvSpPr>
        <p:spPr bwMode="auto">
          <a:xfrm>
            <a:off x="804892" y="4026124"/>
            <a:ext cx="23508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100" dirty="0"/>
              <a:t>Оценка кассового исполнения проекта в отчетном году</a:t>
            </a:r>
          </a:p>
        </p:txBody>
      </p:sp>
      <p:sp>
        <p:nvSpPr>
          <p:cNvPr id="10" name="Прямоугольник 63"/>
          <p:cNvSpPr>
            <a:spLocks noChangeArrowheads="1"/>
          </p:cNvSpPr>
          <p:nvPr/>
        </p:nvSpPr>
        <p:spPr bwMode="auto">
          <a:xfrm>
            <a:off x="791315" y="5506905"/>
            <a:ext cx="23508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100" dirty="0"/>
              <a:t>Оценка выполнения обязательств по привлечению средств </a:t>
            </a:r>
            <a:br>
              <a:rPr lang="ru-RU" sz="1100" dirty="0"/>
            </a:br>
            <a:r>
              <a:rPr lang="ru-RU" sz="1100" dirty="0"/>
              <a:t>из внебюджетных источников в отчетном году</a:t>
            </a:r>
          </a:p>
        </p:txBody>
      </p:sp>
      <p:sp>
        <p:nvSpPr>
          <p:cNvPr id="11" name="Прямоугольник 68"/>
          <p:cNvSpPr>
            <a:spLocks noChangeArrowheads="1"/>
          </p:cNvSpPr>
          <p:nvPr/>
        </p:nvSpPr>
        <p:spPr bwMode="auto">
          <a:xfrm>
            <a:off x="3142134" y="3376936"/>
            <a:ext cx="9908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E7AF00"/>
                </a:solidFill>
              </a:rPr>
              <a:t>х</a:t>
            </a:r>
            <a:r>
              <a:rPr lang="ru-RU" sz="2000" b="1" dirty="0"/>
              <a:t>   </a:t>
            </a:r>
            <a:r>
              <a:rPr lang="ru-RU" sz="2000" b="1" dirty="0" smtClean="0"/>
              <a:t>0,2</a:t>
            </a:r>
            <a:endParaRPr lang="ru-RU" sz="2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8868" y="1334924"/>
            <a:ext cx="3575706" cy="505511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" name="Прямоугольник 142"/>
          <p:cNvSpPr>
            <a:spLocks noChangeArrowheads="1"/>
          </p:cNvSpPr>
          <p:nvPr/>
        </p:nvSpPr>
        <p:spPr bwMode="auto">
          <a:xfrm>
            <a:off x="3155709" y="2575958"/>
            <a:ext cx="9908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E7AF00"/>
                </a:solidFill>
              </a:rPr>
              <a:t>х</a:t>
            </a:r>
            <a:r>
              <a:rPr lang="ru-RU" sz="2000" b="1" dirty="0"/>
              <a:t>   </a:t>
            </a:r>
            <a:r>
              <a:rPr lang="ru-RU" sz="2000" b="1" dirty="0" smtClean="0"/>
              <a:t>0,1</a:t>
            </a:r>
            <a:endParaRPr lang="ru-RU" sz="2000" b="1" dirty="0"/>
          </a:p>
        </p:txBody>
      </p:sp>
      <p:sp>
        <p:nvSpPr>
          <p:cNvPr id="29" name="Прямоугольник 143"/>
          <p:cNvSpPr>
            <a:spLocks noChangeArrowheads="1"/>
          </p:cNvSpPr>
          <p:nvPr/>
        </p:nvSpPr>
        <p:spPr bwMode="auto">
          <a:xfrm>
            <a:off x="3155709" y="1922044"/>
            <a:ext cx="9908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E7AF00"/>
                </a:solidFill>
              </a:rPr>
              <a:t>х</a:t>
            </a:r>
            <a:r>
              <a:rPr lang="ru-RU" sz="2000" b="1" dirty="0"/>
              <a:t>   </a:t>
            </a:r>
            <a:r>
              <a:rPr lang="ru-RU" sz="2000" b="1" dirty="0" smtClean="0"/>
              <a:t>0,08</a:t>
            </a:r>
            <a:endParaRPr lang="ru-RU" sz="2000" b="1" dirty="0"/>
          </a:p>
        </p:txBody>
      </p:sp>
      <p:sp>
        <p:nvSpPr>
          <p:cNvPr id="30" name="Прямоугольник 144"/>
          <p:cNvSpPr>
            <a:spLocks noChangeArrowheads="1"/>
          </p:cNvSpPr>
          <p:nvPr/>
        </p:nvSpPr>
        <p:spPr bwMode="auto">
          <a:xfrm>
            <a:off x="3126699" y="4079926"/>
            <a:ext cx="990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E7AF00"/>
                </a:solidFill>
              </a:rPr>
              <a:t>х</a:t>
            </a:r>
            <a:r>
              <a:rPr lang="ru-RU" sz="2000" b="1" dirty="0"/>
              <a:t>   </a:t>
            </a:r>
            <a:r>
              <a:rPr lang="ru-RU" sz="2000" b="1" dirty="0" smtClean="0"/>
              <a:t>0,22</a:t>
            </a:r>
            <a:endParaRPr lang="ru-RU" sz="2000" b="1" dirty="0"/>
          </a:p>
        </p:txBody>
      </p:sp>
      <p:sp>
        <p:nvSpPr>
          <p:cNvPr id="31" name="Прямоугольник 145"/>
          <p:cNvSpPr>
            <a:spLocks noChangeArrowheads="1"/>
          </p:cNvSpPr>
          <p:nvPr/>
        </p:nvSpPr>
        <p:spPr bwMode="auto">
          <a:xfrm>
            <a:off x="3155709" y="5641205"/>
            <a:ext cx="9908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E7AF00"/>
                </a:solidFill>
              </a:rPr>
              <a:t>х</a:t>
            </a:r>
            <a:r>
              <a:rPr lang="ru-RU" sz="2000" b="1" dirty="0"/>
              <a:t>   </a:t>
            </a:r>
            <a:r>
              <a:rPr lang="ru-RU" sz="2000" b="1" dirty="0" smtClean="0"/>
              <a:t>0,3</a:t>
            </a:r>
            <a:endParaRPr lang="ru-RU" sz="2000" b="1" dirty="0"/>
          </a:p>
        </p:txBody>
      </p:sp>
      <p:sp>
        <p:nvSpPr>
          <p:cNvPr id="36" name="Line 55"/>
          <p:cNvSpPr>
            <a:spLocks noChangeShapeType="1"/>
          </p:cNvSpPr>
          <p:nvPr/>
        </p:nvSpPr>
        <p:spPr bwMode="auto">
          <a:xfrm>
            <a:off x="804892" y="6271575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>
            <p:extLst/>
          </p:nvPr>
        </p:nvGraphicFramePr>
        <p:xfrm>
          <a:off x="4744773" y="2445625"/>
          <a:ext cx="6835793" cy="3190872"/>
        </p:xfrm>
        <a:graphic>
          <a:graphicData uri="http://schemas.openxmlformats.org/drawingml/2006/table">
            <a:tbl>
              <a:tblPr/>
              <a:tblGrid>
                <a:gridCol w="1483926"/>
                <a:gridCol w="2082764"/>
                <a:gridCol w="1239943"/>
                <a:gridCol w="945795"/>
                <a:gridCol w="1083365"/>
              </a:tblGrid>
              <a:tr h="617800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Потенциальная </a:t>
                      </a:r>
                      <a:r>
                        <a:rPr lang="ru-RU" sz="10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сумма балов по проекту, направленному на отбор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Категория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Коэффициент эффективности реализации проектов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Итоговый балл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Потеря в баллах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3268">
                <a:tc rowSpan="4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6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900</a:t>
                      </a:r>
                      <a:endParaRPr lang="ru-RU" sz="1600" b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высокая степень эффективности реализации проектов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93C57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1,00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900</a:t>
                      </a:r>
                      <a:endParaRPr lang="ru-RU" sz="1200" b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4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3268">
                <a:tc vMerge="1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степень эффективности реализации проектов выше среднего уровня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0,95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855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400" b="0" i="1" u="sng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45</a:t>
                      </a:r>
                      <a:endParaRPr lang="ru-RU" sz="1400" b="0" i="1" u="sng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3268">
                <a:tc vMerge="1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ru-RU" sz="1200" b="0" i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степень эффективности реализации проектов ниже среднего уровня 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200" b="0" i="0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 b="0" i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810</a:t>
                      </a:r>
                      <a:endParaRPr lang="ru-RU" sz="1200" b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400" b="0" i="1" u="sng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90</a:t>
                      </a:r>
                      <a:endParaRPr lang="ru-RU" sz="1400" b="0" i="1" u="sng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3268">
                <a:tc vMerge="1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ru-RU" sz="11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низкая степень эффективности реализации проектов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79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100" b="1" i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не допущен </a:t>
                      </a:r>
                      <a:r>
                        <a:rPr lang="ru-RU" sz="11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1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1100" b="1" i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отбору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8284" marR="8284" marT="8283" marB="0" anchor="ctr">
                    <a:lnL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6749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8" name="Прямоугольник 57"/>
          <p:cNvSpPr/>
          <p:nvPr/>
        </p:nvSpPr>
        <p:spPr>
          <a:xfrm>
            <a:off x="5379701" y="1908522"/>
            <a:ext cx="5574992" cy="307777"/>
          </a:xfrm>
          <a:prstGeom prst="rec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Пример влияния итогов оценки эффективности реализации проектов*</a:t>
            </a:r>
            <a:endParaRPr lang="ru-RU" sz="1400" dirty="0"/>
          </a:p>
        </p:txBody>
      </p:sp>
      <p:sp>
        <p:nvSpPr>
          <p:cNvPr id="60" name="Прямоугольник 62"/>
          <p:cNvSpPr>
            <a:spLocks noChangeArrowheads="1"/>
          </p:cNvSpPr>
          <p:nvPr/>
        </p:nvSpPr>
        <p:spPr bwMode="auto">
          <a:xfrm>
            <a:off x="804892" y="4691040"/>
            <a:ext cx="235081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100" dirty="0" smtClean="0"/>
              <a:t>Оценка деятельности получателя субсидии по реализации проекта в отчетном году</a:t>
            </a:r>
            <a:endParaRPr lang="ru-RU" sz="1100" dirty="0"/>
          </a:p>
        </p:txBody>
      </p:sp>
      <p:sp>
        <p:nvSpPr>
          <p:cNvPr id="61" name="Прямоугольник 144"/>
          <p:cNvSpPr>
            <a:spLocks noChangeArrowheads="1"/>
          </p:cNvSpPr>
          <p:nvPr/>
        </p:nvSpPr>
        <p:spPr bwMode="auto">
          <a:xfrm>
            <a:off x="3126699" y="4814127"/>
            <a:ext cx="990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E7AF00"/>
                </a:solidFill>
              </a:rPr>
              <a:t>х</a:t>
            </a:r>
            <a:r>
              <a:rPr lang="ru-RU" sz="2000" b="1" dirty="0"/>
              <a:t>   </a:t>
            </a:r>
            <a:r>
              <a:rPr lang="ru-RU" sz="2000" b="1" dirty="0" smtClean="0"/>
              <a:t>0,1</a:t>
            </a:r>
            <a:endParaRPr lang="ru-RU" sz="2000" b="1" dirty="0"/>
          </a:p>
        </p:txBody>
      </p:sp>
      <p:sp>
        <p:nvSpPr>
          <p:cNvPr id="65" name="Прямоугольник 142"/>
          <p:cNvSpPr>
            <a:spLocks noChangeArrowheads="1"/>
          </p:cNvSpPr>
          <p:nvPr/>
        </p:nvSpPr>
        <p:spPr bwMode="auto">
          <a:xfrm>
            <a:off x="2243247" y="2281025"/>
            <a:ext cx="3050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E7AF00"/>
                </a:solidFill>
              </a:rPr>
              <a:t>+</a:t>
            </a:r>
          </a:p>
        </p:txBody>
      </p:sp>
      <p:sp>
        <p:nvSpPr>
          <p:cNvPr id="66" name="Прямоугольник 142"/>
          <p:cNvSpPr>
            <a:spLocks noChangeArrowheads="1"/>
          </p:cNvSpPr>
          <p:nvPr/>
        </p:nvSpPr>
        <p:spPr bwMode="auto">
          <a:xfrm>
            <a:off x="2243247" y="2947438"/>
            <a:ext cx="3050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E7AF00"/>
                </a:solidFill>
              </a:rPr>
              <a:t>+</a:t>
            </a:r>
          </a:p>
        </p:txBody>
      </p:sp>
      <p:sp>
        <p:nvSpPr>
          <p:cNvPr id="67" name="Прямоугольник 142"/>
          <p:cNvSpPr>
            <a:spLocks noChangeArrowheads="1"/>
          </p:cNvSpPr>
          <p:nvPr/>
        </p:nvSpPr>
        <p:spPr bwMode="auto">
          <a:xfrm>
            <a:off x="2243247" y="3750573"/>
            <a:ext cx="3050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E7AF00"/>
                </a:solidFill>
              </a:rPr>
              <a:t>+</a:t>
            </a:r>
          </a:p>
        </p:txBody>
      </p:sp>
      <p:sp>
        <p:nvSpPr>
          <p:cNvPr id="68" name="Прямоугольник 142"/>
          <p:cNvSpPr>
            <a:spLocks noChangeArrowheads="1"/>
          </p:cNvSpPr>
          <p:nvPr/>
        </p:nvSpPr>
        <p:spPr bwMode="auto">
          <a:xfrm>
            <a:off x="2243247" y="5223217"/>
            <a:ext cx="3050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E7AF00"/>
                </a:solidFill>
              </a:rPr>
              <a:t>+</a:t>
            </a:r>
          </a:p>
        </p:txBody>
      </p:sp>
      <p:sp>
        <p:nvSpPr>
          <p:cNvPr id="69" name="Line 55"/>
          <p:cNvSpPr>
            <a:spLocks noChangeShapeType="1"/>
          </p:cNvSpPr>
          <p:nvPr/>
        </p:nvSpPr>
        <p:spPr bwMode="auto">
          <a:xfrm>
            <a:off x="804892" y="5524381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" name="Line 55"/>
          <p:cNvSpPr>
            <a:spLocks noChangeShapeType="1"/>
          </p:cNvSpPr>
          <p:nvPr/>
        </p:nvSpPr>
        <p:spPr bwMode="auto">
          <a:xfrm>
            <a:off x="804892" y="5267537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" name="Line 55"/>
          <p:cNvSpPr>
            <a:spLocks noChangeShapeType="1"/>
          </p:cNvSpPr>
          <p:nvPr/>
        </p:nvSpPr>
        <p:spPr bwMode="auto">
          <a:xfrm>
            <a:off x="804892" y="4702540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" name="Line 55"/>
          <p:cNvSpPr>
            <a:spLocks noChangeShapeType="1"/>
          </p:cNvSpPr>
          <p:nvPr/>
        </p:nvSpPr>
        <p:spPr bwMode="auto">
          <a:xfrm>
            <a:off x="804892" y="4473338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3" name="Line 55"/>
          <p:cNvSpPr>
            <a:spLocks noChangeShapeType="1"/>
          </p:cNvSpPr>
          <p:nvPr/>
        </p:nvSpPr>
        <p:spPr bwMode="auto">
          <a:xfrm>
            <a:off x="804892" y="4033491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>
            <a:off x="804892" y="3819012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" name="Line 55"/>
          <p:cNvSpPr>
            <a:spLocks noChangeShapeType="1"/>
          </p:cNvSpPr>
          <p:nvPr/>
        </p:nvSpPr>
        <p:spPr bwMode="auto">
          <a:xfrm>
            <a:off x="804892" y="3256016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" name="Line 55"/>
          <p:cNvSpPr>
            <a:spLocks noChangeShapeType="1"/>
          </p:cNvSpPr>
          <p:nvPr/>
        </p:nvSpPr>
        <p:spPr bwMode="auto">
          <a:xfrm>
            <a:off x="804892" y="2989389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3" name="Line 55"/>
          <p:cNvSpPr>
            <a:spLocks noChangeShapeType="1"/>
          </p:cNvSpPr>
          <p:nvPr/>
        </p:nvSpPr>
        <p:spPr bwMode="auto">
          <a:xfrm>
            <a:off x="804892" y="2560940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" name="Line 55"/>
          <p:cNvSpPr>
            <a:spLocks noChangeShapeType="1"/>
          </p:cNvSpPr>
          <p:nvPr/>
        </p:nvSpPr>
        <p:spPr bwMode="auto">
          <a:xfrm>
            <a:off x="807196" y="2312342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5" name="Line 55"/>
          <p:cNvSpPr>
            <a:spLocks noChangeShapeType="1"/>
          </p:cNvSpPr>
          <p:nvPr/>
        </p:nvSpPr>
        <p:spPr bwMode="auto">
          <a:xfrm>
            <a:off x="804892" y="1885305"/>
            <a:ext cx="3341618" cy="2001"/>
          </a:xfrm>
          <a:prstGeom prst="line">
            <a:avLst/>
          </a:prstGeom>
          <a:noFill/>
          <a:ln w="38100">
            <a:solidFill>
              <a:srgbClr val="01795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6" name="Прямоугольник 142"/>
          <p:cNvSpPr>
            <a:spLocks noChangeArrowheads="1"/>
          </p:cNvSpPr>
          <p:nvPr/>
        </p:nvSpPr>
        <p:spPr bwMode="auto">
          <a:xfrm>
            <a:off x="2243247" y="4421260"/>
            <a:ext cx="3050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E7AF00"/>
                </a:solidFill>
              </a:rPr>
              <a:t>+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02994" y="1405259"/>
            <a:ext cx="31454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Оценка </a:t>
            </a:r>
            <a:r>
              <a:rPr lang="ru-RU" sz="1200" b="1" dirty="0"/>
              <a:t>эффективности реализации </a:t>
            </a:r>
            <a:r>
              <a:rPr lang="ru-RU" sz="1200" b="1" dirty="0" smtClean="0"/>
              <a:t>проекта</a:t>
            </a:r>
            <a:endParaRPr lang="ru-RU" sz="1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613911" y="5715346"/>
            <a:ext cx="5574992" cy="30777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* Применяется ко всем заявленным на отбор проектам субъекта РФ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458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36B3F"/>
      </a:accent1>
      <a:accent2>
        <a:srgbClr val="ED7D31"/>
      </a:accent2>
      <a:accent3>
        <a:srgbClr val="B6C05B"/>
      </a:accent3>
      <a:accent4>
        <a:srgbClr val="FFC000"/>
      </a:accent4>
      <a:accent5>
        <a:srgbClr val="D6E179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9194</TotalTime>
  <Words>646</Words>
  <Application>Microsoft Office PowerPoint</Application>
  <PresentationFormat>Широкоэкранный</PresentationFormat>
  <Paragraphs>251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Arial Narrow</vt:lpstr>
      <vt:lpstr>Bahnschrift Condensed</vt:lpstr>
      <vt:lpstr>Calibri</vt:lpstr>
      <vt:lpstr>Calibri Light</vt:lpstr>
      <vt:lpstr>PT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Комплексное развитие сельских территорий</dc:title>
  <dc:creator>Ковтуненко Наталия Владимировна</dc:creator>
  <cp:lastModifiedBy>Ковтуненко Наталия Владимировна</cp:lastModifiedBy>
  <cp:revision>233</cp:revision>
  <dcterms:created xsi:type="dcterms:W3CDTF">2021-09-23T13:04:55Z</dcterms:created>
  <dcterms:modified xsi:type="dcterms:W3CDTF">2021-10-04T15:30:25Z</dcterms:modified>
</cp:coreProperties>
</file>