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70" r:id="rId3"/>
    <p:sldId id="268" r:id="rId4"/>
    <p:sldId id="271" r:id="rId5"/>
    <p:sldId id="272" r:id="rId6"/>
    <p:sldId id="267" r:id="rId7"/>
    <p:sldId id="274" r:id="rId8"/>
    <p:sldId id="278" r:id="rId9"/>
    <p:sldId id="259" r:id="rId10"/>
    <p:sldId id="279" r:id="rId11"/>
    <p:sldId id="261" r:id="rId12"/>
    <p:sldId id="276" r:id="rId13"/>
    <p:sldId id="263" r:id="rId14"/>
    <p:sldId id="277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D2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23.07.2020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23.07.2020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23.07.2020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23.07.2020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23.07.2020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23.07.2020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23.07.2020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23.07.2020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23.07.2020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23.07.2020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23.07.2020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23.07.2020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5918" y="214290"/>
            <a:ext cx="7143800" cy="1500174"/>
          </a:xfrm>
        </p:spPr>
        <p:txBody>
          <a:bodyPr>
            <a:noAutofit/>
          </a:bodyPr>
          <a:lstStyle/>
          <a:p>
            <a:r>
              <a:rPr lang="ru-RU" sz="1600" b="1" dirty="0"/>
              <a:t>Сибирский научно-исследовательский институт сельского хозяйства и торфа – </a:t>
            </a:r>
            <a:br>
              <a:rPr lang="ru-RU" sz="1600" b="1" dirty="0"/>
            </a:br>
            <a:r>
              <a:rPr lang="ru-RU" sz="1600" b="1" dirty="0"/>
              <a:t>филиал Федерального государственного бюджетного учреждения науки</a:t>
            </a:r>
            <a:br>
              <a:rPr lang="ru-RU" sz="1600" b="1" dirty="0"/>
            </a:br>
            <a:r>
              <a:rPr lang="ru-RU" sz="1600" b="1" dirty="0"/>
              <a:t>Сибирского федерального научного центра агробиотехнологий </a:t>
            </a:r>
            <a:br>
              <a:rPr lang="ru-RU" sz="1600" b="1" dirty="0"/>
            </a:br>
            <a:r>
              <a:rPr lang="ru-RU" sz="1600" b="1" dirty="0"/>
              <a:t>Российской академии наук</a:t>
            </a:r>
            <a:br>
              <a:rPr lang="ru-RU" sz="1600" b="1" dirty="0"/>
            </a:br>
            <a:r>
              <a:rPr lang="ru-RU" sz="1600" b="1" dirty="0"/>
              <a:t>(СибНИИСХиТ – филиал СФНЦА РАН)</a:t>
            </a:r>
            <a:br>
              <a:rPr lang="ru-RU" sz="1600" b="1" dirty="0"/>
            </a:br>
            <a:r>
              <a:rPr lang="ru-RU" sz="1600" b="1" dirty="0"/>
              <a:t>Нарымский отдел селекции и семеноводства</a:t>
            </a:r>
            <a:endParaRPr lang="ru-RU" sz="1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2428868"/>
            <a:ext cx="8229600" cy="183990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/>
              <a:t>Селекция ярового овса в Томской области</a:t>
            </a:r>
          </a:p>
          <a:p>
            <a:pPr algn="ctr">
              <a:buNone/>
            </a:pPr>
            <a:endParaRPr lang="ru-RU" b="1" dirty="0"/>
          </a:p>
          <a:p>
            <a:pPr>
              <a:buNone/>
            </a:pPr>
            <a:r>
              <a:rPr lang="ru-RU" sz="2400" dirty="0"/>
              <a:t>Анна Владимировна Сорокина, старший научный сотрудник</a:t>
            </a:r>
          </a:p>
          <a:p>
            <a:pPr algn="ctr">
              <a:buNone/>
            </a:pPr>
            <a:endParaRPr lang="ru-RU" dirty="0"/>
          </a:p>
        </p:txBody>
      </p:sp>
      <p:pic>
        <p:nvPicPr>
          <p:cNvPr id="1028" name="Picture 4" descr="C:\Users\Colp1\IMG_0003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85729"/>
            <a:ext cx="1157436" cy="1785950"/>
          </a:xfrm>
          <a:prstGeom prst="rect">
            <a:avLst/>
          </a:prstGeom>
          <a:noFill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4643446"/>
            <a:ext cx="2713025" cy="1822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 descr="C:\Users\Colp1\Фотографии\к юбилею\Фото история\Научный корпус 2001 год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5074" y="4643446"/>
            <a:ext cx="2701387" cy="1774813"/>
          </a:xfrm>
          <a:prstGeom prst="rect">
            <a:avLst/>
          </a:prstGeom>
          <a:noFill/>
        </p:spPr>
      </p:pic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71802" y="4857760"/>
            <a:ext cx="300037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5000636"/>
            <a:ext cx="8358246" cy="1411279"/>
          </a:xfrm>
        </p:spPr>
        <p:txBody>
          <a:bodyPr>
            <a:normAutofit/>
          </a:bodyPr>
          <a:lstStyle/>
          <a:p>
            <a:pPr indent="15875">
              <a:buNone/>
            </a:pPr>
            <a:r>
              <a:rPr lang="ru-RU" sz="2800" dirty="0"/>
              <a:t>В Западной Сибири овес появился в начале </a:t>
            </a:r>
            <a:r>
              <a:rPr lang="en-US" sz="2800" dirty="0"/>
              <a:t>XVII</a:t>
            </a:r>
            <a:r>
              <a:rPr lang="ru-RU" sz="2800" dirty="0"/>
              <a:t> века с русскими переселенцами, насаждавшими хлебопашество среди местного населения</a:t>
            </a:r>
          </a:p>
        </p:txBody>
      </p:sp>
      <p:pic>
        <p:nvPicPr>
          <p:cNvPr id="27650" name="Picture 2" descr="Н.Н. Муравьёв-Амурский | lemur59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357166"/>
            <a:ext cx="4876800" cy="2781300"/>
          </a:xfrm>
          <a:prstGeom prst="rect">
            <a:avLst/>
          </a:prstGeom>
          <a:noFill/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2460122"/>
            <a:ext cx="3881465" cy="2183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428604"/>
            <a:ext cx="2619375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980728"/>
            <a:ext cx="8572560" cy="5520106"/>
          </a:xfrm>
        </p:spPr>
        <p:txBody>
          <a:bodyPr>
            <a:normAutofit lnSpcReduction="10000"/>
          </a:bodyPr>
          <a:lstStyle/>
          <a:p>
            <a:pPr marL="3322638" indent="-703263"/>
            <a:r>
              <a:rPr lang="ru-RU" sz="2800" dirty="0"/>
              <a:t>Селекция овса в Томской области начата с </a:t>
            </a:r>
            <a:r>
              <a:rPr lang="ru-RU" sz="2800" b="1" dirty="0"/>
              <a:t>1934 года на Комплексной сельскохозяйственной  станции Нарымского Севера</a:t>
            </a:r>
          </a:p>
          <a:p>
            <a:pPr marL="360363" indent="-1588">
              <a:buNone/>
            </a:pPr>
            <a:r>
              <a:rPr lang="ru-RU" sz="2800" dirty="0"/>
              <a:t> (с 1937 г. – Нарымская государственная селекционная станция) </a:t>
            </a:r>
          </a:p>
          <a:p>
            <a:pPr marL="360363" indent="-1588">
              <a:buNone/>
            </a:pPr>
            <a:endParaRPr lang="ru-RU" sz="2800" dirty="0"/>
          </a:p>
          <a:p>
            <a:pPr indent="15875">
              <a:buNone/>
            </a:pPr>
            <a:r>
              <a:rPr lang="ru-RU" sz="2800" dirty="0"/>
              <a:t>В первых пробных посевах на землях, отвоеванных   у тайги, были высеяны местные образцы овса Парабельского, Чаинского, Каргасокского районов    и сорта Золотой Дождь, Победа, Кюто, Одаль, Тунгус, Немерчанский </a:t>
            </a: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785794"/>
            <a:ext cx="3143272" cy="2104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785950"/>
          </a:xfrm>
        </p:spPr>
        <p:txBody>
          <a:bodyPr>
            <a:noAutofit/>
          </a:bodyPr>
          <a:lstStyle/>
          <a:p>
            <a:r>
              <a:rPr lang="ru-RU" sz="2800" dirty="0"/>
              <a:t>Перед селекционерами была поставлена задача выведения </a:t>
            </a:r>
            <a:r>
              <a:rPr lang="ru-RU" sz="2800" b="1" dirty="0"/>
              <a:t>скороспелых</a:t>
            </a:r>
            <a:r>
              <a:rPr lang="ru-RU" sz="2800" dirty="0"/>
              <a:t>, достаточно </a:t>
            </a:r>
            <a:r>
              <a:rPr lang="ru-RU" sz="2800" b="1" dirty="0"/>
              <a:t>урожайных</a:t>
            </a:r>
            <a:r>
              <a:rPr lang="ru-RU" sz="2800" dirty="0"/>
              <a:t>,      с </a:t>
            </a:r>
            <a:r>
              <a:rPr lang="ru-RU" sz="2800" b="1" dirty="0"/>
              <a:t>высоким</a:t>
            </a:r>
            <a:r>
              <a:rPr lang="ru-RU" sz="2800" dirty="0"/>
              <a:t> </a:t>
            </a:r>
            <a:r>
              <a:rPr lang="ru-RU" sz="2800" b="1" dirty="0"/>
              <a:t>качеством</a:t>
            </a:r>
            <a:r>
              <a:rPr lang="ru-RU" sz="2800" dirty="0"/>
              <a:t> </a:t>
            </a:r>
            <a:r>
              <a:rPr lang="ru-RU" sz="2800" b="1" dirty="0"/>
              <a:t>зерна</a:t>
            </a:r>
            <a:r>
              <a:rPr lang="ru-RU" sz="2800" dirty="0"/>
              <a:t>, </a:t>
            </a:r>
            <a:r>
              <a:rPr lang="ru-RU" sz="2800" b="1" dirty="0"/>
              <a:t>устойчивых</a:t>
            </a:r>
            <a:r>
              <a:rPr lang="ru-RU" sz="2800" dirty="0"/>
              <a:t> к полеганию, болезням и вредителям сортов овса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214950"/>
            <a:ext cx="8229600" cy="1357322"/>
          </a:xfrm>
        </p:spPr>
        <p:txBody>
          <a:bodyPr>
            <a:noAutofit/>
          </a:bodyPr>
          <a:lstStyle/>
          <a:p>
            <a:pPr indent="15875">
              <a:buNone/>
            </a:pPr>
            <a:r>
              <a:rPr lang="ru-RU" sz="2800" dirty="0"/>
              <a:t>С 1934 года - работа по сбору материала  </a:t>
            </a:r>
          </a:p>
          <a:p>
            <a:pPr indent="15875">
              <a:buNone/>
            </a:pPr>
            <a:r>
              <a:rPr lang="ru-RU" sz="2800" dirty="0"/>
              <a:t>В 1936 году - первые селекционные посевы</a:t>
            </a:r>
          </a:p>
        </p:txBody>
      </p:sp>
      <p:pic>
        <p:nvPicPr>
          <p:cNvPr id="4" name="Picture 15" descr="C:\Users\Colp1\Desktop\отбор элитных растений овс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3357562"/>
            <a:ext cx="2970231" cy="1889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1" descr="C:\Users\Colp1\Desktop\в лаборатории справа Клишин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1928802"/>
            <a:ext cx="2845810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C:\Users\Colp1\Фотографии\к юбилею\Фото история\посев конной сеялкой 50-е годы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2928934"/>
            <a:ext cx="2846102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285992"/>
            <a:ext cx="5214974" cy="392906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u="sng" dirty="0"/>
              <a:t>1933 - 1950 гг. </a:t>
            </a:r>
          </a:p>
          <a:p>
            <a:pPr marL="169863" indent="-169863" algn="just"/>
            <a:r>
              <a:rPr lang="ru-RU" sz="2000" dirty="0"/>
              <a:t>основные методы работы:</a:t>
            </a:r>
          </a:p>
          <a:p>
            <a:pPr marL="0" indent="0" algn="just">
              <a:buNone/>
            </a:pPr>
            <a:r>
              <a:rPr lang="ru-RU" sz="2000" dirty="0"/>
              <a:t>- индивидуальный и массовый отборы</a:t>
            </a:r>
          </a:p>
          <a:p>
            <a:pPr marL="0" indent="0" algn="just">
              <a:buNone/>
            </a:pPr>
            <a:r>
              <a:rPr lang="ru-RU" sz="2000" dirty="0"/>
              <a:t>- гибридизация с использованием свободного и принудительного опыления </a:t>
            </a:r>
          </a:p>
          <a:p>
            <a:pPr algn="just"/>
            <a:r>
              <a:rPr lang="ru-RU" sz="2000" dirty="0"/>
              <a:t>исходный материал - гибриды </a:t>
            </a:r>
            <a:r>
              <a:rPr lang="ru-RU" sz="2000" dirty="0" err="1"/>
              <a:t>инорайонной</a:t>
            </a:r>
            <a:r>
              <a:rPr lang="ru-RU" sz="2000" dirty="0"/>
              <a:t> селекции   </a:t>
            </a:r>
          </a:p>
          <a:p>
            <a:pPr algn="just"/>
            <a:r>
              <a:rPr lang="ru-RU" sz="2000" dirty="0"/>
              <a:t>на государственное испытание переданы 3 пленчатых  и 1 голозерный сорт овса. Не были районированы, но вошли в генофонд культуры</a:t>
            </a:r>
          </a:p>
        </p:txBody>
      </p:sp>
      <p:pic>
        <p:nvPicPr>
          <p:cNvPr id="28674" name="Picture 2" descr="C:\Users\Colp1\Desktop\К презентации Сорокиной День поля 2020\Коржавин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285728"/>
            <a:ext cx="2530954" cy="1801673"/>
          </a:xfrm>
          <a:prstGeom prst="rect">
            <a:avLst/>
          </a:prstGeom>
          <a:noFill/>
        </p:spPr>
      </p:pic>
      <p:pic>
        <p:nvPicPr>
          <p:cNvPr id="28675" name="Picture 3" descr="C:\Users\Colp1\Desktop\К презентации Сорокиной День поля 2020\Пилипченко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142852"/>
            <a:ext cx="2686864" cy="1934541"/>
          </a:xfrm>
          <a:prstGeom prst="rect">
            <a:avLst/>
          </a:prstGeom>
          <a:noFill/>
        </p:spPr>
      </p:pic>
      <p:pic>
        <p:nvPicPr>
          <p:cNvPr id="28676" name="Picture 4" descr="C:\Users\Colp1\Desktop\К презентации Сорокиной День поля 2020\Ушаков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2143116"/>
            <a:ext cx="2566286" cy="1888652"/>
          </a:xfrm>
          <a:prstGeom prst="rect">
            <a:avLst/>
          </a:prstGeom>
          <a:noFill/>
        </p:spPr>
      </p:pic>
      <p:pic>
        <p:nvPicPr>
          <p:cNvPr id="28678" name="Picture 6" descr="C:\Users\Colp1\Desktop\К презентации Сорокиной День поля 2020\Комарова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72132" y="4143380"/>
            <a:ext cx="3450731" cy="2486025"/>
          </a:xfrm>
          <a:prstGeom prst="rect">
            <a:avLst/>
          </a:prstGeom>
          <a:noFill/>
        </p:spPr>
      </p:pic>
      <p:pic>
        <p:nvPicPr>
          <p:cNvPr id="28679" name="Picture 7" descr="C:\Users\Colp1\Desktop\К презентации Сорокиной День поля 2020\Чинго-Чингас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2844" y="214290"/>
            <a:ext cx="2071702" cy="18171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214290"/>
            <a:ext cx="8643998" cy="6643710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000" u="sng" dirty="0"/>
              <a:t>1950 г. - настоящее время</a:t>
            </a:r>
          </a:p>
          <a:p>
            <a:pPr marL="354013" indent="-354013">
              <a:spcBef>
                <a:spcPts val="0"/>
              </a:spcBef>
            </a:pPr>
            <a:r>
              <a:rPr lang="ru-RU" sz="2000" dirty="0"/>
              <a:t>основной метод создания исходного материала - гибридизация с использованием свободного и принудительного опыления, а с  1959 г. только принудительного опыления</a:t>
            </a:r>
          </a:p>
          <a:p>
            <a:r>
              <a:rPr lang="ru-RU" sz="2000" dirty="0"/>
              <a:t>родительские формы - свой гибридный материал, сорта нарымской селекции, образцы коллекции ВИР и других научных учреждений 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034" y="2284282"/>
            <a:ext cx="1518960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3869" y="2276872"/>
            <a:ext cx="3817512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 descr="F:\фото\DSCN04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85771" y="2276872"/>
            <a:ext cx="2474634" cy="1855603"/>
          </a:xfrm>
          <a:prstGeom prst="rect">
            <a:avLst/>
          </a:prstGeom>
          <a:noFill/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5E542BC-8605-4EBE-891B-FC9749894EAA}"/>
              </a:ext>
            </a:extLst>
          </p:cNvPr>
          <p:cNvSpPr/>
          <p:nvPr/>
        </p:nvSpPr>
        <p:spPr>
          <a:xfrm>
            <a:off x="357158" y="4353536"/>
            <a:ext cx="849286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/>
              <a:t>в Государственный реестр селекционных достижений внесены сорта Нарымский 943(1963), Юбилейный (1973), Таежник (1977), </a:t>
            </a:r>
            <a:r>
              <a:rPr lang="ru-RU" sz="2000" dirty="0" err="1"/>
              <a:t>Колпашевский</a:t>
            </a:r>
            <a:r>
              <a:rPr lang="ru-RU" sz="2000" dirty="0"/>
              <a:t> (1982), Писаревский (1987), Метис (1990), Мегион (1993), Талисман (2002), </a:t>
            </a:r>
            <a:r>
              <a:rPr lang="ru-RU" sz="2000" dirty="0" err="1"/>
              <a:t>Тогурчанин</a:t>
            </a:r>
            <a:r>
              <a:rPr lang="ru-RU" sz="2000" dirty="0"/>
              <a:t> (2004), Мустанг (2010).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/>
              <a:t>Сорт </a:t>
            </a:r>
            <a:r>
              <a:rPr lang="ru-RU" sz="2000" b="1" dirty="0" err="1"/>
              <a:t>Тогурчанин</a:t>
            </a:r>
            <a:r>
              <a:rPr lang="ru-RU" sz="2000" dirty="0"/>
              <a:t>, максимальная урожайность которого за годы испытания составила 85,3 ц/га, в настоящее время является </a:t>
            </a:r>
            <a:r>
              <a:rPr lang="ru-RU" sz="2000" b="1" dirty="0"/>
              <a:t>стандартом</a:t>
            </a:r>
            <a:r>
              <a:rPr lang="ru-RU" sz="2000" dirty="0"/>
              <a:t> при испытании новых сортов овса на Томской сортоиспытательной станции.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785950"/>
          </a:xfrm>
        </p:spPr>
        <p:txBody>
          <a:bodyPr>
            <a:noAutofit/>
          </a:bodyPr>
          <a:lstStyle/>
          <a:p>
            <a:r>
              <a:rPr lang="ru-RU" sz="2400" dirty="0"/>
              <a:t>Площадь, занимаемая посевами сортов Нарымской селекции в 80-е годы - 2,3 млн.га. </a:t>
            </a:r>
            <a:br>
              <a:rPr lang="ru-RU" sz="2400" dirty="0"/>
            </a:br>
            <a:r>
              <a:rPr lang="ru-RU" sz="2400" dirty="0"/>
              <a:t>(из них 1,7 млн. га - Нарымский 943)</a:t>
            </a:r>
          </a:p>
        </p:txBody>
      </p:sp>
      <p:pic>
        <p:nvPicPr>
          <p:cNvPr id="29698" name="Picture 2" descr="D:\Рабочий стол\Из Colp1\Фотографии\Овес\Овсы\Отборы овес 22.08 12\Овес поле созрев.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698850"/>
            <a:ext cx="8572560" cy="501629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00042"/>
            <a:ext cx="9144000" cy="5768997"/>
          </a:xfrm>
        </p:spPr>
        <p:txBody>
          <a:bodyPr>
            <a:normAutofit/>
          </a:bodyPr>
          <a:lstStyle/>
          <a:p>
            <a:pPr algn="ctr">
              <a:spcBef>
                <a:spcPts val="1200"/>
              </a:spcBef>
              <a:buNone/>
            </a:pPr>
            <a:r>
              <a:rPr lang="ru-RU" sz="2400" b="1" dirty="0"/>
              <a:t>2020 год</a:t>
            </a:r>
          </a:p>
          <a:p>
            <a:pPr>
              <a:spcBef>
                <a:spcPts val="1200"/>
              </a:spcBef>
            </a:pPr>
            <a:r>
              <a:rPr lang="ru-RU" sz="2400" dirty="0"/>
              <a:t>В Государственном реестре селекционных достижений по </a:t>
            </a:r>
            <a:r>
              <a:rPr lang="ru-RU" sz="2400" dirty="0" err="1"/>
              <a:t>Западно-Сибирскому</a:t>
            </a:r>
            <a:r>
              <a:rPr lang="ru-RU" sz="2400" dirty="0"/>
              <a:t>  (10) региону </a:t>
            </a:r>
            <a:r>
              <a:rPr lang="ru-RU" sz="2400" b="1" dirty="0"/>
              <a:t>58 сортов </a:t>
            </a:r>
            <a:r>
              <a:rPr lang="ru-RU" sz="2400" dirty="0"/>
              <a:t>овса</a:t>
            </a:r>
          </a:p>
          <a:p>
            <a:pPr>
              <a:spcBef>
                <a:spcPts val="1200"/>
              </a:spcBef>
            </a:pPr>
            <a:r>
              <a:rPr lang="ru-RU" sz="2400" dirty="0"/>
              <a:t>Из них </a:t>
            </a:r>
            <a:r>
              <a:rPr lang="ru-RU" sz="2400" b="1" dirty="0"/>
              <a:t>8 сортов</a:t>
            </a:r>
            <a:r>
              <a:rPr lang="ru-RU" sz="2400" dirty="0"/>
              <a:t> созданы </a:t>
            </a:r>
            <a:r>
              <a:rPr lang="ru-RU" sz="2400" u="sng" dirty="0" err="1"/>
              <a:t>нарымскими</a:t>
            </a:r>
            <a:r>
              <a:rPr lang="ru-RU" sz="2400" u="sng" dirty="0"/>
              <a:t> селекционерами</a:t>
            </a:r>
            <a:r>
              <a:rPr lang="ru-RU" sz="2400" dirty="0"/>
              <a:t>                  </a:t>
            </a:r>
          </a:p>
          <a:p>
            <a:pPr>
              <a:spcBef>
                <a:spcPts val="1200"/>
              </a:spcBef>
            </a:pPr>
            <a:r>
              <a:rPr lang="ru-RU" sz="2400" dirty="0"/>
              <a:t>В Томской области возделывается </a:t>
            </a:r>
            <a:r>
              <a:rPr lang="ru-RU" sz="2400" b="1" dirty="0"/>
              <a:t>5 сортов </a:t>
            </a:r>
            <a:r>
              <a:rPr lang="ru-RU" sz="2400" u="sng" dirty="0" err="1"/>
              <a:t>Нарымской</a:t>
            </a:r>
            <a:r>
              <a:rPr lang="ru-RU" sz="2400" u="sng" dirty="0"/>
              <a:t> селекции</a:t>
            </a:r>
          </a:p>
          <a:p>
            <a:pPr indent="15875">
              <a:buNone/>
            </a:pPr>
            <a:endParaRPr lang="ru-RU" sz="2800" dirty="0"/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3214686"/>
            <a:ext cx="5947564" cy="2771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Направление  нарымской селекции: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4786322"/>
            <a:ext cx="8329642" cy="2071678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ru-RU" sz="2800" dirty="0"/>
              <a:t>Создание новых сортов овса, 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2800" dirty="0"/>
              <a:t>обладающих устойчивостью к абиотическим               и биотическим стрессам, с высоким качеством зерна и иммунитетом </a:t>
            </a:r>
          </a:p>
          <a:p>
            <a:endParaRPr lang="ru-RU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0430" y="1746898"/>
            <a:ext cx="5429288" cy="2966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2" name="Picture 6" descr="C:\Users\Colp1\Фотографии\Овес\Овес в поле\DSCN04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428736"/>
            <a:ext cx="3092952" cy="23197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99992" y="-99392"/>
            <a:ext cx="4429124" cy="1143000"/>
          </a:xfrm>
        </p:spPr>
        <p:txBody>
          <a:bodyPr>
            <a:normAutofit/>
          </a:bodyPr>
          <a:lstStyle/>
          <a:p>
            <a:r>
              <a:rPr lang="ru-RU" sz="3200" b="1" dirty="0"/>
              <a:t>Преимущества сортов: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43438" y="908720"/>
            <a:ext cx="4500562" cy="5429288"/>
          </a:xfrm>
        </p:spPr>
        <p:txBody>
          <a:bodyPr>
            <a:normAutofit fontScale="47500" lnSpcReduction="20000"/>
          </a:bodyPr>
          <a:lstStyle/>
          <a:p>
            <a:pPr>
              <a:spcBef>
                <a:spcPts val="1200"/>
              </a:spcBef>
            </a:pPr>
            <a:r>
              <a:rPr lang="ru-RU" sz="5100" dirty="0"/>
              <a:t>высокая урожайность</a:t>
            </a:r>
          </a:p>
          <a:p>
            <a:pPr>
              <a:spcBef>
                <a:spcPts val="1200"/>
              </a:spcBef>
            </a:pPr>
            <a:r>
              <a:rPr lang="ru-RU" sz="5100" dirty="0"/>
              <a:t>ценное по качеству зерно</a:t>
            </a:r>
          </a:p>
          <a:p>
            <a:pPr>
              <a:spcBef>
                <a:spcPts val="1200"/>
              </a:spcBef>
            </a:pPr>
            <a:r>
              <a:rPr lang="ru-RU" sz="5100" dirty="0"/>
              <a:t>пригодность для использования в пищевой промышленности и кормопроизводстве</a:t>
            </a:r>
          </a:p>
          <a:p>
            <a:pPr>
              <a:spcBef>
                <a:spcPts val="1200"/>
              </a:spcBef>
            </a:pPr>
            <a:r>
              <a:rPr lang="ru-RU" sz="5100" dirty="0"/>
              <a:t>средняя и среднеранняя группы созревания</a:t>
            </a:r>
          </a:p>
          <a:p>
            <a:pPr>
              <a:spcBef>
                <a:spcPts val="1200"/>
              </a:spcBef>
            </a:pPr>
            <a:r>
              <a:rPr lang="ru-RU" sz="5100" dirty="0"/>
              <a:t>устойчивость к полеганию</a:t>
            </a:r>
          </a:p>
          <a:p>
            <a:pPr>
              <a:spcBef>
                <a:spcPts val="1200"/>
              </a:spcBef>
            </a:pPr>
            <a:r>
              <a:rPr lang="ru-RU" sz="5100" dirty="0"/>
              <a:t>отзывчивость на технологию возделывания</a:t>
            </a:r>
          </a:p>
          <a:p>
            <a:pPr>
              <a:spcBef>
                <a:spcPts val="1200"/>
              </a:spcBef>
            </a:pPr>
            <a:r>
              <a:rPr lang="ru-RU" sz="5100" dirty="0"/>
              <a:t>пригодность для механизированной уборки</a:t>
            </a:r>
          </a:p>
          <a:p>
            <a:pPr algn="ctr">
              <a:spcBef>
                <a:spcPts val="0"/>
              </a:spcBef>
              <a:buNone/>
            </a:pPr>
            <a:endParaRPr lang="ru-RU" dirty="0"/>
          </a:p>
          <a:p>
            <a:pPr algn="ctr">
              <a:spcBef>
                <a:spcPts val="0"/>
              </a:spcBef>
              <a:buNone/>
            </a:pP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797D123-88F4-419C-A18F-2ED0C4D306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157" y="332656"/>
            <a:ext cx="4283968" cy="321297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A3EC1D8-AB6D-44D2-994C-C3982A08CB1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157" y="3717032"/>
            <a:ext cx="4283968" cy="273202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ru-RU" dirty="0"/>
              <a:t>Методы селекции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4643446"/>
            <a:ext cx="8429652" cy="2214554"/>
          </a:xfrm>
        </p:spPr>
        <p:txBody>
          <a:bodyPr>
            <a:normAutofit/>
          </a:bodyPr>
          <a:lstStyle/>
          <a:p>
            <a:r>
              <a:rPr lang="ru-RU" sz="2800" dirty="0"/>
              <a:t>Основной метод создания исходного материала – гибридизация</a:t>
            </a:r>
          </a:p>
          <a:p>
            <a:r>
              <a:rPr lang="ru-RU" sz="2800" dirty="0"/>
              <a:t>Основной метод создания сорта – индивидуальный отбор</a:t>
            </a:r>
          </a:p>
          <a:p>
            <a:endParaRPr lang="ru-RU" dirty="0"/>
          </a:p>
        </p:txBody>
      </p:sp>
      <p:pic>
        <p:nvPicPr>
          <p:cNvPr id="4" name="Picture 2" descr="F:\Овёс, 2012\SAM_15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14281" y="1142984"/>
            <a:ext cx="2476517" cy="1857388"/>
          </a:xfrm>
          <a:prstGeom prst="rect">
            <a:avLst/>
          </a:prstGeom>
        </p:spPr>
      </p:pic>
      <p:pic>
        <p:nvPicPr>
          <p:cNvPr id="1026" name="Picture 2" descr="F:\фото\20150703_1250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2857496"/>
            <a:ext cx="3047990" cy="1785932"/>
          </a:xfrm>
          <a:prstGeom prst="rect">
            <a:avLst/>
          </a:prstGeom>
          <a:noFill/>
        </p:spPr>
      </p:pic>
      <p:pic>
        <p:nvPicPr>
          <p:cNvPr id="1027" name="Picture 3" descr="F:\фото\20150703_13032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2214554"/>
            <a:ext cx="2786082" cy="17100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Передан в Государственное сортоиспытание новый перспективный образец овса Галчонок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857752" y="1714464"/>
            <a:ext cx="4071966" cy="5143536"/>
          </a:xfrm>
        </p:spPr>
        <p:txBody>
          <a:bodyPr>
            <a:normAutofit fontScale="70000" lnSpcReduction="20000"/>
          </a:bodyPr>
          <a:lstStyle/>
          <a:p>
            <a:pPr indent="15875">
              <a:buNone/>
            </a:pPr>
            <a:r>
              <a:rPr lang="ru-RU" dirty="0"/>
              <a:t>среднеспелый (вегетационный период      70-85 дней) </a:t>
            </a:r>
          </a:p>
          <a:p>
            <a:pPr indent="15875">
              <a:buNone/>
            </a:pPr>
            <a:r>
              <a:rPr lang="ru-RU" dirty="0"/>
              <a:t>устойчивый к полеганию (4,8-5,0 балла) </a:t>
            </a:r>
          </a:p>
          <a:p>
            <a:pPr indent="15875">
              <a:spcBef>
                <a:spcPts val="0"/>
              </a:spcBef>
              <a:buNone/>
            </a:pPr>
            <a:r>
              <a:rPr lang="ru-RU" dirty="0"/>
              <a:t>с высокой продуктивностью            (7,0-7,5 т/га) </a:t>
            </a:r>
          </a:p>
          <a:p>
            <a:pPr indent="15875">
              <a:spcBef>
                <a:spcPts val="0"/>
              </a:spcBef>
              <a:buNone/>
            </a:pPr>
            <a:r>
              <a:rPr lang="ru-RU" dirty="0"/>
              <a:t>повышенными технологическими качествами:</a:t>
            </a:r>
          </a:p>
          <a:p>
            <a:pPr indent="15875">
              <a:spcBef>
                <a:spcPts val="0"/>
              </a:spcBef>
              <a:buNone/>
            </a:pPr>
            <a:r>
              <a:rPr lang="ru-RU" dirty="0"/>
              <a:t>(масса 1000 зерен 42-45 г, пленчатость 23-25%, содержание сырого протеина 12-14%) </a:t>
            </a:r>
          </a:p>
          <a:p>
            <a:pPr indent="15875">
              <a:spcBef>
                <a:spcPts val="0"/>
              </a:spcBef>
              <a:buNone/>
            </a:pPr>
            <a:r>
              <a:rPr lang="ru-RU" dirty="0"/>
              <a:t>и высоким иммунитетом (поражение пыльной головней при искусственном заражении 0,0-0,2%)</a:t>
            </a:r>
          </a:p>
          <a:p>
            <a:endParaRPr lang="ru-RU" dirty="0"/>
          </a:p>
        </p:txBody>
      </p:sp>
      <p:pic>
        <p:nvPicPr>
          <p:cNvPr id="33794" name="Picture 2" descr="C:\Users\Colp1\Desktop\ОВЕС\Передача сорта ОВЕС 2019\Фото Галчонок\овёс Галчонок метёл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571612"/>
            <a:ext cx="1937649" cy="3429024"/>
          </a:xfrm>
          <a:prstGeom prst="rect">
            <a:avLst/>
          </a:prstGeom>
          <a:noFill/>
        </p:spPr>
      </p:pic>
      <p:pic>
        <p:nvPicPr>
          <p:cNvPr id="33795" name="Picture 3" descr="C:\Users\Colp1\Desktop\ОВЕС\Передача сорта ОВЕС 2019\Фото Галчонок\овёс Галчонок зерновки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2928934"/>
            <a:ext cx="2715235" cy="34290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Регионы распространения сортов</a:t>
            </a:r>
          </a:p>
        </p:txBody>
      </p:sp>
      <p:pic>
        <p:nvPicPr>
          <p:cNvPr id="1026" name="Picture 2" descr="C:\Users\Colp1\Pictures\Рисунок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285860"/>
            <a:ext cx="8747125" cy="48704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Colp1\Desktop\К презентации Сорокиной День поля 2020\DSCN27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БЛАГОДАРИМ ЗА ВНИМАНИЕ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784</TotalTime>
  <Words>544</Words>
  <Application>Microsoft Office PowerPoint</Application>
  <PresentationFormat>Экран (4:3)</PresentationFormat>
  <Paragraphs>51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Arial</vt:lpstr>
      <vt:lpstr>Calibri</vt:lpstr>
      <vt:lpstr>Тема Office</vt:lpstr>
      <vt:lpstr>Сибирский научно-исследовательский институт сельского хозяйства и торфа –  филиал Федерального государственного бюджетного учреждения науки Сибирского федерального научного центра агробиотехнологий  Российской академии наук (СибНИИСХиТ – филиал СФНЦА РАН) Нарымский отдел селекции и семеноводства</vt:lpstr>
      <vt:lpstr>Презентация PowerPoint</vt:lpstr>
      <vt:lpstr>Презентация PowerPoint</vt:lpstr>
      <vt:lpstr>Перед селекционерами была поставлена задача выведения скороспелых, достаточно урожайных,      с высоким качеством зерна, устойчивых к полеганию, болезням и вредителям сортов овса </vt:lpstr>
      <vt:lpstr>Презентация PowerPoint</vt:lpstr>
      <vt:lpstr>Презентация PowerPoint</vt:lpstr>
      <vt:lpstr>Площадь, занимаемая посевами сортов Нарымской селекции в 80-е годы - 2,3 млн.га.  (из них 1,7 млн. га - Нарымский 943)</vt:lpstr>
      <vt:lpstr>Презентация PowerPoint</vt:lpstr>
      <vt:lpstr>Направление  нарымской селекции:</vt:lpstr>
      <vt:lpstr>Преимущества сортов:</vt:lpstr>
      <vt:lpstr>Методы селекции</vt:lpstr>
      <vt:lpstr>Передан в Государственное сортоиспытание новый перспективный образец овса Галчонок </vt:lpstr>
      <vt:lpstr>Регионы распространения сортов</vt:lpstr>
      <vt:lpstr>БЛАГОДАРИМ ЗА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Colp1</dc:creator>
  <cp:lastModifiedBy>Даша Савельева</cp:lastModifiedBy>
  <cp:revision>92</cp:revision>
  <dcterms:created xsi:type="dcterms:W3CDTF">2016-04-08T03:03:18Z</dcterms:created>
  <dcterms:modified xsi:type="dcterms:W3CDTF">2020-07-23T09:33:06Z</dcterms:modified>
</cp:coreProperties>
</file>