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7" r:id="rId1"/>
    <p:sldMasterId id="2147483754" r:id="rId2"/>
  </p:sldMasterIdLst>
  <p:notesMasterIdLst>
    <p:notesMasterId r:id="rId12"/>
  </p:notesMasterIdLst>
  <p:sldIdLst>
    <p:sldId id="287" r:id="rId3"/>
    <p:sldId id="268" r:id="rId4"/>
    <p:sldId id="270" r:id="rId5"/>
    <p:sldId id="278" r:id="rId6"/>
    <p:sldId id="272" r:id="rId7"/>
    <p:sldId id="281" r:id="rId8"/>
    <p:sldId id="282" r:id="rId9"/>
    <p:sldId id="285" r:id="rId10"/>
    <p:sldId id="286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3110"/>
    <a:srgbClr val="ED6C49"/>
    <a:srgbClr val="A50021"/>
    <a:srgbClr val="003258"/>
    <a:srgbClr val="F29176"/>
    <a:srgbClr val="ABDB77"/>
    <a:srgbClr val="F4A28C"/>
    <a:srgbClr val="ED643F"/>
    <a:srgbClr val="004D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5" autoAdjust="0"/>
    <p:restoredTop sz="94660"/>
  </p:normalViewPr>
  <p:slideViewPr>
    <p:cSldViewPr snapToGrid="0">
      <p:cViewPr>
        <p:scale>
          <a:sx n="50" d="100"/>
          <a:sy n="50" d="100"/>
        </p:scale>
        <p:origin x="-1398" y="-4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file:///C:\Users\User\Downloads\&#1087;&#1086;&#1082;&#1072;&#1079;&#1072;&#1090;&#1077;&#1083;&#1080;%20(2)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file:///C:\Users\User\Downloads\&#1087;&#1086;&#1082;&#1072;&#1079;&#1072;&#1090;&#1077;&#1083;&#1080;%20(2).xlsx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oleObject" Target="file:///C:\Users\User\Downloads\&#1087;&#1086;&#1082;&#1072;&#1079;&#1072;&#1090;&#1077;&#1083;&#1080;%20(2)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AppData\Local\Temp\&#1087;&#1086;&#1082;&#1072;&#1079;&#1072;&#1090;&#1077;&#1083;&#1080;-2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user\AppData\Local\Temp\&#1087;&#1086;&#1082;&#1072;&#1079;&#1072;&#1090;&#1077;&#1083;&#1080;-2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cap="all" spc="0" baseline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pPr>
            <a:r>
              <a:rPr lang="ru-RU" sz="1400" b="1" dirty="0" err="1" smtClean="0">
                <a:solidFill>
                  <a:schemeClr val="accent1"/>
                </a:solidFill>
              </a:rPr>
              <a:t>уРОЖАЙНОСТЬ</a:t>
            </a:r>
            <a:r>
              <a:rPr lang="ru-RU" sz="1400" b="1" dirty="0" smtClean="0">
                <a:solidFill>
                  <a:schemeClr val="accent1"/>
                </a:solidFill>
              </a:rPr>
              <a:t> </a:t>
            </a:r>
            <a:r>
              <a:rPr lang="ru-RU" sz="1400" b="1" dirty="0">
                <a:solidFill>
                  <a:schemeClr val="accent1"/>
                </a:solidFill>
              </a:rPr>
              <a:t>ц/га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1.6308528881972713E-2"/>
          <c:y val="0.27958337321456311"/>
          <c:w val="0.96738294223605459"/>
          <c:h val="0.68056154863653262"/>
        </c:manualLayout>
      </c:layout>
      <c:lineChart>
        <c:grouping val="standard"/>
        <c:varyColors val="0"/>
        <c:ser>
          <c:idx val="0"/>
          <c:order val="0"/>
          <c:tx>
            <c:strRef>
              <c:f>'[показатели (2).xlsx]Лист1 (2)'!$A$6:$B$6</c:f>
              <c:strCache>
                <c:ptCount val="2"/>
                <c:pt idx="0">
                  <c:v>Урожайность</c:v>
                </c:pt>
                <c:pt idx="1">
                  <c:v>ц/га</c:v>
                </c:pt>
              </c:strCache>
            </c:strRef>
          </c:tx>
          <c:spPr>
            <a:ln w="19050" cap="rnd" cmpd="sng" algn="ctr">
              <a:solidFill>
                <a:schemeClr val="accent3">
                  <a:shade val="95000"/>
                  <a:satMod val="105000"/>
                </a:schemeClr>
              </a:solidFill>
              <a:round/>
            </a:ln>
            <a:effectLst/>
          </c:spPr>
          <c:marker>
            <c:symbol val="circle"/>
            <c:size val="17"/>
            <c:spPr>
              <a:solidFill>
                <a:schemeClr val="lt1"/>
              </a:solidFill>
              <a:ln>
                <a:noFill/>
              </a:ln>
              <a:effectLst/>
            </c:spPr>
          </c:marker>
          <c:dLbls>
            <c:spPr>
              <a:noFill/>
              <a:ln w="38100"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rgbClr val="A5002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'[показатели (2).xlsx]Лист1 (2)'!$C$6:$J$6</c:f>
              <c:numCache>
                <c:formatCode>General</c:formatCode>
                <c:ptCount val="8"/>
                <c:pt idx="0">
                  <c:v>20.9</c:v>
                </c:pt>
                <c:pt idx="1">
                  <c:v>12.1</c:v>
                </c:pt>
                <c:pt idx="2" formatCode="0.0">
                  <c:v>24.041818181818183</c:v>
                </c:pt>
                <c:pt idx="3" formatCode="0.0">
                  <c:v>27.818181818181817</c:v>
                </c:pt>
                <c:pt idx="4">
                  <c:v>28.1</c:v>
                </c:pt>
                <c:pt idx="5">
                  <c:v>25.9</c:v>
                </c:pt>
                <c:pt idx="6">
                  <c:v>28.8</c:v>
                </c:pt>
                <c:pt idx="7">
                  <c:v>25.3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AEFA-40B8-B7A7-494B69D328C2}"/>
            </c:ext>
          </c:extLst>
        </c:ser>
        <c:dLbls>
          <c:dLblPos val="ctr"/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166365056"/>
        <c:axId val="168821888"/>
      </c:lineChart>
      <c:catAx>
        <c:axId val="16636505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168821888"/>
        <c:crosses val="autoZero"/>
        <c:auto val="1"/>
        <c:lblAlgn val="ctr"/>
        <c:lblOffset val="100"/>
        <c:noMultiLvlLbl val="0"/>
      </c:catAx>
      <c:valAx>
        <c:axId val="168821888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6636505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275989759049775"/>
          <c:y val="5.7412676285744015E-2"/>
          <c:w val="0.88724010240950224"/>
          <c:h val="0.67184908213476191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'[показатели (2).xlsx]Лист1 (2)'!$A$3:$B$3</c:f>
              <c:strCache>
                <c:ptCount val="2"/>
                <c:pt idx="0">
                  <c:v>Посевная площадь</c:v>
                </c:pt>
                <c:pt idx="1">
                  <c:v>га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tint val="58000"/>
                    <a:tint val="96000"/>
                    <a:lumMod val="104000"/>
                  </a:schemeClr>
                </a:gs>
                <a:gs pos="100000">
                  <a:schemeClr val="accent3">
                    <a:tint val="58000"/>
                    <a:shade val="98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</c:spPr>
          <c:invertIfNegative val="0"/>
          <c:cat>
            <c:numRef>
              <c:f>'[показатели (2).xlsx]Лист1 (2)'!$C$2:$J$2</c:f>
              <c:numCache>
                <c:formatCode>General</c:formatCode>
                <c:ptCount val="8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</c:numCache>
            </c:numRef>
          </c:cat>
          <c:val>
            <c:numRef>
              <c:f>'[показатели (2).xlsx]Лист1 (2)'!$C$3:$J$3</c:f>
              <c:numCache>
                <c:formatCode>General</c:formatCode>
                <c:ptCount val="8"/>
                <c:pt idx="0">
                  <c:v>12500</c:v>
                </c:pt>
                <c:pt idx="1">
                  <c:v>12692</c:v>
                </c:pt>
                <c:pt idx="2">
                  <c:v>12692</c:v>
                </c:pt>
                <c:pt idx="3">
                  <c:v>12954</c:v>
                </c:pt>
                <c:pt idx="4">
                  <c:v>12954</c:v>
                </c:pt>
                <c:pt idx="5">
                  <c:v>16332</c:v>
                </c:pt>
                <c:pt idx="6">
                  <c:v>18804</c:v>
                </c:pt>
                <c:pt idx="7">
                  <c:v>18734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A51D-4094-8C01-76962B12E964}"/>
            </c:ext>
          </c:extLst>
        </c:ser>
        <c:ser>
          <c:idx val="2"/>
          <c:order val="1"/>
          <c:tx>
            <c:strRef>
              <c:f>'[показатели (2).xlsx]Лист1 (2)'!$A$5:$B$5</c:f>
              <c:strCache>
                <c:ptCount val="2"/>
                <c:pt idx="0">
                  <c:v>Производство зерна</c:v>
                </c:pt>
                <c:pt idx="1">
                  <c:v>тонн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86000"/>
                    <a:shade val="51000"/>
                    <a:satMod val="130000"/>
                  </a:schemeClr>
                </a:gs>
                <a:gs pos="80000">
                  <a:schemeClr val="accent3">
                    <a:shade val="86000"/>
                    <a:shade val="93000"/>
                    <a:satMod val="130000"/>
                  </a:schemeClr>
                </a:gs>
                <a:gs pos="100000">
                  <a:schemeClr val="accent3">
                    <a:shade val="86000"/>
                    <a:shade val="94000"/>
                    <a:satMod val="135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38100" dist="25400" dir="5400000" rotWithShape="0">
                <a:srgbClr val="000000">
                  <a:alpha val="25000"/>
                </a:srgbClr>
              </a:outerShdw>
            </a:effectLst>
          </c:spPr>
          <c:invertIfNegative val="0"/>
          <c:cat>
            <c:numRef>
              <c:f>'[показатели (2).xlsx]Лист1 (2)'!$C$2:$J$2</c:f>
              <c:numCache>
                <c:formatCode>General</c:formatCode>
                <c:ptCount val="8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</c:numCache>
            </c:numRef>
          </c:cat>
          <c:val>
            <c:numRef>
              <c:f>'[показатели (2).xlsx]Лист1 (2)'!$C$5:$J$5</c:f>
              <c:numCache>
                <c:formatCode>General</c:formatCode>
                <c:ptCount val="8"/>
                <c:pt idx="0">
                  <c:v>16832</c:v>
                </c:pt>
                <c:pt idx="1">
                  <c:v>12662</c:v>
                </c:pt>
                <c:pt idx="2">
                  <c:v>26446</c:v>
                </c:pt>
                <c:pt idx="3">
                  <c:v>30600</c:v>
                </c:pt>
                <c:pt idx="4">
                  <c:v>30962</c:v>
                </c:pt>
                <c:pt idx="5">
                  <c:v>32589</c:v>
                </c:pt>
                <c:pt idx="6">
                  <c:v>36256</c:v>
                </c:pt>
                <c:pt idx="7">
                  <c:v>28180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A51D-4094-8C01-76962B12E96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overlap val="-25"/>
        <c:axId val="173858816"/>
        <c:axId val="189296640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1"/>
                <c:order val="1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'[показатели (2).xlsx]Лист1 (2)'!$A$4:$B$4</c15:sqref>
                        </c15:formulaRef>
                      </c:ext>
                    </c:extLst>
                    <c:strCache>
                      <c:ptCount val="2"/>
                      <c:pt idx="0">
                        <c:v>в т.ч. Зерновые</c:v>
                      </c:pt>
                      <c:pt idx="1">
                        <c:v>га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3">
                          <a:tint val="86000"/>
                          <a:tint val="96000"/>
                          <a:lumMod val="104000"/>
                        </a:schemeClr>
                      </a:gs>
                      <a:gs pos="100000">
                        <a:schemeClr val="accent3">
                          <a:tint val="86000"/>
                          <a:shade val="98000"/>
                          <a:lumMod val="94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38100" dist="25400" dir="5400000" rotWithShape="0">
                      <a:srgbClr val="000000">
                        <a:alpha val="25000"/>
                      </a:srgbClr>
                    </a:outerShdw>
                  </a:effectLst>
                </c:spPr>
                <c:invertIfNegative val="0"/>
                <c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'[показатели (2).xlsx]Лист1 (2)'!$C$2:$J$2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2011</c:v>
                      </c:pt>
                      <c:pt idx="1">
                        <c:v>2012</c:v>
                      </c:pt>
                      <c:pt idx="2">
                        <c:v>2013</c:v>
                      </c:pt>
                      <c:pt idx="3">
                        <c:v>2014</c:v>
                      </c:pt>
                      <c:pt idx="4">
                        <c:v>2015</c:v>
                      </c:pt>
                      <c:pt idx="5">
                        <c:v>2016</c:v>
                      </c:pt>
                      <c:pt idx="6">
                        <c:v>2017</c:v>
                      </c:pt>
                      <c:pt idx="7">
                        <c:v>2018</c:v>
                      </c:pt>
                    </c:numCache>
                  </c:num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'[показатели (2).xlsx]Лист1 (2)'!$C$4:$J$4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8500</c:v>
                      </c:pt>
                      <c:pt idx="1">
                        <c:v>10500</c:v>
                      </c:pt>
                      <c:pt idx="2">
                        <c:v>11000</c:v>
                      </c:pt>
                      <c:pt idx="3">
                        <c:v>11000</c:v>
                      </c:pt>
                      <c:pt idx="4">
                        <c:v>11000</c:v>
                      </c:pt>
                      <c:pt idx="5">
                        <c:v>12604</c:v>
                      </c:pt>
                      <c:pt idx="6">
                        <c:v>12604</c:v>
                      </c:pt>
                      <c:pt idx="7">
                        <c:v>11683</c:v>
                      </c:pt>
                    </c:numCache>
                  </c:numRef>
                </c:val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2-A51D-4094-8C01-76962B12E964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(2)'!$A$6:$B$6</c15:sqref>
                        </c15:formulaRef>
                      </c:ext>
                    </c:extLst>
                    <c:strCache>
                      <c:ptCount val="2"/>
                      <c:pt idx="0">
                        <c:v>Урожайность</c:v>
                      </c:pt>
                      <c:pt idx="1">
                        <c:v>ц/га</c:v>
                      </c:pt>
                    </c:strCache>
                  </c:strRef>
                </c:tx>
                <c:spPr>
                  <a:gradFill rotWithShape="1">
                    <a:gsLst>
                      <a:gs pos="0">
                        <a:schemeClr val="accent3">
                          <a:shade val="58000"/>
                          <a:shade val="51000"/>
                          <a:satMod val="130000"/>
                        </a:schemeClr>
                      </a:gs>
                      <a:gs pos="80000">
                        <a:schemeClr val="accent3">
                          <a:shade val="58000"/>
                          <a:shade val="93000"/>
                          <a:satMod val="130000"/>
                        </a:schemeClr>
                      </a:gs>
                      <a:gs pos="100000">
                        <a:schemeClr val="accent3">
                          <a:shade val="58000"/>
                          <a:shade val="94000"/>
                          <a:satMod val="135000"/>
                        </a:schemeClr>
                      </a:gs>
                    </a:gsLst>
                    <a:lin ang="5400000" scaled="0"/>
                  </a:gradFill>
                  <a:ln>
                    <a:noFill/>
                  </a:ln>
                  <a:effectLst>
                    <a:outerShdw blurRad="38100" dist="25400" dir="5400000" rotWithShape="0">
                      <a:srgbClr val="000000">
                        <a:alpha val="25000"/>
                      </a:srgbClr>
                    </a:outerShdw>
                  </a:effectLst>
                </c:spPr>
                <c:invertIfNegative val="0"/>
                <c:cat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(2)'!$C$2:$J$2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2011</c:v>
                      </c:pt>
                      <c:pt idx="1">
                        <c:v>2012</c:v>
                      </c:pt>
                      <c:pt idx="2">
                        <c:v>2013</c:v>
                      </c:pt>
                      <c:pt idx="3">
                        <c:v>2014</c:v>
                      </c:pt>
                      <c:pt idx="4">
                        <c:v>2015</c:v>
                      </c:pt>
                      <c:pt idx="5">
                        <c:v>2016</c:v>
                      </c:pt>
                      <c:pt idx="6">
                        <c:v>2017</c:v>
                      </c:pt>
                      <c:pt idx="7">
                        <c:v>2018</c:v>
                      </c:pt>
                    </c:numCache>
                  </c:num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(2)'!$C$6:$J$6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20.9</c:v>
                      </c:pt>
                      <c:pt idx="1">
                        <c:v>12.1</c:v>
                      </c:pt>
                      <c:pt idx="2" formatCode="0.0">
                        <c:v>24.041818181818183</c:v>
                      </c:pt>
                      <c:pt idx="3" formatCode="0.0">
                        <c:v>27.818181818181817</c:v>
                      </c:pt>
                      <c:pt idx="4">
                        <c:v>28.1</c:v>
                      </c:pt>
                      <c:pt idx="5">
                        <c:v>25.9</c:v>
                      </c:pt>
                      <c:pt idx="6">
                        <c:v>28.8</c:v>
                      </c:pt>
                      <c:pt idx="7">
                        <c:v>25.3</c:v>
                      </c:pt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3-A51D-4094-8C01-76962B12E964}"/>
                  </c:ext>
                </c:extLst>
              </c15:ser>
            </c15:filteredBarSeries>
          </c:ext>
        </c:extLst>
      </c:barChart>
      <c:catAx>
        <c:axId val="1738588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89296640"/>
        <c:crosses val="autoZero"/>
        <c:auto val="1"/>
        <c:lblAlgn val="ctr"/>
        <c:lblOffset val="100"/>
        <c:noMultiLvlLbl val="0"/>
      </c:catAx>
      <c:valAx>
        <c:axId val="1892966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738588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ayout>
        <c:manualLayout>
          <c:xMode val="edge"/>
          <c:yMode val="edge"/>
          <c:x val="8.7219052909699182E-2"/>
          <c:y val="0.87544580430532426"/>
          <c:w val="0.83336331385469686"/>
          <c:h val="0.12455419569467574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spc="0" baseline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sz="1800" b="1" dirty="0" smtClean="0">
                <a:solidFill>
                  <a:schemeClr val="accent1">
                    <a:lumMod val="75000"/>
                  </a:schemeClr>
                </a:solidFill>
              </a:rPr>
              <a:t>мясо, тонн</a:t>
            </a:r>
            <a:endParaRPr lang="ru-RU" sz="1800" b="1" dirty="0">
              <a:solidFill>
                <a:schemeClr val="accent1">
                  <a:lumMod val="75000"/>
                </a:schemeClr>
              </a:solidFill>
            </a:endParaRP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6"/>
          <c:order val="0"/>
          <c:tx>
            <c:strRef>
              <c:f>'[показатели (2).xlsx]Лист1 (2)'!$I$8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rgbClr val="ED6C49"/>
            </a:solidFill>
            <a:ln>
              <a:noFill/>
            </a:ln>
            <a:effectLst/>
          </c:spPr>
          <c:invertIfNegative val="0"/>
          <c:dLbls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'[показатели (2).xlsx]Лист1 (2)'!$A$9:$B$10</c:f>
              <c:strCache>
                <c:ptCount val="2"/>
                <c:pt idx="0">
                  <c:v>мясо</c:v>
                </c:pt>
                <c:pt idx="1">
                  <c:v>т</c:v>
                </c:pt>
              </c:strCache>
            </c:strRef>
          </c:cat>
          <c:val>
            <c:numRef>
              <c:f>'[показатели (2).xlsx]Лист1 (2)'!$I$9:$I$10</c:f>
              <c:numCache>
                <c:formatCode>General</c:formatCode>
                <c:ptCount val="1"/>
                <c:pt idx="0">
                  <c:v>182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5A1-4897-9293-493CC5EF722E}"/>
            </c:ext>
          </c:extLst>
        </c:ser>
        <c:ser>
          <c:idx val="7"/>
          <c:order val="1"/>
          <c:tx>
            <c:strRef>
              <c:f>'[показатели (2).xlsx]Лист1 (2)'!$J$8</c:f>
              <c:strCache>
                <c:ptCount val="1"/>
                <c:pt idx="0">
                  <c:v>2018</c:v>
                </c:pt>
              </c:strCache>
            </c:strRef>
          </c:tx>
          <c:spPr>
            <a:solidFill>
              <a:srgbClr val="A50021"/>
            </a:solidFill>
            <a:ln>
              <a:noFill/>
            </a:ln>
            <a:effectLst/>
          </c:spPr>
          <c:invertIfNegative val="0"/>
          <c:dLbls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'[показатели (2).xlsx]Лист1 (2)'!$A$9:$B$10</c:f>
              <c:strCache>
                <c:ptCount val="2"/>
                <c:pt idx="0">
                  <c:v>мясо</c:v>
                </c:pt>
                <c:pt idx="1">
                  <c:v>т</c:v>
                </c:pt>
              </c:strCache>
            </c:strRef>
          </c:cat>
          <c:val>
            <c:numRef>
              <c:f>'[показатели (2).xlsx]Лист1 (2)'!$J$9:$J$10</c:f>
              <c:numCache>
                <c:formatCode>General</c:formatCode>
                <c:ptCount val="1"/>
                <c:pt idx="0">
                  <c:v>184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5A1-4897-9293-493CC5EF722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8007936"/>
        <c:axId val="38009472"/>
        <c:extLst xmlns:c16r2="http://schemas.microsoft.com/office/drawing/2015/06/chart">
          <c:ext xmlns:c15="http://schemas.microsoft.com/office/drawing/2012/chart" uri="{02D57815-91ED-43cb-92C2-25804820EDAC}">
            <c15:filteredBarSeries>
              <c15:ser>
                <c:idx val="0"/>
                <c:order val="0"/>
                <c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'[показатели (2).xlsx]Лист1 (2)'!$C$8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1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'[показатели (2).xlsx]Лист1 (2)'!$A$9:$B$10</c15:sqref>
                        </c15:formulaRef>
                      </c:ext>
                    </c:extLst>
                    <c:strCache>
                      <c:ptCount val="2"/>
                      <c:pt idx="0">
                        <c:v>мясо</c:v>
                      </c:pt>
                      <c:pt idx="1">
                        <c:v>т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'[показатели (2).xlsx]Лист1 (2)'!$C$9:$C$10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6r2="http://schemas.microsoft.com/office/drawing/2015/06/chart">
                  <c:ext xmlns:c16="http://schemas.microsoft.com/office/drawing/2014/chart" uri="{C3380CC4-5D6E-409C-BE32-E72D297353CC}">
                    <c16:uniqueId val="{00000002-D5A1-4897-9293-493CC5EF722E}"/>
                  </c:ext>
                </c:extLst>
              </c15:ser>
            </c15:filteredBarSeries>
            <c15:filteredBarSeries>
              <c15:ser>
                <c:idx val="1"/>
                <c:order val="1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(2)'!$D$8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2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(2)'!$A$9:$B$10</c15:sqref>
                        </c15:formulaRef>
                      </c:ext>
                    </c:extLst>
                    <c:strCache>
                      <c:ptCount val="2"/>
                      <c:pt idx="0">
                        <c:v>мясо</c:v>
                      </c:pt>
                      <c:pt idx="1">
                        <c:v>т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(2)'!$D$9:$D$10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3-D5A1-4897-9293-493CC5EF722E}"/>
                  </c:ext>
                </c:extLst>
              </c15:ser>
            </c15:filteredBarSeries>
            <c15:filteredBarSeries>
              <c15:ser>
                <c:idx val="2"/>
                <c:order val="2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(2)'!$E$8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3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(2)'!$A$9:$B$10</c15:sqref>
                        </c15:formulaRef>
                      </c:ext>
                    </c:extLst>
                    <c:strCache>
                      <c:ptCount val="2"/>
                      <c:pt idx="0">
                        <c:v>мясо</c:v>
                      </c:pt>
                      <c:pt idx="1">
                        <c:v>т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(2)'!$E$9:$E$10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4-D5A1-4897-9293-493CC5EF722E}"/>
                  </c:ext>
                </c:extLst>
              </c15:ser>
            </c15:filteredBarSeries>
            <c15:filteredBarSeries>
              <c15:ser>
                <c:idx val="3"/>
                <c:order val="3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(2)'!$F$8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4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(2)'!$A$9:$B$10</c15:sqref>
                        </c15:formulaRef>
                      </c:ext>
                    </c:extLst>
                    <c:strCache>
                      <c:ptCount val="2"/>
                      <c:pt idx="0">
                        <c:v>мясо</c:v>
                      </c:pt>
                      <c:pt idx="1">
                        <c:v>т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(2)'!$F$9:$F$10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5-D5A1-4897-9293-493CC5EF722E}"/>
                  </c:ext>
                </c:extLst>
              </c15:ser>
            </c15:filteredBarSeries>
            <c15:filteredBarSeries>
              <c15:ser>
                <c:idx val="4"/>
                <c:order val="4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(2)'!$G$8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5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(2)'!$A$9:$B$10</c15:sqref>
                        </c15:formulaRef>
                      </c:ext>
                    </c:extLst>
                    <c:strCache>
                      <c:ptCount val="2"/>
                      <c:pt idx="0">
                        <c:v>мясо</c:v>
                      </c:pt>
                      <c:pt idx="1">
                        <c:v>т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(2)'!$G$9:$G$10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6-D5A1-4897-9293-493CC5EF722E}"/>
                  </c:ext>
                </c:extLst>
              </c15:ser>
            </c15:filteredBarSeries>
            <c15:filteredBarSeries>
              <c15:ser>
                <c:idx val="5"/>
                <c:order val="5"/>
                <c:tx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(2)'!$H$8</c15:sqref>
                        </c15:formulaRef>
                      </c:ext>
                    </c:extLst>
                    <c:strCache>
                      <c:ptCount val="1"/>
                    </c:strCache>
                  </c:strRef>
                </c:tx>
                <c:spPr>
                  <a:solidFill>
                    <a:schemeClr val="accent6"/>
                  </a:solidFill>
                  <a:ln>
                    <a:noFill/>
                  </a:ln>
                  <a:effectLst/>
                </c:spPr>
                <c:invertIfNegative val="0"/>
                <c:cat>
                  <c:str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(2)'!$A$9:$B$10</c15:sqref>
                        </c15:formulaRef>
                      </c:ext>
                    </c:extLst>
                    <c:strCache>
                      <c:ptCount val="2"/>
                      <c:pt idx="0">
                        <c:v>мясо</c:v>
                      </c:pt>
                      <c:pt idx="1">
                        <c:v>т</c:v>
                      </c:pt>
                    </c:strCache>
                  </c:strRef>
                </c:cat>
                <c:val>
                  <c:numRef>
                    <c:extLst xmlns:c16r2="http://schemas.microsoft.com/office/drawing/2015/06/chart"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'[показатели (2).xlsx]Лист1 (2)'!$H$9:$H$10</c15:sqref>
                        </c15:formulaRef>
                      </c:ext>
                    </c:extLst>
                    <c:numCache>
                      <c:formatCode>General</c:formatCode>
                      <c:ptCount val="1"/>
                    </c:numCache>
                  </c:numRef>
                </c:val>
                <c:extLst xmlns:c16r2="http://schemas.microsoft.com/office/drawing/2015/06/chart" xmlns:c15="http://schemas.microsoft.com/office/drawing/2012/chart">
                  <c:ext xmlns:c16="http://schemas.microsoft.com/office/drawing/2014/chart" uri="{C3380CC4-5D6E-409C-BE32-E72D297353CC}">
                    <c16:uniqueId val="{00000007-D5A1-4897-9293-493CC5EF722E}"/>
                  </c:ext>
                </c:extLst>
              </c15:ser>
            </c15:filteredBarSeries>
          </c:ext>
        </c:extLst>
      </c:barChart>
      <c:catAx>
        <c:axId val="380079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8009472"/>
        <c:crosses val="autoZero"/>
        <c:auto val="1"/>
        <c:lblAlgn val="ctr"/>
        <c:lblOffset val="100"/>
        <c:noMultiLvlLbl val="0"/>
      </c:catAx>
      <c:valAx>
        <c:axId val="380094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80079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надой</a:t>
            </a:r>
            <a:r>
              <a:rPr lang="ru-RU" baseline="0" dirty="0">
                <a:solidFill>
                  <a:schemeClr val="accent2">
                    <a:lumMod val="50000"/>
                  </a:schemeClr>
                </a:solidFill>
              </a:rPr>
              <a:t> молока на одну корову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'[показатели-2.xlsx]Лист1 (2)'!$A$15:$B$15</c:f>
              <c:strCache>
                <c:ptCount val="1"/>
                <c:pt idx="0">
                  <c:v>план т</c:v>
                </c:pt>
              </c:strCache>
            </c:strRef>
          </c:tx>
          <c:invertIfNegative val="0"/>
          <c:cat>
            <c:numRef>
              <c:f>'[показатели-2.xlsx]Лист1 (2)'!$C$14:$H$14</c:f>
              <c:numCache>
                <c:formatCode>General</c:formatCode>
                <c:ptCount val="6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</c:numCache>
            </c:numRef>
          </c:cat>
          <c:val>
            <c:numRef>
              <c:f>'[показатели-2.xlsx]Лист1 (2)'!$C$15:$H$15</c:f>
            </c:numRef>
          </c:val>
        </c:ser>
        <c:ser>
          <c:idx val="1"/>
          <c:order val="1"/>
          <c:tx>
            <c:strRef>
              <c:f>'[показатели-2.xlsx]Лист1 (2)'!$A$16:$B$16</c:f>
              <c:strCache>
                <c:ptCount val="1"/>
                <c:pt idx="0">
                  <c:v>план т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'[показатели-2.xlsx]Лист1 (2)'!$C$14:$H$14</c:f>
              <c:numCache>
                <c:formatCode>General</c:formatCode>
                <c:ptCount val="6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</c:numCache>
            </c:numRef>
          </c:cat>
          <c:val>
            <c:numRef>
              <c:f>'[показатели-2.xlsx]Лист1 (2)'!$C$16:$H$16</c:f>
              <c:numCache>
                <c:formatCode>General</c:formatCode>
                <c:ptCount val="6"/>
                <c:pt idx="0">
                  <c:v>4099</c:v>
                </c:pt>
                <c:pt idx="1">
                  <c:v>3797</c:v>
                </c:pt>
                <c:pt idx="2">
                  <c:v>4581</c:v>
                </c:pt>
                <c:pt idx="3">
                  <c:v>4888</c:v>
                </c:pt>
                <c:pt idx="4">
                  <c:v>4933</c:v>
                </c:pt>
                <c:pt idx="5">
                  <c:v>7187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8096896"/>
        <c:axId val="38098432"/>
      </c:barChart>
      <c:catAx>
        <c:axId val="380968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8098432"/>
        <c:crosses val="autoZero"/>
        <c:auto val="1"/>
        <c:lblAlgn val="ctr"/>
        <c:lblOffset val="100"/>
        <c:noMultiLvlLbl val="0"/>
      </c:catAx>
      <c:valAx>
        <c:axId val="380984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8096896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chemeClr val="accent2">
                    <a:lumMod val="50000"/>
                  </a:schemeClr>
                </a:solidFill>
              </a:defRPr>
            </a:pPr>
            <a:r>
              <a:rPr lang="ru-RU" baseline="0" dirty="0">
                <a:solidFill>
                  <a:schemeClr val="accent2">
                    <a:lumMod val="50000"/>
                  </a:schemeClr>
                </a:solidFill>
              </a:rPr>
              <a:t>молоко, тонн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1"/>
          <c:order val="0"/>
          <c:tx>
            <c:strRef>
              <c:f>'[показатели-2.xlsx]Лист1 (2)'!$A$16:$B$16</c:f>
              <c:strCache>
                <c:ptCount val="1"/>
                <c:pt idx="0">
                  <c:v>план 2013</c:v>
                </c:pt>
              </c:strCache>
            </c:strRef>
          </c:tx>
          <c:invertIfNegative val="0"/>
          <c:dLbls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smtClean="0"/>
                      <a:t>288</a:t>
                    </a:r>
                    <a:r>
                      <a:rPr lang="ru-RU" smtClean="0"/>
                      <a:t>2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'[показатели-2.xlsx]Лист1 (2)'!$B$15:$G$15</c:f>
              <c:numCache>
                <c:formatCode>General</c:formatCode>
                <c:ptCount val="6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</c:numCache>
            </c:numRef>
          </c:cat>
          <c:val>
            <c:numRef>
              <c:f>'[показатели-2.xlsx]Лист1 (2)'!$C$16:$H$16</c:f>
              <c:numCache>
                <c:formatCode>General</c:formatCode>
                <c:ptCount val="6"/>
                <c:pt idx="0">
                  <c:v>1639</c:v>
                </c:pt>
                <c:pt idx="1">
                  <c:v>1519</c:v>
                </c:pt>
                <c:pt idx="2">
                  <c:v>1832</c:v>
                </c:pt>
                <c:pt idx="3">
                  <c:v>1955</c:v>
                </c:pt>
                <c:pt idx="4">
                  <c:v>1973</c:v>
                </c:pt>
                <c:pt idx="5">
                  <c:v>2888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8131200"/>
        <c:axId val="38132736"/>
      </c:barChart>
      <c:catAx>
        <c:axId val="381312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8132736"/>
        <c:crosses val="autoZero"/>
        <c:auto val="1"/>
        <c:lblAlgn val="ctr"/>
        <c:lblOffset val="100"/>
        <c:noMultiLvlLbl val="0"/>
      </c:catAx>
      <c:valAx>
        <c:axId val="3813273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8131200"/>
        <c:crosses val="autoZero"/>
        <c:crossBetween val="between"/>
      </c:valAx>
    </c:plotArea>
    <c:plotVisOnly val="1"/>
    <c:dispBlanksAs val="gap"/>
    <c:showDLblsOverMax val="0"/>
  </c:chart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6">
  <a:schemeClr val="accent3"/>
</cs:colorStyle>
</file>

<file path=ppt/charts/colors2.xml><?xml version="1.0" encoding="utf-8"?>
<cs:colorStyle xmlns:cs="http://schemas.microsoft.com/office/drawing/2012/chartStyle" xmlns:a="http://schemas.openxmlformats.org/drawingml/2006/main" meth="withinLinearReversed" id="23">
  <a:schemeClr val="accent3"/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34">
  <cs:axisTitle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000" kern="1200"/>
  </cs:categoryAxis>
  <cs:chartArea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cs:styleClr val="auto"/>
    </cs:fontRef>
    <cs:spPr/>
    <cs:defRPr sz="900" b="1" i="0" u="none" strike="noStrike" kern="1200" baseline="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 w="9575">
        <a:solidFill>
          <a:schemeClr val="lt1">
            <a:lumMod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19050" cap="rnd" cmpd="sng" algn="ctr">
        <a:solidFill>
          <a:schemeClr val="phClr">
            <a:shade val="95000"/>
            <a:satMod val="105000"/>
          </a:schemeClr>
        </a:solidFill>
        <a:round/>
      </a:ln>
    </cs:spPr>
  </cs:dataPointLine>
  <cs:dataPointMarker>
    <cs:lnRef idx="0"/>
    <cs:fillRef idx="0"/>
    <cs:effectRef idx="0"/>
    <cs:fontRef idx="minor">
      <a:schemeClr val="dk1"/>
    </cs:fontRef>
    <cs:spPr>
      <a:solidFill>
        <a:schemeClr val="lt1"/>
      </a:solidFill>
    </cs:spPr>
  </cs:dataPointMarker>
  <cs:dataPointMarkerLayout symbol="circle" size="17"/>
  <cs:dataPointWireframe>
    <cs:lnRef idx="0">
      <cs:styleClr val="auto"/>
    </cs:lnRef>
    <cs:fillRef idx="1"/>
    <cs:effectRef idx="0"/>
    <cs:fontRef idx="minor">
      <a:schemeClr val="dk1"/>
    </cs:fontRef>
    <cs:spPr>
      <a:ln w="9525">
        <a:solidFill>
          <a:schemeClr val="phClr"/>
        </a:solidFill>
      </a:ln>
    </cs:spPr>
  </cs:dataPointWireframe>
  <cs:dataTable>
    <cs:lnRef idx="0"/>
    <cs:fillRef idx="0"/>
    <cs:effectRef idx="0"/>
    <cs:fontRef idx="minor">
      <a:schemeClr val="dk1">
        <a:lumMod val="65000"/>
        <a:lumOff val="35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>
        <a:solidFill>
          <a:schemeClr val="dk1">
            <a:lumMod val="15000"/>
            <a:lumOff val="85000"/>
          </a:schemeClr>
        </a:solidFill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dk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65000"/>
        <a:lumOff val="35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dk1"/>
    </cs:fontRef>
    <cs:defRPr sz="1440" b="0" kern="1200" cap="all" spc="0" baseline="0">
      <a:gradFill>
        <a:gsLst>
          <a:gs pos="0">
            <a:schemeClr val="dk1">
              <a:lumMod val="50000"/>
              <a:lumOff val="50000"/>
            </a:schemeClr>
          </a:gs>
          <a:gs pos="100000">
            <a:schemeClr val="dk1">
              <a:lumMod val="85000"/>
              <a:lumOff val="15000"/>
            </a:schemeClr>
          </a:gs>
        </a:gsLst>
        <a:lin ang="5400000" scaled="0"/>
      </a:gradFill>
    </cs:defRPr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dk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07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  <a:lumOff val="2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56BFE8-1889-4C01-B4DE-7FE988101DB5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998D33-017E-4CE9-9529-89706458959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3767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7843BB-9ACD-4530-88D0-F5362F63B18B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0220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0055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661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3749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4214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965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052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8200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7986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9008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259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477403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75428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64837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30901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5844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303118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66634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55148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6509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1980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00" b="1"/>
            </a:lvl4pPr>
            <a:lvl5pPr marL="2438339" indent="0">
              <a:buNone/>
              <a:defRPr sz="2100" b="1"/>
            </a:lvl5pPr>
            <a:lvl6pPr marL="3047924" indent="0">
              <a:buNone/>
              <a:defRPr sz="2100" b="1"/>
            </a:lvl6pPr>
            <a:lvl7pPr marL="3657509" indent="0">
              <a:buNone/>
              <a:defRPr sz="2100" b="1"/>
            </a:lvl7pPr>
            <a:lvl8pPr marL="4267093" indent="0">
              <a:buNone/>
              <a:defRPr sz="2100" b="1"/>
            </a:lvl8pPr>
            <a:lvl9pPr marL="4876678" indent="0">
              <a:buNone/>
              <a:defRPr sz="21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700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00" b="1"/>
            </a:lvl4pPr>
            <a:lvl5pPr marL="2438339" indent="0">
              <a:buNone/>
              <a:defRPr sz="2100" b="1"/>
            </a:lvl5pPr>
            <a:lvl6pPr marL="3047924" indent="0">
              <a:buNone/>
              <a:defRPr sz="2100" b="1"/>
            </a:lvl6pPr>
            <a:lvl7pPr marL="3657509" indent="0">
              <a:buNone/>
              <a:defRPr sz="2100" b="1"/>
            </a:lvl7pPr>
            <a:lvl8pPr marL="4267093" indent="0">
              <a:buNone/>
              <a:defRPr sz="2100" b="1"/>
            </a:lvl8pPr>
            <a:lvl9pPr marL="4876678" indent="0">
              <a:buNone/>
              <a:defRPr sz="21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9009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70289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67101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585" indent="0">
              <a:buNone/>
              <a:defRPr sz="1600"/>
            </a:lvl2pPr>
            <a:lvl3pPr marL="1219170" indent="0">
              <a:buNone/>
              <a:defRPr sz="13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32499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1"/>
            <a:ext cx="7315200" cy="56673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09585" indent="0">
              <a:buNone/>
              <a:defRPr sz="3700"/>
            </a:lvl2pPr>
            <a:lvl3pPr marL="1219170" indent="0">
              <a:buNone/>
              <a:defRPr sz="3200"/>
            </a:lvl3pPr>
            <a:lvl4pPr marL="1828754" indent="0">
              <a:buNone/>
              <a:defRPr sz="2700"/>
            </a:lvl4pPr>
            <a:lvl5pPr marL="2438339" indent="0">
              <a:buNone/>
              <a:defRPr sz="2700"/>
            </a:lvl5pPr>
            <a:lvl6pPr marL="3047924" indent="0">
              <a:buNone/>
              <a:defRPr sz="2700"/>
            </a:lvl6pPr>
            <a:lvl7pPr marL="3657509" indent="0">
              <a:buNone/>
              <a:defRPr sz="2700"/>
            </a:lvl7pPr>
            <a:lvl8pPr marL="4267093" indent="0">
              <a:buNone/>
              <a:defRPr sz="2700"/>
            </a:lvl8pPr>
            <a:lvl9pPr marL="4876678" indent="0">
              <a:buNone/>
              <a:defRPr sz="27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585" indent="0">
              <a:buNone/>
              <a:defRPr sz="1600"/>
            </a:lvl2pPr>
            <a:lvl3pPr marL="1219170" indent="0">
              <a:buNone/>
              <a:defRPr sz="1300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3702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58964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5095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2637C7-879B-4204-9827-84B46545ECCD}" type="datetimeFigureOut">
              <a:rPr lang="ru-RU" smtClean="0"/>
              <a:t>26.07.2019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8AD5118-56E1-4BA9-BEF5-D7E642F199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7309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121917" tIns="60958" rIns="121917" bIns="60958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26.07.2019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02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56" r:id="rId2"/>
    <p:sldLayoutId id="2147483757" r:id="rId3"/>
    <p:sldLayoutId id="2147483758" r:id="rId4"/>
    <p:sldLayoutId id="2147483759" r:id="rId5"/>
    <p:sldLayoutId id="2147483760" r:id="rId6"/>
    <p:sldLayoutId id="2147483761" r:id="rId7"/>
    <p:sldLayoutId id="2147483762" r:id="rId8"/>
    <p:sldLayoutId id="2147483763" r:id="rId9"/>
    <p:sldLayoutId id="2147483764" r:id="rId10"/>
    <p:sldLayoutId id="2147483765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ЧОВ\Desktop\День поля -2019\Заставка на слайди и общая\3х4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0" y="1700810"/>
            <a:ext cx="12192000" cy="4390945"/>
          </a:xfrm>
          <a:prstGeom prst="rect">
            <a:avLst/>
          </a:prstGeom>
          <a:noFill/>
        </p:spPr>
        <p:txBody>
          <a:bodyPr wrap="square" lIns="121914" tIns="60957" rIns="121914" bIns="60957" rtlCol="0">
            <a:spAutoFit/>
          </a:bodyPr>
          <a:lstStyle/>
          <a:p>
            <a:pPr algn="ctr" defTabSz="1219140"/>
            <a:r>
              <a:rPr lang="ru-RU" sz="4300" b="1" dirty="0">
                <a:solidFill>
                  <a:srgbClr val="663300"/>
                </a:solidFill>
              </a:rPr>
              <a:t>Создание селекционного семеноводческого центра в Томской области на базе </a:t>
            </a:r>
          </a:p>
          <a:p>
            <a:pPr algn="ctr" defTabSz="1219140"/>
            <a:r>
              <a:rPr lang="ru-RU" sz="4300" b="1" dirty="0">
                <a:solidFill>
                  <a:srgbClr val="663300"/>
                </a:solidFill>
              </a:rPr>
              <a:t>ООО АФ «Межениновская»</a:t>
            </a:r>
          </a:p>
          <a:p>
            <a:pPr algn="ctr" defTabSz="1219140"/>
            <a:endParaRPr lang="ru-RU" sz="5300" b="1" dirty="0">
              <a:solidFill>
                <a:srgbClr val="663300"/>
              </a:solidFill>
            </a:endParaRPr>
          </a:p>
          <a:p>
            <a:pPr defTabSz="1219140" fontAlgn="t"/>
            <a:r>
              <a:rPr lang="ru-RU" sz="3200" b="1" dirty="0">
                <a:solidFill>
                  <a:prstClr val="black"/>
                </a:solidFill>
              </a:rPr>
              <a:t>Косарев Константин Евгеньевич,</a:t>
            </a:r>
          </a:p>
          <a:p>
            <a:pPr defTabSz="1219140" fontAlgn="t"/>
            <a:r>
              <a:rPr lang="ru-RU" sz="3200" i="1" dirty="0">
                <a:solidFill>
                  <a:prstClr val="black"/>
                </a:solidFill>
              </a:rPr>
              <a:t>руководитель ООО АФ «Межениновская»,</a:t>
            </a:r>
          </a:p>
          <a:p>
            <a:pPr defTabSz="1219140" fontAlgn="t"/>
            <a:r>
              <a:rPr lang="ru-RU" sz="3200" i="1" dirty="0">
                <a:solidFill>
                  <a:prstClr val="black"/>
                </a:solidFill>
              </a:rPr>
              <a:t>Томская область </a:t>
            </a:r>
          </a:p>
        </p:txBody>
      </p:sp>
    </p:spTree>
    <p:extLst>
      <p:ext uri="{BB962C8B-B14F-4D97-AF65-F5344CB8AC3E}">
        <p14:creationId xmlns:p14="http://schemas.microsoft.com/office/powerpoint/2010/main" val="360005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92924" y="319314"/>
            <a:ext cx="8911687" cy="1585686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Агрофирма </a:t>
            </a:r>
            <a:r>
              <a:rPr lang="ru-RU" sz="3200" dirty="0" err="1" smtClean="0"/>
              <a:t>Межениновская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2000" dirty="0" err="1" smtClean="0"/>
              <a:t>с.Баткат</a:t>
            </a:r>
            <a:r>
              <a:rPr lang="ru-RU" sz="2000" dirty="0" smtClean="0"/>
              <a:t>  </a:t>
            </a:r>
            <a:r>
              <a:rPr lang="ru-RU" sz="2000" dirty="0" err="1" smtClean="0"/>
              <a:t>Шегарского</a:t>
            </a:r>
            <a:r>
              <a:rPr lang="ru-RU" sz="2000" dirty="0" smtClean="0"/>
              <a:t>  района </a:t>
            </a:r>
            <a:endParaRPr lang="ru-RU" sz="2000" dirty="0"/>
          </a:p>
        </p:txBody>
      </p:sp>
      <p:pic>
        <p:nvPicPr>
          <p:cNvPr id="5" name="Picture 2" descr="https://avatars.mds.yandex.net/get-pdb/480866/2bf490b7-3059-4be8-81ee-e993acaa5f60/s120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392" y="1434401"/>
            <a:ext cx="3858768" cy="2113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886857" y="3545719"/>
            <a:ext cx="3777786" cy="484632"/>
          </a:xfrm>
        </p:spPr>
        <p:txBody>
          <a:bodyPr>
            <a:normAutofit/>
          </a:bodyPr>
          <a:lstStyle/>
          <a:p>
            <a:r>
              <a:rPr lang="ru-RU" dirty="0"/>
              <a:t>410 голов дойного стада</a:t>
            </a:r>
          </a:p>
        </p:txBody>
      </p:sp>
      <p:sp>
        <p:nvSpPr>
          <p:cNvPr id="7" name="Объект 3"/>
          <p:cNvSpPr txBox="1">
            <a:spLocks/>
          </p:cNvSpPr>
          <p:nvPr/>
        </p:nvSpPr>
        <p:spPr>
          <a:xfrm>
            <a:off x="7197924" y="3403076"/>
            <a:ext cx="4995672" cy="531892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None/>
            </a:pPr>
            <a:endParaRPr lang="ru-RU" sz="2200" dirty="0"/>
          </a:p>
        </p:txBody>
      </p:sp>
      <p:pic>
        <p:nvPicPr>
          <p:cNvPr id="2050" name="Picture 2" descr="http://au-18.ru/wp-content/uploads/2018/07/%D1%81%D0%B5%D0%BD%D0%B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4476" y="3934968"/>
            <a:ext cx="3817684" cy="2292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бъект 3"/>
          <p:cNvSpPr txBox="1">
            <a:spLocks/>
          </p:cNvSpPr>
          <p:nvPr/>
        </p:nvSpPr>
        <p:spPr>
          <a:xfrm>
            <a:off x="7168896" y="6155703"/>
            <a:ext cx="4364736" cy="461505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endParaRPr lang="ru-RU" sz="2200" dirty="0"/>
          </a:p>
        </p:txBody>
      </p:sp>
      <p:sp>
        <p:nvSpPr>
          <p:cNvPr id="10" name="Объект 3"/>
          <p:cNvSpPr txBox="1">
            <a:spLocks/>
          </p:cNvSpPr>
          <p:nvPr/>
        </p:nvSpPr>
        <p:spPr>
          <a:xfrm>
            <a:off x="2034477" y="6227064"/>
            <a:ext cx="3561651" cy="390144"/>
          </a:xfrm>
          <a:prstGeom prst="rect">
            <a:avLst/>
          </a:prstGeom>
        </p:spPr>
        <p:txBody>
          <a:bodyPr>
            <a:norm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endParaRPr lang="ru-RU" sz="1800" dirty="0"/>
          </a:p>
        </p:txBody>
      </p:sp>
      <p:pic>
        <p:nvPicPr>
          <p:cNvPr id="2052" name="Picture 4" descr="https://avatars.mds.yandex.net/get-pdb/1732662/c4e4853a-6916-4b63-98f8-56093bb05695/s1200?webp=fals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896" y="1399032"/>
            <a:ext cx="3968496" cy="2112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s://www.semenakupi.ru/upload/iblock/832/832f388fd43e1c942ebe75bacffdefb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896" y="3845680"/>
            <a:ext cx="3968496" cy="2381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Объект 3"/>
          <p:cNvSpPr txBox="1">
            <a:spLocks/>
          </p:cNvSpPr>
          <p:nvPr/>
        </p:nvSpPr>
        <p:spPr>
          <a:xfrm flipH="1">
            <a:off x="6603999" y="3511296"/>
            <a:ext cx="3497941" cy="4236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ru-RU" sz="1800" dirty="0" smtClean="0"/>
              <a:t>6000 га рапса</a:t>
            </a:r>
            <a:endParaRPr lang="ru-RU" sz="1800" dirty="0"/>
          </a:p>
        </p:txBody>
      </p:sp>
      <p:sp>
        <p:nvSpPr>
          <p:cNvPr id="12" name="Объект 3"/>
          <p:cNvSpPr txBox="1">
            <a:spLocks/>
          </p:cNvSpPr>
          <p:nvPr/>
        </p:nvSpPr>
        <p:spPr>
          <a:xfrm>
            <a:off x="7134638" y="6205317"/>
            <a:ext cx="3630168" cy="4846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11649 га посева зерновых</a:t>
            </a:r>
            <a:endParaRPr lang="ru-RU" dirty="0"/>
          </a:p>
        </p:txBody>
      </p:sp>
      <p:sp>
        <p:nvSpPr>
          <p:cNvPr id="13" name="Объект 3"/>
          <p:cNvSpPr txBox="1">
            <a:spLocks/>
          </p:cNvSpPr>
          <p:nvPr/>
        </p:nvSpPr>
        <p:spPr>
          <a:xfrm>
            <a:off x="1993392" y="6230499"/>
            <a:ext cx="3636994" cy="4846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/>
              <a:t>21121 га сельхозугодий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08249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2000" y="559680"/>
            <a:ext cx="9332688" cy="601463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Выполнение производственных показателей</a:t>
            </a:r>
            <a:endParaRPr lang="ru-RU" sz="32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645920" y="559680"/>
            <a:ext cx="9718768" cy="85226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endParaRPr lang="ru-RU" sz="4000" dirty="0"/>
          </a:p>
        </p:txBody>
      </p:sp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19155049"/>
              </p:ext>
            </p:extLst>
          </p:nvPr>
        </p:nvGraphicFramePr>
        <p:xfrm>
          <a:off x="2743859" y="1277158"/>
          <a:ext cx="9027225" cy="1025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69005526"/>
              </p:ext>
            </p:extLst>
          </p:nvPr>
        </p:nvGraphicFramePr>
        <p:xfrm>
          <a:off x="1830119" y="2129421"/>
          <a:ext cx="9767453" cy="3671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830119" y="5872022"/>
            <a:ext cx="1018771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 2018 году зафиксированная гибель </a:t>
            </a:r>
            <a:r>
              <a:rPr lang="ru-RU" dirty="0" err="1" smtClean="0"/>
              <a:t>сельхозкультур</a:t>
            </a:r>
            <a:r>
              <a:rPr lang="ru-RU" dirty="0" smtClean="0"/>
              <a:t>: 535 га пшеницы, 180 га рапса, 40 га овса ярового, по области объявлен режим «ЧРЕЗВЫЧАЙНОЙ СИТУАЦИИ»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6762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32000" y="559680"/>
            <a:ext cx="9332688" cy="601463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Выполнение производственных показателей</a:t>
            </a:r>
            <a:endParaRPr lang="ru-RU" sz="32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1645920" y="559680"/>
            <a:ext cx="9718768" cy="85226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endParaRPr lang="ru-RU" sz="4000" dirty="0"/>
          </a:p>
        </p:txBody>
      </p:sp>
      <p:graphicFrame>
        <p:nvGraphicFramePr>
          <p:cNvPr id="8" name="Диаграмма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49517624"/>
              </p:ext>
            </p:extLst>
          </p:nvPr>
        </p:nvGraphicFramePr>
        <p:xfrm>
          <a:off x="2497666" y="4267200"/>
          <a:ext cx="7569201" cy="2336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Диаграмма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3428904"/>
              </p:ext>
            </p:extLst>
          </p:nvPr>
        </p:nvGraphicFramePr>
        <p:xfrm>
          <a:off x="6604000" y="1589744"/>
          <a:ext cx="4893733" cy="246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79643237"/>
              </p:ext>
            </p:extLst>
          </p:nvPr>
        </p:nvGraphicFramePr>
        <p:xfrm>
          <a:off x="1727200" y="1595968"/>
          <a:ext cx="4707468" cy="246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3102716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6736" y="559680"/>
            <a:ext cx="10047952" cy="852263"/>
          </a:xfrm>
        </p:spPr>
        <p:txBody>
          <a:bodyPr>
            <a:noAutofit/>
          </a:bodyPr>
          <a:lstStyle/>
          <a:p>
            <a:pPr algn="ctr"/>
            <a:r>
              <a:rPr lang="ru-RU" sz="3200" dirty="0" err="1" smtClean="0"/>
              <a:t>Сортообновление</a:t>
            </a:r>
            <a:endParaRPr lang="ru-RU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3047999" y="1413926"/>
            <a:ext cx="78377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2">
                    <a:lumMod val="10000"/>
                  </a:schemeClr>
                </a:solidFill>
              </a:rPr>
              <a:t>Приобретение репродуктивных семян</a:t>
            </a:r>
            <a:endParaRPr lang="ru-RU" sz="28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32001" y="2462349"/>
            <a:ext cx="584925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  <a:t>НИИСХ Северного </a:t>
            </a:r>
            <a:r>
              <a:rPr lang="ru-RU" sz="2000" dirty="0" err="1" smtClean="0">
                <a:solidFill>
                  <a:schemeClr val="bg2">
                    <a:lumMod val="10000"/>
                  </a:schemeClr>
                </a:solidFill>
              </a:rPr>
              <a:t>Заура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  <a:t> – филиал </a:t>
            </a:r>
            <a:r>
              <a:rPr lang="ru-RU" sz="2000" dirty="0" err="1" smtClean="0">
                <a:solidFill>
                  <a:schemeClr val="bg2">
                    <a:lumMod val="10000"/>
                  </a:schemeClr>
                </a:solidFill>
              </a:rPr>
              <a:t>ТюмНЦ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  <a:t> СО РАН </a:t>
            </a:r>
            <a:r>
              <a:rPr lang="ru-RU" sz="2000" dirty="0" err="1" smtClean="0">
                <a:solidFill>
                  <a:schemeClr val="bg2">
                    <a:lumMod val="10000"/>
                  </a:schemeClr>
                </a:solidFill>
              </a:rPr>
              <a:t>г.Тюмень</a:t>
            </a:r>
            <a:endParaRPr lang="ru-RU" sz="2000" dirty="0" smtClean="0">
              <a:solidFill>
                <a:schemeClr val="bg2">
                  <a:lumMod val="10000"/>
                </a:schemeClr>
              </a:solidFill>
            </a:endParaRPr>
          </a:p>
          <a:p>
            <a:endParaRPr lang="ru-RU" sz="2000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  <a:t>НИИСХ – филиал СФРЦА РАН </a:t>
            </a:r>
            <a:r>
              <a:rPr lang="ru-RU" sz="2000" dirty="0" err="1" smtClean="0">
                <a:solidFill>
                  <a:schemeClr val="bg2">
                    <a:lumMod val="10000"/>
                  </a:schemeClr>
                </a:solidFill>
              </a:rPr>
              <a:t>г.Кемерово</a:t>
            </a:r>
            <a:endParaRPr lang="ru-RU" sz="2000" dirty="0" smtClean="0">
              <a:solidFill>
                <a:schemeClr val="bg2">
                  <a:lumMod val="10000"/>
                </a:schemeClr>
              </a:solidFill>
            </a:endParaRPr>
          </a:p>
          <a:p>
            <a:endParaRPr lang="ru-RU" sz="2000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ru-RU" sz="2000" dirty="0" err="1" smtClean="0">
                <a:solidFill>
                  <a:schemeClr val="bg2">
                    <a:lumMod val="10000"/>
                  </a:schemeClr>
                </a:solidFill>
              </a:rPr>
              <a:t>Сиб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ru-RU" sz="2000" dirty="0" err="1" smtClean="0">
                <a:solidFill>
                  <a:schemeClr val="bg2">
                    <a:lumMod val="10000"/>
                  </a:schemeClr>
                </a:solidFill>
              </a:rPr>
              <a:t>НИИСХиТ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  <a:t> – филиал СФНЦА РАН </a:t>
            </a:r>
            <a:r>
              <a:rPr lang="ru-RU" sz="2000" dirty="0" err="1" smtClean="0">
                <a:solidFill>
                  <a:schemeClr val="bg2">
                    <a:lumMod val="10000"/>
                  </a:schemeClr>
                </a:solidFill>
              </a:rPr>
              <a:t>г.Томск</a:t>
            </a:r>
            <a:endParaRPr lang="ru-RU" sz="2000" dirty="0" smtClean="0">
              <a:solidFill>
                <a:schemeClr val="bg2">
                  <a:lumMod val="10000"/>
                </a:schemeClr>
              </a:solidFill>
            </a:endParaRPr>
          </a:p>
          <a:p>
            <a:endParaRPr lang="ru-RU" sz="2000" dirty="0">
              <a:solidFill>
                <a:schemeClr val="bg2">
                  <a:lumMod val="10000"/>
                </a:schemeClr>
              </a:solidFill>
            </a:endParaRPr>
          </a:p>
          <a:p>
            <a:r>
              <a:rPr lang="ru-RU" sz="2000" dirty="0" err="1" smtClean="0">
                <a:solidFill>
                  <a:schemeClr val="bg2">
                    <a:lumMod val="10000"/>
                  </a:schemeClr>
                </a:solidFill>
              </a:rPr>
              <a:t>Сиб</a:t>
            </a:r>
            <a:r>
              <a:rPr lang="ru-RU" sz="2000" dirty="0" smtClean="0">
                <a:solidFill>
                  <a:schemeClr val="bg2">
                    <a:lumMod val="10000"/>
                  </a:schemeClr>
                </a:solidFill>
              </a:rPr>
              <a:t> НИИЭСХ СФНЦА РАН </a:t>
            </a:r>
            <a:r>
              <a:rPr lang="ru-RU" sz="2000" dirty="0" err="1" smtClean="0">
                <a:solidFill>
                  <a:schemeClr val="bg2">
                    <a:lumMod val="10000"/>
                  </a:schemeClr>
                </a:solidFill>
              </a:rPr>
              <a:t>г.Новосибирск</a:t>
            </a:r>
            <a:endParaRPr lang="ru-RU" sz="20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476344" y="3452558"/>
            <a:ext cx="33092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bg2">
                    <a:lumMod val="10000"/>
                  </a:schemeClr>
                </a:solidFill>
              </a:rPr>
              <a:t>ООО «АГРОФИРМА «МЕЖЕНИНОВСКАЯ»</a:t>
            </a:r>
            <a:endParaRPr lang="ru-RU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8171543" y="2409371"/>
            <a:ext cx="14514" cy="2917372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7779657" y="2844800"/>
            <a:ext cx="4064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/>
          <p:nvPr/>
        </p:nvCxnSpPr>
        <p:spPr>
          <a:xfrm>
            <a:off x="7779657" y="4247269"/>
            <a:ext cx="4064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>
            <a:off x="7814128" y="5139897"/>
            <a:ext cx="4064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/>
          <p:nvPr/>
        </p:nvCxnSpPr>
        <p:spPr>
          <a:xfrm>
            <a:off x="7794169" y="3708400"/>
            <a:ext cx="4064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7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964267" y="499533"/>
            <a:ext cx="84497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err="1" smtClean="0">
                <a:solidFill>
                  <a:schemeClr val="accent4">
                    <a:lumMod val="50000"/>
                  </a:schemeClr>
                </a:solidFill>
              </a:rPr>
              <a:t>Селекционно</a:t>
            </a:r>
            <a:r>
              <a:rPr lang="ru-RU" sz="3200" dirty="0" smtClean="0">
                <a:solidFill>
                  <a:schemeClr val="accent4">
                    <a:lumMod val="50000"/>
                  </a:schemeClr>
                </a:solidFill>
              </a:rPr>
              <a:t>-семеноводческий центр</a:t>
            </a:r>
            <a:endParaRPr lang="ru-RU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821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109" y="0"/>
            <a:ext cx="1222010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19200" y="499533"/>
            <a:ext cx="10337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err="1" smtClean="0">
                <a:solidFill>
                  <a:schemeClr val="accent4">
                    <a:lumMod val="50000"/>
                  </a:schemeClr>
                </a:solidFill>
              </a:rPr>
              <a:t>Селекционно</a:t>
            </a:r>
            <a:r>
              <a:rPr lang="ru-RU" sz="3200" dirty="0" smtClean="0">
                <a:solidFill>
                  <a:schemeClr val="accent4">
                    <a:lumMod val="50000"/>
                  </a:schemeClr>
                </a:solidFill>
              </a:rPr>
              <a:t>        -  семеноводческий центр</a:t>
            </a:r>
            <a:endParaRPr lang="ru-RU" sz="3200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46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12844" y="-115457"/>
            <a:ext cx="95208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000" dirty="0" smtClean="0"/>
              <a:t>Стратегические направления развития растениеводства </a:t>
            </a:r>
          </a:p>
          <a:p>
            <a:pPr algn="ctr"/>
            <a:r>
              <a:rPr lang="ru-RU" sz="3000" dirty="0" smtClean="0"/>
              <a:t>до 2025 года </a:t>
            </a:r>
            <a:endParaRPr lang="ru-RU" sz="3000" dirty="0"/>
          </a:p>
        </p:txBody>
      </p:sp>
      <p:pic>
        <p:nvPicPr>
          <p:cNvPr id="7" name="Изображение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04438" y="17996"/>
            <a:ext cx="1516828" cy="1280160"/>
          </a:xfrm>
          <a:prstGeom prst="rect">
            <a:avLst/>
          </a:prstGeom>
        </p:spPr>
      </p:pic>
      <p:pic>
        <p:nvPicPr>
          <p:cNvPr id="2050" name="Picture 2" descr="C:\Users\user\Desktop\Без имени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1732"/>
            <a:ext cx="12192000" cy="526626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8232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09928" y="2935223"/>
            <a:ext cx="8958072" cy="786385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ru-RU" sz="3600" dirty="0" smtClean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 за внимание!</a:t>
            </a:r>
            <a:endParaRPr lang="ru-RU" sz="36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39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929</TotalTime>
  <Words>146</Words>
  <Application>Microsoft Office PowerPoint</Application>
  <PresentationFormat>Произвольный</PresentationFormat>
  <Paragraphs>35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9</vt:i4>
      </vt:variant>
    </vt:vector>
  </HeadingPairs>
  <TitlesOfParts>
    <vt:vector size="11" baseType="lpstr">
      <vt:lpstr>Легкий дым</vt:lpstr>
      <vt:lpstr>Тема Office</vt:lpstr>
      <vt:lpstr>Презентация PowerPoint</vt:lpstr>
      <vt:lpstr>Агрофирма Межениновская с.Баткат  Шегарского  района </vt:lpstr>
      <vt:lpstr>Выполнение производственных показателей</vt:lpstr>
      <vt:lpstr>Выполнение производственных показателей</vt:lpstr>
      <vt:lpstr>Сортообновление</vt:lpstr>
      <vt:lpstr>Презентация PowerPoint</vt:lpstr>
      <vt:lpstr>Презентация PowerPoint</vt:lpstr>
      <vt:lpstr>Презентация PowerPoint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ituser</dc:creator>
  <cp:lastModifiedBy>temp</cp:lastModifiedBy>
  <cp:revision>55</cp:revision>
  <dcterms:created xsi:type="dcterms:W3CDTF">2019-07-17T05:04:16Z</dcterms:created>
  <dcterms:modified xsi:type="dcterms:W3CDTF">2019-07-26T06:37:56Z</dcterms:modified>
</cp:coreProperties>
</file>