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70" r:id="rId3"/>
  </p:sldMasterIdLst>
  <p:notesMasterIdLst>
    <p:notesMasterId r:id="rId19"/>
  </p:notesMasterIdLst>
  <p:sldIdLst>
    <p:sldId id="373" r:id="rId4"/>
    <p:sldId id="334" r:id="rId5"/>
    <p:sldId id="324" r:id="rId6"/>
    <p:sldId id="328" r:id="rId7"/>
    <p:sldId id="327" r:id="rId8"/>
    <p:sldId id="335" r:id="rId9"/>
    <p:sldId id="365" r:id="rId10"/>
    <p:sldId id="305" r:id="rId11"/>
    <p:sldId id="371" r:id="rId12"/>
    <p:sldId id="363" r:id="rId13"/>
    <p:sldId id="364" r:id="rId14"/>
    <p:sldId id="367" r:id="rId15"/>
    <p:sldId id="372" r:id="rId16"/>
    <p:sldId id="370" r:id="rId17"/>
    <p:sldId id="296" r:id="rId18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E40"/>
    <a:srgbClr val="CE6208"/>
    <a:srgbClr val="E2AC00"/>
    <a:srgbClr val="F1B60F"/>
    <a:srgbClr val="AD52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31" autoAdjust="0"/>
    <p:restoredTop sz="94660"/>
  </p:normalViewPr>
  <p:slideViewPr>
    <p:cSldViewPr>
      <p:cViewPr varScale="1">
        <p:scale>
          <a:sx n="66" d="100"/>
          <a:sy n="66" d="100"/>
        </p:scale>
        <p:origin x="-11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F:\&#1057;%20&#1044;&#1080;&#1089;&#1082;&#1072;%20&#1057;\&#1076;&#1086;&#1082;&#1091;&#1084;&#1077;&#1085;&#1090;&#1099;\&#1050;&#1086;&#1085;&#1092;&#1077;&#1088;&#1077;&#1085;&#1094;&#1080;&#1080;%20&#1074;&#1089;&#1077;\&#1050;&#1086;&#1085;&#1092;&#1077;&#1088;&#1077;&#1085;&#1094;&#1080;&#1080;%202019\&#1053;&#1086;&#1074;&#1086;&#1089;.%2019%20&#1095;&#1077;&#1088;&#1085;&#1086;&#1074;&#1080;&#1082;&#1080;\&#1058;&#1077;&#1079;&#1080;&#1089;&#1099;%20&#1053;&#1086;&#1074;&#1086;&#1089;&#1080;&#1073;&#1080;&#1088;&#1089;&#1082;,19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F:\&#1057;%20&#1044;&#1080;&#1089;&#1082;&#1072;%20&#1057;\&#1076;&#1086;&#1082;&#1091;&#1084;&#1077;&#1085;&#1090;&#1099;\&#1050;&#1086;&#1085;&#1092;&#1077;&#1088;&#1077;&#1085;&#1094;&#1080;&#1080;%20&#1074;&#1089;&#1077;\&#1050;&#1086;&#1085;&#1092;&#1077;&#1088;&#1077;&#1085;&#1094;&#1080;&#1080;%202019\&#1053;&#1086;&#1074;&#1086;&#1089;.%2019%20&#1095;&#1077;&#1088;&#1085;&#1086;&#1074;&#1080;&#1082;&#1080;\&#1058;&#1077;&#1079;&#1080;&#1089;&#1099;%20&#1053;&#1086;&#1074;&#1086;&#1089;&#1080;&#1073;&#1080;&#1088;&#1089;&#1082;,19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7;%20&#1044;&#1080;&#1089;&#1082;&#1072;%20&#1057;\&#1076;&#1086;&#1082;&#1091;&#1084;&#1077;&#1085;&#1090;&#1099;\&#1050;&#1086;&#1085;&#1092;&#1077;&#1088;&#1077;&#1085;&#1094;&#1080;&#1080;%20&#1074;&#1089;&#1077;\&#1050;&#1086;&#1085;&#1092;&#1077;&#1088;&#1077;&#1085;&#1094;&#1080;&#1080;%202019\&#1053;&#1086;&#1074;&#1086;&#1089;.%2019%20&#1095;&#1077;&#1088;&#1085;&#1086;&#1074;&#1080;&#1082;&#1080;\&#1058;&#1077;&#1079;&#1080;&#1089;&#1099;%20&#1053;&#1086;&#1074;&#1086;&#1089;&#1080;&#1073;&#1080;&#1088;&#1089;&#1082;,19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7;%20&#1044;&#1080;&#1089;&#1082;&#1072;%20&#1057;\&#1076;&#1086;&#1082;&#1091;&#1084;&#1077;&#1085;&#1090;&#1099;\&#1050;&#1086;&#1085;&#1092;&#1077;&#1088;&#1077;&#1085;&#1094;&#1080;&#1080;%20&#1074;&#1089;&#1077;\&#1050;&#1086;&#1085;&#1092;&#1077;&#1088;&#1077;&#1085;&#1094;&#1080;&#1080;%202019\&#1053;&#1086;&#1074;&#1086;&#1089;.%2019%20&#1095;&#1077;&#1088;&#1085;&#1086;&#1074;&#1080;&#1082;&#1080;\&#1058;&#1077;&#1079;&#1080;&#1089;&#1099;%20&#1053;&#1086;&#1074;&#1086;&#1089;&#1080;&#1073;&#1080;&#1088;&#1089;&#1082;,19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FFC00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E2AC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E2AC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E2AC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E2AC00"/>
              </a:solidFill>
            </c:spPr>
          </c:dPt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6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7"/>
            <c:invertIfNegative val="0"/>
            <c:bubble3D val="0"/>
            <c:spPr>
              <a:solidFill>
                <a:srgbClr val="00B050"/>
              </a:solidFill>
            </c:spPr>
          </c:dPt>
          <c:dLbls>
            <c:dLbl>
              <c:idx val="1"/>
              <c:layout>
                <c:manualLayout>
                  <c:x val="4.722222222222236E-2"/>
                  <c:y val="7.40740740740740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7222222222222193E-2"/>
                  <c:y val="6.01851851851852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5.2777777777777812E-2"/>
                  <c:y val="6.0185185185185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-4.16666666666666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 i="0" baseline="0">
                    <a:latin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Лист4!$A$36:$A$43</c:f>
              <c:strCache>
                <c:ptCount val="8"/>
                <c:pt idx="0">
                  <c:v>Серебристая (St.)</c:v>
                </c:pt>
                <c:pt idx="1">
                  <c:v>Омская 18</c:v>
                </c:pt>
                <c:pt idx="2">
                  <c:v>Омская 24</c:v>
                </c:pt>
                <c:pt idx="3">
                  <c:v>Омская 28</c:v>
                </c:pt>
                <c:pt idx="4">
                  <c:v>Омская 35</c:v>
                </c:pt>
                <c:pt idx="5">
                  <c:v>Омская 37</c:v>
                </c:pt>
                <c:pt idx="6">
                  <c:v>Омская 42</c:v>
                </c:pt>
                <c:pt idx="7">
                  <c:v>Уралосибирская</c:v>
                </c:pt>
              </c:strCache>
            </c:strRef>
          </c:cat>
          <c:val>
            <c:numRef>
              <c:f>Лист4!$B$36:$B$43</c:f>
              <c:numCache>
                <c:formatCode>0.00</c:formatCode>
                <c:ptCount val="8"/>
                <c:pt idx="0">
                  <c:v>2.8775000000000004</c:v>
                </c:pt>
                <c:pt idx="1">
                  <c:v>2.4874999999999998</c:v>
                </c:pt>
                <c:pt idx="2">
                  <c:v>2.4849999999999999</c:v>
                </c:pt>
                <c:pt idx="3">
                  <c:v>2.8099999999999987</c:v>
                </c:pt>
                <c:pt idx="4">
                  <c:v>3.3975000000000004</c:v>
                </c:pt>
                <c:pt idx="5">
                  <c:v>3.4575000000000005</c:v>
                </c:pt>
                <c:pt idx="6">
                  <c:v>4.63</c:v>
                </c:pt>
                <c:pt idx="7">
                  <c:v>4.6249999999999742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9296640"/>
        <c:axId val="189299328"/>
      </c:barChart>
      <c:catAx>
        <c:axId val="1892966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 i="0" baseline="0">
                <a:latin typeface="Times New Roman" pitchFamily="18" charset="0"/>
              </a:defRPr>
            </a:pPr>
            <a:endParaRPr lang="ru-RU"/>
          </a:p>
        </c:txPr>
        <c:crossAx val="189299328"/>
        <c:crosses val="autoZero"/>
        <c:auto val="1"/>
        <c:lblAlgn val="ctr"/>
        <c:lblOffset val="100"/>
        <c:noMultiLvlLbl val="0"/>
      </c:catAx>
      <c:valAx>
        <c:axId val="189299328"/>
        <c:scaling>
          <c:orientation val="minMax"/>
          <c:max val="5"/>
          <c:min val="0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b="1" i="0" baseline="0">
                <a:latin typeface="Times New Roman" pitchFamily="18" charset="0"/>
              </a:defRPr>
            </a:pPr>
            <a:endParaRPr lang="ru-RU"/>
          </a:p>
        </c:txPr>
        <c:crossAx val="189296640"/>
        <c:crosses val="autoZero"/>
        <c:crossBetween val="between"/>
        <c:majorUnit val="1"/>
      </c:valAx>
    </c:plotArea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3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B05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E2AC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 i="0" baseline="0">
                    <a:latin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Лист4!$A$53:$A$58</c:f>
              <c:strCache>
                <c:ptCount val="6"/>
                <c:pt idx="0">
                  <c:v>Дуэт (St.)</c:v>
                </c:pt>
                <c:pt idx="1">
                  <c:v>Омская 33</c:v>
                </c:pt>
                <c:pt idx="2">
                  <c:v>Омская 38</c:v>
                </c:pt>
                <c:pt idx="3">
                  <c:v>Сигма </c:v>
                </c:pt>
                <c:pt idx="4">
                  <c:v>Омская 43</c:v>
                </c:pt>
                <c:pt idx="5">
                  <c:v>Уралосибирская 2</c:v>
                </c:pt>
              </c:strCache>
            </c:strRef>
          </c:cat>
          <c:val>
            <c:numRef>
              <c:f>Лист4!$B$53:$B$58</c:f>
              <c:numCache>
                <c:formatCode>0.00</c:formatCode>
                <c:ptCount val="6"/>
                <c:pt idx="0">
                  <c:v>3.1625000000000001</c:v>
                </c:pt>
                <c:pt idx="1">
                  <c:v>3.4674999999999998</c:v>
                </c:pt>
                <c:pt idx="2">
                  <c:v>3.7475000000000112</c:v>
                </c:pt>
                <c:pt idx="3">
                  <c:v>4.1349999999999945</c:v>
                </c:pt>
                <c:pt idx="4">
                  <c:v>4.1499999999999995</c:v>
                </c:pt>
                <c:pt idx="5">
                  <c:v>4.6149999999999771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387264"/>
        <c:axId val="37389056"/>
      </c:barChart>
      <c:catAx>
        <c:axId val="373872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 i="0" baseline="0">
                <a:latin typeface="Times New Roman" pitchFamily="18" charset="0"/>
              </a:defRPr>
            </a:pPr>
            <a:endParaRPr lang="ru-RU"/>
          </a:p>
        </c:txPr>
        <c:crossAx val="37389056"/>
        <c:crosses val="autoZero"/>
        <c:auto val="1"/>
        <c:lblAlgn val="ctr"/>
        <c:lblOffset val="100"/>
        <c:noMultiLvlLbl val="0"/>
      </c:catAx>
      <c:valAx>
        <c:axId val="37389056"/>
        <c:scaling>
          <c:orientation val="minMax"/>
          <c:max val="5"/>
          <c:min val="0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b="1" i="0" baseline="0">
                <a:latin typeface="Times New Roman" pitchFamily="18" charset="0"/>
              </a:defRPr>
            </a:pPr>
            <a:endParaRPr lang="ru-RU"/>
          </a:p>
        </c:txPr>
        <c:crossAx val="37387264"/>
        <c:crosses val="autoZero"/>
        <c:crossBetween val="between"/>
        <c:majorUnit val="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accent3">
          <a:shade val="95000"/>
          <a:satMod val="105000"/>
        </a:schemeClr>
      </a:solidFill>
      <a:prstDash val="solid"/>
    </a:ln>
    <a:effectLst>
      <a:outerShdw blurRad="40000" dist="20000" dir="5400000" rotWithShape="0">
        <a:srgbClr val="000000">
          <a:alpha val="38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E2AC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E2AC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E2AC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B050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 i="0" baseline="0">
                    <a:latin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Лист4!$A$65:$A$70</c:f>
              <c:strCache>
                <c:ptCount val="6"/>
                <c:pt idx="0">
                  <c:v>Памяти Азиева (St.)</c:v>
                </c:pt>
                <c:pt idx="1">
                  <c:v>Омская 36</c:v>
                </c:pt>
                <c:pt idx="2">
                  <c:v>Катюша</c:v>
                </c:pt>
                <c:pt idx="3">
                  <c:v>Боевчанка</c:v>
                </c:pt>
                <c:pt idx="4">
                  <c:v>Омская 44</c:v>
                </c:pt>
                <c:pt idx="5">
                  <c:v> Лют. 354/04-6</c:v>
                </c:pt>
              </c:strCache>
            </c:strRef>
          </c:cat>
          <c:val>
            <c:numRef>
              <c:f>Лист4!$B$65:$B$70</c:f>
              <c:numCache>
                <c:formatCode>0.00</c:formatCode>
                <c:ptCount val="6"/>
                <c:pt idx="0">
                  <c:v>3.5875000000000012</c:v>
                </c:pt>
                <c:pt idx="1">
                  <c:v>3.57</c:v>
                </c:pt>
                <c:pt idx="2">
                  <c:v>3.6475000000000097</c:v>
                </c:pt>
                <c:pt idx="3">
                  <c:v>4.04</c:v>
                </c:pt>
                <c:pt idx="4">
                  <c:v>4.4700000000000024</c:v>
                </c:pt>
                <c:pt idx="5">
                  <c:v>4.51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494144"/>
        <c:axId val="37516416"/>
      </c:barChart>
      <c:catAx>
        <c:axId val="374941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 i="0" baseline="0">
                <a:latin typeface="Times New Roman" pitchFamily="18" charset="0"/>
              </a:defRPr>
            </a:pPr>
            <a:endParaRPr lang="ru-RU"/>
          </a:p>
        </c:txPr>
        <c:crossAx val="37516416"/>
        <c:crosses val="autoZero"/>
        <c:auto val="1"/>
        <c:lblAlgn val="ctr"/>
        <c:lblOffset val="100"/>
        <c:noMultiLvlLbl val="0"/>
      </c:catAx>
      <c:valAx>
        <c:axId val="37516416"/>
        <c:scaling>
          <c:orientation val="minMax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b="1" i="0" baseline="0">
                <a:latin typeface="Times New Roman" pitchFamily="18" charset="0"/>
              </a:defRPr>
            </a:pPr>
            <a:endParaRPr lang="ru-RU"/>
          </a:p>
        </c:txPr>
        <c:crossAx val="37494144"/>
        <c:crosses val="autoZero"/>
        <c:crossBetween val="between"/>
        <c:majorUnit val="1"/>
      </c:valAx>
      <c:spPr>
        <a:noFill/>
      </c:spPr>
    </c:plotArea>
    <c:plotVisOnly val="1"/>
    <c:dispBlanksAs val="gap"/>
    <c:showDLblsOverMax val="0"/>
  </c:chart>
  <c:spPr>
    <a:solidFill>
      <a:prstClr val="white"/>
    </a:solidFill>
    <a:ln w="9525" cap="flat" cmpd="sng" algn="ctr">
      <a:solidFill>
        <a:schemeClr val="accent3">
          <a:shade val="95000"/>
          <a:satMod val="105000"/>
        </a:schemeClr>
      </a:solidFill>
      <a:prstDash val="solid"/>
    </a:ln>
    <a:effectLst>
      <a:outerShdw blurRad="40000" dist="20000" dir="5400000" rotWithShape="0">
        <a:srgbClr val="000000">
          <a:alpha val="38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6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 КСИ Обл'!$B$100</c:f>
              <c:strCache>
                <c:ptCount val="1"/>
                <c:pt idx="0">
                  <c:v>Мучнистая роса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numRef>
              <c:f>' КСИ Обл'!$A$101:$A$106</c:f>
              <c:numCache>
                <c:formatCode>General</c:formatCode>
                <c:ptCount val="6"/>
                <c:pt idx="0">
                  <c:v>2001</c:v>
                </c:pt>
                <c:pt idx="1">
                  <c:v>2004</c:v>
                </c:pt>
                <c:pt idx="2">
                  <c:v>2008</c:v>
                </c:pt>
                <c:pt idx="3">
                  <c:v>2010</c:v>
                </c:pt>
                <c:pt idx="4">
                  <c:v>2015</c:v>
                </c:pt>
                <c:pt idx="5">
                  <c:v>2018</c:v>
                </c:pt>
              </c:numCache>
            </c:numRef>
          </c:cat>
          <c:val>
            <c:numRef>
              <c:f>' КСИ Обл'!$B$101:$B$106</c:f>
              <c:numCache>
                <c:formatCode>General</c:formatCode>
                <c:ptCount val="6"/>
                <c:pt idx="0">
                  <c:v>14.8</c:v>
                </c:pt>
                <c:pt idx="1">
                  <c:v>43</c:v>
                </c:pt>
                <c:pt idx="2">
                  <c:v>61</c:v>
                </c:pt>
                <c:pt idx="3">
                  <c:v>64</c:v>
                </c:pt>
                <c:pt idx="4">
                  <c:v>74</c:v>
                </c:pt>
                <c:pt idx="5">
                  <c:v>64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' КСИ Обл'!$C$100</c:f>
              <c:strCache>
                <c:ptCount val="1"/>
                <c:pt idx="0">
                  <c:v>Бурая ржавчина</c:v>
                </c:pt>
              </c:strCache>
            </c:strRef>
          </c:tx>
          <c:spPr>
            <a:solidFill>
              <a:schemeClr val="accent6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numRef>
              <c:f>' КСИ Обл'!$A$101:$A$106</c:f>
              <c:numCache>
                <c:formatCode>General</c:formatCode>
                <c:ptCount val="6"/>
                <c:pt idx="0">
                  <c:v>2001</c:v>
                </c:pt>
                <c:pt idx="1">
                  <c:v>2004</c:v>
                </c:pt>
                <c:pt idx="2">
                  <c:v>2008</c:v>
                </c:pt>
                <c:pt idx="3">
                  <c:v>2010</c:v>
                </c:pt>
                <c:pt idx="4">
                  <c:v>2015</c:v>
                </c:pt>
                <c:pt idx="5">
                  <c:v>2018</c:v>
                </c:pt>
              </c:numCache>
            </c:numRef>
          </c:cat>
          <c:val>
            <c:numRef>
              <c:f>' КСИ Обл'!$C$101:$C$106</c:f>
              <c:numCache>
                <c:formatCode>General</c:formatCode>
                <c:ptCount val="6"/>
                <c:pt idx="0">
                  <c:v>8.5</c:v>
                </c:pt>
                <c:pt idx="1">
                  <c:v>50</c:v>
                </c:pt>
                <c:pt idx="2">
                  <c:v>55.8</c:v>
                </c:pt>
                <c:pt idx="3">
                  <c:v>60</c:v>
                </c:pt>
                <c:pt idx="4">
                  <c:v>68</c:v>
                </c:pt>
                <c:pt idx="5">
                  <c:v>55</c:v>
                </c:pt>
              </c:numCache>
            </c:numRef>
          </c:val>
          <c:shape val="cylinder"/>
        </c:ser>
        <c:ser>
          <c:idx val="2"/>
          <c:order val="2"/>
          <c:tx>
            <c:strRef>
              <c:f>' КСИ Обл'!$D$100</c:f>
              <c:strCache>
                <c:ptCount val="1"/>
                <c:pt idx="0">
                  <c:v>Стеблевая ржавчина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2"/>
              <c:layout>
                <c:manualLayout>
                  <c:x val="2.0061728395061668E-2"/>
                  <c:y val="-1.12241306435779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6975308641975329E-2"/>
                  <c:y val="-2.80603266089448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3.0864197530864217E-2"/>
                  <c:y val="-2.8060326608944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4.3209876543209819E-2"/>
                  <c:y val="1.68361959653669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 i="0" baseline="0">
                    <a:latin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 КСИ Обл'!$A$101:$A$106</c:f>
              <c:numCache>
                <c:formatCode>General</c:formatCode>
                <c:ptCount val="6"/>
                <c:pt idx="0">
                  <c:v>2001</c:v>
                </c:pt>
                <c:pt idx="1">
                  <c:v>2004</c:v>
                </c:pt>
                <c:pt idx="2">
                  <c:v>2008</c:v>
                </c:pt>
                <c:pt idx="3">
                  <c:v>2010</c:v>
                </c:pt>
                <c:pt idx="4">
                  <c:v>2015</c:v>
                </c:pt>
                <c:pt idx="5">
                  <c:v>2018</c:v>
                </c:pt>
              </c:numCache>
            </c:numRef>
          </c:cat>
          <c:val>
            <c:numRef>
              <c:f>' КСИ Обл'!$D$101:$D$106</c:f>
              <c:numCache>
                <c:formatCode>General</c:formatCode>
                <c:ptCount val="6"/>
                <c:pt idx="2">
                  <c:v>50</c:v>
                </c:pt>
                <c:pt idx="3">
                  <c:v>58</c:v>
                </c:pt>
                <c:pt idx="4">
                  <c:v>62</c:v>
                </c:pt>
                <c:pt idx="5">
                  <c:v>89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7535744"/>
        <c:axId val="37537280"/>
        <c:axId val="0"/>
      </c:bar3DChart>
      <c:catAx>
        <c:axId val="37535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 i="0" baseline="0"/>
            </a:pPr>
            <a:endParaRPr lang="ru-RU"/>
          </a:p>
        </c:txPr>
        <c:crossAx val="37537280"/>
        <c:crosses val="autoZero"/>
        <c:auto val="1"/>
        <c:lblAlgn val="ctr"/>
        <c:lblOffset val="100"/>
        <c:noMultiLvlLbl val="0"/>
      </c:catAx>
      <c:valAx>
        <c:axId val="375372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 i="0" baseline="0">
                <a:latin typeface="Times New Roman" pitchFamily="18" charset="0"/>
              </a:defRPr>
            </a:pPr>
            <a:endParaRPr lang="ru-RU"/>
          </a:p>
        </c:txPr>
        <c:crossAx val="37535744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spPr>
    <a:solidFill>
      <a:prstClr val="white">
        <a:alpha val="82000"/>
      </a:prstClr>
    </a:solidFill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0.27237</cdr:x>
      <cdr:y>0.87781</cdr:y>
    </cdr:from>
    <cdr:to>
      <cdr:x>0.62711</cdr:x>
      <cdr:y>1</cdr:y>
    </cdr:to>
    <cdr:sp macro="" textlink="">
      <cdr:nvSpPr>
        <cdr:cNvPr id="2" name="TextBox 6"/>
        <cdr:cNvSpPr txBox="1"/>
      </cdr:nvSpPr>
      <cdr:spPr>
        <a:xfrm xmlns:a="http://schemas.openxmlformats.org/drawingml/2006/main">
          <a:off x="1319625" y="2653268"/>
          <a:ext cx="1718740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ru-RU" sz="1800" dirty="0" smtClean="0"/>
            <a:t>среднепоздние</a:t>
          </a:r>
          <a:endParaRPr lang="ru-RU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0.22798</cdr:x>
      <cdr:y>0.85144</cdr:y>
    </cdr:from>
    <cdr:to>
      <cdr:x>0.61314</cdr:x>
      <cdr:y>0.98765</cdr:y>
    </cdr:to>
    <cdr:sp macro="" textlink="">
      <cdr:nvSpPr>
        <cdr:cNvPr id="2" name="TextBox 6"/>
        <cdr:cNvSpPr txBox="1"/>
      </cdr:nvSpPr>
      <cdr:spPr>
        <a:xfrm xmlns:a="http://schemas.openxmlformats.org/drawingml/2006/main">
          <a:off x="946770" y="2308625"/>
          <a:ext cx="1599540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ru-RU" dirty="0" smtClean="0"/>
            <a:t>среднеспелые</a:t>
          </a:r>
          <a:endParaRPr lang="ru-RU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6693EE-A1DD-4F4C-BCE4-5CA4BEF0A84F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A65A0B-DC1E-40E7-9582-7819B1EEC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331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843BB-9ACD-4530-88D0-F5362F63B18B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0220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5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358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smtClean="0">
              <a:latin typeface="Arial" charset="0"/>
              <a:cs typeface="Arial" charset="0"/>
            </a:endParaRPr>
          </a:p>
        </p:txBody>
      </p:sp>
      <p:sp>
        <p:nvSpPr>
          <p:cNvPr id="323587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eaLnBrk="0" hangingPunct="0"/>
            <a:fld id="{56AED728-1E88-4FA5-85AD-9CF9BFA6DDC5}" type="slidenum">
              <a:rPr lang="ru-RU" altLang="ru-RU" smtClean="0">
                <a:solidFill>
                  <a:srgbClr val="000000"/>
                </a:solidFill>
                <a:latin typeface="Arial" charset="0"/>
              </a:rPr>
              <a:pPr eaLnBrk="0" hangingPunct="0"/>
              <a:t>2</a:t>
            </a:fld>
            <a:endParaRPr lang="ru-RU" altLang="ru-RU" smtClean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0707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547CC7-F1D6-4FC9-AC3F-0B49B56A06C4}" type="slidenum">
              <a:rPr lang="ru-RU" altLang="ru-RU" smtClean="0"/>
              <a:pPr/>
              <a:t>4</a:t>
            </a:fld>
            <a:endParaRPr lang="ru-RU" altLang="ru-RU" smtClean="0"/>
          </a:p>
        </p:txBody>
      </p:sp>
      <p:sp>
        <p:nvSpPr>
          <p:cNvPr id="38915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smtClean="0"/>
          </a:p>
        </p:txBody>
      </p:sp>
      <p:sp>
        <p:nvSpPr>
          <p:cNvPr id="38917" name="Номер слайда 3"/>
          <p:cNvSpPr txBox="1">
            <a:spLocks noGrp="1"/>
          </p:cNvSpPr>
          <p:nvPr/>
        </p:nvSpPr>
        <p:spPr bwMode="auto">
          <a:xfrm>
            <a:off x="3816708" y="10238623"/>
            <a:ext cx="2921159" cy="539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9" tIns="45725" rIns="91449" bIns="45725" anchor="b"/>
          <a:lstStyle/>
          <a:p>
            <a:pPr algn="r"/>
            <a:fld id="{09397160-DA52-44B0-A24A-E6C0DD25B0FD}" type="slidenum">
              <a:rPr lang="ru-RU" altLang="ru-RU" sz="1200"/>
              <a:pPr algn="r"/>
              <a:t>4</a:t>
            </a:fld>
            <a:endParaRPr lang="ru-RU" altLang="ru-RU" sz="1200" dirty="0"/>
          </a:p>
        </p:txBody>
      </p:sp>
    </p:spTree>
    <p:extLst>
      <p:ext uri="{BB962C8B-B14F-4D97-AF65-F5344CB8AC3E}">
        <p14:creationId xmlns:p14="http://schemas.microsoft.com/office/powerpoint/2010/main" val="4042756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3E759E-773D-4F21-9F5D-368ED1620388}" type="slidenum">
              <a:rPr lang="ru-RU" smtClean="0"/>
              <a:pPr/>
              <a:t>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450540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7A80E9-8756-4F28-B43C-C602B294203B}" type="slidenum">
              <a:rPr lang="ru-RU" altLang="ru-RU" smtClean="0"/>
              <a:pPr/>
              <a:t>6</a:t>
            </a:fld>
            <a:endParaRPr lang="ru-RU" altLang="ru-RU" smtClean="0"/>
          </a:p>
        </p:txBody>
      </p:sp>
      <p:sp>
        <p:nvSpPr>
          <p:cNvPr id="44035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smtClean="0"/>
          </a:p>
        </p:txBody>
      </p:sp>
      <p:sp>
        <p:nvSpPr>
          <p:cNvPr id="44037" name="Номер слайда 3"/>
          <p:cNvSpPr txBox="1">
            <a:spLocks noGrp="1"/>
          </p:cNvSpPr>
          <p:nvPr/>
        </p:nvSpPr>
        <p:spPr bwMode="auto">
          <a:xfrm>
            <a:off x="3816708" y="10238623"/>
            <a:ext cx="2921159" cy="539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9" tIns="45725" rIns="91449" bIns="45725" anchor="b"/>
          <a:lstStyle/>
          <a:p>
            <a:pPr algn="r"/>
            <a:fld id="{888121F0-0551-480C-8DCE-F5D57746066D}" type="slidenum">
              <a:rPr lang="ru-RU" altLang="ru-RU" sz="1200"/>
              <a:pPr algn="r"/>
              <a:t>6</a:t>
            </a:fld>
            <a:endParaRPr lang="ru-RU" altLang="ru-RU" sz="1200" dirty="0"/>
          </a:p>
        </p:txBody>
      </p:sp>
    </p:spTree>
    <p:extLst>
      <p:ext uri="{BB962C8B-B14F-4D97-AF65-F5344CB8AC3E}">
        <p14:creationId xmlns:p14="http://schemas.microsoft.com/office/powerpoint/2010/main" val="1670919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A8E37A-2BBC-4586-8B5B-193DF012D1E9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873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1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03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3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03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66D4BF-056C-4118-B2FE-1E1B05D913A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 cstate="email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 cstate="email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30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 cstate="email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30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71" y="430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8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1"/>
            <a:ext cx="7577814" cy="1470025"/>
          </a:xfrm>
        </p:spPr>
        <p:txBody>
          <a:bodyPr anchor="b" anchorCtr="0"/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>
                <a:solidFill>
                  <a:prstClr val="black"/>
                </a:solidFill>
              </a:rPr>
              <a:pPr/>
              <a:t>7/26/2019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>
                <a:solidFill>
                  <a:prstClr val="black"/>
                </a:solidFill>
              </a:rPr>
              <a:pPr algn="r"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9638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>
                <a:solidFill>
                  <a:prstClr val="black"/>
                </a:solidFill>
              </a:rPr>
              <a:pPr/>
              <a:t>7/26/2019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>
                <a:solidFill>
                  <a:prstClr val="black"/>
                </a:solidFill>
              </a:rPr>
              <a:pPr algn="r"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234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>
                <a:solidFill>
                  <a:prstClr val="black"/>
                </a:solidFill>
              </a:rPr>
              <a:pPr/>
              <a:t>7/26/2019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>
                <a:solidFill>
                  <a:prstClr val="black"/>
                </a:solidFill>
              </a:rPr>
              <a:pPr algn="r"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4239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>
                <a:solidFill>
                  <a:prstClr val="black"/>
                </a:solidFill>
              </a:rPr>
              <a:pPr/>
              <a:t>7/26/2019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>
                <a:solidFill>
                  <a:prstClr val="black"/>
                </a:solidFill>
              </a:rPr>
              <a:pPr algn="r"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388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текст в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>
                <a:solidFill>
                  <a:prstClr val="black"/>
                </a:solidFill>
              </a:rPr>
              <a:pPr/>
              <a:t>7/26/2019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>
                <a:solidFill>
                  <a:prstClr val="black"/>
                </a:solidFill>
              </a:rPr>
              <a:pPr algn="r"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0034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>
                <a:solidFill>
                  <a:prstClr val="black"/>
                </a:solidFill>
              </a:rPr>
              <a:pPr/>
              <a:t>7/26/2019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>
                <a:solidFill>
                  <a:prstClr val="black"/>
                </a:solidFill>
              </a:rPr>
              <a:pPr algn="r"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9429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>
                <a:solidFill>
                  <a:prstClr val="black"/>
                </a:solidFill>
              </a:rPr>
              <a:pPr/>
              <a:t>7/26/2019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>
                <a:solidFill>
                  <a:prstClr val="black"/>
                </a:solidFill>
              </a:rPr>
              <a:pPr algn="r"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9239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8184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3212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255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3280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9045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4005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2282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6801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9669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6567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973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39999">
              <a:schemeClr val="accent3">
                <a:lumMod val="20000"/>
                <a:lumOff val="80000"/>
              </a:schemeClr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alphaModFix amt="5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10" cstate="email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30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571" y="430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1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fld id="{5C14FD69-4A85-4715-A222-ABB225B63BC6}" type="datetimeFigureOut">
              <a:rPr lang="en-US" smtClean="0">
                <a:solidFill>
                  <a:prstClr val="black"/>
                </a:solidFill>
              </a:rPr>
              <a:pPr/>
              <a:t>7/26/2019</a:t>
            </a:fld>
            <a:endParaRPr lang="en-US" dirty="0" smtClean="0">
              <a:solidFill>
                <a:prstClr val="black"/>
              </a:solidFill>
            </a:endParaRPr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1"/>
          </a:xfrm>
          <a:prstGeom prst="rect">
            <a:avLst/>
          </a:prstGeom>
        </p:spPr>
        <p:txBody>
          <a:bodyPr/>
          <a:lstStyle>
            <a:lvl1pPr algn="ctr">
              <a:defRPr sz="1000">
                <a:latin typeface="+mn-lt"/>
              </a:defRPr>
            </a:lvl1pPr>
          </a:lstStyle>
          <a:p>
            <a:endParaRPr lang="en-US" dirty="0" smtClean="0">
              <a:solidFill>
                <a:prstClr val="black"/>
              </a:solidFill>
            </a:endParaRPr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1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pPr algn="r"/>
            <a:fld id="{D4C49B74-5DB2-4B03-B1D2-7F6A3C51C318}" type="slidenum">
              <a:rPr lang="en-US" smtClean="0">
                <a:solidFill>
                  <a:prstClr val="black"/>
                </a:solidFill>
              </a:rPr>
              <a:pPr algn="r"/>
              <a:t>‹#›</a:t>
            </a:fld>
            <a:endParaRPr 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128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</p:sldLayoutIdLs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hangingPunct="1">
        <a:buNone/>
        <a:defRPr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hangingPunct="1">
        <a:buChar char="•"/>
        <a:defRPr sz="2800">
          <a:latin typeface="+mn-lt"/>
        </a:defRPr>
      </a:lvl1pPr>
      <a:lvl2pPr marL="742950" indent="-285750" eaLnBrk="1" hangingPunct="1">
        <a:buChar char="–"/>
        <a:defRPr sz="2400">
          <a:latin typeface="+mn-lt"/>
        </a:defRPr>
      </a:lvl2pPr>
      <a:lvl3pPr marL="1143000" indent="-228600" eaLnBrk="1" hangingPunct="1">
        <a:buChar char="•"/>
        <a:defRPr sz="2400">
          <a:latin typeface="+mn-lt"/>
        </a:defRPr>
      </a:lvl3pPr>
      <a:lvl4pPr marL="1600200" indent="-228600" eaLnBrk="1" hangingPunct="1">
        <a:buChar char="–"/>
        <a:defRPr sz="2000">
          <a:latin typeface="+mn-lt"/>
        </a:defRPr>
      </a:lvl4pPr>
      <a:lvl5pPr marL="2057400" indent="-228600" eaLnBrk="1" hangingPunct="1">
        <a:buChar char="»"/>
        <a:defRPr sz="2000"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540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9.jpe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21.png"/><Relationship Id="rId4" Type="http://schemas.openxmlformats.org/officeDocument/2006/relationships/image" Target="../media/image2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6.wmf"/><Relationship Id="rId11" Type="http://schemas.openxmlformats.org/officeDocument/2006/relationships/image" Target="../media/image42.pn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1.jpeg"/><Relationship Id="rId4" Type="http://schemas.openxmlformats.org/officeDocument/2006/relationships/image" Target="../media/image37.jpeg"/><Relationship Id="rId9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ЧОВ\Desktop\День поля -2019\Заставка на слайди и общая\3х4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0" y="2060850"/>
            <a:ext cx="9144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663300"/>
                </a:solidFill>
              </a:rPr>
              <a:t>Возможности селекционеров по созданию экспортно-ориентированных сортов сельскохозяйственных </a:t>
            </a:r>
            <a:r>
              <a:rPr lang="ru-RU" sz="4000" b="1" dirty="0" smtClean="0">
                <a:solidFill>
                  <a:srgbClr val="663300"/>
                </a:solidFill>
              </a:rPr>
              <a:t>культур</a:t>
            </a:r>
          </a:p>
          <a:p>
            <a:pPr algn="ctr"/>
            <a:endParaRPr lang="ru-RU" sz="4000" b="1" dirty="0" smtClean="0">
              <a:solidFill>
                <a:srgbClr val="663300"/>
              </a:solidFill>
            </a:endParaRPr>
          </a:p>
          <a:p>
            <a:pPr fontAlgn="t"/>
            <a:r>
              <a:rPr lang="ru-RU" sz="2800" b="1" dirty="0" err="1">
                <a:solidFill>
                  <a:prstClr val="black"/>
                </a:solidFill>
              </a:rPr>
              <a:t>Чекусов</a:t>
            </a:r>
            <a:r>
              <a:rPr lang="ru-RU" sz="2800" b="1" dirty="0">
                <a:solidFill>
                  <a:prstClr val="black"/>
                </a:solidFill>
              </a:rPr>
              <a:t> Максим </a:t>
            </a:r>
            <a:r>
              <a:rPr lang="ru-RU" sz="2800" b="1" dirty="0" smtClean="0">
                <a:solidFill>
                  <a:prstClr val="black"/>
                </a:solidFill>
              </a:rPr>
              <a:t>Сергеевич,</a:t>
            </a:r>
            <a:endParaRPr lang="ru-RU" sz="2800" dirty="0">
              <a:solidFill>
                <a:prstClr val="black"/>
              </a:solidFill>
            </a:endParaRPr>
          </a:p>
          <a:p>
            <a:r>
              <a:rPr lang="ru-RU" sz="2800" i="1" dirty="0" err="1">
                <a:solidFill>
                  <a:prstClr val="black"/>
                </a:solidFill>
              </a:rPr>
              <a:t>Врио</a:t>
            </a:r>
            <a:r>
              <a:rPr lang="ru-RU" sz="2800" i="1" dirty="0">
                <a:solidFill>
                  <a:prstClr val="black"/>
                </a:solidFill>
              </a:rPr>
              <a:t> директора Федерального государственного бюджетного научного </a:t>
            </a:r>
            <a:r>
              <a:rPr lang="ru-RU" sz="2800" i="1" dirty="0" smtClean="0">
                <a:solidFill>
                  <a:prstClr val="black"/>
                </a:solidFill>
              </a:rPr>
              <a:t>учреждения</a:t>
            </a:r>
          </a:p>
          <a:p>
            <a:r>
              <a:rPr lang="ru-RU" sz="2800" i="1" dirty="0" smtClean="0">
                <a:solidFill>
                  <a:prstClr val="black"/>
                </a:solidFill>
              </a:rPr>
              <a:t>«Омский </a:t>
            </a:r>
            <a:r>
              <a:rPr lang="ru-RU" sz="2800" i="1" dirty="0">
                <a:solidFill>
                  <a:prstClr val="black"/>
                </a:solidFill>
              </a:rPr>
              <a:t>аграрный научный центр</a:t>
            </a:r>
            <a:r>
              <a:rPr lang="ru-RU" sz="2800" i="1" dirty="0" smtClean="0">
                <a:solidFill>
                  <a:prstClr val="black"/>
                </a:solidFill>
              </a:rPr>
              <a:t>»,</a:t>
            </a:r>
          </a:p>
          <a:p>
            <a:r>
              <a:rPr lang="ru-RU" sz="2800" i="1" dirty="0" smtClean="0">
                <a:solidFill>
                  <a:prstClr val="black"/>
                </a:solidFill>
              </a:rPr>
              <a:t>кандидат </a:t>
            </a:r>
            <a:r>
              <a:rPr lang="ru-RU" sz="2800" i="1" dirty="0">
                <a:solidFill>
                  <a:prstClr val="black"/>
                </a:solidFill>
              </a:rPr>
              <a:t>технических наук, (г. Омск)</a:t>
            </a:r>
            <a:endParaRPr lang="ru-RU" sz="2500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61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96525" y="2753925"/>
            <a:ext cx="4680519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0" tIns="45716" rIns="91430" bIns="45716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sz="2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озимая пшеница</a:t>
            </a:r>
            <a:r>
              <a:rPr lang="en-US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;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озимая </a:t>
            </a:r>
            <a:r>
              <a:rPr lang="ru-RU" sz="2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рожь;</a:t>
            </a:r>
            <a:endParaRPr lang="ru-RU" sz="2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озимый тритикале;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мягкая</a:t>
            </a:r>
            <a:r>
              <a:rPr lang="en-US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яровая пшеница</a:t>
            </a:r>
            <a:r>
              <a:rPr lang="en-US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;</a:t>
            </a:r>
            <a:endParaRPr lang="ru-RU" sz="2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твердая яровая пшеница;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ячмень; </a:t>
            </a:r>
          </a:p>
          <a:p>
            <a:pPr>
              <a:buFontTx/>
              <a:buChar char="•"/>
              <a:defRPr/>
            </a:pPr>
            <a:endParaRPr lang="ru-RU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" y="2428875"/>
            <a:ext cx="9144000" cy="460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322564" name="Рисунок 9" descr="D:\СОХРАН\DOK-C\doc\Сорта СибНИИСХ\Книга Сорта СибНИИСХ 2013\Фото вкладка\2 Мягкая яровая пшеница\1 DSCN8072.JPG"/>
          <p:cNvPicPr>
            <a:picLocks noChangeAspect="1" noChangeArrowheads="1"/>
          </p:cNvPicPr>
          <p:nvPr/>
        </p:nvPicPr>
        <p:blipFill>
          <a:blip r:embed="rId3" cstate="print"/>
          <a:srcRect b="13629"/>
          <a:stretch>
            <a:fillRect/>
          </a:stretch>
        </p:blipFill>
        <p:spPr bwMode="auto">
          <a:xfrm>
            <a:off x="0" y="0"/>
            <a:ext cx="9144000" cy="247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0" y="728700"/>
            <a:ext cx="9144000" cy="954099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wrap="square" lIns="91430" tIns="45716" rIns="91430" bIns="45716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800" b="1" dirty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Селекция в ФГБНУ «Омский АНЦ»                                  ведется по 13 культурам: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32041" y="2647365"/>
            <a:ext cx="3827090" cy="2677656"/>
          </a:xfrm>
          <a:prstGeom prst="rect">
            <a:avLst/>
          </a:prstGeom>
          <a:noFill/>
        </p:spPr>
        <p:txBody>
          <a:bodyPr lIns="91430" tIns="45716" rIns="91430" bIns="45716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sz="2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овёс;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горох</a:t>
            </a:r>
            <a:r>
              <a:rPr lang="en-US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соя;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люцерна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чечевица</a:t>
            </a:r>
            <a:r>
              <a:rPr lang="en-US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;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кострец безостый;     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картофель </a:t>
            </a:r>
            <a:endParaRPr lang="ru-RU" sz="2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5009" y="5445225"/>
            <a:ext cx="8677470" cy="830989"/>
          </a:xfrm>
          <a:prstGeom prst="rect">
            <a:avLst/>
          </a:prstGeom>
          <a:noFill/>
        </p:spPr>
        <p:txBody>
          <a:bodyPr lIns="91430" tIns="45716" rIns="91430" bIns="45716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Первичное семеноводство ежегодно </a:t>
            </a:r>
            <a:r>
              <a:rPr lang="ru-RU" sz="2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осуществляется 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по 45-55 сортам </a:t>
            </a:r>
            <a:endParaRPr lang="ru-RU" sz="24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545" y="4014066"/>
            <a:ext cx="3748111" cy="26516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293" name="Picture 4" descr="C:\Users\Игорь\Desktop\рабочий вариант\Фото Сорта2018(2)\Пшеница\Приемка08 0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7016" y="4014710"/>
            <a:ext cx="3690410" cy="26546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96525" y="0"/>
            <a:ext cx="86182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8E40"/>
                </a:solidFill>
              </a:rPr>
              <a:t>Основное направление селекционной работы</a:t>
            </a:r>
            <a:r>
              <a:rPr lang="ru-RU" b="1" dirty="0" smtClean="0">
                <a:solidFill>
                  <a:srgbClr val="008E40"/>
                </a:solidFill>
              </a:rPr>
              <a:t>     </a:t>
            </a:r>
            <a:endParaRPr lang="ru-RU" sz="2400" b="1" dirty="0" smtClean="0">
              <a:solidFill>
                <a:srgbClr val="008E40"/>
              </a:solidFill>
            </a:endParaRPr>
          </a:p>
          <a:p>
            <a:endParaRPr lang="ru-RU" b="1" dirty="0">
              <a:solidFill>
                <a:srgbClr val="008E4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7887" y="412493"/>
            <a:ext cx="861825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</a:t>
            </a:r>
          </a:p>
          <a:p>
            <a:pPr algn="just"/>
            <a:r>
              <a:rPr lang="ru-RU" sz="2400" b="1" dirty="0" smtClean="0"/>
              <a:t>    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оздание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высокопродуктивных конкурентоспособных коммерческих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экспортно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ориентированных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сортов сельскохозяйственных культур, устойчивых к неблагоприятным биотическим и абиотическим факторам  среды с высокими показателями качества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Рисунок 65" descr="DSCN58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6986588"/>
          </a:xfrm>
          <a:prstGeom prst="rect">
            <a:avLst/>
          </a:prstGeom>
        </p:spPr>
      </p:pic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341530" y="278650"/>
            <a:ext cx="8232458" cy="65435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altLang="ru-RU" sz="3200" b="1" dirty="0" smtClean="0">
                <a:solidFill>
                  <a:srgbClr val="00B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Современные требования к сортам</a:t>
            </a:r>
            <a:endParaRPr lang="ru-RU" sz="3200" b="1" dirty="0">
              <a:solidFill>
                <a:srgbClr val="008E4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366755" y="3969060"/>
            <a:ext cx="3787503" cy="643236"/>
          </a:xfrm>
          <a:prstGeom prst="roundRect">
            <a:avLst/>
          </a:prstGeom>
          <a:solidFill>
            <a:srgbClr val="DCFF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366755" y="2078850"/>
            <a:ext cx="3787503" cy="714706"/>
          </a:xfrm>
          <a:prstGeom prst="roundRect">
            <a:avLst/>
          </a:prstGeom>
          <a:solidFill>
            <a:srgbClr val="DCFF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418" name="Прямоугольник 24"/>
          <p:cNvSpPr>
            <a:spLocks noChangeArrowheads="1"/>
          </p:cNvSpPr>
          <p:nvPr/>
        </p:nvSpPr>
        <p:spPr bwMode="auto">
          <a:xfrm>
            <a:off x="2681790" y="2078850"/>
            <a:ext cx="3188807" cy="708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67" tIns="45734" rIns="91467" bIns="45734">
            <a:spAutoFit/>
          </a:bodyPr>
          <a:lstStyle/>
          <a:p>
            <a:pPr algn="ctr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Устойчивость к грибным </a:t>
            </a:r>
          </a:p>
          <a:p>
            <a:pPr algn="ctr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заболеваниям</a:t>
            </a:r>
            <a:endParaRPr lang="ru-RU" altLang="ru-RU" sz="2000" dirty="0"/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2411760" y="1223755"/>
            <a:ext cx="3787503" cy="643236"/>
          </a:xfrm>
          <a:prstGeom prst="roundRect">
            <a:avLst/>
          </a:prstGeom>
          <a:solidFill>
            <a:srgbClr val="DCFF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2321750" y="3113965"/>
            <a:ext cx="3787503" cy="714706"/>
          </a:xfrm>
          <a:prstGeom prst="roundRect">
            <a:avLst/>
          </a:prstGeom>
          <a:solidFill>
            <a:srgbClr val="DCFF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2366755" y="4869160"/>
            <a:ext cx="3787503" cy="571765"/>
          </a:xfrm>
          <a:prstGeom prst="roundRect">
            <a:avLst/>
          </a:prstGeom>
          <a:solidFill>
            <a:srgbClr val="DCFF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2321750" y="5769260"/>
            <a:ext cx="3787503" cy="571765"/>
          </a:xfrm>
          <a:prstGeom prst="roundRect">
            <a:avLst/>
          </a:prstGeom>
          <a:solidFill>
            <a:srgbClr val="DCFF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440" name="Прямоугольник 22"/>
          <p:cNvSpPr>
            <a:spLocks noChangeArrowheads="1"/>
          </p:cNvSpPr>
          <p:nvPr/>
        </p:nvSpPr>
        <p:spPr bwMode="auto">
          <a:xfrm>
            <a:off x="2771800" y="1223755"/>
            <a:ext cx="3215805" cy="708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67" tIns="45734" rIns="91467" bIns="45734">
            <a:spAutoFit/>
          </a:bodyPr>
          <a:lstStyle/>
          <a:p>
            <a:pPr algn="ctr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Высокая потенциальная урожайность</a:t>
            </a:r>
            <a:endParaRPr lang="ru-RU" altLang="ru-RU" sz="2000" dirty="0"/>
          </a:p>
        </p:txBody>
      </p:sp>
      <p:sp>
        <p:nvSpPr>
          <p:cNvPr id="16441" name="Прямоугольник 23"/>
          <p:cNvSpPr>
            <a:spLocks noChangeArrowheads="1"/>
          </p:cNvSpPr>
          <p:nvPr/>
        </p:nvSpPr>
        <p:spPr bwMode="auto">
          <a:xfrm>
            <a:off x="2861810" y="3248980"/>
            <a:ext cx="2553587" cy="400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67" tIns="45734" rIns="91467" bIns="45734">
            <a:spAutoFit/>
          </a:bodyPr>
          <a:lstStyle/>
          <a:p>
            <a:pPr algn="ctr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Засухоустойчивость </a:t>
            </a:r>
            <a:endParaRPr lang="ru-RU" altLang="ru-RU" sz="2000" dirty="0"/>
          </a:p>
        </p:txBody>
      </p:sp>
      <p:sp>
        <p:nvSpPr>
          <p:cNvPr id="16443" name="Прямоугольник 25"/>
          <p:cNvSpPr>
            <a:spLocks noChangeArrowheads="1"/>
          </p:cNvSpPr>
          <p:nvPr/>
        </p:nvSpPr>
        <p:spPr bwMode="auto">
          <a:xfrm>
            <a:off x="3176845" y="4104075"/>
            <a:ext cx="1950127" cy="400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67" tIns="45734" rIns="91467" bIns="45734">
            <a:spAutoFit/>
          </a:bodyPr>
          <a:lstStyle/>
          <a:p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Качество зерна</a:t>
            </a:r>
            <a:endParaRPr lang="ru-RU" altLang="ru-RU" sz="2000" dirty="0"/>
          </a:p>
        </p:txBody>
      </p:sp>
      <p:sp>
        <p:nvSpPr>
          <p:cNvPr id="16444" name="Прямоугольник 26"/>
          <p:cNvSpPr>
            <a:spLocks noChangeArrowheads="1"/>
          </p:cNvSpPr>
          <p:nvPr/>
        </p:nvSpPr>
        <p:spPr bwMode="auto">
          <a:xfrm>
            <a:off x="3041830" y="4959170"/>
            <a:ext cx="2572643" cy="400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67" tIns="45734" rIns="91467" bIns="45734">
            <a:spAutoFit/>
          </a:bodyPr>
          <a:lstStyle/>
          <a:p>
            <a:r>
              <a:rPr lang="ru-RU" altLang="ru-RU" sz="2000" b="1" dirty="0" err="1">
                <a:latin typeface="Times New Roman" pitchFamily="18" charset="0"/>
                <a:cs typeface="Times New Roman" pitchFamily="18" charset="0"/>
              </a:rPr>
              <a:t>Гомеостатичность</a:t>
            </a:r>
            <a:r>
              <a:rPr lang="en-US" alt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000" dirty="0"/>
          </a:p>
        </p:txBody>
      </p:sp>
      <p:sp>
        <p:nvSpPr>
          <p:cNvPr id="16445" name="Прямоугольник 27"/>
          <p:cNvSpPr>
            <a:spLocks noChangeArrowheads="1"/>
          </p:cNvSpPr>
          <p:nvPr/>
        </p:nvSpPr>
        <p:spPr bwMode="auto">
          <a:xfrm>
            <a:off x="2996825" y="5769260"/>
            <a:ext cx="2064467" cy="400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67" tIns="45734" rIns="91467" bIns="45734">
            <a:spAutoFit/>
          </a:bodyPr>
          <a:lstStyle/>
          <a:p>
            <a:r>
              <a:rPr lang="ru-RU" altLang="ru-RU" sz="2000" b="1" dirty="0" err="1">
                <a:latin typeface="Times New Roman" pitchFamily="18" charset="0"/>
                <a:cs typeface="Times New Roman" pitchFamily="18" charset="0"/>
              </a:rPr>
              <a:t>Неполегаемость</a:t>
            </a:r>
            <a:endParaRPr lang="ru-RU" alt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3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t="24242" b="4887"/>
          <a:stretch>
            <a:fillRect/>
          </a:stretch>
        </p:blipFill>
        <p:spPr bwMode="auto">
          <a:xfrm>
            <a:off x="0" y="728700"/>
            <a:ext cx="9144000" cy="591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3221850" y="1043735"/>
            <a:ext cx="1511300" cy="936625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</a:rPr>
              <a:t>ИЦиГ</a:t>
            </a:r>
            <a:endParaRPr lang="ru-RU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779838" y="2636838"/>
            <a:ext cx="2087562" cy="1296987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</a:rPr>
              <a:t>ФГБНУ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</a:rPr>
              <a:t>«Омский АНЦ»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072066" y="5357826"/>
            <a:ext cx="1728787" cy="928694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СК СОС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(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</a:rPr>
              <a:t>Kazakhstan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380288" y="3929066"/>
            <a:ext cx="1439862" cy="928694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b="1" dirty="0">
              <a:solidFill>
                <a:srgbClr val="002060"/>
              </a:solidFill>
            </a:endParaRP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НГРРУ (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Ukraine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>
              <a:defRPr/>
            </a:pPr>
            <a:endParaRPr lang="ru-RU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000893" y="2060575"/>
            <a:ext cx="1785949" cy="863600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Кургансемена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96525" y="1853825"/>
            <a:ext cx="1296988" cy="914400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ВНИИР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601670" y="953725"/>
            <a:ext cx="1357322" cy="1031898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ВНИИЗР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285852" y="5572140"/>
            <a:ext cx="1357322" cy="936625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ОСЗ,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«степное»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822250" y="1088740"/>
            <a:ext cx="1851025" cy="863600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ТатНИИСХ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476375" y="3071811"/>
            <a:ext cx="1336675" cy="928694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ОСЗ,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Тара</a:t>
            </a:r>
          </a:p>
        </p:txBody>
      </p:sp>
      <p:sp>
        <p:nvSpPr>
          <p:cNvPr id="2" name="Скругленный прямоугольник 17"/>
          <p:cNvSpPr/>
          <p:nvPr/>
        </p:nvSpPr>
        <p:spPr>
          <a:xfrm>
            <a:off x="7215206" y="5429264"/>
            <a:ext cx="1512888" cy="914400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b="1" dirty="0">
              <a:solidFill>
                <a:srgbClr val="002060"/>
              </a:solidFill>
            </a:endParaRPr>
          </a:p>
          <a:p>
            <a:pPr algn="ctr">
              <a:defRPr/>
            </a:pPr>
            <a:r>
              <a:rPr lang="sv-SE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CIMMYT</a:t>
            </a:r>
          </a:p>
          <a:p>
            <a:pPr algn="ctr">
              <a:defRPr/>
            </a:pPr>
            <a:r>
              <a:rPr lang="sv-SE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(Mexico)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defRPr/>
            </a:pPr>
            <a:endParaRPr lang="ru-RU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46093" name="Line 14"/>
          <p:cNvSpPr>
            <a:spLocks noChangeShapeType="1"/>
          </p:cNvSpPr>
          <p:nvPr/>
        </p:nvSpPr>
        <p:spPr bwMode="auto">
          <a:xfrm>
            <a:off x="5795963" y="3933825"/>
            <a:ext cx="1368425" cy="1511300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46094" name="Line 15"/>
          <p:cNvSpPr>
            <a:spLocks noChangeShapeType="1"/>
          </p:cNvSpPr>
          <p:nvPr/>
        </p:nvSpPr>
        <p:spPr bwMode="auto">
          <a:xfrm>
            <a:off x="5940425" y="3357562"/>
            <a:ext cx="1417657" cy="928693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46095" name="Line 16"/>
          <p:cNvSpPr>
            <a:spLocks noChangeShapeType="1"/>
          </p:cNvSpPr>
          <p:nvPr/>
        </p:nvSpPr>
        <p:spPr bwMode="auto">
          <a:xfrm flipV="1">
            <a:off x="5929322" y="2571744"/>
            <a:ext cx="1079500" cy="215900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46096" name="Line 17"/>
          <p:cNvSpPr>
            <a:spLocks noChangeShapeType="1"/>
          </p:cNvSpPr>
          <p:nvPr/>
        </p:nvSpPr>
        <p:spPr bwMode="auto">
          <a:xfrm flipV="1">
            <a:off x="5508625" y="1943834"/>
            <a:ext cx="1313625" cy="621565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46098" name="Line 19"/>
          <p:cNvSpPr>
            <a:spLocks noChangeShapeType="1"/>
          </p:cNvSpPr>
          <p:nvPr/>
        </p:nvSpPr>
        <p:spPr bwMode="auto">
          <a:xfrm flipH="1">
            <a:off x="2571736" y="4005263"/>
            <a:ext cx="1784364" cy="1638315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46099" name="Line 20"/>
          <p:cNvSpPr>
            <a:spLocks noChangeShapeType="1"/>
          </p:cNvSpPr>
          <p:nvPr/>
        </p:nvSpPr>
        <p:spPr bwMode="auto">
          <a:xfrm flipH="1">
            <a:off x="2857487" y="3284538"/>
            <a:ext cx="850912" cy="287338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46100" name="Line 21"/>
          <p:cNvSpPr>
            <a:spLocks noChangeShapeType="1"/>
          </p:cNvSpPr>
          <p:nvPr/>
        </p:nvSpPr>
        <p:spPr bwMode="auto">
          <a:xfrm flipH="1" flipV="1">
            <a:off x="4121950" y="2033844"/>
            <a:ext cx="378612" cy="545830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46101" name="Line 22"/>
          <p:cNvSpPr>
            <a:spLocks noChangeShapeType="1"/>
          </p:cNvSpPr>
          <p:nvPr/>
        </p:nvSpPr>
        <p:spPr bwMode="auto">
          <a:xfrm flipH="1" flipV="1">
            <a:off x="2951820" y="1763814"/>
            <a:ext cx="972480" cy="801585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46102" name="Line 23"/>
          <p:cNvSpPr>
            <a:spLocks noChangeShapeType="1"/>
          </p:cNvSpPr>
          <p:nvPr/>
        </p:nvSpPr>
        <p:spPr bwMode="auto">
          <a:xfrm flipH="1" flipV="1">
            <a:off x="1646674" y="2348880"/>
            <a:ext cx="2060138" cy="648320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3" name="Скругленный прямоугольник 17"/>
          <p:cNvSpPr/>
          <p:nvPr/>
        </p:nvSpPr>
        <p:spPr>
          <a:xfrm>
            <a:off x="357158" y="4429132"/>
            <a:ext cx="1928826" cy="1008062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Аналитические лаборатории</a:t>
            </a:r>
          </a:p>
        </p:txBody>
      </p:sp>
      <p:sp>
        <p:nvSpPr>
          <p:cNvPr id="46104" name="Line 25"/>
          <p:cNvSpPr>
            <a:spLocks noChangeShapeType="1"/>
          </p:cNvSpPr>
          <p:nvPr/>
        </p:nvSpPr>
        <p:spPr bwMode="auto">
          <a:xfrm flipH="1">
            <a:off x="2285984" y="3929066"/>
            <a:ext cx="1571636" cy="928694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071802" y="5572140"/>
            <a:ext cx="1654176" cy="936625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К СОС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(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</a:rPr>
              <a:t>Kazakhstan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977045" y="1133745"/>
            <a:ext cx="1511300" cy="928694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ИМБ</a:t>
            </a:r>
          </a:p>
        </p:txBody>
      </p:sp>
      <p:sp>
        <p:nvSpPr>
          <p:cNvPr id="28" name="Line 19"/>
          <p:cNvSpPr>
            <a:spLocks noChangeShapeType="1"/>
          </p:cNvSpPr>
          <p:nvPr/>
        </p:nvSpPr>
        <p:spPr bwMode="auto">
          <a:xfrm flipH="1">
            <a:off x="3786182" y="4000504"/>
            <a:ext cx="1000132" cy="1571636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29" name="Line 21"/>
          <p:cNvSpPr>
            <a:spLocks noChangeShapeType="1"/>
          </p:cNvSpPr>
          <p:nvPr/>
        </p:nvSpPr>
        <p:spPr bwMode="auto">
          <a:xfrm flipV="1">
            <a:off x="5000628" y="1988839"/>
            <a:ext cx="516477" cy="582903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30" name="Line 19"/>
          <p:cNvSpPr>
            <a:spLocks noChangeShapeType="1"/>
          </p:cNvSpPr>
          <p:nvPr/>
        </p:nvSpPr>
        <p:spPr bwMode="auto">
          <a:xfrm>
            <a:off x="5214942" y="3929066"/>
            <a:ext cx="785818" cy="1428760"/>
          </a:xfrm>
          <a:prstGeom prst="line">
            <a:avLst/>
          </a:prstGeom>
          <a:ln w="25400" cap="sq">
            <a:solidFill>
              <a:schemeClr val="accent2"/>
            </a:solidFill>
            <a:round/>
            <a:headEnd type="none" w="sm" len="sm"/>
            <a:tailEnd type="triangle" w="sm" len="sm"/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323655"/>
            <a:ext cx="9144000" cy="523220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Научное сотрудничество учёных селекционеров</a:t>
            </a:r>
            <a:endParaRPr lang="ru-RU" sz="2800" b="1" dirty="0">
              <a:solidFill>
                <a:srgbClr val="008E4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123\Мои документы\Мои рисунки\ф поле м.пш. (6 сент. 13) - 3 м дел., ручники и огород\DSCF2354.JPG"/>
          <p:cNvPicPr>
            <a:picLocks noChangeAspect="1" noChangeArrowheads="1"/>
          </p:cNvPicPr>
          <p:nvPr/>
        </p:nvPicPr>
        <p:blipFill>
          <a:blip r:embed="rId3" cstate="print"/>
          <a:srcRect b="3871"/>
          <a:stretch>
            <a:fillRect/>
          </a:stretch>
        </p:blipFill>
        <p:spPr bwMode="auto">
          <a:xfrm>
            <a:off x="-285849" y="0"/>
            <a:ext cx="9653765" cy="7039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кругленный прямоугольник 11"/>
          <p:cNvSpPr/>
          <p:nvPr/>
        </p:nvSpPr>
        <p:spPr>
          <a:xfrm>
            <a:off x="1106615" y="233645"/>
            <a:ext cx="6525725" cy="765085"/>
          </a:xfrm>
          <a:prstGeom prst="roundRect">
            <a:avLst/>
          </a:prstGeom>
          <a:solidFill>
            <a:schemeClr val="bg1">
              <a:alpha val="7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r>
              <a:rPr lang="ru-RU" sz="2400" b="1" dirty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Создание сортов яровой мягкой  </a:t>
            </a:r>
            <a:endParaRPr lang="ru-RU" sz="2400" b="1" dirty="0" smtClean="0">
              <a:solidFill>
                <a:srgbClr val="008E4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4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пшеницы нового поколения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358720" y="3573531"/>
            <a:ext cx="3072901" cy="1143537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Использование иммунных линий, созданных в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ИЦиГ</a:t>
            </a:r>
            <a:endParaRPr lang="ru-RU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574547" y="5562600"/>
            <a:ext cx="2569453" cy="1155700"/>
          </a:xfrm>
          <a:prstGeom prst="roundRect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>
              <a:defRPr/>
            </a:pPr>
            <a:endParaRPr lang="ru-RU" b="1" dirty="0">
              <a:solidFill>
                <a:srgbClr val="002060"/>
              </a:solidFill>
            </a:endParaRP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Сигма,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Уралосибирская2,   </a:t>
            </a:r>
          </a:p>
          <a:p>
            <a:pPr algn="ctr">
              <a:defRPr/>
            </a:pP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Ишимская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11,</a:t>
            </a:r>
          </a:p>
          <a:p>
            <a:pPr algn="ctr"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Каравай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646010" y="3573531"/>
            <a:ext cx="2501166" cy="1072066"/>
          </a:xfrm>
          <a:prstGeom prst="roundRect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Использование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аллоплазматических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рекомбинантных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линий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17"/>
          <p:cNvSpPr/>
          <p:nvPr/>
        </p:nvSpPr>
        <p:spPr>
          <a:xfrm>
            <a:off x="1929464" y="1357926"/>
            <a:ext cx="6074339" cy="500298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</a:rPr>
              <a:t>Сочетание традиционной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</a:rPr>
              <a:t>селекции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</a:rPr>
              <a:t>с новыми методами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-214420" y="3573531"/>
            <a:ext cx="3430215" cy="1151472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Использование пшенично-ржаной 1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RS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.1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пшенично-пырейной 7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DL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-7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Ai</a:t>
            </a:r>
            <a:endParaRPr lang="ru-RU" b="1" dirty="0">
              <a:solidFill>
                <a:schemeClr val="tx1"/>
              </a:solidFill>
              <a:latin typeface="Times New Roman" pitchFamily="18" charset="0"/>
            </a:endParaRPr>
          </a:p>
          <a:p>
            <a:pPr algn="ctr">
              <a:defRPr/>
            </a:pP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транслокаций</a:t>
            </a:r>
            <a:endParaRPr lang="ru-RU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0" y="5717663"/>
            <a:ext cx="2787050" cy="929124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Омская 37,  Омская 38,  </a:t>
            </a:r>
          </a:p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Омская 41, Сигма 2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430183" y="5574721"/>
            <a:ext cx="2644124" cy="929124"/>
          </a:xfrm>
          <a:prstGeom prst="roundRect">
            <a:avLst/>
          </a:prstGeom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>
              <a:defRPr/>
            </a:pPr>
            <a:endParaRPr lang="ru-RU" b="1" dirty="0">
              <a:solidFill>
                <a:srgbClr val="002060"/>
              </a:solidFill>
            </a:endParaRP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Памяти Майстренко,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Т-173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6931861" y="2072638"/>
            <a:ext cx="2050629" cy="929124"/>
          </a:xfrm>
          <a:prstGeom prst="roundRect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>
              <a:defRPr/>
            </a:pPr>
            <a:endParaRPr lang="ru-RU" b="1" dirty="0">
              <a:solidFill>
                <a:srgbClr val="002060"/>
              </a:solidFill>
            </a:endParaRP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Использование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дигаплоидов</a:t>
            </a:r>
          </a:p>
          <a:p>
            <a:pPr>
              <a:defRPr/>
            </a:pPr>
            <a:endParaRPr lang="ru-RU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4787976" y="1858235"/>
            <a:ext cx="2072407" cy="57176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rot="5400000">
            <a:off x="3715148" y="2715089"/>
            <a:ext cx="1716883" cy="317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5400000">
            <a:off x="715360" y="5216559"/>
            <a:ext cx="1000588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10800000" flipV="1">
            <a:off x="1286321" y="1858236"/>
            <a:ext cx="3215805" cy="164382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rot="5400000">
            <a:off x="4395673" y="5182412"/>
            <a:ext cx="929117" cy="158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4645051" y="1858236"/>
            <a:ext cx="2715568" cy="164382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rot="5400000">
            <a:off x="7503485" y="5145883"/>
            <a:ext cx="1000588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H="1">
            <a:off x="4645052" y="1088742"/>
            <a:ext cx="16958" cy="269199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8E40"/>
                </a:solidFill>
                <a:latin typeface="Arial" pitchFamily="34" charset="0"/>
                <a:cs typeface="Arial" pitchFamily="34" charset="0"/>
              </a:rPr>
              <a:t>Схема создания сортов яровой мягкой пшеницы с использованием </a:t>
            </a:r>
            <a:r>
              <a:rPr lang="ru-RU" sz="2400" b="1" dirty="0" err="1" smtClean="0">
                <a:solidFill>
                  <a:srgbClr val="008E40"/>
                </a:solidFill>
                <a:latin typeface="Arial" pitchFamily="34" charset="0"/>
                <a:cs typeface="Arial" pitchFamily="34" charset="0"/>
              </a:rPr>
              <a:t>аллоплазматической</a:t>
            </a:r>
            <a:r>
              <a:rPr lang="ru-RU" sz="2400" b="1" dirty="0" smtClean="0">
                <a:solidFill>
                  <a:srgbClr val="008E40"/>
                </a:solidFill>
                <a:latin typeface="Arial" pitchFamily="34" charset="0"/>
                <a:cs typeface="Arial" pitchFamily="34" charset="0"/>
              </a:rPr>
              <a:t> линии</a:t>
            </a:r>
            <a:r>
              <a:rPr lang="en-US" sz="2400" b="1" dirty="0" smtClean="0">
                <a:solidFill>
                  <a:srgbClr val="008E4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rgbClr val="008E40"/>
                </a:solidFill>
                <a:latin typeface="Arial" pitchFamily="34" charset="0"/>
                <a:cs typeface="Arial" pitchFamily="34" charset="0"/>
              </a:rPr>
              <a:t>ДГ-17 </a:t>
            </a:r>
            <a:r>
              <a:rPr lang="en-US" sz="2400" b="1" i="1" dirty="0" smtClean="0">
                <a:solidFill>
                  <a:srgbClr val="008E40"/>
                </a:solidFill>
                <a:latin typeface="Arial" pitchFamily="34" charset="0"/>
                <a:cs typeface="Arial" pitchFamily="34" charset="0"/>
              </a:rPr>
              <a:t>(H.vulgare)-T.aestivum</a:t>
            </a:r>
            <a:endParaRPr lang="ru-RU" sz="2400" b="1" dirty="0" smtClean="0">
              <a:solidFill>
                <a:srgbClr val="008E4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46675" y="1313765"/>
            <a:ext cx="52082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ДГ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-17(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H.vulgare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)-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T.aestivum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×  Com 37-1RS.1BL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4301970" y="1718810"/>
            <a:ext cx="0" cy="2177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826695" y="1988840"/>
            <a:ext cx="4978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Гибридная популяция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Л-311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/00-22 – 1RS.1BL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96625" y="2573905"/>
            <a:ext cx="6134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Аллоплазматические интрогрессивные линии –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1RS.1BL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601670" y="3068960"/>
            <a:ext cx="5359229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Отбор линий по устойчивости к грибным патогенам, урожайности и качеству зерна </a:t>
            </a:r>
            <a:endParaRPr lang="ru-RU" b="1" i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1450" y="3829050"/>
            <a:ext cx="88011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L-311/00-22-5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L-311/00-22-4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L-311/00-22-6 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Лют.194/10-12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× </a:t>
            </a:r>
            <a:r>
              <a:rPr lang="en-US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en-US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311/00-22-3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87427" y="5607050"/>
            <a:ext cx="6049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400" b="1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Сорта яровой мягкой пшеницы</a:t>
            </a:r>
            <a:endParaRPr lang="ru-RU" sz="2400" b="1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5900" y="4718050"/>
            <a:ext cx="87566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Сигма           Уралосибирская 2    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Ишимская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11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Каравай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(2012 г)                     (2015 г)                         (2017 г)                         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(2018 г)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8" name="Прямая со стрелкой 37"/>
          <p:cNvCxnSpPr/>
          <p:nvPr/>
        </p:nvCxnSpPr>
        <p:spPr>
          <a:xfrm>
            <a:off x="793750" y="4451350"/>
            <a:ext cx="0" cy="2177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Рисунок 3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9550" y="4362450"/>
            <a:ext cx="123455" cy="29873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83150" y="4318000"/>
            <a:ext cx="123455" cy="298730"/>
          </a:xfrm>
          <a:prstGeom prst="rect">
            <a:avLst/>
          </a:prstGeom>
        </p:spPr>
      </p:pic>
      <p:cxnSp>
        <p:nvCxnSpPr>
          <p:cNvPr id="45" name="Прямая соединительная линия 44"/>
          <p:cNvCxnSpPr/>
          <p:nvPr/>
        </p:nvCxnSpPr>
        <p:spPr>
          <a:xfrm>
            <a:off x="1016000" y="5518150"/>
            <a:ext cx="6760029" cy="214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4301970" y="2393885"/>
            <a:ext cx="0" cy="2177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4301970" y="2933945"/>
            <a:ext cx="0" cy="2177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7900" y="4362450"/>
            <a:ext cx="123455" cy="29873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50" y="1028700"/>
            <a:ext cx="1022350" cy="246027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27900" y="1162050"/>
            <a:ext cx="1644650" cy="196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DSCN58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986588"/>
          </a:xfrm>
          <a:prstGeom prst="rect">
            <a:avLst/>
          </a:prstGeom>
        </p:spPr>
      </p:pic>
      <p:graphicFrame>
        <p:nvGraphicFramePr>
          <p:cNvPr id="4" name="Диаграмма 3"/>
          <p:cNvGraphicFramePr/>
          <p:nvPr/>
        </p:nvGraphicFramePr>
        <p:xfrm>
          <a:off x="2127250" y="3651250"/>
          <a:ext cx="4845050" cy="302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4705350" y="895350"/>
          <a:ext cx="4152900" cy="2711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349250" y="895350"/>
          <a:ext cx="3956050" cy="2711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Прогресс урожайности сортов яровой </a:t>
            </a:r>
          </a:p>
          <a:p>
            <a:pPr algn="ctr"/>
            <a:r>
              <a:rPr lang="ru-RU" sz="24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мягкой пшеницы,   1991-2018 гг.</a:t>
            </a:r>
            <a:endParaRPr lang="ru-RU" sz="2400" b="1" dirty="0">
              <a:solidFill>
                <a:srgbClr val="008E4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76645" y="3248980"/>
            <a:ext cx="1603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среднеранние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SCN58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9865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6545" y="233645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Устойчивость к болезням </a:t>
            </a:r>
            <a:r>
              <a:rPr lang="ru-RU" sz="2400" b="1" dirty="0" err="1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сортообразцов</a:t>
            </a:r>
            <a:r>
              <a:rPr lang="ru-RU" sz="24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в питомнике КСИ, (%) 2001-2018 гг.</a:t>
            </a:r>
            <a:endParaRPr lang="ru-RU" sz="2400" dirty="0">
              <a:solidFill>
                <a:srgbClr val="008E4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82600" y="16510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06128" cy="131630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4754" y="0"/>
            <a:ext cx="7391400" cy="92233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Создание новых </a:t>
            </a:r>
            <a:r>
              <a:rPr lang="ru-RU" sz="2400" b="1" dirty="0" err="1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экспортно</a:t>
            </a:r>
            <a:r>
              <a:rPr lang="ru-RU" sz="24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ориентированных</a:t>
            </a:r>
            <a:br>
              <a:rPr lang="ru-RU" sz="24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сортов твердой пшеницы</a:t>
            </a:r>
          </a:p>
        </p:txBody>
      </p:sp>
      <p:sp>
        <p:nvSpPr>
          <p:cNvPr id="2052" name="Прямоугольник 5"/>
          <p:cNvSpPr>
            <a:spLocks noChangeArrowheads="1"/>
          </p:cNvSpPr>
          <p:nvPr/>
        </p:nvSpPr>
        <p:spPr bwMode="auto">
          <a:xfrm>
            <a:off x="0" y="1088740"/>
            <a:ext cx="8998744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ru-RU" b="1" dirty="0"/>
              <a:t>	                                 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Стратегия селекции твердой пшеницы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регионе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должна решать: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проблему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повышения продуктивности сортов, качества зерна (стекловидности, качества клейковины) и макаронных свойств, комплексной устойчивости к болезням и вредителям, к неблагоприятным условиям внешней среды.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Показатели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индекса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глютена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должны составлять  не ниже 80-90%. В Российском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ГОСТе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этот показатель не используется. В настоящее время начата работа по созданию сортов с высоким индексом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глютена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ru-RU" sz="1600" dirty="0"/>
          </a:p>
        </p:txBody>
      </p:sp>
      <p:sp>
        <p:nvSpPr>
          <p:cNvPr id="2053" name="Прямоугольник 7"/>
          <p:cNvSpPr>
            <a:spLocks noChangeArrowheads="1"/>
          </p:cNvSpPr>
          <p:nvPr/>
        </p:nvSpPr>
        <p:spPr bwMode="auto">
          <a:xfrm>
            <a:off x="0" y="2843935"/>
            <a:ext cx="89987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endParaRPr lang="ru-RU" sz="12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глютенина</a:t>
            </a:r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высокого удельного веса, </a:t>
            </a:r>
            <a:r>
              <a:rPr lang="ru-RU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определяет </a:t>
            </a:r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индекс </a:t>
            </a:r>
            <a:r>
              <a:rPr lang="ru-RU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глютена</a:t>
            </a:r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и, следовательно, пригодность к производству макаронных изделий. </a:t>
            </a:r>
            <a:endParaRPr lang="it-IT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1736685" y="4689140"/>
            <a:ext cx="1456810" cy="1357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FFFF00"/>
                </a:solidFill>
              </a:rPr>
              <a:t>Ускорение </a:t>
            </a:r>
            <a:r>
              <a:rPr lang="ru-RU" sz="1400" b="1" dirty="0">
                <a:solidFill>
                  <a:srgbClr val="FFFF00"/>
                </a:solidFill>
              </a:rPr>
              <a:t>процесс </a:t>
            </a:r>
            <a:r>
              <a:rPr lang="ru-RU" sz="1400" b="1" dirty="0" smtClean="0">
                <a:solidFill>
                  <a:srgbClr val="FFFF00"/>
                </a:solidFill>
              </a:rPr>
              <a:t> селекции</a:t>
            </a:r>
            <a:endParaRPr lang="ru-RU" sz="1400" b="1" dirty="0">
              <a:solidFill>
                <a:srgbClr val="FFFF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15879" y="4092576"/>
            <a:ext cx="1831181" cy="1477328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Маркер</a:t>
            </a:r>
            <a:r>
              <a:rPr lang="en-US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-</a:t>
            </a:r>
            <a:r>
              <a:rPr lang="ru-RU" altLang="ru-RU" sz="1600" b="1" kern="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ориентиро</a:t>
            </a:r>
            <a:r>
              <a:rPr lang="ru-RU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-ванная селекция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Геномная селекция </a:t>
            </a:r>
            <a:r>
              <a:rPr lang="ru-RU" altLang="ru-RU" sz="1600" b="1" kern="0" dirty="0" smtClean="0">
                <a:solidFill>
                  <a:srgbClr val="C00000"/>
                </a:solidFill>
                <a:latin typeface="Times New Roman" pitchFamily="18" charset="0"/>
              </a:rPr>
              <a:t>- </a:t>
            </a:r>
            <a:r>
              <a:rPr lang="ru-RU" altLang="ru-RU" b="1" kern="0" dirty="0" smtClean="0">
                <a:solidFill>
                  <a:srgbClr val="C00000"/>
                </a:solidFill>
                <a:latin typeface="Times New Roman" pitchFamily="18" charset="0"/>
              </a:rPr>
              <a:t>5</a:t>
            </a:r>
            <a:r>
              <a:rPr lang="ru-RU" altLang="ru-RU" sz="1600" b="1" kern="0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ru-RU" altLang="ru-RU" sz="1600" b="1" kern="0" dirty="0">
                <a:solidFill>
                  <a:srgbClr val="C00000"/>
                </a:solidFill>
                <a:latin typeface="Times New Roman" pitchFamily="18" charset="0"/>
              </a:rPr>
              <a:t>лет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215879" y="5829300"/>
            <a:ext cx="2245121" cy="646331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Использование фитотронов </a:t>
            </a:r>
            <a:r>
              <a:rPr lang="ru-RU" altLang="ru-RU" b="1" kern="0" dirty="0">
                <a:solidFill>
                  <a:srgbClr val="C00000"/>
                </a:solidFill>
                <a:latin typeface="Times New Roman" pitchFamily="18" charset="0"/>
              </a:rPr>
              <a:t>-3 </a:t>
            </a:r>
            <a:r>
              <a:rPr lang="ru-RU" altLang="ru-RU" sz="1600" b="1" kern="0" dirty="0">
                <a:solidFill>
                  <a:srgbClr val="C00000"/>
                </a:solidFill>
                <a:latin typeface="Times New Roman" pitchFamily="18" charset="0"/>
              </a:rPr>
              <a:t>года</a:t>
            </a:r>
          </a:p>
        </p:txBody>
      </p:sp>
      <p:pic>
        <p:nvPicPr>
          <p:cNvPr id="2058" name="Рисунок 1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00650" y="4140199"/>
            <a:ext cx="1545145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Рисунок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60568" y="4317999"/>
            <a:ext cx="828476" cy="73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0" name="TextBox 114"/>
          <p:cNvSpPr txBox="1">
            <a:spLocks noChangeArrowheads="1"/>
          </p:cNvSpPr>
          <p:nvPr/>
        </p:nvSpPr>
        <p:spPr bwMode="auto">
          <a:xfrm>
            <a:off x="5972175" y="4489450"/>
            <a:ext cx="32266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ru-RU" b="1">
                <a:latin typeface="Arial" charset="0"/>
              </a:rPr>
              <a:t>X</a:t>
            </a:r>
            <a:endParaRPr lang="ru-RU" altLang="ru-RU" b="1">
              <a:latin typeface="Arial" charset="0"/>
            </a:endParaRPr>
          </a:p>
        </p:txBody>
      </p:sp>
      <p:graphicFrame>
        <p:nvGraphicFramePr>
          <p:cNvPr id="2061" name="Object 16"/>
          <p:cNvGraphicFramePr>
            <a:graphicFrameLocks noChangeAspect="1"/>
          </p:cNvGraphicFramePr>
          <p:nvPr/>
        </p:nvGraphicFramePr>
        <p:xfrm>
          <a:off x="7550150" y="4194275"/>
          <a:ext cx="1468835" cy="1012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373" r:id="rId6" imgW="2876190" imgH="1456757" progId="">
                  <p:embed/>
                </p:oleObj>
              </mc:Choice>
              <mc:Fallback>
                <p:oleObj r:id="rId6" imgW="2876190" imgH="1456757" progId="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0150" y="4194275"/>
                        <a:ext cx="1468835" cy="1012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62" name="Picture 4" descr="http://imaco.co.ir/upload/products_small_pic/4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2249" y="5374288"/>
            <a:ext cx="1551385" cy="148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206514" y="4599130"/>
            <a:ext cx="1485166" cy="144655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ru-RU" altLang="ru-RU" sz="1600" b="1" kern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1600" b="1" kern="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Классическая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1600" b="1" kern="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селекция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ru-RU" altLang="ru-RU" sz="1600" b="1" kern="0" dirty="0">
              <a:solidFill>
                <a:srgbClr val="C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DSCN58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986588"/>
          </a:xfrm>
          <a:prstGeom prst="rect">
            <a:avLst/>
          </a:prstGeom>
        </p:spPr>
      </p:pic>
      <p:pic>
        <p:nvPicPr>
          <p:cNvPr id="1026" name="Picture 2" descr="https://im0-tub-ru.yandex.net/i?id=2dda4ec71b9dfbaa4ec58ed9f0282bd2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" y="116632"/>
            <a:ext cx="253468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718810"/>
            <a:ext cx="9144001" cy="2462213"/>
          </a:xfrm>
          <a:prstGeom prst="rect">
            <a:avLst/>
          </a:prstGeom>
          <a:solidFill>
            <a:prstClr val="white">
              <a:alpha val="76000"/>
            </a:prstClr>
          </a:solidFill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требования к сортам ячменя пивоваренного направления     содержание</a:t>
            </a:r>
            <a:r>
              <a:rPr lang="en-US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sz="2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Альфа-амилазы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белка, </a:t>
            </a:r>
          </a:p>
          <a:p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sz="2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бетта-глюкана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                         </a:t>
            </a:r>
          </a:p>
          <a:p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sz="2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аминного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азота, </a:t>
            </a:r>
          </a:p>
          <a:p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sz="2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экстрактивности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2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https://images.by.prom.st/86093363_w640_h640_minisolodovnya___1_582x6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210" y="4318832"/>
            <a:ext cx="2462994" cy="2539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636785" y="188640"/>
            <a:ext cx="6192180" cy="1395155"/>
          </a:xfrm>
          <a:prstGeom prst="rect">
            <a:avLst/>
          </a:prstGeom>
          <a:solidFill>
            <a:prstClr val="white">
              <a:alpha val="74000"/>
            </a:prst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Создание новых </a:t>
            </a: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экспортно</a:t>
            </a:r>
            <a:r>
              <a:rPr kumimoji="0" lang="ru-RU" sz="2800" b="1" i="0" u="none" strike="noStrike" kern="1200" cap="none" spc="0" normalizeH="0" noProof="0" dirty="0" smtClean="0">
                <a:ln>
                  <a:noFill/>
                </a:ln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ориентированных</a:t>
            </a:r>
            <a:b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сортов </a:t>
            </a:r>
            <a:r>
              <a:rPr lang="ru-RU" sz="28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пивоваренного ячменя 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008E4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41530" y="4734145"/>
            <a:ext cx="1485166" cy="1446550"/>
          </a:xfrm>
          <a:prstGeom prst="rect">
            <a:avLst/>
          </a:prstGeom>
          <a:solidFill>
            <a:prstClr val="white"/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ru-RU" altLang="ru-RU" sz="1600" b="1" kern="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1600" b="1" kern="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Классическая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1600" b="1" kern="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селекция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ru-RU" altLang="ru-RU" sz="1600" b="1" kern="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2006715" y="4734145"/>
            <a:ext cx="1456810" cy="1357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FFFF00"/>
                </a:solidFill>
              </a:rPr>
              <a:t>Ускорение </a:t>
            </a:r>
            <a:r>
              <a:rPr lang="ru-RU" sz="1400" b="1" dirty="0">
                <a:solidFill>
                  <a:srgbClr val="FFFF00"/>
                </a:solidFill>
              </a:rPr>
              <a:t>процесс </a:t>
            </a:r>
            <a:r>
              <a:rPr lang="ru-RU" sz="1400" b="1" dirty="0" smtClean="0">
                <a:solidFill>
                  <a:srgbClr val="FFFF00"/>
                </a:solidFill>
              </a:rPr>
              <a:t> селекции</a:t>
            </a:r>
            <a:endParaRPr lang="ru-RU" sz="1400" b="1" dirty="0">
              <a:solidFill>
                <a:srgbClr val="FFFF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626895" y="4464115"/>
            <a:ext cx="2250250" cy="1369606"/>
          </a:xfrm>
          <a:prstGeom prst="rect">
            <a:avLst/>
          </a:prstGeom>
          <a:solidFill>
            <a:prstClr val="white"/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altLang="ru-RU" sz="1600" b="1" kern="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Геномная селекция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1600" b="1" kern="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Маркер</a:t>
            </a:r>
            <a:r>
              <a:rPr lang="en-US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-</a:t>
            </a:r>
            <a:r>
              <a:rPr lang="ru-RU" altLang="ru-RU" sz="1600" b="1" kern="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ориентиро-ванная</a:t>
            </a:r>
            <a:r>
              <a:rPr lang="ru-RU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селекция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1600" b="1" kern="0" dirty="0" smtClean="0">
                <a:solidFill>
                  <a:srgbClr val="C00000"/>
                </a:solidFill>
                <a:latin typeface="Times New Roman" pitchFamily="18" charset="0"/>
              </a:rPr>
              <a:t>- </a:t>
            </a:r>
            <a:r>
              <a:rPr lang="ru-RU" altLang="ru-RU" b="1" kern="0" dirty="0" smtClean="0">
                <a:solidFill>
                  <a:srgbClr val="C00000"/>
                </a:solidFill>
                <a:latin typeface="Times New Roman" pitchFamily="18" charset="0"/>
              </a:rPr>
              <a:t>5</a:t>
            </a:r>
            <a:r>
              <a:rPr lang="ru-RU" altLang="ru-RU" sz="1600" b="1" kern="0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ru-RU" altLang="ru-RU" sz="1600" b="1" kern="0" dirty="0">
                <a:solidFill>
                  <a:srgbClr val="C00000"/>
                </a:solidFill>
                <a:latin typeface="Times New Roman" pitchFamily="18" charset="0"/>
              </a:rPr>
              <a:t>лет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491880" y="5904275"/>
            <a:ext cx="2790310" cy="646331"/>
          </a:xfrm>
          <a:prstGeom prst="rect">
            <a:avLst/>
          </a:prstGeom>
          <a:solidFill>
            <a:prstClr val="white"/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Использование </a:t>
            </a:r>
            <a:r>
              <a:rPr lang="ru-RU" altLang="ru-RU" b="1" kern="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микросолодовни</a:t>
            </a:r>
            <a:r>
              <a:rPr lang="ru-RU" altLang="ru-RU" b="1" kern="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ru-RU" b="1" kern="0" dirty="0">
                <a:solidFill>
                  <a:srgbClr val="C00000"/>
                </a:solidFill>
                <a:latin typeface="Times New Roman" pitchFamily="18" charset="0"/>
              </a:rPr>
              <a:t>-3 </a:t>
            </a:r>
            <a:r>
              <a:rPr lang="ru-RU" altLang="ru-RU" sz="1600" b="1" kern="0" dirty="0">
                <a:solidFill>
                  <a:srgbClr val="C00000"/>
                </a:solidFill>
                <a:latin typeface="Times New Roman" pitchFamily="18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296813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Номер слайда 7"/>
          <p:cNvSpPr txBox="1">
            <a:spLocks noGrp="1"/>
          </p:cNvSpPr>
          <p:nvPr/>
        </p:nvSpPr>
        <p:spPr bwMode="auto">
          <a:xfrm>
            <a:off x="8572500" y="6286500"/>
            <a:ext cx="457200" cy="4905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fld id="{4122B7DC-52C6-4626-8723-A7DC66B596A2}" type="slidenum">
              <a:rPr lang="ru-RU" sz="2000" b="1"/>
              <a:pPr algn="ctr">
                <a:defRPr/>
              </a:pPr>
              <a:t>12</a:t>
            </a:fld>
            <a:endParaRPr lang="ru-RU" sz="2000" b="1" dirty="0"/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3761910" y="4959170"/>
            <a:ext cx="4972050" cy="1400383"/>
          </a:xfrm>
          <a:prstGeom prst="rect">
            <a:avLst/>
          </a:prstGeom>
          <a:solidFill>
            <a:schemeClr val="accent3">
              <a:lumMod val="40000"/>
              <a:lumOff val="60000"/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того, чтобы успешно выращивать высокие урожаи  сои в Сибирском регионе, необходимо наладить  семеноводство. </a:t>
            </a:r>
            <a:r>
              <a:rPr lang="ru-RU" sz="17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</a:t>
            </a:r>
            <a:r>
              <a:rPr kumimoji="0" lang="ru-RU" sz="17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ез чистого семенного материала возделывать сорт в производстве невозможно</a:t>
            </a:r>
            <a:endParaRPr kumimoji="0" lang="ru-RU" sz="17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806915" y="2753925"/>
            <a:ext cx="44506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настоящее время создано 10 скороспелых сортов экологически чистой сои, полученных в Омском АНЦ традиционным для селекции способом гибридизации  </a:t>
            </a:r>
          </a:p>
        </p:txBody>
      </p:sp>
      <p:pic>
        <p:nvPicPr>
          <p:cNvPr id="21" name="Picture 11" descr="100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18910"/>
            <a:ext cx="2863284" cy="34740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79553" name="Rectangle 1"/>
          <p:cNvSpPr>
            <a:spLocks noChangeArrowheads="1"/>
          </p:cNvSpPr>
          <p:nvPr/>
        </p:nvSpPr>
        <p:spPr bwMode="auto">
          <a:xfrm>
            <a:off x="0" y="0"/>
            <a:ext cx="6399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0" y="278650"/>
            <a:ext cx="94590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Создание новых экспортно-ориентированных</a:t>
            </a:r>
          </a:p>
          <a:p>
            <a:pPr algn="ctr"/>
            <a:r>
              <a:rPr lang="ru-RU" sz="28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сортов  сои</a:t>
            </a:r>
            <a:endParaRPr lang="ru-RU" sz="2800" dirty="0">
              <a:solidFill>
                <a:srgbClr val="008E4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5"/>
          <p:cNvSpPr>
            <a:spLocks noChangeArrowheads="1"/>
          </p:cNvSpPr>
          <p:nvPr/>
        </p:nvSpPr>
        <p:spPr bwMode="auto">
          <a:xfrm>
            <a:off x="251520" y="1313765"/>
            <a:ext cx="874722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	                                 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Стратегия селекции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сои в регионе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должна решать: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проблему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повышения продуктивности сортов, качества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семян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содержнияе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белка, жира,) скороспелость, комплексная устойчивость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 болезням и вредителям, к неблагоприятным условиям внешней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среды,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без использования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ГМ-форм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just" eaLnBrk="1" hangingPunct="1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Евгений\Desktop\СС-11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059220" y="2022104"/>
            <a:ext cx="2934116" cy="1957032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143508" y="1513578"/>
            <a:ext cx="2952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Культиватор КС-1,5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45068" y="1487817"/>
            <a:ext cx="3096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Борона дисковая навесная БДН-1,5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660018" y="1440460"/>
            <a:ext cx="43108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Селекционная </a:t>
            </a: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сеялка СС-11 «Альфа»</a:t>
            </a:r>
          </a:p>
        </p:txBody>
      </p:sp>
      <p:pic>
        <p:nvPicPr>
          <p:cNvPr id="11" name="Рисунок 10" descr="Лого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116632"/>
            <a:ext cx="578313" cy="98072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2267744" y="1050749"/>
            <a:ext cx="489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борудование для селекции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семеноводства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689760" y="3384127"/>
            <a:ext cx="33694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Сеялка селекционная </a:t>
            </a: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навесная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ССН-7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974" y="3971662"/>
            <a:ext cx="1786129" cy="297319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235" y="1710870"/>
            <a:ext cx="2167895" cy="171523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01" y="1990843"/>
            <a:ext cx="2426880" cy="124519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474" y="3875874"/>
            <a:ext cx="2536964" cy="304222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1" name="Прямоугольник 20"/>
          <p:cNvSpPr/>
          <p:nvPr/>
        </p:nvSpPr>
        <p:spPr>
          <a:xfrm>
            <a:off x="6059220" y="3802108"/>
            <a:ext cx="43108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Селекционная </a:t>
            </a: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сеялка ССФК-7</a:t>
            </a:r>
          </a:p>
        </p:txBody>
      </p:sp>
      <p:sp>
        <p:nvSpPr>
          <p:cNvPr id="22" name="Title 2"/>
          <p:cNvSpPr txBox="1">
            <a:spLocks/>
          </p:cNvSpPr>
          <p:nvPr/>
        </p:nvSpPr>
        <p:spPr>
          <a:xfrm>
            <a:off x="1619672" y="196999"/>
            <a:ext cx="5832648" cy="855737"/>
          </a:xfrm>
          <a:prstGeom prst="rect">
            <a:avLst/>
          </a:prstGeom>
        </p:spPr>
        <p:txBody>
          <a:bodyPr anchor="b" anchorCtr="0">
            <a:noAutofit/>
          </a:bodyPr>
          <a:lstStyle/>
          <a:p>
            <a:pPr algn="ctr">
              <a:defRPr/>
            </a:pPr>
            <a:r>
              <a:rPr lang="ru-RU" sz="1400" kern="0" dirty="0" smtClean="0">
                <a:solidFill>
                  <a:prstClr val="black">
                    <a:alpha val="100000"/>
                  </a:prstClr>
                </a:solidFill>
                <a:latin typeface="Times New Roman" pitchFamily="18" charset="0"/>
                <a:cs typeface="Times New Roman" pitchFamily="18" charset="0"/>
              </a:rPr>
              <a:t>ФЕДЕРАЛЬНОЕ ГОСУДАРСТВЕННОЕ УНИТАРНОЕ ПРЕДПРИЯТИЕ</a:t>
            </a:r>
          </a:p>
          <a:p>
            <a:pPr algn="ctr">
              <a:defRPr/>
            </a:pPr>
            <a:r>
              <a:rPr lang="ru-RU" sz="2400" kern="0" dirty="0" smtClean="0">
                <a:solidFill>
                  <a:prstClr val="black">
                    <a:alpha val="100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kern="0" dirty="0" smtClean="0">
                <a:solidFill>
                  <a:prstClr val="black">
                    <a:alpha val="100000"/>
                  </a:prstClr>
                </a:solidFill>
                <a:latin typeface="Times New Roman" pitchFamily="18" charset="0"/>
                <a:cs typeface="Times New Roman" pitchFamily="18" charset="0"/>
              </a:rPr>
              <a:t>«Омский экспериментальный завод»</a:t>
            </a:r>
            <a:endParaRPr lang="ru-RU" sz="2700" kern="0" dirty="0">
              <a:solidFill>
                <a:prstClr val="black">
                  <a:alpha val="100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7" y="3724169"/>
            <a:ext cx="3510187" cy="313383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4" name="Прямоугольник 23"/>
          <p:cNvSpPr/>
          <p:nvPr/>
        </p:nvSpPr>
        <p:spPr>
          <a:xfrm>
            <a:off x="-426575" y="3184408"/>
            <a:ext cx="43108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Селекционный </a:t>
            </a:r>
            <a:endParaRPr lang="en-US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комбайн СК - 110</a:t>
            </a:r>
          </a:p>
        </p:txBody>
      </p:sp>
    </p:spTree>
    <p:extLst>
      <p:ext uri="{BB962C8B-B14F-4D97-AF65-F5344CB8AC3E}">
        <p14:creationId xmlns:p14="http://schemas.microsoft.com/office/powerpoint/2010/main" val="19577079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49" name="Rectangle 1"/>
          <p:cNvSpPr>
            <a:spLocks noChangeArrowheads="1"/>
          </p:cNvSpPr>
          <p:nvPr/>
        </p:nvSpPr>
        <p:spPr bwMode="auto">
          <a:xfrm>
            <a:off x="521550" y="1043735"/>
            <a:ext cx="80899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расширение генетического  разнообразия по основным хозяйственно-ценным признакам сортов сельскохозяйственных культур;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повышение адаптивности  новых коммерческих сортов и улучшение  количества и качества получаемой продукции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://www.bioanalyte.ru/sites/default/files/speedcycler2_200x200_0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545" y="4644135"/>
            <a:ext cx="1944216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http://helicon.ru/upload/iblock/51c/51c66e00dfc7f4e4134982841064729c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06815" y="4644135"/>
            <a:ext cx="2643205" cy="17980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&amp;Tcy;&amp;rcy;&amp;acy;&amp;ncy;&amp;scy;&amp;icy;&amp;lcy;&amp;lcy;&amp;yucy;&amp;mcy;&amp;icy;&amp;ncy;&amp;acy;&amp;tcy;&amp;ocy;&amp;rcy; &amp;kcy;&amp;ocy;&amp;mcy;&amp;pcy;&amp;acy;&amp;kcy;&amp;tcy;&amp;ncy;&amp;ycy;&amp;jcy; «Super-Bright» TCP-26.LMX, Vilber Lourmat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2150" y="4644135"/>
            <a:ext cx="2619380" cy="1727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296525" y="361122"/>
            <a:ext cx="8847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Основные задачи селекции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76545" y="3158970"/>
            <a:ext cx="80899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укрепление материально-технической базы центров;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организация молекулярно-генетических исследований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029" name="Picture 4" descr="Фото ВВД лето 2011 040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5"/>
          <p:cNvSpPr>
            <a:spLocks noChangeArrowheads="1"/>
          </p:cNvSpPr>
          <p:nvPr/>
        </p:nvSpPr>
        <p:spPr bwMode="auto">
          <a:xfrm>
            <a:off x="1511660" y="2798930"/>
            <a:ext cx="59227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 dirty="0">
                <a:solidFill>
                  <a:srgbClr val="FFFF00"/>
                </a:solidFill>
              </a:rPr>
              <a:t>Благодарю за внимание! </a:t>
            </a:r>
          </a:p>
        </p:txBody>
      </p:sp>
      <p:graphicFrame>
        <p:nvGraphicFramePr>
          <p:cNvPr id="1026" name="Object 6"/>
          <p:cNvGraphicFramePr>
            <a:graphicFrameLocks noChangeAspect="1"/>
          </p:cNvGraphicFramePr>
          <p:nvPr/>
        </p:nvGraphicFramePr>
        <p:xfrm>
          <a:off x="950913" y="4714875"/>
          <a:ext cx="1012825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" name="Picture" r:id="rId5" imgW="902126" imgH="889852" progId="Word.Picture.8">
                  <p:embed/>
                </p:oleObj>
              </mc:Choice>
              <mc:Fallback>
                <p:oleObj name="Picture" r:id="rId5" imgW="902126" imgH="889852" progId="Word.Picture.8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0913" y="4714875"/>
                        <a:ext cx="1012825" cy="1000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1" name="Picture 1048" descr="F:\VIR_LOGO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9063" y="892175"/>
            <a:ext cx="1143000" cy="1036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929058" y="4572092"/>
            <a:ext cx="1500198" cy="1627646"/>
            <a:chOff x="48" y="251"/>
            <a:chExt cx="845" cy="844"/>
          </a:xfrm>
          <a:solidFill>
            <a:srgbClr val="FFFF99"/>
          </a:solidFill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48" y="251"/>
              <a:ext cx="845" cy="754"/>
              <a:chOff x="48" y="740"/>
              <a:chExt cx="845" cy="754"/>
            </a:xfrm>
            <a:grpFill/>
          </p:grpSpPr>
          <p:grpSp>
            <p:nvGrpSpPr>
              <p:cNvPr id="4" name="Group 5"/>
              <p:cNvGrpSpPr>
                <a:grpSpLocks/>
              </p:cNvGrpSpPr>
              <p:nvPr/>
            </p:nvGrpSpPr>
            <p:grpSpPr bwMode="auto">
              <a:xfrm>
                <a:off x="48" y="1334"/>
                <a:ext cx="845" cy="160"/>
                <a:chOff x="48" y="1334"/>
                <a:chExt cx="845" cy="160"/>
              </a:xfrm>
              <a:grpFill/>
            </p:grpSpPr>
            <p:sp>
              <p:nvSpPr>
                <p:cNvPr id="1042" name="Rectangle 6"/>
                <p:cNvSpPr>
                  <a:spLocks noChangeArrowheads="1"/>
                </p:cNvSpPr>
                <p:nvPr/>
              </p:nvSpPr>
              <p:spPr bwMode="auto">
                <a:xfrm>
                  <a:off x="48" y="1334"/>
                  <a:ext cx="845" cy="16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 eaLnBrk="0" hangingPunct="0"/>
                  <a:r>
                    <a:rPr lang="ru-RU" sz="1400" b="1" dirty="0" smtClean="0">
                      <a:solidFill>
                        <a:schemeClr val="accent1">
                          <a:lumMod val="25000"/>
                        </a:schemeClr>
                      </a:solidFill>
                      <a:latin typeface="Times New Roman" pitchFamily="18" charset="0"/>
                    </a:rPr>
                    <a:t>  </a:t>
                  </a:r>
                  <a:r>
                    <a:rPr lang="en-US" sz="1400" b="1" dirty="0" smtClean="0">
                      <a:solidFill>
                        <a:schemeClr val="accent1">
                          <a:lumMod val="25000"/>
                        </a:schemeClr>
                      </a:solidFill>
                      <a:latin typeface="Times New Roman" pitchFamily="18" charset="0"/>
                    </a:rPr>
                    <a:t>CIMMYT</a:t>
                  </a:r>
                  <a:endParaRPr lang="en-US" sz="1400" b="1" dirty="0">
                    <a:solidFill>
                      <a:schemeClr val="accent1">
                        <a:lumMod val="25000"/>
                      </a:schemeClr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1043" name="Line 7"/>
                <p:cNvSpPr>
                  <a:spLocks noChangeShapeType="1"/>
                </p:cNvSpPr>
                <p:nvPr/>
              </p:nvSpPr>
              <p:spPr bwMode="auto">
                <a:xfrm>
                  <a:off x="67" y="1344"/>
                  <a:ext cx="749" cy="0"/>
                </a:xfrm>
                <a:prstGeom prst="line">
                  <a:avLst/>
                </a:prstGeom>
                <a:grpFill/>
                <a:ln w="25400">
                  <a:solidFill>
                    <a:srgbClr val="66FF33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pic>
            <p:nvPicPr>
              <p:cNvPr id="1041" name="Picture 8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249" y="740"/>
                <a:ext cx="382" cy="500"/>
              </a:xfrm>
              <a:prstGeom prst="rect">
                <a:avLst/>
              </a:prstGeom>
              <a:grpFill/>
              <a:ln w="12700">
                <a:noFill/>
                <a:miter lim="800000"/>
                <a:headEnd type="none" w="sm" len="sm"/>
                <a:tailEnd type="none" w="sm" len="sm"/>
              </a:ln>
            </p:spPr>
          </p:pic>
        </p:grpSp>
        <p:sp>
          <p:nvSpPr>
            <p:cNvPr id="1039" name="Line 9"/>
            <p:cNvSpPr>
              <a:spLocks noChangeShapeType="1"/>
            </p:cNvSpPr>
            <p:nvPr/>
          </p:nvSpPr>
          <p:spPr bwMode="auto">
            <a:xfrm>
              <a:off x="67" y="1095"/>
              <a:ext cx="749" cy="0"/>
            </a:xfrm>
            <a:prstGeom prst="line">
              <a:avLst/>
            </a:prstGeom>
            <a:grpFill/>
            <a:ln w="25400">
              <a:solidFill>
                <a:srgbClr val="66FF33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1034" name="Picture 110" descr="институт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1500" y="287338"/>
            <a:ext cx="1162050" cy="114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5" name="AutoShape 19" descr="https://iapps2010.files.wordpress.com/2014/11/emb_vizr_corr-a.jpg"/>
          <p:cNvSpPr>
            <a:spLocks noChangeAspect="1" noChangeArrowheads="1"/>
          </p:cNvSpPr>
          <p:nvPr/>
        </p:nvSpPr>
        <p:spPr bwMode="auto">
          <a:xfrm>
            <a:off x="45386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36" name="AutoShape 21" descr="https://iapps2010.files.wordpress.com/2014/11/emb_vizr_corr-a.jpg"/>
          <p:cNvSpPr>
            <a:spLocks noChangeAspect="1" noChangeArrowheads="1"/>
          </p:cNvSpPr>
          <p:nvPr/>
        </p:nvSpPr>
        <p:spPr bwMode="auto">
          <a:xfrm>
            <a:off x="45386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037" name="Picture 3" descr="C:\Users\натали\Desktop\emb_vizr_corr-a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6" y="4714884"/>
            <a:ext cx="1111250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8" descr="D:\ДОРОНЕНКО      ВСЯКАЯ ХРЕНЬ\Безымянный-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62210" y="638690"/>
            <a:ext cx="1665185" cy="9385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sig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2208</TotalTime>
  <Words>593</Words>
  <Application>Microsoft Office PowerPoint</Application>
  <PresentationFormat>Экран (4:3)</PresentationFormat>
  <Paragraphs>154</Paragraphs>
  <Slides>15</Slides>
  <Notes>6</Notes>
  <HiddenSlides>0</HiddenSlides>
  <MMClips>0</MMClips>
  <ScaleCrop>false</ScaleCrop>
  <HeadingPairs>
    <vt:vector size="6" baseType="variant"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Тема Office</vt:lpstr>
      <vt:lpstr>DesignTemplate</vt:lpstr>
      <vt:lpstr>1_Тема Office</vt:lpstr>
      <vt:lpstr>Picture</vt:lpstr>
      <vt:lpstr>Презентация PowerPoint</vt:lpstr>
      <vt:lpstr>Презентация PowerPoint</vt:lpstr>
      <vt:lpstr>Презентация PowerPoint</vt:lpstr>
      <vt:lpstr> Современные требования к сортам</vt:lpstr>
      <vt:lpstr>Презентация PowerPoint</vt:lpstr>
      <vt:lpstr>Презентация PowerPoint</vt:lpstr>
      <vt:lpstr>Презентация PowerPoint</vt:lpstr>
      <vt:lpstr>Презентация PowerPoint</vt:lpstr>
      <vt:lpstr>Устойчивость к болезням сортообразцов в питомнике КСИ, (%) 2001-2018 гг.</vt:lpstr>
      <vt:lpstr>Создание новых экспортно ориентированных  сортов твердой пшеницы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Сорта и линии КАСИБ, включенные в скрещивания </dc:title>
  <dc:creator>Rosseeva</dc:creator>
  <cp:lastModifiedBy>temp</cp:lastModifiedBy>
  <cp:revision>358</cp:revision>
  <dcterms:created xsi:type="dcterms:W3CDTF">2019-06-20T02:22:23Z</dcterms:created>
  <dcterms:modified xsi:type="dcterms:W3CDTF">2019-07-26T06:36:32Z</dcterms:modified>
</cp:coreProperties>
</file>