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512" r:id="rId2"/>
    <p:sldId id="611" r:id="rId3"/>
    <p:sldId id="607" r:id="rId4"/>
    <p:sldId id="614" r:id="rId5"/>
    <p:sldId id="618" r:id="rId6"/>
    <p:sldId id="621" r:id="rId7"/>
    <p:sldId id="620" r:id="rId8"/>
    <p:sldId id="556" r:id="rId9"/>
    <p:sldId id="622" r:id="rId10"/>
    <p:sldId id="616" r:id="rId11"/>
    <p:sldId id="596" r:id="rId12"/>
    <p:sldId id="623" r:id="rId13"/>
    <p:sldId id="624" r:id="rId14"/>
    <p:sldId id="626" r:id="rId15"/>
    <p:sldId id="612" r:id="rId16"/>
  </p:sldIdLst>
  <p:sldSz cx="12192000" cy="6858000"/>
  <p:notesSz cx="6761163" cy="99425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" initials="a" lastIdx="3" clrIdx="0">
    <p:extLst>
      <p:ext uri="{19B8F6BF-5375-455C-9EA6-DF929625EA0E}">
        <p15:presenceInfo xmlns:p15="http://schemas.microsoft.com/office/powerpoint/2012/main" userId="ad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FFFF"/>
    <a:srgbClr val="9999FF"/>
    <a:srgbClr val="CCCCFF"/>
    <a:srgbClr val="3C1A56"/>
    <a:srgbClr val="7030A0"/>
    <a:srgbClr val="8439BD"/>
    <a:srgbClr val="2D8731"/>
    <a:srgbClr val="FF6B6B"/>
    <a:srgbClr val="A7D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3356" autoAdjust="0"/>
  </p:normalViewPr>
  <p:slideViewPr>
    <p:cSldViewPr>
      <p:cViewPr varScale="1">
        <p:scale>
          <a:sx n="113" d="100"/>
          <a:sy n="113" d="100"/>
        </p:scale>
        <p:origin x="198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8" y="17775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\Desktop\&#1085;&#1072;%2018.07.2025\&#1057;&#1090;&#1072;&#1090;&#1080;&#1089;&#1090;&#1080;&#1082;&#1072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\Desktop\&#1085;&#1072;%2018.07.2025\&#1057;&#1090;&#1072;&#1090;&#1080;&#1089;&#1090;&#1080;&#1082;&#1072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\Desktop\&#1086;&#1090;&#1095;&#1077;&#1090;-2024\&#1086;&#1090;&#1095;&#1077;&#1090;(&#1040;&#1074;&#1090;&#1086;&#1084;&#1072;&#1090;&#1080;&#1095;&#1077;&#1089;&#1082;&#1080;&#1042;&#1086;&#1089;&#1089;&#1090;&#1072;&#1085;&#1086;&#1074;&#1083;&#1077;&#1085;&#1086;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\AppData\Roaming\Microsoft\Excel\&#1086;&#1090;&#1095;&#1077;&#1090;%20(version%202).xlsb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\Desktop\&#1085;&#1072;%2018.07.2025\&#1057;&#1090;&#1072;&#1090;&#1080;&#1089;&#1090;&#1080;&#1082;&#1072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\Desktop\&#1085;&#1072;%2018.07.2025\&#1057;&#1090;&#1072;&#1090;&#1080;&#1089;&#1090;&#1080;&#1082;&#1072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953937149930384E-2"/>
          <c:y val="7.0038715180215497E-2"/>
          <c:w val="0.90653857979864838"/>
          <c:h val="0.506156956196969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созданных сортов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/>
            <a:scene3d>
              <a:camera prst="orthographicFront"/>
              <a:lightRig rig="threePt" dir="t"/>
            </a:scene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206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2003-2025</c:v>
                </c:pt>
                <c:pt idx="1">
                  <c:v>1986-2002</c:v>
                </c:pt>
                <c:pt idx="2">
                  <c:v>1944-1961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37</c:v>
                </c:pt>
                <c:pt idx="1">
                  <c:v>12</c:v>
                </c:pt>
                <c:pt idx="2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369-428E-8233-E8F5A51CC9A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сортов в госреестре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206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2003-2025</c:v>
                </c:pt>
                <c:pt idx="1">
                  <c:v>1986-2002</c:v>
                </c:pt>
                <c:pt idx="2">
                  <c:v>1944-1961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26</c:v>
                </c:pt>
                <c:pt idx="1">
                  <c:v>7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369-428E-8233-E8F5A51CC9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0"/>
        <c:axId val="438832384"/>
        <c:axId val="438834736"/>
      </c:barChart>
      <c:catAx>
        <c:axId val="438832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8834736"/>
        <c:crosses val="autoZero"/>
        <c:auto val="1"/>
        <c:lblAlgn val="ctr"/>
        <c:lblOffset val="100"/>
        <c:noMultiLvlLbl val="0"/>
      </c:catAx>
      <c:valAx>
        <c:axId val="438834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38832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9835897249507069E-2"/>
          <c:y val="0.8152779911908985"/>
          <c:w val="0.96405075208631152"/>
          <c:h val="0.18472200880910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ts val="600"/>
            </a:lnSpc>
            <a:defRPr sz="1600" b="0" i="0" u="none" strike="noStrike" kern="1200" baseline="0">
              <a:solidFill>
                <a:srgbClr val="00206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60373793794685"/>
          <c:y val="5.5969013118463605E-2"/>
          <c:w val="0.54751875304654951"/>
          <c:h val="0.5660971208610173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ячмень!$B$15</c:f>
              <c:strCache>
                <c:ptCount val="1"/>
                <c:pt idx="0">
                  <c:v>Средняя урожайность, т/га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strRef>
              <c:f>ячмень!$A$16:$A$19</c:f>
              <c:strCache>
                <c:ptCount val="4"/>
                <c:pt idx="0">
                  <c:v>Симон</c:v>
                </c:pt>
                <c:pt idx="1">
                  <c:v>Никита</c:v>
                </c:pt>
                <c:pt idx="2">
                  <c:v>Ручей (гол.)</c:v>
                </c:pt>
                <c:pt idx="3">
                  <c:v>Кузбасский юбилейный</c:v>
                </c:pt>
              </c:strCache>
            </c:strRef>
          </c:cat>
          <c:val>
            <c:numRef>
              <c:f>ячмень!$B$16:$B$19</c:f>
              <c:numCache>
                <c:formatCode>0</c:formatCode>
                <c:ptCount val="4"/>
                <c:pt idx="0">
                  <c:v>2.5</c:v>
                </c:pt>
                <c:pt idx="1">
                  <c:v>2.8</c:v>
                </c:pt>
                <c:pt idx="2">
                  <c:v>3.7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D68-4AEA-8245-2FA175DF7EC3}"/>
            </c:ext>
          </c:extLst>
        </c:ser>
        <c:ser>
          <c:idx val="1"/>
          <c:order val="1"/>
          <c:tx>
            <c:strRef>
              <c:f>ячмень!$C$15</c:f>
              <c:strCache>
                <c:ptCount val="1"/>
                <c:pt idx="0">
                  <c:v>Максимальная урожайность, т/га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ячмень!$A$16:$A$19</c:f>
              <c:strCache>
                <c:ptCount val="4"/>
                <c:pt idx="0">
                  <c:v>Симон</c:v>
                </c:pt>
                <c:pt idx="1">
                  <c:v>Никита</c:v>
                </c:pt>
                <c:pt idx="2">
                  <c:v>Ручей (гол.)</c:v>
                </c:pt>
                <c:pt idx="3">
                  <c:v>Кузбасский юбилейный</c:v>
                </c:pt>
              </c:strCache>
            </c:strRef>
          </c:cat>
          <c:val>
            <c:numRef>
              <c:f>ячмень!$C$16:$C$19</c:f>
              <c:numCache>
                <c:formatCode>0</c:formatCode>
                <c:ptCount val="4"/>
                <c:pt idx="0">
                  <c:v>5.2</c:v>
                </c:pt>
                <c:pt idx="1">
                  <c:v>5.8</c:v>
                </c:pt>
                <c:pt idx="2">
                  <c:v>6.5</c:v>
                </c:pt>
                <c:pt idx="3">
                  <c:v>6.8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D68-4AEA-8245-2FA175DF7E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9379896"/>
        <c:axId val="361159200"/>
      </c:barChart>
      <c:catAx>
        <c:axId val="3593798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159200"/>
        <c:crosses val="autoZero"/>
        <c:auto val="1"/>
        <c:lblAlgn val="ctr"/>
        <c:lblOffset val="100"/>
        <c:noMultiLvlLbl val="0"/>
      </c:catAx>
      <c:valAx>
        <c:axId val="361159200"/>
        <c:scaling>
          <c:orientation val="minMax"/>
          <c:max val="7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9379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b="0">
          <a:solidFill>
            <a:srgbClr val="002060"/>
          </a:solidFill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'сорта картофеля_КемНИИСХ'!$G$47</c:f>
              <c:strCache>
                <c:ptCount val="1"/>
                <c:pt idx="0">
                  <c:v>Максимальная  урожайность, т/га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124-4B53-B199-B81A0FB8161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'сорта картофеля_КемНИИСХ'!$F$48:$F$56</c:f>
              <c:strCache>
                <c:ptCount val="9"/>
                <c:pt idx="0">
                  <c:v>Кузбасский</c:v>
                </c:pt>
                <c:pt idx="1">
                  <c:v>Накра</c:v>
                </c:pt>
                <c:pt idx="2">
                  <c:v>Мариинский</c:v>
                </c:pt>
                <c:pt idx="3">
                  <c:v>Кузнечанка </c:v>
                </c:pt>
                <c:pt idx="4">
                  <c:v>Кемеровчанин</c:v>
                </c:pt>
                <c:pt idx="5">
                  <c:v>Тулеевский</c:v>
                </c:pt>
                <c:pt idx="6">
                  <c:v>Памяти Аношкиной</c:v>
                </c:pt>
                <c:pt idx="7">
                  <c:v>Любава</c:v>
                </c:pt>
                <c:pt idx="8">
                  <c:v>Танай</c:v>
                </c:pt>
              </c:strCache>
            </c:strRef>
          </c:cat>
          <c:val>
            <c:numRef>
              <c:f>'сорта картофеля_КемНИИСХ'!$G$48:$G$56</c:f>
              <c:numCache>
                <c:formatCode>General</c:formatCode>
                <c:ptCount val="9"/>
                <c:pt idx="0">
                  <c:v>38</c:v>
                </c:pt>
                <c:pt idx="1">
                  <c:v>40</c:v>
                </c:pt>
                <c:pt idx="2">
                  <c:v>45</c:v>
                </c:pt>
                <c:pt idx="3">
                  <c:v>48</c:v>
                </c:pt>
                <c:pt idx="4">
                  <c:v>48</c:v>
                </c:pt>
                <c:pt idx="5">
                  <c:v>48</c:v>
                </c:pt>
                <c:pt idx="6">
                  <c:v>48</c:v>
                </c:pt>
                <c:pt idx="7">
                  <c:v>52</c:v>
                </c:pt>
                <c:pt idx="8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24-4B53-B199-B81A0FB816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61353424"/>
        <c:axId val="361353808"/>
      </c:barChart>
      <c:catAx>
        <c:axId val="361353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353808"/>
        <c:crosses val="autoZero"/>
        <c:auto val="1"/>
        <c:lblAlgn val="ctr"/>
        <c:lblOffset val="100"/>
        <c:noMultiLvlLbl val="0"/>
      </c:catAx>
      <c:valAx>
        <c:axId val="361353808"/>
        <c:scaling>
          <c:orientation val="minMax"/>
          <c:max val="6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353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rgbClr val="002060"/>
          </a:solidFill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картофель!$D$24</c:f>
              <c:strCache>
                <c:ptCount val="1"/>
                <c:pt idx="0">
                  <c:v>т/га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25400">
                <a:solidFill>
                  <a:srgbClr val="FF0000"/>
                </a:solidFill>
              </a:ln>
              <a:effectLst/>
            </c:spPr>
          </c:marker>
          <c:trendline>
            <c:spPr>
              <a:ln w="19050" cap="rnd">
                <a:solidFill>
                  <a:srgbClr val="002060"/>
                </a:solidFill>
                <a:prstDash val="sysDash"/>
              </a:ln>
              <a:effectLst/>
            </c:spPr>
            <c:trendlineType val="poly"/>
            <c:order val="2"/>
            <c:dispRSqr val="1"/>
            <c:dispEq val="1"/>
            <c:trendlineLbl>
              <c:layout>
                <c:manualLayout>
                  <c:x val="0.11403394459286036"/>
                  <c:y val="-0.1575599650069923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/>
                    </a:r>
                    <a:br>
                      <a:rPr lang="en-US"/>
                    </a:br>
                    <a:r>
                      <a:rPr lang="en-US"/>
                      <a:t>R² = 0,5544</a:t>
                    </a: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</c:trendlineLbl>
          </c:trendline>
          <c:xVal>
            <c:numRef>
              <c:f>картофель!$C$25:$C$45</c:f>
              <c:numCache>
                <c:formatCode>General</c:formatCode>
                <c:ptCount val="21"/>
                <c:pt idx="0">
                  <c:v>5.8</c:v>
                </c:pt>
                <c:pt idx="1">
                  <c:v>9</c:v>
                </c:pt>
                <c:pt idx="2">
                  <c:v>7.9</c:v>
                </c:pt>
                <c:pt idx="3">
                  <c:v>5.7</c:v>
                </c:pt>
                <c:pt idx="4">
                  <c:v>6.8</c:v>
                </c:pt>
                <c:pt idx="5">
                  <c:v>8</c:v>
                </c:pt>
                <c:pt idx="6">
                  <c:v>6.4</c:v>
                </c:pt>
                <c:pt idx="7">
                  <c:v>7.9</c:v>
                </c:pt>
                <c:pt idx="8">
                  <c:v>12.3</c:v>
                </c:pt>
                <c:pt idx="9">
                  <c:v>10.199999999999999</c:v>
                </c:pt>
                <c:pt idx="10">
                  <c:v>9</c:v>
                </c:pt>
                <c:pt idx="11">
                  <c:v>5.8</c:v>
                </c:pt>
                <c:pt idx="12">
                  <c:v>5</c:v>
                </c:pt>
                <c:pt idx="13">
                  <c:v>10.5</c:v>
                </c:pt>
                <c:pt idx="14">
                  <c:v>14.3</c:v>
                </c:pt>
                <c:pt idx="15">
                  <c:v>14.9</c:v>
                </c:pt>
                <c:pt idx="16">
                  <c:v>11</c:v>
                </c:pt>
                <c:pt idx="17">
                  <c:v>10.7</c:v>
                </c:pt>
                <c:pt idx="18">
                  <c:v>9</c:v>
                </c:pt>
                <c:pt idx="19">
                  <c:v>6.1</c:v>
                </c:pt>
                <c:pt idx="20">
                  <c:v>4</c:v>
                </c:pt>
              </c:numCache>
            </c:numRef>
          </c:xVal>
          <c:yVal>
            <c:numRef>
              <c:f>картофель!$D$25:$D$45</c:f>
              <c:numCache>
                <c:formatCode>General</c:formatCode>
                <c:ptCount val="21"/>
                <c:pt idx="0">
                  <c:v>14.7</c:v>
                </c:pt>
                <c:pt idx="1">
                  <c:v>26.5</c:v>
                </c:pt>
                <c:pt idx="2">
                  <c:v>24.8</c:v>
                </c:pt>
                <c:pt idx="3">
                  <c:v>20.5</c:v>
                </c:pt>
                <c:pt idx="4">
                  <c:v>19.5</c:v>
                </c:pt>
                <c:pt idx="5">
                  <c:v>22.8</c:v>
                </c:pt>
                <c:pt idx="6">
                  <c:v>18.2</c:v>
                </c:pt>
                <c:pt idx="7">
                  <c:v>31.7</c:v>
                </c:pt>
                <c:pt idx="8">
                  <c:v>24.5</c:v>
                </c:pt>
                <c:pt idx="9">
                  <c:v>23.4</c:v>
                </c:pt>
                <c:pt idx="10">
                  <c:v>23.2</c:v>
                </c:pt>
                <c:pt idx="11">
                  <c:v>23</c:v>
                </c:pt>
                <c:pt idx="12">
                  <c:v>11.2</c:v>
                </c:pt>
                <c:pt idx="13">
                  <c:v>44.8</c:v>
                </c:pt>
                <c:pt idx="14">
                  <c:v>28.2</c:v>
                </c:pt>
                <c:pt idx="15">
                  <c:v>25.2</c:v>
                </c:pt>
                <c:pt idx="16">
                  <c:v>23.1</c:v>
                </c:pt>
                <c:pt idx="17">
                  <c:v>28.1</c:v>
                </c:pt>
                <c:pt idx="18">
                  <c:v>23</c:v>
                </c:pt>
                <c:pt idx="19">
                  <c:v>12.1</c:v>
                </c:pt>
                <c:pt idx="20">
                  <c:v>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4D8-445C-A293-0CEBD55169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8996824"/>
        <c:axId val="358997216"/>
      </c:scatterChart>
      <c:valAx>
        <c:axId val="358996824"/>
        <c:scaling>
          <c:orientation val="minMax"/>
          <c:min val="3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Количество клубней на куст, шт./куст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8997216"/>
        <c:crosses val="autoZero"/>
        <c:crossBetween val="midCat"/>
      </c:valAx>
      <c:valAx>
        <c:axId val="358997216"/>
        <c:scaling>
          <c:orientation val="minMax"/>
          <c:min val="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Урожайность клубней, т/га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89968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rgbClr val="002060"/>
          </a:solidFill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картофель!$D$1</c:f>
              <c:strCache>
                <c:ptCount val="1"/>
                <c:pt idx="0">
                  <c:v>Товарность, %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31750">
                <a:solidFill>
                  <a:srgbClr val="FF0000"/>
                </a:solidFill>
              </a:ln>
              <a:effectLst/>
            </c:spPr>
          </c:marker>
          <c:trendline>
            <c:spPr>
              <a:ln w="28575" cap="rnd">
                <a:solidFill>
                  <a:srgbClr val="002060"/>
                </a:solidFill>
                <a:prstDash val="sysDot"/>
              </a:ln>
              <a:effectLst/>
            </c:spPr>
            <c:trendlineType val="poly"/>
            <c:order val="2"/>
            <c:dispRSqr val="1"/>
            <c:dispEq val="1"/>
            <c:trendlineLbl>
              <c:layout>
                <c:manualLayout>
                  <c:x val="8.8764283624383267E-2"/>
                  <c:y val="0.10124544942250466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100" b="1" i="0" u="none" strike="noStrike" kern="1200" baseline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/>
                    </a:r>
                    <a:br>
                      <a:rPr lang="en-US"/>
                    </a:br>
                    <a:r>
                      <a:rPr lang="en-US"/>
                      <a:t>R² = 0,546</a:t>
                    </a: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1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</c:trendlineLbl>
          </c:trendline>
          <c:xVal>
            <c:numRef>
              <c:f>картофель!$C$2:$C$22</c:f>
              <c:numCache>
                <c:formatCode>General</c:formatCode>
                <c:ptCount val="21"/>
                <c:pt idx="0">
                  <c:v>98.7</c:v>
                </c:pt>
                <c:pt idx="1">
                  <c:v>104.9</c:v>
                </c:pt>
                <c:pt idx="2">
                  <c:v>106.7</c:v>
                </c:pt>
                <c:pt idx="3">
                  <c:v>118.8</c:v>
                </c:pt>
                <c:pt idx="4">
                  <c:v>110.9</c:v>
                </c:pt>
                <c:pt idx="5">
                  <c:v>106.3</c:v>
                </c:pt>
                <c:pt idx="6">
                  <c:v>106.9</c:v>
                </c:pt>
                <c:pt idx="7">
                  <c:v>135</c:v>
                </c:pt>
                <c:pt idx="8">
                  <c:v>76.400000000000006</c:v>
                </c:pt>
                <c:pt idx="9">
                  <c:v>83.2</c:v>
                </c:pt>
                <c:pt idx="10">
                  <c:v>94.7</c:v>
                </c:pt>
                <c:pt idx="11">
                  <c:v>135.4</c:v>
                </c:pt>
                <c:pt idx="12">
                  <c:v>82.9</c:v>
                </c:pt>
                <c:pt idx="13">
                  <c:v>139.6</c:v>
                </c:pt>
                <c:pt idx="14">
                  <c:v>79.3</c:v>
                </c:pt>
                <c:pt idx="15">
                  <c:v>66.8</c:v>
                </c:pt>
                <c:pt idx="16">
                  <c:v>83.7</c:v>
                </c:pt>
                <c:pt idx="17">
                  <c:v>97.3</c:v>
                </c:pt>
                <c:pt idx="18">
                  <c:v>104.5</c:v>
                </c:pt>
                <c:pt idx="19">
                  <c:v>79.900000000000006</c:v>
                </c:pt>
                <c:pt idx="20">
                  <c:v>75.7</c:v>
                </c:pt>
              </c:numCache>
            </c:numRef>
          </c:xVal>
          <c:yVal>
            <c:numRef>
              <c:f>картофель!$D$2:$D$22</c:f>
              <c:numCache>
                <c:formatCode>General</c:formatCode>
                <c:ptCount val="21"/>
                <c:pt idx="0">
                  <c:v>62.2</c:v>
                </c:pt>
                <c:pt idx="1">
                  <c:v>66.7</c:v>
                </c:pt>
                <c:pt idx="2">
                  <c:v>76.400000000000006</c:v>
                </c:pt>
                <c:pt idx="3">
                  <c:v>80.400000000000006</c:v>
                </c:pt>
                <c:pt idx="4">
                  <c:v>62.9</c:v>
                </c:pt>
                <c:pt idx="5">
                  <c:v>67.400000000000006</c:v>
                </c:pt>
                <c:pt idx="6">
                  <c:v>66.900000000000006</c:v>
                </c:pt>
                <c:pt idx="7">
                  <c:v>79</c:v>
                </c:pt>
                <c:pt idx="8">
                  <c:v>56.4</c:v>
                </c:pt>
                <c:pt idx="9">
                  <c:v>66</c:v>
                </c:pt>
                <c:pt idx="10">
                  <c:v>68.8</c:v>
                </c:pt>
                <c:pt idx="11">
                  <c:v>77.099999999999994</c:v>
                </c:pt>
                <c:pt idx="12">
                  <c:v>66.7</c:v>
                </c:pt>
                <c:pt idx="13">
                  <c:v>82.5</c:v>
                </c:pt>
                <c:pt idx="14">
                  <c:v>61.6</c:v>
                </c:pt>
                <c:pt idx="15">
                  <c:v>52.2</c:v>
                </c:pt>
                <c:pt idx="16">
                  <c:v>61.7</c:v>
                </c:pt>
                <c:pt idx="17">
                  <c:v>69.599999999999994</c:v>
                </c:pt>
                <c:pt idx="18">
                  <c:v>59.3</c:v>
                </c:pt>
                <c:pt idx="19">
                  <c:v>50.4</c:v>
                </c:pt>
                <c:pt idx="20">
                  <c:v>74.7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FA5-4812-8F59-BF08C75463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8997608"/>
        <c:axId val="358998000"/>
      </c:scatterChart>
      <c:valAx>
        <c:axId val="358997608"/>
        <c:scaling>
          <c:orientation val="minMax"/>
          <c:min val="65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Масса товарного клубня, г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8998000"/>
        <c:crosses val="autoZero"/>
        <c:crossBetween val="midCat"/>
      </c:valAx>
      <c:valAx>
        <c:axId val="358998000"/>
        <c:scaling>
          <c:orientation val="minMax"/>
          <c:min val="4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Товарность, %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899760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solidFill>
            <a:srgbClr val="002060"/>
          </a:solidFill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'сорта картофеля_КемНИИСХ'!$C$47</c:f>
              <c:strCache>
                <c:ptCount val="1"/>
                <c:pt idx="0">
                  <c:v>Содержание крахмала, 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D1C-468C-BC10-EB5F8A114D52}"/>
              </c:ext>
            </c:extLst>
          </c:dPt>
          <c:cat>
            <c:strRef>
              <c:f>'сорта картофеля_КемНИИСХ'!$B$48:$B$59</c:f>
              <c:strCache>
                <c:ptCount val="12"/>
                <c:pt idx="0">
                  <c:v>Сибирский</c:v>
                </c:pt>
                <c:pt idx="1">
                  <c:v>Кузнечанка </c:v>
                </c:pt>
                <c:pt idx="2">
                  <c:v>Томичка</c:v>
                </c:pt>
                <c:pt idx="3">
                  <c:v>Кемеровчанин</c:v>
                </c:pt>
                <c:pt idx="4">
                  <c:v>Мариинский</c:v>
                </c:pt>
                <c:pt idx="5">
                  <c:v>Памяти Аношкиной</c:v>
                </c:pt>
                <c:pt idx="6">
                  <c:v>Удалец</c:v>
                </c:pt>
                <c:pt idx="7">
                  <c:v>Танай</c:v>
                </c:pt>
                <c:pt idx="8">
                  <c:v>Любава</c:v>
                </c:pt>
                <c:pt idx="9">
                  <c:v>Тулеевский</c:v>
                </c:pt>
                <c:pt idx="10">
                  <c:v>Кузбасский</c:v>
                </c:pt>
                <c:pt idx="11">
                  <c:v>Накра</c:v>
                </c:pt>
              </c:strCache>
            </c:strRef>
          </c:cat>
          <c:val>
            <c:numRef>
              <c:f>'сорта картофеля_КемНИИСХ'!$C$48:$C$59</c:f>
              <c:numCache>
                <c:formatCode>General</c:formatCode>
                <c:ptCount val="12"/>
                <c:pt idx="0">
                  <c:v>15</c:v>
                </c:pt>
                <c:pt idx="1">
                  <c:v>16</c:v>
                </c:pt>
                <c:pt idx="2">
                  <c:v>16</c:v>
                </c:pt>
                <c:pt idx="3">
                  <c:v>16</c:v>
                </c:pt>
                <c:pt idx="4">
                  <c:v>16</c:v>
                </c:pt>
                <c:pt idx="5">
                  <c:v>16</c:v>
                </c:pt>
                <c:pt idx="6">
                  <c:v>16</c:v>
                </c:pt>
                <c:pt idx="7">
                  <c:v>17</c:v>
                </c:pt>
                <c:pt idx="8">
                  <c:v>17</c:v>
                </c:pt>
                <c:pt idx="9">
                  <c:v>17</c:v>
                </c:pt>
                <c:pt idx="10">
                  <c:v>21</c:v>
                </c:pt>
                <c:pt idx="11">
                  <c:v>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D1C-468C-BC10-EB5F8A114D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8990944"/>
        <c:axId val="14506240"/>
      </c:barChart>
      <c:catAx>
        <c:axId val="3589909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06240"/>
        <c:crosses val="autoZero"/>
        <c:auto val="1"/>
        <c:lblAlgn val="ctr"/>
        <c:lblOffset val="100"/>
        <c:noMultiLvlLbl val="0"/>
      </c:catAx>
      <c:valAx>
        <c:axId val="14506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8990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1600"/>
              <a:t>Средняя урожайность, т/га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7CA-46B9-820A-954A1CF909E5}"/>
              </c:ext>
            </c:extLst>
          </c:dPt>
          <c:cat>
            <c:strRef>
              <c:f>'сорта картофеля_КемНИИСХ'!$D$20:$D$31</c:f>
              <c:strCache>
                <c:ptCount val="12"/>
                <c:pt idx="1">
                  <c:v>Сибирский</c:v>
                </c:pt>
                <c:pt idx="2">
                  <c:v>Накра</c:v>
                </c:pt>
                <c:pt idx="3">
                  <c:v>Томичка</c:v>
                </c:pt>
                <c:pt idx="4">
                  <c:v>Кемеровчанин</c:v>
                </c:pt>
                <c:pt idx="5">
                  <c:v>Памяти Аношкиной</c:v>
                </c:pt>
                <c:pt idx="6">
                  <c:v>Мариинский</c:v>
                </c:pt>
                <c:pt idx="7">
                  <c:v>Кузбасский</c:v>
                </c:pt>
                <c:pt idx="8">
                  <c:v>Кузнечанка </c:v>
                </c:pt>
                <c:pt idx="9">
                  <c:v>Танай</c:v>
                </c:pt>
                <c:pt idx="10">
                  <c:v>Любава</c:v>
                </c:pt>
                <c:pt idx="11">
                  <c:v>Тулеевский</c:v>
                </c:pt>
              </c:strCache>
            </c:strRef>
          </c:cat>
          <c:val>
            <c:numRef>
              <c:f>'сорта картофеля_КемНИИСХ'!$E$20:$E$31</c:f>
              <c:numCache>
                <c:formatCode>General</c:formatCode>
                <c:ptCount val="12"/>
                <c:pt idx="0">
                  <c:v>0</c:v>
                </c:pt>
                <c:pt idx="1">
                  <c:v>25</c:v>
                </c:pt>
                <c:pt idx="2">
                  <c:v>31</c:v>
                </c:pt>
                <c:pt idx="3">
                  <c:v>31</c:v>
                </c:pt>
                <c:pt idx="4">
                  <c:v>33</c:v>
                </c:pt>
                <c:pt idx="5">
                  <c:v>33</c:v>
                </c:pt>
                <c:pt idx="6">
                  <c:v>35</c:v>
                </c:pt>
                <c:pt idx="7">
                  <c:v>36</c:v>
                </c:pt>
                <c:pt idx="8">
                  <c:v>38</c:v>
                </c:pt>
                <c:pt idx="9">
                  <c:v>38</c:v>
                </c:pt>
                <c:pt idx="10">
                  <c:v>42</c:v>
                </c:pt>
                <c:pt idx="11">
                  <c:v>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7CA-46B9-820A-954A1CF909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61957328"/>
        <c:axId val="361960072"/>
      </c:barChart>
      <c:catAx>
        <c:axId val="361957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960072"/>
        <c:crosses val="autoZero"/>
        <c:auto val="1"/>
        <c:lblAlgn val="ctr"/>
        <c:lblOffset val="100"/>
        <c:noMultiLvlLbl val="0"/>
      </c:catAx>
      <c:valAx>
        <c:axId val="3619600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957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b="1">
          <a:solidFill>
            <a:srgbClr val="002060"/>
          </a:solidFill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microsoft.com/office/2007/relationships/hdphoto" Target="../media/hdphoto4.wdp"/><Relationship Id="rId1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microsoft.com/office/2007/relationships/hdphoto" Target="../media/hdphoto5.wdp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microsoft.com/office/2007/relationships/hdphoto" Target="../media/hdphoto4.wdp"/><Relationship Id="rId1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microsoft.com/office/2007/relationships/hdphoto" Target="../media/hdphoto5.wdp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9CA296-02BB-4049-9090-13E1BECEA74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3EF10243-C7E8-4EC8-AB6B-43D1C9F7BEF1}">
      <dgm:prSet phldrT="[Текст]" custT="1"/>
      <dgm:spPr>
        <a:noFill/>
      </dgm:spPr>
      <dgm:t>
        <a:bodyPr/>
        <a:lstStyle/>
        <a:p>
          <a:pPr algn="l"/>
          <a:r>
            <a:rPr lang="ru-RU" sz="2000" dirty="0">
              <a:solidFill>
                <a:srgbClr val="002060"/>
              </a:solidFill>
            </a:rPr>
            <a:t>Устойчивые к изменениям природной среды </a:t>
          </a:r>
          <a:r>
            <a:rPr lang="ru-RU" sz="2000" b="1" dirty="0">
              <a:solidFill>
                <a:srgbClr val="002060"/>
              </a:solidFill>
            </a:rPr>
            <a:t>новые сорта и гибриды </a:t>
          </a:r>
          <a:r>
            <a:rPr lang="ru-RU" sz="2000" b="0" dirty="0">
              <a:solidFill>
                <a:srgbClr val="002060"/>
              </a:solidFill>
            </a:rPr>
            <a:t>зерновых культур и картофеля</a:t>
          </a:r>
          <a:r>
            <a:rPr lang="ru-RU" sz="2000" b="1" dirty="0">
              <a:solidFill>
                <a:srgbClr val="002060"/>
              </a:solidFill>
            </a:rPr>
            <a:t> </a:t>
          </a:r>
          <a:r>
            <a:rPr lang="ru-RU" sz="2000" dirty="0">
              <a:solidFill>
                <a:srgbClr val="002060"/>
              </a:solidFill>
            </a:rPr>
            <a:t>на основе собственных разработок, технологий</a:t>
          </a:r>
        </a:p>
      </dgm:t>
    </dgm:pt>
    <dgm:pt modelId="{A0EA4708-0A94-4541-8C2B-AAC69386B9A9}" type="parTrans" cxnId="{E097A594-2B76-4FBD-BD5F-1A23D398C23E}">
      <dgm:prSet/>
      <dgm:spPr/>
      <dgm:t>
        <a:bodyPr/>
        <a:lstStyle/>
        <a:p>
          <a:pPr algn="l"/>
          <a:endParaRPr lang="ru-RU"/>
        </a:p>
      </dgm:t>
    </dgm:pt>
    <dgm:pt modelId="{B990BAF1-64F8-48E1-B9EB-B0B8AEF49D01}" type="sibTrans" cxnId="{E097A594-2B76-4FBD-BD5F-1A23D398C23E}">
      <dgm:prSet/>
      <dgm:spPr/>
      <dgm:t>
        <a:bodyPr/>
        <a:lstStyle/>
        <a:p>
          <a:pPr algn="l"/>
          <a:endParaRPr lang="ru-RU"/>
        </a:p>
      </dgm:t>
    </dgm:pt>
    <dgm:pt modelId="{A73A6C80-823B-4D8D-AFDA-D6FC4DE2C53D}">
      <dgm:prSet phldrT="[Текст]" custT="1"/>
      <dgm:spPr>
        <a:noFill/>
      </dgm:spPr>
      <dgm:t>
        <a:bodyPr/>
        <a:lstStyle/>
        <a:p>
          <a:pPr algn="l"/>
          <a:r>
            <a:rPr lang="ru-RU" sz="2000" b="1" dirty="0">
              <a:solidFill>
                <a:srgbClr val="002060"/>
              </a:solidFill>
            </a:rPr>
            <a:t>Новые технологии </a:t>
          </a:r>
          <a:r>
            <a:rPr lang="ru-RU" sz="2000" dirty="0">
              <a:solidFill>
                <a:srgbClr val="002060"/>
              </a:solidFill>
            </a:rPr>
            <a:t>получения оригинальных и элитных семян зерновых культур и картофеля для обеспечения продовольственной безопасности и независимости </a:t>
          </a:r>
        </a:p>
      </dgm:t>
    </dgm:pt>
    <dgm:pt modelId="{8272D255-4FFB-4A45-93DE-D0828839BC77}" type="parTrans" cxnId="{EE6348A5-E7D0-45B9-992D-975817FC3820}">
      <dgm:prSet/>
      <dgm:spPr/>
      <dgm:t>
        <a:bodyPr/>
        <a:lstStyle/>
        <a:p>
          <a:pPr algn="l"/>
          <a:endParaRPr lang="ru-RU"/>
        </a:p>
      </dgm:t>
    </dgm:pt>
    <dgm:pt modelId="{0073CF3F-E957-4029-BA9C-C2E5CCF7D9FD}" type="sibTrans" cxnId="{EE6348A5-E7D0-45B9-992D-975817FC3820}">
      <dgm:prSet/>
      <dgm:spPr/>
      <dgm:t>
        <a:bodyPr/>
        <a:lstStyle/>
        <a:p>
          <a:pPr algn="l"/>
          <a:endParaRPr lang="ru-RU"/>
        </a:p>
      </dgm:t>
    </dgm:pt>
    <dgm:pt modelId="{94EBE1EF-5B00-449C-A203-D35111453688}">
      <dgm:prSet phldrT="[Текст]" custT="1"/>
      <dgm:spPr>
        <a:noFill/>
      </dgm:spPr>
      <dgm:t>
        <a:bodyPr/>
        <a:lstStyle/>
        <a:p>
          <a:pPr algn="l"/>
          <a:r>
            <a:rPr lang="ru-RU" sz="2000" b="1" dirty="0">
              <a:solidFill>
                <a:srgbClr val="002060"/>
              </a:solidFill>
            </a:rPr>
            <a:t>Кооперация,</a:t>
          </a:r>
          <a:r>
            <a:rPr lang="ru-RU" sz="2000" b="0" dirty="0">
              <a:solidFill>
                <a:srgbClr val="002060"/>
              </a:solidFill>
            </a:rPr>
            <a:t> новые условия и новые возможности</a:t>
          </a:r>
        </a:p>
      </dgm:t>
    </dgm:pt>
    <dgm:pt modelId="{29D0E1E6-6321-4CEF-AA75-07BBB4CFD808}" type="parTrans" cxnId="{19098E45-0B95-4C17-A21E-BDCB834763BA}">
      <dgm:prSet/>
      <dgm:spPr/>
      <dgm:t>
        <a:bodyPr/>
        <a:lstStyle/>
        <a:p>
          <a:pPr algn="l"/>
          <a:endParaRPr lang="ru-RU"/>
        </a:p>
      </dgm:t>
    </dgm:pt>
    <dgm:pt modelId="{2A6F2756-0047-436F-B8EF-FAC1A68267AA}" type="sibTrans" cxnId="{19098E45-0B95-4C17-A21E-BDCB834763BA}">
      <dgm:prSet/>
      <dgm:spPr/>
      <dgm:t>
        <a:bodyPr/>
        <a:lstStyle/>
        <a:p>
          <a:pPr algn="l"/>
          <a:endParaRPr lang="ru-RU"/>
        </a:p>
      </dgm:t>
    </dgm:pt>
    <dgm:pt modelId="{E3D34174-6676-4033-B371-DC65BFA65FFA}" type="pres">
      <dgm:prSet presAssocID="{969CA296-02BB-4049-9090-13E1BECEA749}" presName="linearFlow" presStyleCnt="0">
        <dgm:presLayoutVars>
          <dgm:dir/>
          <dgm:resizeHandles val="exact"/>
        </dgm:presLayoutVars>
      </dgm:prSet>
      <dgm:spPr/>
    </dgm:pt>
    <dgm:pt modelId="{41074C0F-6AC8-42B9-B7D3-8D402682473B}" type="pres">
      <dgm:prSet presAssocID="{3EF10243-C7E8-4EC8-AB6B-43D1C9F7BEF1}" presName="composite" presStyleCnt="0"/>
      <dgm:spPr/>
    </dgm:pt>
    <dgm:pt modelId="{3D5A142E-6944-4EA9-B63F-5D4401565FCD}" type="pres">
      <dgm:prSet presAssocID="{3EF10243-C7E8-4EC8-AB6B-43D1C9F7BEF1}" presName="imgShp" presStyleLbl="fgImgPlace1" presStyleIdx="0" presStyleCnt="3"/>
      <dgm:spPr>
        <a:blipFill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</dgm:spPr>
    </dgm:pt>
    <dgm:pt modelId="{1ADD6D52-7595-4D92-B83E-1FE37A5CFA6D}" type="pres">
      <dgm:prSet presAssocID="{3EF10243-C7E8-4EC8-AB6B-43D1C9F7BEF1}" presName="txShp" presStyleLbl="node1" presStyleIdx="0" presStyleCnt="3" custScaleX="129581" custLinFactNeighborX="13406" custLinFactNeighborY="7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1C0D40-6E1D-4D42-A954-6E63A9D9FBD6}" type="pres">
      <dgm:prSet presAssocID="{B990BAF1-64F8-48E1-B9EB-B0B8AEF49D01}" presName="spacing" presStyleCnt="0"/>
      <dgm:spPr/>
    </dgm:pt>
    <dgm:pt modelId="{3242478D-1771-48AF-802D-8C279914AC52}" type="pres">
      <dgm:prSet presAssocID="{A73A6C80-823B-4D8D-AFDA-D6FC4DE2C53D}" presName="composite" presStyleCnt="0"/>
      <dgm:spPr/>
    </dgm:pt>
    <dgm:pt modelId="{DAFE5CEE-1D5F-4574-A8A2-C848B3CEF801}" type="pres">
      <dgm:prSet presAssocID="{A73A6C80-823B-4D8D-AFDA-D6FC4DE2C53D}" presName="imgShp" presStyleLbl="fgImgPlace1" presStyleIdx="1" presStyleCnt="3"/>
      <dgm:spPr>
        <a:blipFill rotWithShape="1"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 l="-31000" r="-31000"/>
          </a:stretch>
        </a:blipFill>
      </dgm:spPr>
    </dgm:pt>
    <dgm:pt modelId="{348E09D7-BF67-4CFC-A9C7-B11C5C8D93E8}" type="pres">
      <dgm:prSet presAssocID="{A73A6C80-823B-4D8D-AFDA-D6FC4DE2C53D}" presName="txShp" presStyleLbl="node1" presStyleIdx="1" presStyleCnt="3" custScaleX="129581" custLinFactNeighborX="13406" custLinFactNeighborY="7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EBB849-90B2-456E-97E9-CBC14769D323}" type="pres">
      <dgm:prSet presAssocID="{0073CF3F-E957-4029-BA9C-C2E5CCF7D9FD}" presName="spacing" presStyleCnt="0"/>
      <dgm:spPr/>
    </dgm:pt>
    <dgm:pt modelId="{9B09697B-417F-4920-B537-342C45D2ABD7}" type="pres">
      <dgm:prSet presAssocID="{94EBE1EF-5B00-449C-A203-D35111453688}" presName="composite" presStyleCnt="0"/>
      <dgm:spPr/>
    </dgm:pt>
    <dgm:pt modelId="{0400CFC5-76A3-4B64-929D-1BA623FA8C90}" type="pres">
      <dgm:prSet presAssocID="{94EBE1EF-5B00-449C-A203-D35111453688}" presName="imgShp" presStyleLbl="fgImgPlace1" presStyleIdx="2" presStyleCnt="3"/>
      <dgm:spPr>
        <a:blipFill rotWithShape="1">
          <a:blip xmlns:r="http://schemas.openxmlformats.org/officeDocument/2006/relationships" r:embed="rId5"/>
          <a:srcRect/>
          <a:stretch>
            <a:fillRect/>
          </a:stretch>
        </a:blipFill>
      </dgm:spPr>
    </dgm:pt>
    <dgm:pt modelId="{50120D99-5F4D-412D-8C35-A36790324EA4}" type="pres">
      <dgm:prSet presAssocID="{94EBE1EF-5B00-449C-A203-D35111453688}" presName="txShp" presStyleLbl="node1" presStyleIdx="2" presStyleCnt="3" custScaleX="129581" custLinFactNeighborX="13406" custLinFactNeighborY="7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97A594-2B76-4FBD-BD5F-1A23D398C23E}" srcId="{969CA296-02BB-4049-9090-13E1BECEA749}" destId="{3EF10243-C7E8-4EC8-AB6B-43D1C9F7BEF1}" srcOrd="0" destOrd="0" parTransId="{A0EA4708-0A94-4541-8C2B-AAC69386B9A9}" sibTransId="{B990BAF1-64F8-48E1-B9EB-B0B8AEF49D01}"/>
    <dgm:cxn modelId="{19098E45-0B95-4C17-A21E-BDCB834763BA}" srcId="{969CA296-02BB-4049-9090-13E1BECEA749}" destId="{94EBE1EF-5B00-449C-A203-D35111453688}" srcOrd="2" destOrd="0" parTransId="{29D0E1E6-6321-4CEF-AA75-07BBB4CFD808}" sibTransId="{2A6F2756-0047-436F-B8EF-FAC1A68267AA}"/>
    <dgm:cxn modelId="{DBEB02E0-AE95-4A31-8107-06481792A744}" type="presOf" srcId="{A73A6C80-823B-4D8D-AFDA-D6FC4DE2C53D}" destId="{348E09D7-BF67-4CFC-A9C7-B11C5C8D93E8}" srcOrd="0" destOrd="0" presId="urn:microsoft.com/office/officeart/2005/8/layout/vList3"/>
    <dgm:cxn modelId="{F2F9D1D0-096D-4B11-A800-8ED68C6E9926}" type="presOf" srcId="{969CA296-02BB-4049-9090-13E1BECEA749}" destId="{E3D34174-6676-4033-B371-DC65BFA65FFA}" srcOrd="0" destOrd="0" presId="urn:microsoft.com/office/officeart/2005/8/layout/vList3"/>
    <dgm:cxn modelId="{EE6348A5-E7D0-45B9-992D-975817FC3820}" srcId="{969CA296-02BB-4049-9090-13E1BECEA749}" destId="{A73A6C80-823B-4D8D-AFDA-D6FC4DE2C53D}" srcOrd="1" destOrd="0" parTransId="{8272D255-4FFB-4A45-93DE-D0828839BC77}" sibTransId="{0073CF3F-E957-4029-BA9C-C2E5CCF7D9FD}"/>
    <dgm:cxn modelId="{FE9746DC-EBAC-4E8E-B6C5-43D6C2189ACB}" type="presOf" srcId="{94EBE1EF-5B00-449C-A203-D35111453688}" destId="{50120D99-5F4D-412D-8C35-A36790324EA4}" srcOrd="0" destOrd="0" presId="urn:microsoft.com/office/officeart/2005/8/layout/vList3"/>
    <dgm:cxn modelId="{8A6ACD01-AB85-4FFC-82E9-9FD0C26EFB01}" type="presOf" srcId="{3EF10243-C7E8-4EC8-AB6B-43D1C9F7BEF1}" destId="{1ADD6D52-7595-4D92-B83E-1FE37A5CFA6D}" srcOrd="0" destOrd="0" presId="urn:microsoft.com/office/officeart/2005/8/layout/vList3"/>
    <dgm:cxn modelId="{7D9AA549-114E-439A-9522-6EB1F88D099D}" type="presParOf" srcId="{E3D34174-6676-4033-B371-DC65BFA65FFA}" destId="{41074C0F-6AC8-42B9-B7D3-8D402682473B}" srcOrd="0" destOrd="0" presId="urn:microsoft.com/office/officeart/2005/8/layout/vList3"/>
    <dgm:cxn modelId="{3A339908-37D7-4646-8010-2A923670CBFB}" type="presParOf" srcId="{41074C0F-6AC8-42B9-B7D3-8D402682473B}" destId="{3D5A142E-6944-4EA9-B63F-5D4401565FCD}" srcOrd="0" destOrd="0" presId="urn:microsoft.com/office/officeart/2005/8/layout/vList3"/>
    <dgm:cxn modelId="{78A35686-CBDF-4B44-BB9A-B726AD52F910}" type="presParOf" srcId="{41074C0F-6AC8-42B9-B7D3-8D402682473B}" destId="{1ADD6D52-7595-4D92-B83E-1FE37A5CFA6D}" srcOrd="1" destOrd="0" presId="urn:microsoft.com/office/officeart/2005/8/layout/vList3"/>
    <dgm:cxn modelId="{BC859F86-9834-4882-B682-97672AD8B0D4}" type="presParOf" srcId="{E3D34174-6676-4033-B371-DC65BFA65FFA}" destId="{AE1C0D40-6E1D-4D42-A954-6E63A9D9FBD6}" srcOrd="1" destOrd="0" presId="urn:microsoft.com/office/officeart/2005/8/layout/vList3"/>
    <dgm:cxn modelId="{32F41CE9-B42D-4AF2-9CEE-CB0805415CF4}" type="presParOf" srcId="{E3D34174-6676-4033-B371-DC65BFA65FFA}" destId="{3242478D-1771-48AF-802D-8C279914AC52}" srcOrd="2" destOrd="0" presId="urn:microsoft.com/office/officeart/2005/8/layout/vList3"/>
    <dgm:cxn modelId="{8FB02D6B-CA9D-4A97-A016-4978A70502AE}" type="presParOf" srcId="{3242478D-1771-48AF-802D-8C279914AC52}" destId="{DAFE5CEE-1D5F-4574-A8A2-C848B3CEF801}" srcOrd="0" destOrd="0" presId="urn:microsoft.com/office/officeart/2005/8/layout/vList3"/>
    <dgm:cxn modelId="{A5DCFF0B-5E96-4517-BA47-6274ACB32BD8}" type="presParOf" srcId="{3242478D-1771-48AF-802D-8C279914AC52}" destId="{348E09D7-BF67-4CFC-A9C7-B11C5C8D93E8}" srcOrd="1" destOrd="0" presId="urn:microsoft.com/office/officeart/2005/8/layout/vList3"/>
    <dgm:cxn modelId="{E7393909-1783-45E7-BFE1-55F6CD2295E1}" type="presParOf" srcId="{E3D34174-6676-4033-B371-DC65BFA65FFA}" destId="{E1EBB849-90B2-456E-97E9-CBC14769D323}" srcOrd="3" destOrd="0" presId="urn:microsoft.com/office/officeart/2005/8/layout/vList3"/>
    <dgm:cxn modelId="{E8024903-7E50-4CB1-B4AF-542CF8E2A685}" type="presParOf" srcId="{E3D34174-6676-4033-B371-DC65BFA65FFA}" destId="{9B09697B-417F-4920-B537-342C45D2ABD7}" srcOrd="4" destOrd="0" presId="urn:microsoft.com/office/officeart/2005/8/layout/vList3"/>
    <dgm:cxn modelId="{5E9F3624-E022-426E-AD62-77FD8ECCBAEC}" type="presParOf" srcId="{9B09697B-417F-4920-B537-342C45D2ABD7}" destId="{0400CFC5-76A3-4B64-929D-1BA623FA8C90}" srcOrd="0" destOrd="0" presId="urn:microsoft.com/office/officeart/2005/8/layout/vList3"/>
    <dgm:cxn modelId="{9DBF4098-B960-4EC0-9D49-564407054957}" type="presParOf" srcId="{9B09697B-417F-4920-B537-342C45D2ABD7}" destId="{50120D99-5F4D-412D-8C35-A36790324EA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04146A-16EF-40DC-BDB0-AFF4CEB39B1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346BE0-979E-4615-A77F-C1319A2375B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rgbClr val="002060"/>
        </a:solidFill>
      </dgm:spPr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>
              <a:solidFill>
                <a:schemeClr val="bg1"/>
              </a:solidFill>
              <a:cs typeface="Arial" panose="020B0604020202020204" pitchFamily="34" charset="0"/>
            </a:rPr>
            <a:t>ФЕДЕРАЛЬНЫЙ УРОВЕНЬ:</a:t>
          </a:r>
          <a:endParaRPr lang="ru-RU" sz="1800" dirty="0">
            <a:solidFill>
              <a:schemeClr val="bg1"/>
            </a:solidFill>
          </a:endParaRPr>
        </a:p>
      </dgm:t>
    </dgm:pt>
    <dgm:pt modelId="{251CFF48-8D9B-4C5B-AA83-1540578DCFFC}" type="parTrans" cxnId="{BE9F0E55-BB23-4AC9-A741-294F2A06137E}">
      <dgm:prSet/>
      <dgm:spPr/>
      <dgm:t>
        <a:bodyPr/>
        <a:lstStyle/>
        <a:p>
          <a:endParaRPr lang="ru-RU" sz="1000"/>
        </a:p>
      </dgm:t>
    </dgm:pt>
    <dgm:pt modelId="{B54F7ED6-1A32-4561-92CC-D47C8D9836DF}" type="sibTrans" cxnId="{BE9F0E55-BB23-4AC9-A741-294F2A06137E}">
      <dgm:prSet/>
      <dgm:spPr/>
      <dgm:t>
        <a:bodyPr/>
        <a:lstStyle/>
        <a:p>
          <a:endParaRPr lang="ru-RU" sz="1000"/>
        </a:p>
      </dgm:t>
    </dgm:pt>
    <dgm:pt modelId="{4BA6ACF5-72B2-4095-8278-F9FC8A3CA5E8}">
      <dgm:prSet phldrT="[Текст]" custT="1"/>
      <dgm:spPr>
        <a:noFill/>
      </dgm:spPr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Wingdings" panose="05000000000000000000" pitchFamily="2" charset="2"/>
            <a:buChar char="ü"/>
            <a:tabLst/>
            <a:defRPr/>
          </a:pPr>
          <a:r>
            <a:rPr lang="ru-RU" sz="2000" b="1" dirty="0">
              <a:solidFill>
                <a:srgbClr val="002060"/>
              </a:solidFill>
              <a:cs typeface="Arial" panose="020B0604020202020204" pitchFamily="34" charset="0"/>
            </a:rPr>
            <a:t>Стратегия научно-технологического развития Российской Федерации</a:t>
          </a:r>
          <a:r>
            <a:rPr lang="ru-RU" sz="2000" dirty="0">
              <a:solidFill>
                <a:srgbClr val="002060"/>
              </a:solidFill>
              <a:cs typeface="Arial" panose="020B0604020202020204" pitchFamily="34" charset="0"/>
            </a:rPr>
            <a:t> </a:t>
          </a:r>
          <a:r>
            <a:rPr lang="ru-RU" sz="2000" b="0" dirty="0">
              <a:solidFill>
                <a:srgbClr val="002060"/>
              </a:solidFill>
              <a:cs typeface="Arial" panose="020B0604020202020204" pitchFamily="34" charset="0"/>
            </a:rPr>
            <a:t>(</a:t>
          </a:r>
          <a:r>
            <a:rPr lang="ru-RU" sz="2000" dirty="0">
              <a:solidFill>
                <a:srgbClr val="002060"/>
              </a:solidFill>
              <a:cs typeface="Arial" panose="020B0604020202020204" pitchFamily="34" charset="0"/>
            </a:rPr>
            <a:t>Указ Президента Российской Федерации от 28.02.2024 г. № 145</a:t>
          </a:r>
          <a:r>
            <a:rPr lang="ru-RU" sz="2000" b="0" dirty="0">
              <a:solidFill>
                <a:srgbClr val="002060"/>
              </a:solidFill>
              <a:cs typeface="Arial" panose="020B0604020202020204" pitchFamily="34" charset="0"/>
            </a:rPr>
            <a:t>).</a:t>
          </a:r>
          <a:endParaRPr lang="ru-RU" sz="2000" b="1" dirty="0">
            <a:solidFill>
              <a:srgbClr val="002060"/>
            </a:solidFill>
          </a:endParaRPr>
        </a:p>
      </dgm:t>
    </dgm:pt>
    <dgm:pt modelId="{1B0FE62E-52E4-4703-BD88-2F1EB62698FC}" type="parTrans" cxnId="{329693DC-22F9-4CAC-B424-590083255BE0}">
      <dgm:prSet/>
      <dgm:spPr/>
      <dgm:t>
        <a:bodyPr/>
        <a:lstStyle/>
        <a:p>
          <a:endParaRPr lang="ru-RU" sz="1000"/>
        </a:p>
      </dgm:t>
    </dgm:pt>
    <dgm:pt modelId="{71F29B4D-1CC3-4D64-A011-4CEB7BD50D17}" type="sibTrans" cxnId="{329693DC-22F9-4CAC-B424-590083255BE0}">
      <dgm:prSet/>
      <dgm:spPr/>
      <dgm:t>
        <a:bodyPr/>
        <a:lstStyle/>
        <a:p>
          <a:endParaRPr lang="ru-RU" sz="1000"/>
        </a:p>
      </dgm:t>
    </dgm:pt>
    <dgm:pt modelId="{52499C96-00E4-46ED-9DC9-75F79E8B8ECA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rgbClr val="002060"/>
        </a:solidFill>
      </dgm:spPr>
      <dgm:t>
        <a:bodyPr/>
        <a:lstStyle/>
        <a:p>
          <a:r>
            <a:rPr lang="ru-RU" sz="1800" b="1" dirty="0">
              <a:solidFill>
                <a:schemeClr val="bg1"/>
              </a:solidFill>
            </a:rPr>
            <a:t>РЕГИОНАЛЬНЫЙ УРОВЕНЬ:</a:t>
          </a:r>
        </a:p>
      </dgm:t>
    </dgm:pt>
    <dgm:pt modelId="{F7F2D552-5978-4DF3-9BDF-821CDD281015}" type="parTrans" cxnId="{E90CC53D-57BE-4328-9CA9-B50EE7F0D464}">
      <dgm:prSet/>
      <dgm:spPr/>
      <dgm:t>
        <a:bodyPr/>
        <a:lstStyle/>
        <a:p>
          <a:endParaRPr lang="ru-RU" sz="1000"/>
        </a:p>
      </dgm:t>
    </dgm:pt>
    <dgm:pt modelId="{70DE5414-8A0B-4E17-A9F2-7C885AC65355}" type="sibTrans" cxnId="{E90CC53D-57BE-4328-9CA9-B50EE7F0D464}">
      <dgm:prSet/>
      <dgm:spPr/>
      <dgm:t>
        <a:bodyPr/>
        <a:lstStyle/>
        <a:p>
          <a:endParaRPr lang="ru-RU" sz="1000"/>
        </a:p>
      </dgm:t>
    </dgm:pt>
    <dgm:pt modelId="{ABF47378-BA63-49F7-A63C-D836667123B8}">
      <dgm:prSet phldrT="[Текст]" custT="1"/>
      <dgm:spPr>
        <a:noFill/>
      </dgm:spPr>
      <dgm:t>
        <a:bodyPr/>
        <a:lstStyle/>
        <a:p>
          <a:pPr marL="0" indent="0" algn="just">
            <a:buFont typeface="Wingdings" panose="05000000000000000000" pitchFamily="2" charset="2"/>
            <a:buChar char="ü"/>
          </a:pPr>
          <a:r>
            <a:rPr lang="ru-RU" sz="2000" b="1" dirty="0">
              <a:solidFill>
                <a:srgbClr val="002060"/>
              </a:solidFill>
              <a:cs typeface="Arial" panose="020B0604020202020204" pitchFamily="34" charset="0"/>
            </a:rPr>
            <a:t>Госпрограмма Кемеровской области-Кузбасса </a:t>
          </a:r>
          <a:r>
            <a:rPr lang="ru-RU" sz="2000" dirty="0">
              <a:solidFill>
                <a:srgbClr val="002060"/>
              </a:solidFill>
              <a:cs typeface="Arial" panose="020B0604020202020204" pitchFamily="34" charset="0"/>
            </a:rPr>
            <a:t>«Государственная поддержка АПК и устойчивого развития сельских территорий Кузбасса" на 2014 - 2025 годы (Постановление Коллегии Администрации Кемеровской области от 25 октября 2013 г. N 464).</a:t>
          </a:r>
          <a:endParaRPr lang="ru-RU" sz="2000" dirty="0">
            <a:solidFill>
              <a:srgbClr val="002060"/>
            </a:solidFill>
          </a:endParaRPr>
        </a:p>
      </dgm:t>
    </dgm:pt>
    <dgm:pt modelId="{2DA8E04D-4A49-44FC-A03B-83744B106A5E}" type="parTrans" cxnId="{37F185CD-7664-4238-BDFC-90221441811F}">
      <dgm:prSet/>
      <dgm:spPr/>
      <dgm:t>
        <a:bodyPr/>
        <a:lstStyle/>
        <a:p>
          <a:endParaRPr lang="ru-RU" sz="1000"/>
        </a:p>
      </dgm:t>
    </dgm:pt>
    <dgm:pt modelId="{1248C68D-D3CF-4408-A9EA-CAF03F9C9B12}" type="sibTrans" cxnId="{37F185CD-7664-4238-BDFC-90221441811F}">
      <dgm:prSet/>
      <dgm:spPr/>
      <dgm:t>
        <a:bodyPr/>
        <a:lstStyle/>
        <a:p>
          <a:endParaRPr lang="ru-RU" sz="1000"/>
        </a:p>
      </dgm:t>
    </dgm:pt>
    <dgm:pt modelId="{6D41AEC1-4539-4E0B-BFE0-EE5B82AACF5E}">
      <dgm:prSet phldrT="[Текст]" custT="1"/>
      <dgm:spPr>
        <a:noFill/>
      </dgm:spPr>
      <dgm:t>
        <a:bodyPr/>
        <a:lstStyle/>
        <a:p>
          <a:pPr marL="0" indent="0" algn="just">
            <a:buFont typeface="Wingdings" panose="05000000000000000000" pitchFamily="2" charset="2"/>
            <a:buChar char="ü"/>
          </a:pPr>
          <a:r>
            <a:rPr lang="ru-RU" sz="2000" b="1" dirty="0">
              <a:solidFill>
                <a:srgbClr val="002060"/>
              </a:solidFill>
            </a:rPr>
            <a:t>Программа деятельности межрегионального НОЦ мирового уровня «Кузбасс – Донбасс» </a:t>
          </a:r>
          <a:r>
            <a:rPr lang="ru-RU" sz="2000" dirty="0">
              <a:solidFill>
                <a:srgbClr val="002060"/>
              </a:solidFill>
            </a:rPr>
            <a:t>(НИР по теме «Разработка сортовых и промышленных технологических приемов выращивания зерновых культур для стабильного роста производства сельскохозяйственной продукции в условиях Кузбасса» № НОЦ-2/2024) от 16.10.2024 г.).</a:t>
          </a:r>
        </a:p>
      </dgm:t>
    </dgm:pt>
    <dgm:pt modelId="{4F015402-FB64-4562-AC25-45F159E20921}" type="parTrans" cxnId="{AE462E36-A7DA-46E0-B090-AE1EEDE1097F}">
      <dgm:prSet/>
      <dgm:spPr/>
      <dgm:t>
        <a:bodyPr/>
        <a:lstStyle/>
        <a:p>
          <a:endParaRPr lang="ru-RU" sz="1000"/>
        </a:p>
      </dgm:t>
    </dgm:pt>
    <dgm:pt modelId="{0642558C-2A6F-443A-BD8C-932A1D5BF4ED}" type="sibTrans" cxnId="{AE462E36-A7DA-46E0-B090-AE1EEDE1097F}">
      <dgm:prSet/>
      <dgm:spPr/>
      <dgm:t>
        <a:bodyPr/>
        <a:lstStyle/>
        <a:p>
          <a:endParaRPr lang="ru-RU" sz="1000"/>
        </a:p>
      </dgm:t>
    </dgm:pt>
    <dgm:pt modelId="{903A8493-5C76-4902-9036-B4A584B90F1A}">
      <dgm:prSet phldrT="[Текст]" custT="1"/>
      <dgm:spPr>
        <a:noFill/>
      </dgm:spPr>
      <dgm:t>
        <a:bodyPr/>
        <a:lstStyle/>
        <a:p>
          <a:pPr marL="0" indent="0" algn="just">
            <a:buFont typeface="Wingdings" panose="05000000000000000000" pitchFamily="2" charset="2"/>
            <a:buChar char="ü"/>
          </a:pPr>
          <a:r>
            <a:rPr lang="ru-RU" sz="2000" b="1" dirty="0">
              <a:solidFill>
                <a:srgbClr val="002060"/>
              </a:solidFill>
              <a:cs typeface="Arial" panose="020B0604020202020204" pitchFamily="34" charset="0"/>
            </a:rPr>
            <a:t>Региональный РНФ.</a:t>
          </a:r>
          <a:endParaRPr lang="ru-RU" sz="2000" b="0" dirty="0">
            <a:solidFill>
              <a:srgbClr val="002060"/>
            </a:solidFill>
          </a:endParaRPr>
        </a:p>
      </dgm:t>
    </dgm:pt>
    <dgm:pt modelId="{0840D072-495D-4796-BB8B-72B964D49267}" type="sibTrans" cxnId="{0EC29558-958C-4EDE-A14A-88535113977A}">
      <dgm:prSet/>
      <dgm:spPr/>
      <dgm:t>
        <a:bodyPr/>
        <a:lstStyle/>
        <a:p>
          <a:endParaRPr lang="ru-RU" sz="1000"/>
        </a:p>
      </dgm:t>
    </dgm:pt>
    <dgm:pt modelId="{01DAC0D9-43B5-4126-8161-DB244E091B89}" type="parTrans" cxnId="{0EC29558-958C-4EDE-A14A-88535113977A}">
      <dgm:prSet/>
      <dgm:spPr/>
      <dgm:t>
        <a:bodyPr/>
        <a:lstStyle/>
        <a:p>
          <a:endParaRPr lang="ru-RU" sz="1000"/>
        </a:p>
      </dgm:t>
    </dgm:pt>
    <dgm:pt modelId="{A088E09D-F5D3-4C1B-AFCF-4C4C7C6CA9A8}">
      <dgm:prSet phldrT="[Текст]" custT="1"/>
      <dgm:spPr>
        <a:noFill/>
      </dgm:spPr>
      <dgm:t>
        <a:bodyPr/>
        <a:lstStyle/>
        <a:p>
          <a:pPr marL="0" indent="0" algn="just">
            <a:buFont typeface="Wingdings" panose="05000000000000000000" pitchFamily="2" charset="2"/>
            <a:buChar char="ü"/>
          </a:pPr>
          <a:r>
            <a:rPr lang="ru-RU" sz="2000" b="1" dirty="0">
              <a:solidFill>
                <a:srgbClr val="002060"/>
              </a:solidFill>
              <a:cs typeface="Arial" panose="020B0604020202020204" pitchFamily="34" charset="0"/>
            </a:rPr>
            <a:t>НИР.</a:t>
          </a:r>
          <a:endParaRPr lang="ru-RU" sz="2000" b="0" dirty="0">
            <a:solidFill>
              <a:srgbClr val="002060"/>
            </a:solidFill>
          </a:endParaRPr>
        </a:p>
      </dgm:t>
    </dgm:pt>
    <dgm:pt modelId="{6FB5432C-BCC7-486D-9B72-EC7FE57AF4EE}" type="parTrans" cxnId="{97D1A221-6D1E-47E6-978F-33E73193D622}">
      <dgm:prSet/>
      <dgm:spPr/>
      <dgm:t>
        <a:bodyPr/>
        <a:lstStyle/>
        <a:p>
          <a:endParaRPr lang="ru-RU"/>
        </a:p>
      </dgm:t>
    </dgm:pt>
    <dgm:pt modelId="{3CA38815-88FD-4FBA-B836-0C867B4F48F0}" type="sibTrans" cxnId="{97D1A221-6D1E-47E6-978F-33E73193D622}">
      <dgm:prSet/>
      <dgm:spPr/>
      <dgm:t>
        <a:bodyPr/>
        <a:lstStyle/>
        <a:p>
          <a:endParaRPr lang="ru-RU"/>
        </a:p>
      </dgm:t>
    </dgm:pt>
    <dgm:pt modelId="{7E7689CF-C6CF-4DD1-801C-18F56D297FE9}">
      <dgm:prSet custT="1"/>
      <dgm:spPr>
        <a:noFill/>
      </dgm:spPr>
      <dgm:t>
        <a:bodyPr/>
        <a:lstStyle/>
        <a:p>
          <a:pPr marL="57150" lvl="1" indent="0" algn="just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ru-RU" sz="2000" b="1" dirty="0">
              <a:solidFill>
                <a:srgbClr val="002060"/>
              </a:solidFill>
              <a:cs typeface="Arial" panose="020B0604020202020204" pitchFamily="34" charset="0"/>
            </a:rPr>
            <a:t>План НИР </a:t>
          </a:r>
          <a:r>
            <a:rPr lang="ru-RU" sz="2000" dirty="0">
              <a:solidFill>
                <a:srgbClr val="002060"/>
              </a:solidFill>
              <a:cs typeface="Arial" panose="020B0604020202020204" pitchFamily="34" charset="0"/>
            </a:rPr>
            <a:t>Кемеровского НИИСХ– филиала СФНЦА РАН на 2024-2026 гг.</a:t>
          </a:r>
        </a:p>
      </dgm:t>
    </dgm:pt>
    <dgm:pt modelId="{83BFA2B4-5FC2-4CC4-9616-12A2C467248D}" type="parTrans" cxnId="{299BD34F-88CD-4BB0-BAA0-5A8DCCAF5C43}">
      <dgm:prSet/>
      <dgm:spPr/>
      <dgm:t>
        <a:bodyPr/>
        <a:lstStyle/>
        <a:p>
          <a:endParaRPr lang="ru-RU"/>
        </a:p>
      </dgm:t>
    </dgm:pt>
    <dgm:pt modelId="{C79309B5-F0B8-4181-AF6A-EE1BA6F46CA6}" type="sibTrans" cxnId="{299BD34F-88CD-4BB0-BAA0-5A8DCCAF5C43}">
      <dgm:prSet/>
      <dgm:spPr/>
      <dgm:t>
        <a:bodyPr/>
        <a:lstStyle/>
        <a:p>
          <a:endParaRPr lang="ru-RU"/>
        </a:p>
      </dgm:t>
    </dgm:pt>
    <dgm:pt modelId="{6C77983A-D599-4EDA-A353-4D0C78AC94DF}">
      <dgm:prSet custT="1"/>
      <dgm:spPr>
        <a:noFill/>
      </dgm:spPr>
      <dgm:t>
        <a:bodyPr/>
        <a:lstStyle/>
        <a:p>
          <a:pPr marL="57150" lvl="1" indent="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ru-RU" sz="2000" b="1" dirty="0">
              <a:solidFill>
                <a:srgbClr val="002060"/>
              </a:solidFill>
              <a:cs typeface="Arial" panose="020B0604020202020204" pitchFamily="34" charset="0"/>
            </a:rPr>
            <a:t>Программа</a:t>
          </a:r>
          <a:r>
            <a:rPr lang="ru-RU" sz="2000" dirty="0">
              <a:solidFill>
                <a:srgbClr val="002060"/>
              </a:solidFill>
              <a:cs typeface="Arial" panose="020B0604020202020204" pitchFamily="34" charset="0"/>
            </a:rPr>
            <a:t> развития СФНЦА РАН</a:t>
          </a:r>
        </a:p>
      </dgm:t>
    </dgm:pt>
    <dgm:pt modelId="{75498700-CAB5-4BFD-9310-A917D35E7F8C}" type="parTrans" cxnId="{58D3E60F-CA64-4194-BE1B-ABE653A537EC}">
      <dgm:prSet/>
      <dgm:spPr/>
      <dgm:t>
        <a:bodyPr/>
        <a:lstStyle/>
        <a:p>
          <a:endParaRPr lang="ru-RU"/>
        </a:p>
      </dgm:t>
    </dgm:pt>
    <dgm:pt modelId="{8AC28E08-B71C-4E48-A025-498B8DD0D52D}" type="sibTrans" cxnId="{58D3E60F-CA64-4194-BE1B-ABE653A537EC}">
      <dgm:prSet/>
      <dgm:spPr/>
      <dgm:t>
        <a:bodyPr/>
        <a:lstStyle/>
        <a:p>
          <a:endParaRPr lang="ru-RU"/>
        </a:p>
      </dgm:t>
    </dgm:pt>
    <dgm:pt modelId="{1F5156F4-A4EA-482E-BE64-2B5F3942DCF9}">
      <dgm:prSet phldrT="[Текст]" custT="1"/>
      <dgm:spPr>
        <a:noFill/>
      </dgm:spPr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Wingdings" panose="05000000000000000000" pitchFamily="2" charset="2"/>
            <a:buChar char="ü"/>
            <a:tabLst/>
            <a:defRPr/>
          </a:pPr>
          <a:r>
            <a:rPr lang="ru-RU" sz="2000" b="1" dirty="0">
              <a:solidFill>
                <a:srgbClr val="002060"/>
              </a:solidFill>
            </a:rPr>
            <a:t>Программа «Создание и развитие </a:t>
          </a:r>
          <a:r>
            <a:rPr lang="ru-RU" sz="2000" b="1" dirty="0" err="1">
              <a:solidFill>
                <a:srgbClr val="002060"/>
              </a:solidFill>
            </a:rPr>
            <a:t>селекционно</a:t>
          </a:r>
          <a:r>
            <a:rPr lang="ru-RU" sz="2000" b="1" dirty="0">
              <a:solidFill>
                <a:srgbClr val="002060"/>
              </a:solidFill>
            </a:rPr>
            <a:t>-семеноводческого центра</a:t>
          </a:r>
          <a:r>
            <a:rPr lang="ru-RU" sz="2000" dirty="0">
              <a:solidFill>
                <a:srgbClr val="002060"/>
              </a:solidFill>
            </a:rPr>
            <a:t> в области сельского хозяйства для создания и внедрения в агропромышленный комплекс современных технологий на основе собственных разработок Кемеровского НИИСХ-филиала СФНЦА РАН на 2020-2024 гг.» (Соглашение, План-График от 28.05.2021 № 075-15-2021-545).</a:t>
          </a:r>
          <a:endParaRPr lang="ru-RU" sz="2000" b="1" dirty="0">
            <a:solidFill>
              <a:srgbClr val="002060"/>
            </a:solidFill>
          </a:endParaRPr>
        </a:p>
      </dgm:t>
    </dgm:pt>
    <dgm:pt modelId="{FE93BFE8-ACCF-46D2-A71A-877D814C5A75}" type="parTrans" cxnId="{273647B2-8B76-41EE-A3ED-7EEB48843D9D}">
      <dgm:prSet/>
      <dgm:spPr/>
      <dgm:t>
        <a:bodyPr/>
        <a:lstStyle/>
        <a:p>
          <a:endParaRPr lang="ru-RU"/>
        </a:p>
      </dgm:t>
    </dgm:pt>
    <dgm:pt modelId="{38B35086-5F38-4B5B-ABDF-9143DE953F54}" type="sibTrans" cxnId="{273647B2-8B76-41EE-A3ED-7EEB48843D9D}">
      <dgm:prSet/>
      <dgm:spPr/>
      <dgm:t>
        <a:bodyPr/>
        <a:lstStyle/>
        <a:p>
          <a:endParaRPr lang="ru-RU"/>
        </a:p>
      </dgm:t>
    </dgm:pt>
    <dgm:pt modelId="{6BC4DDB7-EC49-4B43-AB8B-EDAA7EAC8914}">
      <dgm:prSet phldrT="[Текст]" custT="1"/>
      <dgm:spPr>
        <a:noFill/>
      </dgm:spPr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Wingdings" panose="05000000000000000000" pitchFamily="2" charset="2"/>
            <a:buChar char="ü"/>
            <a:tabLst/>
            <a:defRPr/>
          </a:pPr>
          <a:r>
            <a:rPr lang="ru-RU" sz="2000" b="1" dirty="0">
              <a:solidFill>
                <a:srgbClr val="002060"/>
              </a:solidFill>
            </a:rPr>
            <a:t>Программа Фундаментальных научных исследований </a:t>
          </a:r>
          <a:r>
            <a:rPr lang="ru-RU" sz="2000" dirty="0">
              <a:solidFill>
                <a:srgbClr val="002060"/>
              </a:solidFill>
            </a:rPr>
            <a:t>на 2021-2030 годы </a:t>
          </a:r>
          <a:r>
            <a:rPr lang="ru-RU" sz="2000" b="0" dirty="0">
              <a:solidFill>
                <a:srgbClr val="002060"/>
              </a:solidFill>
            </a:rPr>
            <a:t>(Распоряжение Правительства РФ от 31 декабря 2020 г. № 3684-р).</a:t>
          </a:r>
          <a:endParaRPr lang="ru-RU" sz="2000" b="1" dirty="0">
            <a:solidFill>
              <a:srgbClr val="002060"/>
            </a:solidFill>
          </a:endParaRPr>
        </a:p>
      </dgm:t>
    </dgm:pt>
    <dgm:pt modelId="{949F38A7-4FF9-40BD-8F64-7F09B5AF5B69}" type="parTrans" cxnId="{D961FD26-AF43-440A-A380-52CF52D2D000}">
      <dgm:prSet/>
      <dgm:spPr/>
      <dgm:t>
        <a:bodyPr/>
        <a:lstStyle/>
        <a:p>
          <a:endParaRPr lang="ru-RU"/>
        </a:p>
      </dgm:t>
    </dgm:pt>
    <dgm:pt modelId="{463982D5-5A1D-4B14-86BA-32F10E799772}" type="sibTrans" cxnId="{D961FD26-AF43-440A-A380-52CF52D2D000}">
      <dgm:prSet/>
      <dgm:spPr/>
      <dgm:t>
        <a:bodyPr/>
        <a:lstStyle/>
        <a:p>
          <a:endParaRPr lang="ru-RU"/>
        </a:p>
      </dgm:t>
    </dgm:pt>
    <dgm:pt modelId="{52C7F134-86FC-46AA-B8B7-8E7A9BF76B13}" type="pres">
      <dgm:prSet presAssocID="{E804146A-16EF-40DC-BDB0-AFF4CEB39B1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9F963B-680D-4234-BBC2-BDE17D522823}" type="pres">
      <dgm:prSet presAssocID="{76346BE0-979E-4615-A77F-C1319A2375B2}" presName="composite" presStyleCnt="0"/>
      <dgm:spPr/>
    </dgm:pt>
    <dgm:pt modelId="{0565E0BB-4942-464C-8EC0-9346B9D50354}" type="pres">
      <dgm:prSet presAssocID="{76346BE0-979E-4615-A77F-C1319A2375B2}" presName="parTx" presStyleLbl="alignNode1" presStyleIdx="0" presStyleCnt="2" custScaleX="120006" custScaleY="100000" custLinFactY="-13357" custLinFactNeighborX="-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DDFA2-6DEE-4A24-A8FA-5C8D940DEBF9}" type="pres">
      <dgm:prSet presAssocID="{76346BE0-979E-4615-A77F-C1319A2375B2}" presName="desTx" presStyleLbl="alignAccFollowNode1" presStyleIdx="0" presStyleCnt="2" custScaleX="121684" custLinFactNeighborX="-1" custLinFactNeighborY="114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487B3-F722-4E39-B161-AE0B2FC6AC00}" type="pres">
      <dgm:prSet presAssocID="{B54F7ED6-1A32-4561-92CC-D47C8D9836DF}" presName="space" presStyleCnt="0"/>
      <dgm:spPr/>
    </dgm:pt>
    <dgm:pt modelId="{41156722-C9C4-4121-B9DE-43686ECD65BC}" type="pres">
      <dgm:prSet presAssocID="{52499C96-00E4-46ED-9DC9-75F79E8B8ECA}" presName="composite" presStyleCnt="0"/>
      <dgm:spPr/>
    </dgm:pt>
    <dgm:pt modelId="{1803E9F7-E661-4361-A6A4-C266E49EB771}" type="pres">
      <dgm:prSet presAssocID="{52499C96-00E4-46ED-9DC9-75F79E8B8ECA}" presName="parTx" presStyleLbl="alignNode1" presStyleIdx="1" presStyleCnt="2" custScaleX="107554" custScaleY="100000" custLinFactY="-13357" custLinFactNeighborX="-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3BA096-2F38-4176-95A7-948A51539987}" type="pres">
      <dgm:prSet presAssocID="{52499C96-00E4-46ED-9DC9-75F79E8B8ECA}" presName="desTx" presStyleLbl="alignAccFollowNode1" presStyleIdx="1" presStyleCnt="2" custScaleX="109098" custScaleY="100000" custLinFactY="100000" custLinFactNeighborX="2854" custLinFactNeighborY="122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0CC53D-57BE-4328-9CA9-B50EE7F0D464}" srcId="{E804146A-16EF-40DC-BDB0-AFF4CEB39B18}" destId="{52499C96-00E4-46ED-9DC9-75F79E8B8ECA}" srcOrd="1" destOrd="0" parTransId="{F7F2D552-5978-4DF3-9BDF-821CDD281015}" sibTransId="{70DE5414-8A0B-4E17-A9F2-7C885AC65355}"/>
    <dgm:cxn modelId="{46AE557A-AC71-482E-B660-BA0A10123DE9}" type="presOf" srcId="{903A8493-5C76-4902-9036-B4A584B90F1A}" destId="{9C3BA096-2F38-4176-95A7-948A51539987}" srcOrd="0" destOrd="2" presId="urn:microsoft.com/office/officeart/2005/8/layout/hList1"/>
    <dgm:cxn modelId="{B4D473B7-01B0-4416-8D75-723E9A5D7DD0}" type="presOf" srcId="{1F5156F4-A4EA-482E-BE64-2B5F3942DCF9}" destId="{0B4DDFA2-6DEE-4A24-A8FA-5C8D940DEBF9}" srcOrd="0" destOrd="1" presId="urn:microsoft.com/office/officeart/2005/8/layout/hList1"/>
    <dgm:cxn modelId="{45D1D5BF-3D7A-47FA-A4DF-1E530133F8FB}" type="presOf" srcId="{ABF47378-BA63-49F7-A63C-D836667123B8}" destId="{9C3BA096-2F38-4176-95A7-948A51539987}" srcOrd="0" destOrd="0" presId="urn:microsoft.com/office/officeart/2005/8/layout/hList1"/>
    <dgm:cxn modelId="{63681A31-0A03-439C-B2C4-8ABA05A6DE2B}" type="presOf" srcId="{A088E09D-F5D3-4C1B-AFCF-4C4C7C6CA9A8}" destId="{9C3BA096-2F38-4176-95A7-948A51539987}" srcOrd="0" destOrd="3" presId="urn:microsoft.com/office/officeart/2005/8/layout/hList1"/>
    <dgm:cxn modelId="{AE462E36-A7DA-46E0-B090-AE1EEDE1097F}" srcId="{52499C96-00E4-46ED-9DC9-75F79E8B8ECA}" destId="{6D41AEC1-4539-4E0B-BFE0-EE5B82AACF5E}" srcOrd="1" destOrd="0" parTransId="{4F015402-FB64-4562-AC25-45F159E20921}" sibTransId="{0642558C-2A6F-443A-BD8C-932A1D5BF4ED}"/>
    <dgm:cxn modelId="{697235CC-A934-4CEC-B561-F8EBEE27A0BD}" type="presOf" srcId="{76346BE0-979E-4615-A77F-C1319A2375B2}" destId="{0565E0BB-4942-464C-8EC0-9346B9D50354}" srcOrd="0" destOrd="0" presId="urn:microsoft.com/office/officeart/2005/8/layout/hList1"/>
    <dgm:cxn modelId="{C2B0DC64-4142-4296-B556-A7F4AEFBF526}" type="presOf" srcId="{7E7689CF-C6CF-4DD1-801C-18F56D297FE9}" destId="{0B4DDFA2-6DEE-4A24-A8FA-5C8D940DEBF9}" srcOrd="0" destOrd="4" presId="urn:microsoft.com/office/officeart/2005/8/layout/hList1"/>
    <dgm:cxn modelId="{257F9D24-B13B-4C9C-B858-28A2B1201140}" type="presOf" srcId="{E804146A-16EF-40DC-BDB0-AFF4CEB39B18}" destId="{52C7F134-86FC-46AA-B8B7-8E7A9BF76B13}" srcOrd="0" destOrd="0" presId="urn:microsoft.com/office/officeart/2005/8/layout/hList1"/>
    <dgm:cxn modelId="{0EC29558-958C-4EDE-A14A-88535113977A}" srcId="{52499C96-00E4-46ED-9DC9-75F79E8B8ECA}" destId="{903A8493-5C76-4902-9036-B4A584B90F1A}" srcOrd="2" destOrd="0" parTransId="{01DAC0D9-43B5-4126-8161-DB244E091B89}" sibTransId="{0840D072-495D-4796-BB8B-72B964D49267}"/>
    <dgm:cxn modelId="{97D1A221-6D1E-47E6-978F-33E73193D622}" srcId="{52499C96-00E4-46ED-9DC9-75F79E8B8ECA}" destId="{A088E09D-F5D3-4C1B-AFCF-4C4C7C6CA9A8}" srcOrd="3" destOrd="0" parTransId="{6FB5432C-BCC7-486D-9B72-EC7FE57AF4EE}" sibTransId="{3CA38815-88FD-4FBA-B836-0C867B4F48F0}"/>
    <dgm:cxn modelId="{273647B2-8B76-41EE-A3ED-7EEB48843D9D}" srcId="{76346BE0-979E-4615-A77F-C1319A2375B2}" destId="{1F5156F4-A4EA-482E-BE64-2B5F3942DCF9}" srcOrd="1" destOrd="0" parTransId="{FE93BFE8-ACCF-46D2-A71A-877D814C5A75}" sibTransId="{38B35086-5F38-4B5B-ABDF-9143DE953F54}"/>
    <dgm:cxn modelId="{11B41480-F6A9-4391-8574-DDB2EE93213D}" type="presOf" srcId="{6BC4DDB7-EC49-4B43-AB8B-EDAA7EAC8914}" destId="{0B4DDFA2-6DEE-4A24-A8FA-5C8D940DEBF9}" srcOrd="0" destOrd="2" presId="urn:microsoft.com/office/officeart/2005/8/layout/hList1"/>
    <dgm:cxn modelId="{D2B2D07A-E3C9-4DD3-9A29-6687B5D1CD56}" type="presOf" srcId="{52499C96-00E4-46ED-9DC9-75F79E8B8ECA}" destId="{1803E9F7-E661-4361-A6A4-C266E49EB771}" srcOrd="0" destOrd="0" presId="urn:microsoft.com/office/officeart/2005/8/layout/hList1"/>
    <dgm:cxn modelId="{BE9F0E55-BB23-4AC9-A741-294F2A06137E}" srcId="{E804146A-16EF-40DC-BDB0-AFF4CEB39B18}" destId="{76346BE0-979E-4615-A77F-C1319A2375B2}" srcOrd="0" destOrd="0" parTransId="{251CFF48-8D9B-4C5B-AA83-1540578DCFFC}" sibTransId="{B54F7ED6-1A32-4561-92CC-D47C8D9836DF}"/>
    <dgm:cxn modelId="{37F185CD-7664-4238-BDFC-90221441811F}" srcId="{52499C96-00E4-46ED-9DC9-75F79E8B8ECA}" destId="{ABF47378-BA63-49F7-A63C-D836667123B8}" srcOrd="0" destOrd="0" parTransId="{2DA8E04D-4A49-44FC-A03B-83744B106A5E}" sibTransId="{1248C68D-D3CF-4408-A9EA-CAF03F9C9B12}"/>
    <dgm:cxn modelId="{D961FD26-AF43-440A-A380-52CF52D2D000}" srcId="{76346BE0-979E-4615-A77F-C1319A2375B2}" destId="{6BC4DDB7-EC49-4B43-AB8B-EDAA7EAC8914}" srcOrd="2" destOrd="0" parTransId="{949F38A7-4FF9-40BD-8F64-7F09B5AF5B69}" sibTransId="{463982D5-5A1D-4B14-86BA-32F10E799772}"/>
    <dgm:cxn modelId="{F543ABDB-1C79-498E-B1B7-2E73E46EF13D}" type="presOf" srcId="{4BA6ACF5-72B2-4095-8278-F9FC8A3CA5E8}" destId="{0B4DDFA2-6DEE-4A24-A8FA-5C8D940DEBF9}" srcOrd="0" destOrd="0" presId="urn:microsoft.com/office/officeart/2005/8/layout/hList1"/>
    <dgm:cxn modelId="{299BD34F-88CD-4BB0-BAA0-5A8DCCAF5C43}" srcId="{76346BE0-979E-4615-A77F-C1319A2375B2}" destId="{7E7689CF-C6CF-4DD1-801C-18F56D297FE9}" srcOrd="4" destOrd="0" parTransId="{83BFA2B4-5FC2-4CC4-9616-12A2C467248D}" sibTransId="{C79309B5-F0B8-4181-AF6A-EE1BA6F46CA6}"/>
    <dgm:cxn modelId="{852994F4-6FCB-4A06-B8EB-A3A50A76943C}" type="presOf" srcId="{6C77983A-D599-4EDA-A353-4D0C78AC94DF}" destId="{0B4DDFA2-6DEE-4A24-A8FA-5C8D940DEBF9}" srcOrd="0" destOrd="3" presId="urn:microsoft.com/office/officeart/2005/8/layout/hList1"/>
    <dgm:cxn modelId="{58D3E60F-CA64-4194-BE1B-ABE653A537EC}" srcId="{76346BE0-979E-4615-A77F-C1319A2375B2}" destId="{6C77983A-D599-4EDA-A353-4D0C78AC94DF}" srcOrd="3" destOrd="0" parTransId="{75498700-CAB5-4BFD-9310-A917D35E7F8C}" sibTransId="{8AC28E08-B71C-4E48-A025-498B8DD0D52D}"/>
    <dgm:cxn modelId="{834A7651-4307-437F-8E3E-8344D783321F}" type="presOf" srcId="{6D41AEC1-4539-4E0B-BFE0-EE5B82AACF5E}" destId="{9C3BA096-2F38-4176-95A7-948A51539987}" srcOrd="0" destOrd="1" presId="urn:microsoft.com/office/officeart/2005/8/layout/hList1"/>
    <dgm:cxn modelId="{329693DC-22F9-4CAC-B424-590083255BE0}" srcId="{76346BE0-979E-4615-A77F-C1319A2375B2}" destId="{4BA6ACF5-72B2-4095-8278-F9FC8A3CA5E8}" srcOrd="0" destOrd="0" parTransId="{1B0FE62E-52E4-4703-BD88-2F1EB62698FC}" sibTransId="{71F29B4D-1CC3-4D64-A011-4CEB7BD50D17}"/>
    <dgm:cxn modelId="{E1B12E00-D04F-4068-A834-BAA7E586608B}" type="presParOf" srcId="{52C7F134-86FC-46AA-B8B7-8E7A9BF76B13}" destId="{6B9F963B-680D-4234-BBC2-BDE17D522823}" srcOrd="0" destOrd="0" presId="urn:microsoft.com/office/officeart/2005/8/layout/hList1"/>
    <dgm:cxn modelId="{27F6D503-2CD3-44E7-ADC6-08C6AD12E762}" type="presParOf" srcId="{6B9F963B-680D-4234-BBC2-BDE17D522823}" destId="{0565E0BB-4942-464C-8EC0-9346B9D50354}" srcOrd="0" destOrd="0" presId="urn:microsoft.com/office/officeart/2005/8/layout/hList1"/>
    <dgm:cxn modelId="{6FF8B197-4579-40AB-8768-7E3DAE9A7C98}" type="presParOf" srcId="{6B9F963B-680D-4234-BBC2-BDE17D522823}" destId="{0B4DDFA2-6DEE-4A24-A8FA-5C8D940DEBF9}" srcOrd="1" destOrd="0" presId="urn:microsoft.com/office/officeart/2005/8/layout/hList1"/>
    <dgm:cxn modelId="{006099C8-687E-45F0-A4F6-DA2121ACF35A}" type="presParOf" srcId="{52C7F134-86FC-46AA-B8B7-8E7A9BF76B13}" destId="{BB6487B3-F722-4E39-B161-AE0B2FC6AC00}" srcOrd="1" destOrd="0" presId="urn:microsoft.com/office/officeart/2005/8/layout/hList1"/>
    <dgm:cxn modelId="{F39CD9CC-1EE8-4890-B716-73C61FBB434D}" type="presParOf" srcId="{52C7F134-86FC-46AA-B8B7-8E7A9BF76B13}" destId="{41156722-C9C4-4121-B9DE-43686ECD65BC}" srcOrd="2" destOrd="0" presId="urn:microsoft.com/office/officeart/2005/8/layout/hList1"/>
    <dgm:cxn modelId="{BF1EB3A6-18F3-4AB5-B8E3-B2F32BA90E0E}" type="presParOf" srcId="{41156722-C9C4-4121-B9DE-43686ECD65BC}" destId="{1803E9F7-E661-4361-A6A4-C266E49EB771}" srcOrd="0" destOrd="0" presId="urn:microsoft.com/office/officeart/2005/8/layout/hList1"/>
    <dgm:cxn modelId="{B8BEEEF8-87E5-4BA6-BD79-A21882F06E14}" type="presParOf" srcId="{41156722-C9C4-4121-B9DE-43686ECD65BC}" destId="{9C3BA096-2F38-4176-95A7-948A5153998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8DFD71-C689-42FB-8CE2-D9220111324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73EC75-1058-41F0-99C2-E55E3214E0F9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700"/>
            </a:lnSpc>
            <a:spcAft>
              <a:spcPts val="0"/>
            </a:spcAft>
          </a:pPr>
          <a:endParaRPr lang="ru-RU" sz="1600" b="1" dirty="0">
            <a:solidFill>
              <a:srgbClr val="002060"/>
            </a:solidFill>
          </a:endParaRPr>
        </a:p>
        <a:p>
          <a:pPr>
            <a:lnSpc>
              <a:spcPts val="1700"/>
            </a:lnSpc>
            <a:spcAft>
              <a:spcPts val="0"/>
            </a:spcAft>
          </a:pPr>
          <a:r>
            <a:rPr lang="ru-RU" sz="1600" b="1" dirty="0">
              <a:solidFill>
                <a:srgbClr val="002060"/>
              </a:solidFill>
            </a:rPr>
            <a:t>ИСПОЛЬЗОВАНИЕ ТЕХНОЛОГИЙ</a:t>
          </a:r>
        </a:p>
      </dgm:t>
    </dgm:pt>
    <dgm:pt modelId="{5439544A-5DF8-4BC3-8982-0F64A823C155}" type="parTrans" cxnId="{3F4D20C3-BF82-45AF-9A9C-4869EB360BC3}">
      <dgm:prSet/>
      <dgm:spPr/>
      <dgm:t>
        <a:bodyPr/>
        <a:lstStyle/>
        <a:p>
          <a:endParaRPr lang="ru-RU"/>
        </a:p>
      </dgm:t>
    </dgm:pt>
    <dgm:pt modelId="{B92356B0-E477-4A23-87A6-C6A8B0C67215}" type="sibTrans" cxnId="{3F4D20C3-BF82-45AF-9A9C-4869EB360BC3}">
      <dgm:prSet/>
      <dgm:spPr>
        <a:noFill/>
      </dgm:spPr>
      <dgm:t>
        <a:bodyPr/>
        <a:lstStyle/>
        <a:p>
          <a:endParaRPr lang="ru-RU"/>
        </a:p>
      </dgm:t>
    </dgm:pt>
    <dgm:pt modelId="{935F4C79-BC4C-4393-9378-F07BE1024707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7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700"/>
            </a:lnSpc>
            <a:spcAft>
              <a:spcPts val="0"/>
            </a:spcAft>
          </a:pPr>
          <a:r>
            <a:rPr lang="ru-RU" sz="1500" b="1" dirty="0">
              <a:solidFill>
                <a:srgbClr val="002060"/>
              </a:solidFill>
            </a:rPr>
            <a:t>ОБЕСПЕЧЕННОСТЬ ИНФРАСТРУКТУРОЙ</a:t>
          </a:r>
        </a:p>
      </dgm:t>
    </dgm:pt>
    <dgm:pt modelId="{FE3C1736-C3D8-4BEF-B8F0-214B834DC118}" type="parTrans" cxnId="{F88F1A3A-775B-4E13-9635-E5A69B69708E}">
      <dgm:prSet/>
      <dgm:spPr/>
      <dgm:t>
        <a:bodyPr/>
        <a:lstStyle/>
        <a:p>
          <a:endParaRPr lang="ru-RU"/>
        </a:p>
      </dgm:t>
    </dgm:pt>
    <dgm:pt modelId="{58D2678A-0535-488A-AF07-12EE90346793}" type="sibTrans" cxnId="{F88F1A3A-775B-4E13-9635-E5A69B69708E}">
      <dgm:prSet/>
      <dgm:spPr>
        <a:noFill/>
      </dgm:spPr>
      <dgm:t>
        <a:bodyPr/>
        <a:lstStyle/>
        <a:p>
          <a:endParaRPr lang="ru-RU"/>
        </a:p>
      </dgm:t>
    </dgm:pt>
    <dgm:pt modelId="{0E81CEB9-698E-4680-B0D8-0B37168626DC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400"/>
            </a:lnSpc>
            <a:spcAft>
              <a:spcPts val="0"/>
            </a:spcAft>
          </a:pPr>
          <a:r>
            <a:rPr lang="ru-RU" sz="1600" b="1" dirty="0">
              <a:solidFill>
                <a:srgbClr val="002060"/>
              </a:solidFill>
            </a:rPr>
            <a:t>КАДРЫ</a:t>
          </a:r>
        </a:p>
      </dgm:t>
    </dgm:pt>
    <dgm:pt modelId="{057A8DB4-DD54-41E6-A8CF-A8B9DBA3D5C9}" type="parTrans" cxnId="{A1357804-9AF5-4676-9759-D03108712815}">
      <dgm:prSet/>
      <dgm:spPr/>
      <dgm:t>
        <a:bodyPr/>
        <a:lstStyle/>
        <a:p>
          <a:endParaRPr lang="ru-RU"/>
        </a:p>
      </dgm:t>
    </dgm:pt>
    <dgm:pt modelId="{89AC8D6B-273F-4950-B2A4-FBF4C1C7CA73}" type="sibTrans" cxnId="{A1357804-9AF5-4676-9759-D03108712815}">
      <dgm:prSet/>
      <dgm:spPr>
        <a:noFill/>
      </dgm:spPr>
      <dgm:t>
        <a:bodyPr/>
        <a:lstStyle/>
        <a:p>
          <a:endParaRPr lang="ru-RU"/>
        </a:p>
      </dgm:t>
    </dgm:pt>
    <dgm:pt modelId="{78197F8C-D0D8-41C2-8CC5-4349B35A23EA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  <a:p>
          <a:pPr>
            <a:lnSpc>
              <a:spcPts val="1700"/>
            </a:lnSpc>
            <a:spcAft>
              <a:spcPts val="0"/>
            </a:spcAft>
          </a:pPr>
          <a:r>
            <a:rPr lang="ru-RU" sz="1600" b="1" dirty="0">
              <a:solidFill>
                <a:srgbClr val="002060"/>
              </a:solidFill>
            </a:rPr>
            <a:t>ПАТЕНТНАЯ АКТИВНОСТЬ</a:t>
          </a:r>
        </a:p>
        <a:p>
          <a:pPr>
            <a:lnSpc>
              <a:spcPts val="1400"/>
            </a:lnSpc>
            <a:spcAft>
              <a:spcPts val="0"/>
            </a:spcAft>
          </a:pPr>
          <a:endParaRPr lang="ru-RU" sz="1200" b="1" dirty="0">
            <a:solidFill>
              <a:srgbClr val="002060"/>
            </a:solidFill>
          </a:endParaRPr>
        </a:p>
      </dgm:t>
    </dgm:pt>
    <dgm:pt modelId="{CE5125CA-7780-4A96-A858-4F9294BFE7D8}" type="parTrans" cxnId="{F64B1394-4998-4CEA-8C98-45A9F31A3565}">
      <dgm:prSet/>
      <dgm:spPr/>
      <dgm:t>
        <a:bodyPr/>
        <a:lstStyle/>
        <a:p>
          <a:endParaRPr lang="ru-RU"/>
        </a:p>
      </dgm:t>
    </dgm:pt>
    <dgm:pt modelId="{32650623-FEB7-485D-BCF1-17BB6898A300}" type="sibTrans" cxnId="{F64B1394-4998-4CEA-8C98-45A9F31A3565}">
      <dgm:prSet/>
      <dgm:spPr>
        <a:noFill/>
      </dgm:spPr>
      <dgm:t>
        <a:bodyPr/>
        <a:lstStyle/>
        <a:p>
          <a:endParaRPr lang="ru-RU"/>
        </a:p>
      </dgm:t>
    </dgm:pt>
    <dgm:pt modelId="{996C787A-20C4-4BD4-B75F-E151EF9B1508}" type="pres">
      <dgm:prSet presAssocID="{F58DFD71-C689-42FB-8CE2-D9220111324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2DD4EB-1145-4FFA-9FFA-772F99C7C3BE}" type="pres">
      <dgm:prSet presAssocID="{BB73EC75-1058-41F0-99C2-E55E3214E0F9}" presName="node" presStyleLbl="node1" presStyleIdx="0" presStyleCnt="4" custScaleX="121308" custScaleY="123003" custRadScaleRad="42524" custRadScaleInc="3990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8929FC-E0BE-499E-8A52-665DBBF01917}" type="pres">
      <dgm:prSet presAssocID="{B92356B0-E477-4A23-87A6-C6A8B0C67215}" presName="sibTrans" presStyleLbl="sibTrans2D1" presStyleIdx="0" presStyleCnt="4"/>
      <dgm:spPr/>
      <dgm:t>
        <a:bodyPr/>
        <a:lstStyle/>
        <a:p>
          <a:endParaRPr lang="ru-RU"/>
        </a:p>
      </dgm:t>
    </dgm:pt>
    <dgm:pt modelId="{E0DD11DC-9D5F-491A-B2E9-5B9E739FDB93}" type="pres">
      <dgm:prSet presAssocID="{B92356B0-E477-4A23-87A6-C6A8B0C67215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4BDA74E5-8ED5-40A3-99E0-F35025416A6D}" type="pres">
      <dgm:prSet presAssocID="{935F4C79-BC4C-4393-9378-F07BE1024707}" presName="node" presStyleLbl="node1" presStyleIdx="1" presStyleCnt="4" custScaleX="125213" custScaleY="123003" custRadScaleRad="62370" custRadScaleInc="-582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58C231-0F4B-4AC0-ACDE-9CBF6B94FF28}" type="pres">
      <dgm:prSet presAssocID="{58D2678A-0535-488A-AF07-12EE90346793}" presName="sibTrans" presStyleLbl="sibTrans2D1" presStyleIdx="1" presStyleCnt="4"/>
      <dgm:spPr/>
      <dgm:t>
        <a:bodyPr/>
        <a:lstStyle/>
        <a:p>
          <a:endParaRPr lang="ru-RU"/>
        </a:p>
      </dgm:t>
    </dgm:pt>
    <dgm:pt modelId="{33E66E92-279A-4A51-88F0-04044B8B8DF4}" type="pres">
      <dgm:prSet presAssocID="{58D2678A-0535-488A-AF07-12EE90346793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0C536EC3-CCDE-4C73-83A8-351E07B89718}" type="pres">
      <dgm:prSet presAssocID="{0E81CEB9-698E-4680-B0D8-0B37168626DC}" presName="node" presStyleLbl="node1" presStyleIdx="2" presStyleCnt="4" custScaleX="121308" custScaleY="123003" custRadScaleRad="86891" custRadScaleInc="3940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5CC6B-60D4-4341-9235-27D1107BD8AA}" type="pres">
      <dgm:prSet presAssocID="{89AC8D6B-273F-4950-B2A4-FBF4C1C7CA73}" presName="sibTrans" presStyleLbl="sibTrans2D1" presStyleIdx="2" presStyleCnt="4"/>
      <dgm:spPr/>
      <dgm:t>
        <a:bodyPr/>
        <a:lstStyle/>
        <a:p>
          <a:endParaRPr lang="ru-RU"/>
        </a:p>
      </dgm:t>
    </dgm:pt>
    <dgm:pt modelId="{AEB80180-89FD-49C6-BA93-F4732AD0F04C}" type="pres">
      <dgm:prSet presAssocID="{89AC8D6B-273F-4950-B2A4-FBF4C1C7CA73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8A5FA63C-D925-4125-9BCC-EAFFF2715049}" type="pres">
      <dgm:prSet presAssocID="{78197F8C-D0D8-41C2-8CC5-4349B35A23EA}" presName="node" presStyleLbl="node1" presStyleIdx="3" presStyleCnt="4" custScaleX="121308" custScaleY="123003" custRadScaleRad="56998" custRadScaleInc="590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CA65AD-DC34-46A2-B685-4962E86ED8AE}" type="pres">
      <dgm:prSet presAssocID="{32650623-FEB7-485D-BCF1-17BB6898A300}" presName="sibTrans" presStyleLbl="sibTrans2D1" presStyleIdx="3" presStyleCnt="4"/>
      <dgm:spPr/>
      <dgm:t>
        <a:bodyPr/>
        <a:lstStyle/>
        <a:p>
          <a:endParaRPr lang="ru-RU"/>
        </a:p>
      </dgm:t>
    </dgm:pt>
    <dgm:pt modelId="{AD6BDF88-6CC8-4F8D-823D-829C11EEEC4B}" type="pres">
      <dgm:prSet presAssocID="{32650623-FEB7-485D-BCF1-17BB6898A300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40EA7676-C450-46B5-8B3C-7D6D815EC119}" type="presOf" srcId="{58D2678A-0535-488A-AF07-12EE90346793}" destId="{A758C231-0F4B-4AC0-ACDE-9CBF6B94FF28}" srcOrd="0" destOrd="0" presId="urn:microsoft.com/office/officeart/2005/8/layout/cycle2"/>
    <dgm:cxn modelId="{BB89E0C6-C15C-4FFD-AA4C-550CD3FE60BB}" type="presOf" srcId="{B92356B0-E477-4A23-87A6-C6A8B0C67215}" destId="{9E8929FC-E0BE-499E-8A52-665DBBF01917}" srcOrd="0" destOrd="0" presId="urn:microsoft.com/office/officeart/2005/8/layout/cycle2"/>
    <dgm:cxn modelId="{01F0B971-4067-407A-B6A1-7D95C06277AE}" type="presOf" srcId="{F58DFD71-C689-42FB-8CE2-D92201113242}" destId="{996C787A-20C4-4BD4-B75F-E151EF9B1508}" srcOrd="0" destOrd="0" presId="urn:microsoft.com/office/officeart/2005/8/layout/cycle2"/>
    <dgm:cxn modelId="{14FBE331-B145-4DF9-B48E-22EE001590C4}" type="presOf" srcId="{935F4C79-BC4C-4393-9378-F07BE1024707}" destId="{4BDA74E5-8ED5-40A3-99E0-F35025416A6D}" srcOrd="0" destOrd="0" presId="urn:microsoft.com/office/officeart/2005/8/layout/cycle2"/>
    <dgm:cxn modelId="{60FD752C-C094-418F-887C-79A677250A2C}" type="presOf" srcId="{B92356B0-E477-4A23-87A6-C6A8B0C67215}" destId="{E0DD11DC-9D5F-491A-B2E9-5B9E739FDB93}" srcOrd="1" destOrd="0" presId="urn:microsoft.com/office/officeart/2005/8/layout/cycle2"/>
    <dgm:cxn modelId="{F88F1A3A-775B-4E13-9635-E5A69B69708E}" srcId="{F58DFD71-C689-42FB-8CE2-D92201113242}" destId="{935F4C79-BC4C-4393-9378-F07BE1024707}" srcOrd="1" destOrd="0" parTransId="{FE3C1736-C3D8-4BEF-B8F0-214B834DC118}" sibTransId="{58D2678A-0535-488A-AF07-12EE90346793}"/>
    <dgm:cxn modelId="{DE6A3ECC-B2C6-4AEC-916C-A412151F29C9}" type="presOf" srcId="{89AC8D6B-273F-4950-B2A4-FBF4C1C7CA73}" destId="{AEB80180-89FD-49C6-BA93-F4732AD0F04C}" srcOrd="1" destOrd="0" presId="urn:microsoft.com/office/officeart/2005/8/layout/cycle2"/>
    <dgm:cxn modelId="{F6CB16E6-429D-4A70-8547-19475B19DD4D}" type="presOf" srcId="{58D2678A-0535-488A-AF07-12EE90346793}" destId="{33E66E92-279A-4A51-88F0-04044B8B8DF4}" srcOrd="1" destOrd="0" presId="urn:microsoft.com/office/officeart/2005/8/layout/cycle2"/>
    <dgm:cxn modelId="{8F047B12-44B6-4F0E-B3F1-244ACE49AD3C}" type="presOf" srcId="{BB73EC75-1058-41F0-99C2-E55E3214E0F9}" destId="{0F2DD4EB-1145-4FFA-9FFA-772F99C7C3BE}" srcOrd="0" destOrd="0" presId="urn:microsoft.com/office/officeart/2005/8/layout/cycle2"/>
    <dgm:cxn modelId="{3F4D20C3-BF82-45AF-9A9C-4869EB360BC3}" srcId="{F58DFD71-C689-42FB-8CE2-D92201113242}" destId="{BB73EC75-1058-41F0-99C2-E55E3214E0F9}" srcOrd="0" destOrd="0" parTransId="{5439544A-5DF8-4BC3-8982-0F64A823C155}" sibTransId="{B92356B0-E477-4A23-87A6-C6A8B0C67215}"/>
    <dgm:cxn modelId="{A1357804-9AF5-4676-9759-D03108712815}" srcId="{F58DFD71-C689-42FB-8CE2-D92201113242}" destId="{0E81CEB9-698E-4680-B0D8-0B37168626DC}" srcOrd="2" destOrd="0" parTransId="{057A8DB4-DD54-41E6-A8CF-A8B9DBA3D5C9}" sibTransId="{89AC8D6B-273F-4950-B2A4-FBF4C1C7CA73}"/>
    <dgm:cxn modelId="{9CE2CE34-7800-4B73-AAE7-A87FF5DF99A3}" type="presOf" srcId="{89AC8D6B-273F-4950-B2A4-FBF4C1C7CA73}" destId="{C065CC6B-60D4-4341-9235-27D1107BD8AA}" srcOrd="0" destOrd="0" presId="urn:microsoft.com/office/officeart/2005/8/layout/cycle2"/>
    <dgm:cxn modelId="{2A5B12A4-7505-4695-8DF0-9837C85429E1}" type="presOf" srcId="{78197F8C-D0D8-41C2-8CC5-4349B35A23EA}" destId="{8A5FA63C-D925-4125-9BCC-EAFFF2715049}" srcOrd="0" destOrd="0" presId="urn:microsoft.com/office/officeart/2005/8/layout/cycle2"/>
    <dgm:cxn modelId="{3C542219-2536-4579-A37A-9370CA1C4288}" type="presOf" srcId="{32650623-FEB7-485D-BCF1-17BB6898A300}" destId="{AD6BDF88-6CC8-4F8D-823D-829C11EEEC4B}" srcOrd="1" destOrd="0" presId="urn:microsoft.com/office/officeart/2005/8/layout/cycle2"/>
    <dgm:cxn modelId="{83338BA5-8EFB-4747-8940-AC4AA15D2D81}" type="presOf" srcId="{0E81CEB9-698E-4680-B0D8-0B37168626DC}" destId="{0C536EC3-CCDE-4C73-83A8-351E07B89718}" srcOrd="0" destOrd="0" presId="urn:microsoft.com/office/officeart/2005/8/layout/cycle2"/>
    <dgm:cxn modelId="{F64B1394-4998-4CEA-8C98-45A9F31A3565}" srcId="{F58DFD71-C689-42FB-8CE2-D92201113242}" destId="{78197F8C-D0D8-41C2-8CC5-4349B35A23EA}" srcOrd="3" destOrd="0" parTransId="{CE5125CA-7780-4A96-A858-4F9294BFE7D8}" sibTransId="{32650623-FEB7-485D-BCF1-17BB6898A300}"/>
    <dgm:cxn modelId="{D4940AD6-F702-4EC7-A94A-BD20C03DB714}" type="presOf" srcId="{32650623-FEB7-485D-BCF1-17BB6898A300}" destId="{58CA65AD-DC34-46A2-B685-4962E86ED8AE}" srcOrd="0" destOrd="0" presId="urn:microsoft.com/office/officeart/2005/8/layout/cycle2"/>
    <dgm:cxn modelId="{7E363C25-1F89-4108-A4AF-D1984926385F}" type="presParOf" srcId="{996C787A-20C4-4BD4-B75F-E151EF9B1508}" destId="{0F2DD4EB-1145-4FFA-9FFA-772F99C7C3BE}" srcOrd="0" destOrd="0" presId="urn:microsoft.com/office/officeart/2005/8/layout/cycle2"/>
    <dgm:cxn modelId="{5C93D57B-F2BA-4DFB-BCD6-F0F7EA15B971}" type="presParOf" srcId="{996C787A-20C4-4BD4-B75F-E151EF9B1508}" destId="{9E8929FC-E0BE-499E-8A52-665DBBF01917}" srcOrd="1" destOrd="0" presId="urn:microsoft.com/office/officeart/2005/8/layout/cycle2"/>
    <dgm:cxn modelId="{8B46EA95-7217-4CC0-A88C-9D8290FBA301}" type="presParOf" srcId="{9E8929FC-E0BE-499E-8A52-665DBBF01917}" destId="{E0DD11DC-9D5F-491A-B2E9-5B9E739FDB93}" srcOrd="0" destOrd="0" presId="urn:microsoft.com/office/officeart/2005/8/layout/cycle2"/>
    <dgm:cxn modelId="{67710927-155B-44CC-8C3C-1C26BBB922D7}" type="presParOf" srcId="{996C787A-20C4-4BD4-B75F-E151EF9B1508}" destId="{4BDA74E5-8ED5-40A3-99E0-F35025416A6D}" srcOrd="2" destOrd="0" presId="urn:microsoft.com/office/officeart/2005/8/layout/cycle2"/>
    <dgm:cxn modelId="{0C509058-C2B8-48EE-A948-8228262E2002}" type="presParOf" srcId="{996C787A-20C4-4BD4-B75F-E151EF9B1508}" destId="{A758C231-0F4B-4AC0-ACDE-9CBF6B94FF28}" srcOrd="3" destOrd="0" presId="urn:microsoft.com/office/officeart/2005/8/layout/cycle2"/>
    <dgm:cxn modelId="{2886DAA7-8726-473B-A09F-56F7CA738C32}" type="presParOf" srcId="{A758C231-0F4B-4AC0-ACDE-9CBF6B94FF28}" destId="{33E66E92-279A-4A51-88F0-04044B8B8DF4}" srcOrd="0" destOrd="0" presId="urn:microsoft.com/office/officeart/2005/8/layout/cycle2"/>
    <dgm:cxn modelId="{FECE26D6-28D2-467B-9C2E-CB2131725E91}" type="presParOf" srcId="{996C787A-20C4-4BD4-B75F-E151EF9B1508}" destId="{0C536EC3-CCDE-4C73-83A8-351E07B89718}" srcOrd="4" destOrd="0" presId="urn:microsoft.com/office/officeart/2005/8/layout/cycle2"/>
    <dgm:cxn modelId="{1221E1F5-681D-4415-BBD8-344EA9AC7D52}" type="presParOf" srcId="{996C787A-20C4-4BD4-B75F-E151EF9B1508}" destId="{C065CC6B-60D4-4341-9235-27D1107BD8AA}" srcOrd="5" destOrd="0" presId="urn:microsoft.com/office/officeart/2005/8/layout/cycle2"/>
    <dgm:cxn modelId="{08691AD7-DDB9-4982-8036-DE13294D8CC7}" type="presParOf" srcId="{C065CC6B-60D4-4341-9235-27D1107BD8AA}" destId="{AEB80180-89FD-49C6-BA93-F4732AD0F04C}" srcOrd="0" destOrd="0" presId="urn:microsoft.com/office/officeart/2005/8/layout/cycle2"/>
    <dgm:cxn modelId="{61B2903D-0B35-43B2-92F3-DC1DF2F1B60C}" type="presParOf" srcId="{996C787A-20C4-4BD4-B75F-E151EF9B1508}" destId="{8A5FA63C-D925-4125-9BCC-EAFFF2715049}" srcOrd="6" destOrd="0" presId="urn:microsoft.com/office/officeart/2005/8/layout/cycle2"/>
    <dgm:cxn modelId="{F937B01B-1EBE-452D-9D37-F3FC932189C9}" type="presParOf" srcId="{996C787A-20C4-4BD4-B75F-E151EF9B1508}" destId="{58CA65AD-DC34-46A2-B685-4962E86ED8AE}" srcOrd="7" destOrd="0" presId="urn:microsoft.com/office/officeart/2005/8/layout/cycle2"/>
    <dgm:cxn modelId="{0463666F-3BE1-4F41-B646-A27F92EAD705}" type="presParOf" srcId="{58CA65AD-DC34-46A2-B685-4962E86ED8AE}" destId="{AD6BDF88-6CC8-4F8D-823D-829C11EEEC4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E39CC2-D6DA-443D-B9C6-CA2F77957CCF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7F9BEA-1F76-45DB-9323-C959987D9305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rPr>
            <a:t>Перспективные </a:t>
          </a:r>
          <a:r>
            <a:rPr lang="ru-RU" b="1" dirty="0" smtClean="0">
              <a:solidFill>
                <a:schemeClr val="bg1"/>
              </a:solidFill>
              <a:latin typeface="+mn-lt"/>
              <a:cs typeface="Times New Roman" panose="02020603050405020304" pitchFamily="18" charset="0"/>
            </a:rPr>
            <a:t>направления селекции и семеноводства картофеля</a:t>
          </a:r>
          <a:endParaRPr lang="ru-RU" b="1" dirty="0">
            <a:solidFill>
              <a:schemeClr val="bg1"/>
            </a:solidFill>
            <a:latin typeface="+mn-lt"/>
            <a:cs typeface="Times New Roman" panose="02020603050405020304" pitchFamily="18" charset="0"/>
          </a:endParaRPr>
        </a:p>
      </dgm:t>
    </dgm:pt>
    <dgm:pt modelId="{608666EB-1C6D-42F8-99D1-F63355832D15}" type="parTrans" cxnId="{1EE69455-7065-47F3-9118-29FE08C903FF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B7DC984E-2074-4CDD-92B1-44DB29C8D2B1}" type="sibTrans" cxnId="{1EE69455-7065-47F3-9118-29FE08C903FF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2448D290-BE20-4A76-919A-9E150DF66164}">
      <dgm:prSet phldrT="[Текст]" custT="1"/>
      <dgm:spPr>
        <a:noFill/>
      </dgm:spPr>
      <dgm:t>
        <a:bodyPr/>
        <a:lstStyle/>
        <a:p>
          <a:pPr marL="17145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>
              <a:solidFill>
                <a:srgbClr val="002060"/>
              </a:solidFill>
              <a:effectLst/>
              <a:latin typeface="+mn-lt"/>
              <a:cs typeface="Times New Roman" panose="02020603050405020304" pitchFamily="18" charset="0"/>
            </a:rPr>
            <a:t>Скрининг (отбор) и постоянное обновление генофонда, выделение и создание эффективных источников и доноров ценных признаков</a:t>
          </a:r>
        </a:p>
        <a:p>
          <a:endParaRPr lang="ru-RU" b="1" dirty="0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0FB6F8AF-0237-40C7-A993-5C0074F4278A}" type="parTrans" cxnId="{C9612421-FD91-43BC-B4BE-10DC4BFDEB7C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54123C96-AC23-4F16-818F-99E3CE796938}" type="sibTrans" cxnId="{C9612421-FD91-43BC-B4BE-10DC4BFDEB7C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37BB3D03-2502-4778-9B95-0191C68A443A}">
      <dgm:prSet phldrT="[Текст]" custT="1"/>
      <dgm:spPr>
        <a:noFill/>
      </dgm:spPr>
      <dgm:t>
        <a:bodyPr/>
        <a:lstStyle/>
        <a:p>
          <a:pPr marL="171450" indent="0" algn="l">
            <a:buClrTx/>
            <a:buSzTx/>
            <a:buFontTx/>
            <a:buNone/>
          </a:pPr>
          <a:r>
            <a:rPr lang="ru-RU" sz="1800" b="1" dirty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Разработка системы генетических и молекулярных маркеров хозяйственно ценных признаков на основе идентификации генотипов с помощью ДНК-маркеров, т.е. устойчивость к болезням и </a:t>
          </a:r>
          <a:r>
            <a:rPr lang="ru-RU" sz="1800" b="1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развитие </a:t>
          </a:r>
          <a:r>
            <a:rPr lang="ru-RU" sz="1800" b="1" dirty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маркер-вспомогательной селекции</a:t>
          </a:r>
        </a:p>
      </dgm:t>
    </dgm:pt>
    <dgm:pt modelId="{507EA1B3-D57C-477E-9C59-64C4F9CB4E87}" type="parTrans" cxnId="{3237E48E-22E8-4B5F-8997-9DB677D33D3D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5FC9BC93-FCB4-43F5-8661-F8DA3FFE4752}" type="sibTrans" cxnId="{3237E48E-22E8-4B5F-8997-9DB677D33D3D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1D7B1C0D-EFD3-46D8-A346-44DC4DE994B1}">
      <dgm:prSet phldrT="[Текст]" custT="1"/>
      <dgm:spPr>
        <a:noFill/>
      </dgm:spPr>
      <dgm:t>
        <a:bodyPr/>
        <a:lstStyle/>
        <a:p>
          <a:pPr marL="171450" indent="0" algn="l">
            <a:buClrTx/>
            <a:buSzTx/>
            <a:buFontTx/>
            <a:buNone/>
          </a:pPr>
          <a:r>
            <a:rPr lang="ru-RU" sz="1600" b="1" dirty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Создание хозяйственно ценных сортов сельскохозяйственных культур, в том числе с пигментированной окраской мякоти клубней с повышенным содержанием антиоксидантов и высокой питательной ценности</a:t>
          </a:r>
        </a:p>
      </dgm:t>
    </dgm:pt>
    <dgm:pt modelId="{CC6578D6-A38C-49C3-AB72-B514A9356A88}" type="parTrans" cxnId="{DD24EBA9-1D5D-4928-91D6-2332C6C17EA1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CE7C3E69-66D9-4631-9D9A-07EED2282BB3}" type="sibTrans" cxnId="{DD24EBA9-1D5D-4928-91D6-2332C6C17EA1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F05EA5AA-DCDC-4E52-B16B-78E55EB9441B}">
      <dgm:prSet custT="1"/>
      <dgm:spPr>
        <a:noFill/>
      </dgm:spPr>
      <dgm:t>
        <a:bodyPr/>
        <a:lstStyle/>
        <a:p>
          <a:pPr marL="95250" indent="0" algn="l"/>
          <a:r>
            <a:rPr lang="ru-RU" sz="1800" b="1" dirty="0">
              <a:solidFill>
                <a:srgbClr val="002060"/>
              </a:solidFill>
              <a:effectLst/>
              <a:latin typeface="+mn-lt"/>
              <a:ea typeface="Calibri"/>
              <a:cs typeface="Times New Roman" panose="02020603050405020304" pitchFamily="18" charset="0"/>
            </a:rPr>
            <a:t>Разработка эффективных приемов и методов взращивания высококачественного семенного материала на основе создания исходного здорового материала с использованием методов биотехнологии, поддержание БЗСК и применение ПЦР-технологий.</a:t>
          </a:r>
        </a:p>
      </dgm:t>
    </dgm:pt>
    <dgm:pt modelId="{C1603568-DFE6-4DB2-AE36-9F478EB6F0F5}" type="parTrans" cxnId="{6C8F63E6-F03B-4738-9D9E-28C34B176CB1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FF9C5DDA-BE1E-46DF-88DA-0FB356BC13EC}" type="sibTrans" cxnId="{6C8F63E6-F03B-4738-9D9E-28C34B176CB1}">
      <dgm:prSet/>
      <dgm:spPr/>
      <dgm:t>
        <a:bodyPr/>
        <a:lstStyle/>
        <a:p>
          <a:endParaRPr lang="ru-RU" b="1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gm:t>
    </dgm:pt>
    <dgm:pt modelId="{CC163EF8-59EB-474F-9E10-28ED3DBD07F1}" type="pres">
      <dgm:prSet presAssocID="{C7E39CC2-D6DA-443D-B9C6-CA2F77957CC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482713-A1CE-4CBC-93DE-AC17E2774481}" type="pres">
      <dgm:prSet presAssocID="{2A7F9BEA-1F76-45DB-9323-C959987D9305}" presName="hierRoot1" presStyleCnt="0">
        <dgm:presLayoutVars>
          <dgm:hierBranch val="init"/>
        </dgm:presLayoutVars>
      </dgm:prSet>
      <dgm:spPr/>
    </dgm:pt>
    <dgm:pt modelId="{5FAE7B8E-DE1B-44D4-8A8E-C85D4C47D15A}" type="pres">
      <dgm:prSet presAssocID="{2A7F9BEA-1F76-45DB-9323-C959987D9305}" presName="rootComposite1" presStyleCnt="0"/>
      <dgm:spPr/>
    </dgm:pt>
    <dgm:pt modelId="{5B22D1C0-3D81-4B88-869C-824E49FDACA9}" type="pres">
      <dgm:prSet presAssocID="{2A7F9BEA-1F76-45DB-9323-C959987D9305}" presName="rootText1" presStyleLbl="node0" presStyleIdx="0" presStyleCnt="1" custScaleX="401732" custScaleY="29482" custLinFactNeighborX="2873" custLinFactNeighborY="74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AFF789-2FA3-4631-BDD6-61E009330911}" type="pres">
      <dgm:prSet presAssocID="{2A7F9BEA-1F76-45DB-9323-C959987D9305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AA68BC6-0283-4172-A94A-51E88D975CEA}" type="pres">
      <dgm:prSet presAssocID="{2A7F9BEA-1F76-45DB-9323-C959987D9305}" presName="hierChild2" presStyleCnt="0"/>
      <dgm:spPr/>
    </dgm:pt>
    <dgm:pt modelId="{7710BE87-E76B-4B6B-B250-83F918120EC9}" type="pres">
      <dgm:prSet presAssocID="{0FB6F8AF-0237-40C7-A993-5C0074F4278A}" presName="Name37" presStyleLbl="parChTrans1D2" presStyleIdx="0" presStyleCnt="4"/>
      <dgm:spPr/>
      <dgm:t>
        <a:bodyPr/>
        <a:lstStyle/>
        <a:p>
          <a:endParaRPr lang="ru-RU"/>
        </a:p>
      </dgm:t>
    </dgm:pt>
    <dgm:pt modelId="{5EFC2515-0BFB-47C3-8B9D-46BE76C5D818}" type="pres">
      <dgm:prSet presAssocID="{2448D290-BE20-4A76-919A-9E150DF66164}" presName="hierRoot2" presStyleCnt="0">
        <dgm:presLayoutVars>
          <dgm:hierBranch val="init"/>
        </dgm:presLayoutVars>
      </dgm:prSet>
      <dgm:spPr/>
    </dgm:pt>
    <dgm:pt modelId="{198C5B13-D375-420D-8A74-3129045297E9}" type="pres">
      <dgm:prSet presAssocID="{2448D290-BE20-4A76-919A-9E150DF66164}" presName="rootComposite" presStyleCnt="0"/>
      <dgm:spPr/>
    </dgm:pt>
    <dgm:pt modelId="{4AF6EB57-6C61-46ED-A80D-7812A47199F5}" type="pres">
      <dgm:prSet presAssocID="{2448D290-BE20-4A76-919A-9E150DF66164}" presName="rootText" presStyleLbl="node2" presStyleIdx="0" presStyleCnt="4" custScaleX="110849" custScaleY="3012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401402-B5E0-4CEB-B631-9E7B1743939E}" type="pres">
      <dgm:prSet presAssocID="{2448D290-BE20-4A76-919A-9E150DF66164}" presName="rootConnector" presStyleLbl="node2" presStyleIdx="0" presStyleCnt="4"/>
      <dgm:spPr/>
      <dgm:t>
        <a:bodyPr/>
        <a:lstStyle/>
        <a:p>
          <a:endParaRPr lang="ru-RU"/>
        </a:p>
      </dgm:t>
    </dgm:pt>
    <dgm:pt modelId="{C73FD6F1-CD20-48D4-A166-7669EE085680}" type="pres">
      <dgm:prSet presAssocID="{2448D290-BE20-4A76-919A-9E150DF66164}" presName="hierChild4" presStyleCnt="0"/>
      <dgm:spPr/>
    </dgm:pt>
    <dgm:pt modelId="{638EF1DF-7CFC-4DD9-9F1C-931B21C5A44A}" type="pres">
      <dgm:prSet presAssocID="{2448D290-BE20-4A76-919A-9E150DF66164}" presName="hierChild5" presStyleCnt="0"/>
      <dgm:spPr/>
    </dgm:pt>
    <dgm:pt modelId="{3522427E-FECE-4751-90E1-2A4FD2DCBC7A}" type="pres">
      <dgm:prSet presAssocID="{507EA1B3-D57C-477E-9C59-64C4F9CB4E87}" presName="Name37" presStyleLbl="parChTrans1D2" presStyleIdx="1" presStyleCnt="4"/>
      <dgm:spPr/>
      <dgm:t>
        <a:bodyPr/>
        <a:lstStyle/>
        <a:p>
          <a:endParaRPr lang="ru-RU"/>
        </a:p>
      </dgm:t>
    </dgm:pt>
    <dgm:pt modelId="{F128CE52-877E-490D-95DA-561E751D6C7B}" type="pres">
      <dgm:prSet presAssocID="{37BB3D03-2502-4778-9B95-0191C68A443A}" presName="hierRoot2" presStyleCnt="0">
        <dgm:presLayoutVars>
          <dgm:hierBranch val="init"/>
        </dgm:presLayoutVars>
      </dgm:prSet>
      <dgm:spPr/>
    </dgm:pt>
    <dgm:pt modelId="{14C79459-50B1-40A7-8B88-CDE44B4003EC}" type="pres">
      <dgm:prSet presAssocID="{37BB3D03-2502-4778-9B95-0191C68A443A}" presName="rootComposite" presStyleCnt="0"/>
      <dgm:spPr/>
    </dgm:pt>
    <dgm:pt modelId="{EBD85C26-5D8E-4BD9-8EF1-DF2CBFF260CA}" type="pres">
      <dgm:prSet presAssocID="{37BB3D03-2502-4778-9B95-0191C68A443A}" presName="rootText" presStyleLbl="node2" presStyleIdx="1" presStyleCnt="4" custScaleX="122485" custScaleY="3120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29B036B-4BA2-42B0-8A05-CD269B80B9C0}" type="pres">
      <dgm:prSet presAssocID="{37BB3D03-2502-4778-9B95-0191C68A443A}" presName="rootConnector" presStyleLbl="node2" presStyleIdx="1" presStyleCnt="4"/>
      <dgm:spPr/>
      <dgm:t>
        <a:bodyPr/>
        <a:lstStyle/>
        <a:p>
          <a:endParaRPr lang="ru-RU"/>
        </a:p>
      </dgm:t>
    </dgm:pt>
    <dgm:pt modelId="{07D1B7C0-AF9C-40A8-BC5E-26F0C68792EA}" type="pres">
      <dgm:prSet presAssocID="{37BB3D03-2502-4778-9B95-0191C68A443A}" presName="hierChild4" presStyleCnt="0"/>
      <dgm:spPr/>
    </dgm:pt>
    <dgm:pt modelId="{39E138FE-EC5F-4642-97A4-3C509B49CC72}" type="pres">
      <dgm:prSet presAssocID="{37BB3D03-2502-4778-9B95-0191C68A443A}" presName="hierChild5" presStyleCnt="0"/>
      <dgm:spPr/>
    </dgm:pt>
    <dgm:pt modelId="{04BA745A-4090-4522-9791-EE12AC5BD3DF}" type="pres">
      <dgm:prSet presAssocID="{CC6578D6-A38C-49C3-AB72-B514A9356A88}" presName="Name37" presStyleLbl="parChTrans1D2" presStyleIdx="2" presStyleCnt="4"/>
      <dgm:spPr/>
      <dgm:t>
        <a:bodyPr/>
        <a:lstStyle/>
        <a:p>
          <a:endParaRPr lang="ru-RU"/>
        </a:p>
      </dgm:t>
    </dgm:pt>
    <dgm:pt modelId="{8B4A71C3-8404-4777-9942-A5DF2EA01B57}" type="pres">
      <dgm:prSet presAssocID="{1D7B1C0D-EFD3-46D8-A346-44DC4DE994B1}" presName="hierRoot2" presStyleCnt="0">
        <dgm:presLayoutVars>
          <dgm:hierBranch val="init"/>
        </dgm:presLayoutVars>
      </dgm:prSet>
      <dgm:spPr/>
    </dgm:pt>
    <dgm:pt modelId="{2880210D-CF30-44E1-9FC6-1D51E1BC228B}" type="pres">
      <dgm:prSet presAssocID="{1D7B1C0D-EFD3-46D8-A346-44DC4DE994B1}" presName="rootComposite" presStyleCnt="0"/>
      <dgm:spPr/>
    </dgm:pt>
    <dgm:pt modelId="{9F709851-2A28-4957-AD98-CC58CDB4A136}" type="pres">
      <dgm:prSet presAssocID="{1D7B1C0D-EFD3-46D8-A346-44DC4DE994B1}" presName="rootText" presStyleLbl="node2" presStyleIdx="2" presStyleCnt="4" custScaleX="104110" custScaleY="2965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0D7628-360F-4982-A0EC-2F81A8327712}" type="pres">
      <dgm:prSet presAssocID="{1D7B1C0D-EFD3-46D8-A346-44DC4DE994B1}" presName="rootConnector" presStyleLbl="node2" presStyleIdx="2" presStyleCnt="4"/>
      <dgm:spPr/>
      <dgm:t>
        <a:bodyPr/>
        <a:lstStyle/>
        <a:p>
          <a:endParaRPr lang="ru-RU"/>
        </a:p>
      </dgm:t>
    </dgm:pt>
    <dgm:pt modelId="{4B5A59DC-74DF-4514-BCDC-FBA6A09C498C}" type="pres">
      <dgm:prSet presAssocID="{1D7B1C0D-EFD3-46D8-A346-44DC4DE994B1}" presName="hierChild4" presStyleCnt="0"/>
      <dgm:spPr/>
    </dgm:pt>
    <dgm:pt modelId="{A9795676-6585-4E7F-8B14-C8B45AB05726}" type="pres">
      <dgm:prSet presAssocID="{1D7B1C0D-EFD3-46D8-A346-44DC4DE994B1}" presName="hierChild5" presStyleCnt="0"/>
      <dgm:spPr/>
    </dgm:pt>
    <dgm:pt modelId="{715FAEBA-9557-40F1-95A2-27F1463548EC}" type="pres">
      <dgm:prSet presAssocID="{C1603568-DFE6-4DB2-AE36-9F478EB6F0F5}" presName="Name37" presStyleLbl="parChTrans1D2" presStyleIdx="3" presStyleCnt="4"/>
      <dgm:spPr/>
      <dgm:t>
        <a:bodyPr/>
        <a:lstStyle/>
        <a:p>
          <a:endParaRPr lang="ru-RU"/>
        </a:p>
      </dgm:t>
    </dgm:pt>
    <dgm:pt modelId="{51F411F4-0E47-465C-912F-75628C281EB5}" type="pres">
      <dgm:prSet presAssocID="{F05EA5AA-DCDC-4E52-B16B-78E55EB9441B}" presName="hierRoot2" presStyleCnt="0">
        <dgm:presLayoutVars>
          <dgm:hierBranch val="init"/>
        </dgm:presLayoutVars>
      </dgm:prSet>
      <dgm:spPr/>
    </dgm:pt>
    <dgm:pt modelId="{A81B5316-924E-4539-8203-C47DBD5D8666}" type="pres">
      <dgm:prSet presAssocID="{F05EA5AA-DCDC-4E52-B16B-78E55EB9441B}" presName="rootComposite" presStyleCnt="0"/>
      <dgm:spPr/>
    </dgm:pt>
    <dgm:pt modelId="{0EB2884D-69DF-4C56-AFEC-775257BF9F0E}" type="pres">
      <dgm:prSet presAssocID="{F05EA5AA-DCDC-4E52-B16B-78E55EB9441B}" presName="rootText" presStyleLbl="node2" presStyleIdx="3" presStyleCnt="4" custScaleX="118095" custScaleY="3350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C8929D1-1908-412D-A299-3A65FE44B421}" type="pres">
      <dgm:prSet presAssocID="{F05EA5AA-DCDC-4E52-B16B-78E55EB9441B}" presName="rootConnector" presStyleLbl="node2" presStyleIdx="3" presStyleCnt="4"/>
      <dgm:spPr/>
      <dgm:t>
        <a:bodyPr/>
        <a:lstStyle/>
        <a:p>
          <a:endParaRPr lang="ru-RU"/>
        </a:p>
      </dgm:t>
    </dgm:pt>
    <dgm:pt modelId="{B0125653-63D0-4885-ACF0-41D39F577BFF}" type="pres">
      <dgm:prSet presAssocID="{F05EA5AA-DCDC-4E52-B16B-78E55EB9441B}" presName="hierChild4" presStyleCnt="0"/>
      <dgm:spPr/>
    </dgm:pt>
    <dgm:pt modelId="{CF30F36F-B427-4B92-8043-533EC4585DBE}" type="pres">
      <dgm:prSet presAssocID="{F05EA5AA-DCDC-4E52-B16B-78E55EB9441B}" presName="hierChild5" presStyleCnt="0"/>
      <dgm:spPr/>
    </dgm:pt>
    <dgm:pt modelId="{33CBB161-E4E2-42E6-B8FA-371B73117B86}" type="pres">
      <dgm:prSet presAssocID="{2A7F9BEA-1F76-45DB-9323-C959987D9305}" presName="hierChild3" presStyleCnt="0"/>
      <dgm:spPr/>
    </dgm:pt>
  </dgm:ptLst>
  <dgm:cxnLst>
    <dgm:cxn modelId="{1EE69455-7065-47F3-9118-29FE08C903FF}" srcId="{C7E39CC2-D6DA-443D-B9C6-CA2F77957CCF}" destId="{2A7F9BEA-1F76-45DB-9323-C959987D9305}" srcOrd="0" destOrd="0" parTransId="{608666EB-1C6D-42F8-99D1-F63355832D15}" sibTransId="{B7DC984E-2074-4CDD-92B1-44DB29C8D2B1}"/>
    <dgm:cxn modelId="{5CF93869-CD6E-49CA-A47F-807B6CE6B3D3}" type="presOf" srcId="{2A7F9BEA-1F76-45DB-9323-C959987D9305}" destId="{5B22D1C0-3D81-4B88-869C-824E49FDACA9}" srcOrd="0" destOrd="0" presId="urn:microsoft.com/office/officeart/2005/8/layout/orgChart1"/>
    <dgm:cxn modelId="{9ED4F883-8753-41C4-8D74-7BDB6E059200}" type="presOf" srcId="{C1603568-DFE6-4DB2-AE36-9F478EB6F0F5}" destId="{715FAEBA-9557-40F1-95A2-27F1463548EC}" srcOrd="0" destOrd="0" presId="urn:microsoft.com/office/officeart/2005/8/layout/orgChart1"/>
    <dgm:cxn modelId="{C6AC07C9-B7CB-4A1E-9643-44D2DEC197B0}" type="presOf" srcId="{2448D290-BE20-4A76-919A-9E150DF66164}" destId="{2C401402-B5E0-4CEB-B631-9E7B1743939E}" srcOrd="1" destOrd="0" presId="urn:microsoft.com/office/officeart/2005/8/layout/orgChart1"/>
    <dgm:cxn modelId="{00191ECD-B419-485D-8A24-32B0E33B2CFA}" type="presOf" srcId="{CC6578D6-A38C-49C3-AB72-B514A9356A88}" destId="{04BA745A-4090-4522-9791-EE12AC5BD3DF}" srcOrd="0" destOrd="0" presId="urn:microsoft.com/office/officeart/2005/8/layout/orgChart1"/>
    <dgm:cxn modelId="{5212A451-62AA-4025-A9ED-7AE5ACFC161F}" type="presOf" srcId="{2A7F9BEA-1F76-45DB-9323-C959987D9305}" destId="{D4AFF789-2FA3-4631-BDD6-61E009330911}" srcOrd="1" destOrd="0" presId="urn:microsoft.com/office/officeart/2005/8/layout/orgChart1"/>
    <dgm:cxn modelId="{3237E48E-22E8-4B5F-8997-9DB677D33D3D}" srcId="{2A7F9BEA-1F76-45DB-9323-C959987D9305}" destId="{37BB3D03-2502-4778-9B95-0191C68A443A}" srcOrd="1" destOrd="0" parTransId="{507EA1B3-D57C-477E-9C59-64C4F9CB4E87}" sibTransId="{5FC9BC93-FCB4-43F5-8661-F8DA3FFE4752}"/>
    <dgm:cxn modelId="{EE2B3236-967F-43A1-9813-7E3AD4C4D189}" type="presOf" srcId="{1D7B1C0D-EFD3-46D8-A346-44DC4DE994B1}" destId="{2C0D7628-360F-4982-A0EC-2F81A8327712}" srcOrd="1" destOrd="0" presId="urn:microsoft.com/office/officeart/2005/8/layout/orgChart1"/>
    <dgm:cxn modelId="{0BB6E5D4-6FAA-4F65-B404-0B8A098BC3A7}" type="presOf" srcId="{1D7B1C0D-EFD3-46D8-A346-44DC4DE994B1}" destId="{9F709851-2A28-4957-AD98-CC58CDB4A136}" srcOrd="0" destOrd="0" presId="urn:microsoft.com/office/officeart/2005/8/layout/orgChart1"/>
    <dgm:cxn modelId="{CF0E0FBB-B849-4DFE-853C-E551122DE410}" type="presOf" srcId="{F05EA5AA-DCDC-4E52-B16B-78E55EB9441B}" destId="{0C8929D1-1908-412D-A299-3A65FE44B421}" srcOrd="1" destOrd="0" presId="urn:microsoft.com/office/officeart/2005/8/layout/orgChart1"/>
    <dgm:cxn modelId="{EBBB4B99-9411-40F8-8A77-A902A0A6378D}" type="presOf" srcId="{F05EA5AA-DCDC-4E52-B16B-78E55EB9441B}" destId="{0EB2884D-69DF-4C56-AFEC-775257BF9F0E}" srcOrd="0" destOrd="0" presId="urn:microsoft.com/office/officeart/2005/8/layout/orgChart1"/>
    <dgm:cxn modelId="{6C8F63E6-F03B-4738-9D9E-28C34B176CB1}" srcId="{2A7F9BEA-1F76-45DB-9323-C959987D9305}" destId="{F05EA5AA-DCDC-4E52-B16B-78E55EB9441B}" srcOrd="3" destOrd="0" parTransId="{C1603568-DFE6-4DB2-AE36-9F478EB6F0F5}" sibTransId="{FF9C5DDA-BE1E-46DF-88DA-0FB356BC13EC}"/>
    <dgm:cxn modelId="{C9612421-FD91-43BC-B4BE-10DC4BFDEB7C}" srcId="{2A7F9BEA-1F76-45DB-9323-C959987D9305}" destId="{2448D290-BE20-4A76-919A-9E150DF66164}" srcOrd="0" destOrd="0" parTransId="{0FB6F8AF-0237-40C7-A993-5C0074F4278A}" sibTransId="{54123C96-AC23-4F16-818F-99E3CE796938}"/>
    <dgm:cxn modelId="{A8E43B02-1A0C-4430-8133-5D058B306B30}" type="presOf" srcId="{37BB3D03-2502-4778-9B95-0191C68A443A}" destId="{329B036B-4BA2-42B0-8A05-CD269B80B9C0}" srcOrd="1" destOrd="0" presId="urn:microsoft.com/office/officeart/2005/8/layout/orgChart1"/>
    <dgm:cxn modelId="{61EDC6FE-2DC3-4E4A-9DC3-FB931C604431}" type="presOf" srcId="{C7E39CC2-D6DA-443D-B9C6-CA2F77957CCF}" destId="{CC163EF8-59EB-474F-9E10-28ED3DBD07F1}" srcOrd="0" destOrd="0" presId="urn:microsoft.com/office/officeart/2005/8/layout/orgChart1"/>
    <dgm:cxn modelId="{DD24EBA9-1D5D-4928-91D6-2332C6C17EA1}" srcId="{2A7F9BEA-1F76-45DB-9323-C959987D9305}" destId="{1D7B1C0D-EFD3-46D8-A346-44DC4DE994B1}" srcOrd="2" destOrd="0" parTransId="{CC6578D6-A38C-49C3-AB72-B514A9356A88}" sibTransId="{CE7C3E69-66D9-4631-9D9A-07EED2282BB3}"/>
    <dgm:cxn modelId="{7C8D329F-CB46-4E9F-B510-BCCC59DFF489}" type="presOf" srcId="{507EA1B3-D57C-477E-9C59-64C4F9CB4E87}" destId="{3522427E-FECE-4751-90E1-2A4FD2DCBC7A}" srcOrd="0" destOrd="0" presId="urn:microsoft.com/office/officeart/2005/8/layout/orgChart1"/>
    <dgm:cxn modelId="{E9F66AD2-3663-4DB6-A8E6-9C26A589964A}" type="presOf" srcId="{0FB6F8AF-0237-40C7-A993-5C0074F4278A}" destId="{7710BE87-E76B-4B6B-B250-83F918120EC9}" srcOrd="0" destOrd="0" presId="urn:microsoft.com/office/officeart/2005/8/layout/orgChart1"/>
    <dgm:cxn modelId="{22E0A4ED-9E1D-4908-BAF4-DCBED152B8DF}" type="presOf" srcId="{37BB3D03-2502-4778-9B95-0191C68A443A}" destId="{EBD85C26-5D8E-4BD9-8EF1-DF2CBFF260CA}" srcOrd="0" destOrd="0" presId="urn:microsoft.com/office/officeart/2005/8/layout/orgChart1"/>
    <dgm:cxn modelId="{0D74BFC2-EF85-40B4-A84E-8E1009BD31A8}" type="presOf" srcId="{2448D290-BE20-4A76-919A-9E150DF66164}" destId="{4AF6EB57-6C61-46ED-A80D-7812A47199F5}" srcOrd="0" destOrd="0" presId="urn:microsoft.com/office/officeart/2005/8/layout/orgChart1"/>
    <dgm:cxn modelId="{4B4899CC-1EBD-492E-BDC7-58E6EE9D4830}" type="presParOf" srcId="{CC163EF8-59EB-474F-9E10-28ED3DBD07F1}" destId="{12482713-A1CE-4CBC-93DE-AC17E2774481}" srcOrd="0" destOrd="0" presId="urn:microsoft.com/office/officeart/2005/8/layout/orgChart1"/>
    <dgm:cxn modelId="{284460B4-EF1A-4ECC-AEB5-1188C1930835}" type="presParOf" srcId="{12482713-A1CE-4CBC-93DE-AC17E2774481}" destId="{5FAE7B8E-DE1B-44D4-8A8E-C85D4C47D15A}" srcOrd="0" destOrd="0" presId="urn:microsoft.com/office/officeart/2005/8/layout/orgChart1"/>
    <dgm:cxn modelId="{42A3D536-5D52-428C-BC27-3FD30473627D}" type="presParOf" srcId="{5FAE7B8E-DE1B-44D4-8A8E-C85D4C47D15A}" destId="{5B22D1C0-3D81-4B88-869C-824E49FDACA9}" srcOrd="0" destOrd="0" presId="urn:microsoft.com/office/officeart/2005/8/layout/orgChart1"/>
    <dgm:cxn modelId="{D846D428-2630-4AFA-B291-E71FED7CCF7D}" type="presParOf" srcId="{5FAE7B8E-DE1B-44D4-8A8E-C85D4C47D15A}" destId="{D4AFF789-2FA3-4631-BDD6-61E009330911}" srcOrd="1" destOrd="0" presId="urn:microsoft.com/office/officeart/2005/8/layout/orgChart1"/>
    <dgm:cxn modelId="{74DCE6EE-AEF5-4433-9069-8C5FB5D2237B}" type="presParOf" srcId="{12482713-A1CE-4CBC-93DE-AC17E2774481}" destId="{5AA68BC6-0283-4172-A94A-51E88D975CEA}" srcOrd="1" destOrd="0" presId="urn:microsoft.com/office/officeart/2005/8/layout/orgChart1"/>
    <dgm:cxn modelId="{204C742E-6084-4F88-B26D-B02D7A58F236}" type="presParOf" srcId="{5AA68BC6-0283-4172-A94A-51E88D975CEA}" destId="{7710BE87-E76B-4B6B-B250-83F918120EC9}" srcOrd="0" destOrd="0" presId="urn:microsoft.com/office/officeart/2005/8/layout/orgChart1"/>
    <dgm:cxn modelId="{FC5F86FD-4249-498F-B540-425F0471AE80}" type="presParOf" srcId="{5AA68BC6-0283-4172-A94A-51E88D975CEA}" destId="{5EFC2515-0BFB-47C3-8B9D-46BE76C5D818}" srcOrd="1" destOrd="0" presId="urn:microsoft.com/office/officeart/2005/8/layout/orgChart1"/>
    <dgm:cxn modelId="{9F56D97E-15A2-4F03-BA03-64A2D2E49C07}" type="presParOf" srcId="{5EFC2515-0BFB-47C3-8B9D-46BE76C5D818}" destId="{198C5B13-D375-420D-8A74-3129045297E9}" srcOrd="0" destOrd="0" presId="urn:microsoft.com/office/officeart/2005/8/layout/orgChart1"/>
    <dgm:cxn modelId="{A7F27692-03DA-4DB8-84B4-B8F3D0B3AF89}" type="presParOf" srcId="{198C5B13-D375-420D-8A74-3129045297E9}" destId="{4AF6EB57-6C61-46ED-A80D-7812A47199F5}" srcOrd="0" destOrd="0" presId="urn:microsoft.com/office/officeart/2005/8/layout/orgChart1"/>
    <dgm:cxn modelId="{FCDC9903-3891-4476-B34C-0411BE2855E9}" type="presParOf" srcId="{198C5B13-D375-420D-8A74-3129045297E9}" destId="{2C401402-B5E0-4CEB-B631-9E7B1743939E}" srcOrd="1" destOrd="0" presId="urn:microsoft.com/office/officeart/2005/8/layout/orgChart1"/>
    <dgm:cxn modelId="{6CF014A3-C7F9-4F49-AF91-6664113ED3FC}" type="presParOf" srcId="{5EFC2515-0BFB-47C3-8B9D-46BE76C5D818}" destId="{C73FD6F1-CD20-48D4-A166-7669EE085680}" srcOrd="1" destOrd="0" presId="urn:microsoft.com/office/officeart/2005/8/layout/orgChart1"/>
    <dgm:cxn modelId="{CB4E0D28-D07D-4152-9F9D-CCEA8E6FC825}" type="presParOf" srcId="{5EFC2515-0BFB-47C3-8B9D-46BE76C5D818}" destId="{638EF1DF-7CFC-4DD9-9F1C-931B21C5A44A}" srcOrd="2" destOrd="0" presId="urn:microsoft.com/office/officeart/2005/8/layout/orgChart1"/>
    <dgm:cxn modelId="{8B9D3FAA-9B77-4F0C-A8C1-BB77EB3E70DB}" type="presParOf" srcId="{5AA68BC6-0283-4172-A94A-51E88D975CEA}" destId="{3522427E-FECE-4751-90E1-2A4FD2DCBC7A}" srcOrd="2" destOrd="0" presId="urn:microsoft.com/office/officeart/2005/8/layout/orgChart1"/>
    <dgm:cxn modelId="{ABD8C3EA-FEAA-459F-B36D-F243A367C864}" type="presParOf" srcId="{5AA68BC6-0283-4172-A94A-51E88D975CEA}" destId="{F128CE52-877E-490D-95DA-561E751D6C7B}" srcOrd="3" destOrd="0" presId="urn:microsoft.com/office/officeart/2005/8/layout/orgChart1"/>
    <dgm:cxn modelId="{EC098D26-EFCC-43DF-9A0B-A2736949EE54}" type="presParOf" srcId="{F128CE52-877E-490D-95DA-561E751D6C7B}" destId="{14C79459-50B1-40A7-8B88-CDE44B4003EC}" srcOrd="0" destOrd="0" presId="urn:microsoft.com/office/officeart/2005/8/layout/orgChart1"/>
    <dgm:cxn modelId="{0BC1E929-AB90-4048-9377-051742D09BC9}" type="presParOf" srcId="{14C79459-50B1-40A7-8B88-CDE44B4003EC}" destId="{EBD85C26-5D8E-4BD9-8EF1-DF2CBFF260CA}" srcOrd="0" destOrd="0" presId="urn:microsoft.com/office/officeart/2005/8/layout/orgChart1"/>
    <dgm:cxn modelId="{293D791C-3EB4-4168-BE7E-4BE88F9E6A71}" type="presParOf" srcId="{14C79459-50B1-40A7-8B88-CDE44B4003EC}" destId="{329B036B-4BA2-42B0-8A05-CD269B80B9C0}" srcOrd="1" destOrd="0" presId="urn:microsoft.com/office/officeart/2005/8/layout/orgChart1"/>
    <dgm:cxn modelId="{592886B3-8DF0-4022-9406-4AB8E62B9571}" type="presParOf" srcId="{F128CE52-877E-490D-95DA-561E751D6C7B}" destId="{07D1B7C0-AF9C-40A8-BC5E-26F0C68792EA}" srcOrd="1" destOrd="0" presId="urn:microsoft.com/office/officeart/2005/8/layout/orgChart1"/>
    <dgm:cxn modelId="{E1037D85-724C-4DDD-B4EB-2ABB127DB6C4}" type="presParOf" srcId="{F128CE52-877E-490D-95DA-561E751D6C7B}" destId="{39E138FE-EC5F-4642-97A4-3C509B49CC72}" srcOrd="2" destOrd="0" presId="urn:microsoft.com/office/officeart/2005/8/layout/orgChart1"/>
    <dgm:cxn modelId="{84DF949B-179C-4536-B94B-C400D9B2BEFC}" type="presParOf" srcId="{5AA68BC6-0283-4172-A94A-51E88D975CEA}" destId="{04BA745A-4090-4522-9791-EE12AC5BD3DF}" srcOrd="4" destOrd="0" presId="urn:microsoft.com/office/officeart/2005/8/layout/orgChart1"/>
    <dgm:cxn modelId="{E1FC6123-2DF7-4C69-BC7F-E19177970B26}" type="presParOf" srcId="{5AA68BC6-0283-4172-A94A-51E88D975CEA}" destId="{8B4A71C3-8404-4777-9942-A5DF2EA01B57}" srcOrd="5" destOrd="0" presId="urn:microsoft.com/office/officeart/2005/8/layout/orgChart1"/>
    <dgm:cxn modelId="{2720B795-5FA0-4016-ACBC-3E55B27EBFC2}" type="presParOf" srcId="{8B4A71C3-8404-4777-9942-A5DF2EA01B57}" destId="{2880210D-CF30-44E1-9FC6-1D51E1BC228B}" srcOrd="0" destOrd="0" presId="urn:microsoft.com/office/officeart/2005/8/layout/orgChart1"/>
    <dgm:cxn modelId="{EB918CFE-7992-4C7E-ACA0-766D01424B56}" type="presParOf" srcId="{2880210D-CF30-44E1-9FC6-1D51E1BC228B}" destId="{9F709851-2A28-4957-AD98-CC58CDB4A136}" srcOrd="0" destOrd="0" presId="urn:microsoft.com/office/officeart/2005/8/layout/orgChart1"/>
    <dgm:cxn modelId="{AC1CBC2A-B2D9-4503-93EA-320B42E8F6E9}" type="presParOf" srcId="{2880210D-CF30-44E1-9FC6-1D51E1BC228B}" destId="{2C0D7628-360F-4982-A0EC-2F81A8327712}" srcOrd="1" destOrd="0" presId="urn:microsoft.com/office/officeart/2005/8/layout/orgChart1"/>
    <dgm:cxn modelId="{4DEB7007-8A02-48FC-9CF8-BD5C1248DF74}" type="presParOf" srcId="{8B4A71C3-8404-4777-9942-A5DF2EA01B57}" destId="{4B5A59DC-74DF-4514-BCDC-FBA6A09C498C}" srcOrd="1" destOrd="0" presId="urn:microsoft.com/office/officeart/2005/8/layout/orgChart1"/>
    <dgm:cxn modelId="{D855A1B2-F658-4756-AD15-696DFD579C4E}" type="presParOf" srcId="{8B4A71C3-8404-4777-9942-A5DF2EA01B57}" destId="{A9795676-6585-4E7F-8B14-C8B45AB05726}" srcOrd="2" destOrd="0" presId="urn:microsoft.com/office/officeart/2005/8/layout/orgChart1"/>
    <dgm:cxn modelId="{2A32B7CA-12D3-4FC9-8752-0BEF46E36EF8}" type="presParOf" srcId="{5AA68BC6-0283-4172-A94A-51E88D975CEA}" destId="{715FAEBA-9557-40F1-95A2-27F1463548EC}" srcOrd="6" destOrd="0" presId="urn:microsoft.com/office/officeart/2005/8/layout/orgChart1"/>
    <dgm:cxn modelId="{22B3E428-EE76-422E-B2C8-0AADE5D1B15F}" type="presParOf" srcId="{5AA68BC6-0283-4172-A94A-51E88D975CEA}" destId="{51F411F4-0E47-465C-912F-75628C281EB5}" srcOrd="7" destOrd="0" presId="urn:microsoft.com/office/officeart/2005/8/layout/orgChart1"/>
    <dgm:cxn modelId="{F8269A7B-7C39-4DD8-9B41-F8D81C00AF97}" type="presParOf" srcId="{51F411F4-0E47-465C-912F-75628C281EB5}" destId="{A81B5316-924E-4539-8203-C47DBD5D8666}" srcOrd="0" destOrd="0" presId="urn:microsoft.com/office/officeart/2005/8/layout/orgChart1"/>
    <dgm:cxn modelId="{CB3896B9-77CA-4EA6-9E07-D647D066F9D6}" type="presParOf" srcId="{A81B5316-924E-4539-8203-C47DBD5D8666}" destId="{0EB2884D-69DF-4C56-AFEC-775257BF9F0E}" srcOrd="0" destOrd="0" presId="urn:microsoft.com/office/officeart/2005/8/layout/orgChart1"/>
    <dgm:cxn modelId="{B1270203-55F6-46AA-B27A-7C6F024924FD}" type="presParOf" srcId="{A81B5316-924E-4539-8203-C47DBD5D8666}" destId="{0C8929D1-1908-412D-A299-3A65FE44B421}" srcOrd="1" destOrd="0" presId="urn:microsoft.com/office/officeart/2005/8/layout/orgChart1"/>
    <dgm:cxn modelId="{6FD444CE-9EED-4509-A5FC-7AB972DEA78A}" type="presParOf" srcId="{51F411F4-0E47-465C-912F-75628C281EB5}" destId="{B0125653-63D0-4885-ACF0-41D39F577BFF}" srcOrd="1" destOrd="0" presId="urn:microsoft.com/office/officeart/2005/8/layout/orgChart1"/>
    <dgm:cxn modelId="{365111D5-188A-4A38-8E3C-90CC70FD8CC3}" type="presParOf" srcId="{51F411F4-0E47-465C-912F-75628C281EB5}" destId="{CF30F36F-B427-4B92-8043-533EC4585DBE}" srcOrd="2" destOrd="0" presId="urn:microsoft.com/office/officeart/2005/8/layout/orgChart1"/>
    <dgm:cxn modelId="{3D805172-3F8C-413D-B498-4C50B98CFEEE}" type="presParOf" srcId="{12482713-A1CE-4CBC-93DE-AC17E2774481}" destId="{33CBB161-E4E2-42E6-B8FA-371B73117B8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DD6D52-7595-4D92-B83E-1FE37A5CFA6D}">
      <dsp:nvSpPr>
        <dsp:cNvPr id="0" name=""/>
        <dsp:cNvSpPr/>
      </dsp:nvSpPr>
      <dsp:spPr>
        <a:xfrm rot="10800000">
          <a:off x="934687" y="96923"/>
          <a:ext cx="5824387" cy="1313465"/>
        </a:xfrm>
        <a:prstGeom prst="homePlate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9202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>
              <a:solidFill>
                <a:srgbClr val="002060"/>
              </a:solidFill>
            </a:rPr>
            <a:t>Устойчивые к изменениям природной среды </a:t>
          </a:r>
          <a:r>
            <a:rPr lang="ru-RU" sz="2000" b="1" kern="1200" dirty="0">
              <a:solidFill>
                <a:srgbClr val="002060"/>
              </a:solidFill>
            </a:rPr>
            <a:t>новые сорта и гибриды </a:t>
          </a:r>
          <a:r>
            <a:rPr lang="ru-RU" sz="2000" b="0" kern="1200" dirty="0">
              <a:solidFill>
                <a:srgbClr val="002060"/>
              </a:solidFill>
            </a:rPr>
            <a:t>зерновых культур и картофеля</a:t>
          </a:r>
          <a:r>
            <a:rPr lang="ru-RU" sz="2000" b="1" kern="1200" dirty="0">
              <a:solidFill>
                <a:srgbClr val="002060"/>
              </a:solidFill>
            </a:rPr>
            <a:t> </a:t>
          </a:r>
          <a:r>
            <a:rPr lang="ru-RU" sz="2000" kern="1200" dirty="0">
              <a:solidFill>
                <a:srgbClr val="002060"/>
              </a:solidFill>
            </a:rPr>
            <a:t>на основе собственных разработок, технологий</a:t>
          </a:r>
        </a:p>
      </dsp:txBody>
      <dsp:txXfrm rot="10800000">
        <a:off x="1263053" y="96923"/>
        <a:ext cx="5496021" cy="1313465"/>
      </dsp:txXfrm>
    </dsp:sp>
    <dsp:sp modelId="{3D5A142E-6944-4EA9-B63F-5D4401565FCD}">
      <dsp:nvSpPr>
        <dsp:cNvPr id="0" name=""/>
        <dsp:cNvSpPr/>
      </dsp:nvSpPr>
      <dsp:spPr>
        <a:xfrm>
          <a:off x="475412" y="3417"/>
          <a:ext cx="1313465" cy="1313465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8E09D7-BF67-4CFC-A9C7-B11C5C8D93E8}">
      <dsp:nvSpPr>
        <dsp:cNvPr id="0" name=""/>
        <dsp:cNvSpPr/>
      </dsp:nvSpPr>
      <dsp:spPr>
        <a:xfrm rot="10800000">
          <a:off x="934687" y="1802467"/>
          <a:ext cx="5824387" cy="1313465"/>
        </a:xfrm>
        <a:prstGeom prst="homePlate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9202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002060"/>
              </a:solidFill>
            </a:rPr>
            <a:t>Новые технологии </a:t>
          </a:r>
          <a:r>
            <a:rPr lang="ru-RU" sz="2000" kern="1200" dirty="0">
              <a:solidFill>
                <a:srgbClr val="002060"/>
              </a:solidFill>
            </a:rPr>
            <a:t>получения оригинальных и элитных семян зерновых культур и картофеля для обеспечения продовольственной безопасности и независимости </a:t>
          </a:r>
        </a:p>
      </dsp:txBody>
      <dsp:txXfrm rot="10800000">
        <a:off x="1263053" y="1802467"/>
        <a:ext cx="5496021" cy="1313465"/>
      </dsp:txXfrm>
    </dsp:sp>
    <dsp:sp modelId="{DAFE5CEE-1D5F-4574-A8A2-C848B3CEF801}">
      <dsp:nvSpPr>
        <dsp:cNvPr id="0" name=""/>
        <dsp:cNvSpPr/>
      </dsp:nvSpPr>
      <dsp:spPr>
        <a:xfrm>
          <a:off x="475412" y="1708961"/>
          <a:ext cx="1313465" cy="1313465"/>
        </a:xfrm>
        <a:prstGeom prst="ellipse">
          <a:avLst/>
        </a:prstGeom>
        <a:blipFill rotWithShape="1"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 l="-31000" r="-3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120D99-5F4D-412D-8C35-A36790324EA4}">
      <dsp:nvSpPr>
        <dsp:cNvPr id="0" name=""/>
        <dsp:cNvSpPr/>
      </dsp:nvSpPr>
      <dsp:spPr>
        <a:xfrm rot="10800000">
          <a:off x="934687" y="3417923"/>
          <a:ext cx="5824387" cy="1313465"/>
        </a:xfrm>
        <a:prstGeom prst="homePlate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9202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002060"/>
              </a:solidFill>
            </a:rPr>
            <a:t>Кооперация,</a:t>
          </a:r>
          <a:r>
            <a:rPr lang="ru-RU" sz="2000" b="0" kern="1200" dirty="0">
              <a:solidFill>
                <a:srgbClr val="002060"/>
              </a:solidFill>
            </a:rPr>
            <a:t> новые условия и новые возможности</a:t>
          </a:r>
        </a:p>
      </dsp:txBody>
      <dsp:txXfrm rot="10800000">
        <a:off x="1263053" y="3417923"/>
        <a:ext cx="5496021" cy="1313465"/>
      </dsp:txXfrm>
    </dsp:sp>
    <dsp:sp modelId="{0400CFC5-76A3-4B64-929D-1BA623FA8C90}">
      <dsp:nvSpPr>
        <dsp:cNvPr id="0" name=""/>
        <dsp:cNvSpPr/>
      </dsp:nvSpPr>
      <dsp:spPr>
        <a:xfrm>
          <a:off x="475412" y="3414506"/>
          <a:ext cx="1313465" cy="1313465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5E0BB-4942-464C-8EC0-9346B9D50354}">
      <dsp:nvSpPr>
        <dsp:cNvPr id="0" name=""/>
        <dsp:cNvSpPr/>
      </dsp:nvSpPr>
      <dsp:spPr>
        <a:xfrm>
          <a:off x="48943" y="-231556"/>
          <a:ext cx="5532677" cy="463113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>
              <a:solidFill>
                <a:schemeClr val="bg1"/>
              </a:solidFill>
              <a:cs typeface="Arial" panose="020B0604020202020204" pitchFamily="34" charset="0"/>
            </a:rPr>
            <a:t>ФЕДЕРАЛЬНЫЙ УРОВЕНЬ:</a:t>
          </a:r>
          <a:endParaRPr lang="ru-RU" sz="1800" kern="1200" dirty="0">
            <a:solidFill>
              <a:schemeClr val="bg1"/>
            </a:solidFill>
          </a:endParaRPr>
        </a:p>
      </dsp:txBody>
      <dsp:txXfrm>
        <a:off x="48943" y="-231556"/>
        <a:ext cx="5532677" cy="463113"/>
      </dsp:txXfrm>
    </dsp:sp>
    <dsp:sp modelId="{0B4DDFA2-6DEE-4A24-A8FA-5C8D940DEBF9}">
      <dsp:nvSpPr>
        <dsp:cNvPr id="0" name=""/>
        <dsp:cNvSpPr/>
      </dsp:nvSpPr>
      <dsp:spPr>
        <a:xfrm>
          <a:off x="10262" y="231556"/>
          <a:ext cx="5610039" cy="6060733"/>
        </a:xfrm>
        <a:prstGeom prst="rect">
          <a:avLst/>
        </a:prstGeom>
        <a:noFill/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Wingdings" panose="05000000000000000000" pitchFamily="2" charset="2"/>
            <a:buChar char="••"/>
            <a:tabLst/>
            <a:defRPr/>
          </a:pPr>
          <a:r>
            <a:rPr lang="ru-RU" sz="2000" b="1" kern="1200" dirty="0">
              <a:solidFill>
                <a:srgbClr val="002060"/>
              </a:solidFill>
              <a:cs typeface="Arial" panose="020B0604020202020204" pitchFamily="34" charset="0"/>
            </a:rPr>
            <a:t>Стратегия научно-технологического развития Российской Федерации</a:t>
          </a:r>
          <a:r>
            <a:rPr lang="ru-RU" sz="2000" kern="1200" dirty="0">
              <a:solidFill>
                <a:srgbClr val="002060"/>
              </a:solidFill>
              <a:cs typeface="Arial" panose="020B0604020202020204" pitchFamily="34" charset="0"/>
            </a:rPr>
            <a:t> </a:t>
          </a:r>
          <a:r>
            <a:rPr lang="ru-RU" sz="2000" b="0" kern="1200" dirty="0">
              <a:solidFill>
                <a:srgbClr val="002060"/>
              </a:solidFill>
              <a:cs typeface="Arial" panose="020B0604020202020204" pitchFamily="34" charset="0"/>
            </a:rPr>
            <a:t>(</a:t>
          </a:r>
          <a:r>
            <a:rPr lang="ru-RU" sz="2000" kern="1200" dirty="0">
              <a:solidFill>
                <a:srgbClr val="002060"/>
              </a:solidFill>
              <a:cs typeface="Arial" panose="020B0604020202020204" pitchFamily="34" charset="0"/>
            </a:rPr>
            <a:t>Указ Президента Российской Федерации от 28.02.2024 г. № 145</a:t>
          </a:r>
          <a:r>
            <a:rPr lang="ru-RU" sz="2000" b="0" kern="1200" dirty="0">
              <a:solidFill>
                <a:srgbClr val="002060"/>
              </a:solidFill>
              <a:cs typeface="Arial" panose="020B0604020202020204" pitchFamily="34" charset="0"/>
            </a:rPr>
            <a:t>).</a:t>
          </a:r>
          <a:endParaRPr lang="ru-RU" sz="2000" b="1" kern="1200" dirty="0">
            <a:solidFill>
              <a:srgbClr val="002060"/>
            </a:solidFill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Wingdings" panose="05000000000000000000" pitchFamily="2" charset="2"/>
            <a:buChar char="••"/>
            <a:tabLst/>
            <a:defRPr/>
          </a:pPr>
          <a:r>
            <a:rPr lang="ru-RU" sz="2000" b="1" kern="1200" dirty="0">
              <a:solidFill>
                <a:srgbClr val="002060"/>
              </a:solidFill>
            </a:rPr>
            <a:t>Программа «Создание и развитие </a:t>
          </a:r>
          <a:r>
            <a:rPr lang="ru-RU" sz="2000" b="1" kern="1200" dirty="0" err="1">
              <a:solidFill>
                <a:srgbClr val="002060"/>
              </a:solidFill>
            </a:rPr>
            <a:t>селекционно</a:t>
          </a:r>
          <a:r>
            <a:rPr lang="ru-RU" sz="2000" b="1" kern="1200" dirty="0">
              <a:solidFill>
                <a:srgbClr val="002060"/>
              </a:solidFill>
            </a:rPr>
            <a:t>-семеноводческого центра</a:t>
          </a:r>
          <a:r>
            <a:rPr lang="ru-RU" sz="2000" kern="1200" dirty="0">
              <a:solidFill>
                <a:srgbClr val="002060"/>
              </a:solidFill>
            </a:rPr>
            <a:t> в области сельского хозяйства для создания и внедрения в агропромышленный комплекс современных технологий на основе собственных разработок Кемеровского НИИСХ-филиала СФНЦА РАН на 2020-2024 гг.» (Соглашение, План-График от 28.05.2021 № 075-15-2021-545).</a:t>
          </a:r>
          <a:endParaRPr lang="ru-RU" sz="2000" b="1" kern="1200" dirty="0">
            <a:solidFill>
              <a:srgbClr val="002060"/>
            </a:solidFill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Wingdings" panose="05000000000000000000" pitchFamily="2" charset="2"/>
            <a:buChar char="••"/>
            <a:tabLst/>
            <a:defRPr/>
          </a:pPr>
          <a:r>
            <a:rPr lang="ru-RU" sz="2000" b="1" kern="1200" dirty="0">
              <a:solidFill>
                <a:srgbClr val="002060"/>
              </a:solidFill>
            </a:rPr>
            <a:t>Программа Фундаментальных научных исследований </a:t>
          </a:r>
          <a:r>
            <a:rPr lang="ru-RU" sz="2000" kern="1200" dirty="0">
              <a:solidFill>
                <a:srgbClr val="002060"/>
              </a:solidFill>
            </a:rPr>
            <a:t>на 2021-2030 годы </a:t>
          </a:r>
          <a:r>
            <a:rPr lang="ru-RU" sz="2000" b="0" kern="1200" dirty="0">
              <a:solidFill>
                <a:srgbClr val="002060"/>
              </a:solidFill>
            </a:rPr>
            <a:t>(Распоряжение Правительства РФ от 31 декабря 2020 г. № 3684-р).</a:t>
          </a:r>
          <a:endParaRPr lang="ru-RU" sz="2000" b="1" kern="1200" dirty="0">
            <a:solidFill>
              <a:srgbClr val="002060"/>
            </a:solidFill>
          </a:endParaRPr>
        </a:p>
        <a:p>
          <a:pPr marL="57150" lvl="1" indent="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•"/>
          </a:pPr>
          <a:r>
            <a:rPr lang="ru-RU" sz="2000" b="1" kern="1200" dirty="0">
              <a:solidFill>
                <a:srgbClr val="002060"/>
              </a:solidFill>
              <a:cs typeface="Arial" panose="020B0604020202020204" pitchFamily="34" charset="0"/>
            </a:rPr>
            <a:t>Программа</a:t>
          </a:r>
          <a:r>
            <a:rPr lang="ru-RU" sz="2000" kern="1200" dirty="0">
              <a:solidFill>
                <a:srgbClr val="002060"/>
              </a:solidFill>
              <a:cs typeface="Arial" panose="020B0604020202020204" pitchFamily="34" charset="0"/>
            </a:rPr>
            <a:t> развития СФНЦА РАН</a:t>
          </a:r>
        </a:p>
        <a:p>
          <a:pPr marL="57150" lvl="1" indent="0" algn="just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•"/>
          </a:pPr>
          <a:r>
            <a:rPr lang="ru-RU" sz="2000" b="1" kern="1200" dirty="0">
              <a:solidFill>
                <a:srgbClr val="002060"/>
              </a:solidFill>
              <a:cs typeface="Arial" panose="020B0604020202020204" pitchFamily="34" charset="0"/>
            </a:rPr>
            <a:t>План НИР </a:t>
          </a:r>
          <a:r>
            <a:rPr lang="ru-RU" sz="2000" kern="1200" dirty="0">
              <a:solidFill>
                <a:srgbClr val="002060"/>
              </a:solidFill>
              <a:cs typeface="Arial" panose="020B0604020202020204" pitchFamily="34" charset="0"/>
            </a:rPr>
            <a:t>Кемеровского НИИСХ– филиала СФНЦА РАН на 2024-2026 гг.</a:t>
          </a:r>
        </a:p>
      </dsp:txBody>
      <dsp:txXfrm>
        <a:off x="10262" y="231556"/>
        <a:ext cx="5610039" cy="6060733"/>
      </dsp:txXfrm>
    </dsp:sp>
    <dsp:sp modelId="{1803E9F7-E661-4361-A6A4-C266E49EB771}">
      <dsp:nvSpPr>
        <dsp:cNvPr id="0" name=""/>
        <dsp:cNvSpPr/>
      </dsp:nvSpPr>
      <dsp:spPr>
        <a:xfrm>
          <a:off x="6300710" y="-231556"/>
          <a:ext cx="4958598" cy="463113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bg1"/>
              </a:solidFill>
            </a:rPr>
            <a:t>РЕГИОНАЛЬНЫЙ УРОВЕНЬ:</a:t>
          </a:r>
        </a:p>
      </dsp:txBody>
      <dsp:txXfrm>
        <a:off x="6300710" y="-231556"/>
        <a:ext cx="4958598" cy="463113"/>
      </dsp:txXfrm>
    </dsp:sp>
    <dsp:sp modelId="{9C3BA096-2F38-4176-95A7-948A51539987}">
      <dsp:nvSpPr>
        <dsp:cNvPr id="0" name=""/>
        <dsp:cNvSpPr/>
      </dsp:nvSpPr>
      <dsp:spPr>
        <a:xfrm>
          <a:off x="6275473" y="231556"/>
          <a:ext cx="5029782" cy="6060733"/>
        </a:xfrm>
        <a:prstGeom prst="rect">
          <a:avLst/>
        </a:prstGeom>
        <a:noFill/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0" lvl="1" indent="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•"/>
          </a:pPr>
          <a:r>
            <a:rPr lang="ru-RU" sz="2000" b="1" kern="1200" dirty="0">
              <a:solidFill>
                <a:srgbClr val="002060"/>
              </a:solidFill>
              <a:cs typeface="Arial" panose="020B0604020202020204" pitchFamily="34" charset="0"/>
            </a:rPr>
            <a:t>Госпрограмма Кемеровской области-Кузбасса </a:t>
          </a:r>
          <a:r>
            <a:rPr lang="ru-RU" sz="2000" kern="1200" dirty="0">
              <a:solidFill>
                <a:srgbClr val="002060"/>
              </a:solidFill>
              <a:cs typeface="Arial" panose="020B0604020202020204" pitchFamily="34" charset="0"/>
            </a:rPr>
            <a:t>«Государственная поддержка АПК и устойчивого развития сельских территорий Кузбасса" на 2014 - 2025 годы (Постановление Коллегии Администрации Кемеровской области от 25 октября 2013 г. N 464).</a:t>
          </a:r>
          <a:endParaRPr lang="ru-RU" sz="2000" kern="1200" dirty="0">
            <a:solidFill>
              <a:srgbClr val="002060"/>
            </a:solidFill>
          </a:endParaRPr>
        </a:p>
        <a:p>
          <a:pPr marL="0" lvl="1" indent="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•"/>
          </a:pPr>
          <a:r>
            <a:rPr lang="ru-RU" sz="2000" b="1" kern="1200" dirty="0">
              <a:solidFill>
                <a:srgbClr val="002060"/>
              </a:solidFill>
            </a:rPr>
            <a:t>Программа деятельности межрегионального НОЦ мирового уровня «Кузбасс – Донбасс» </a:t>
          </a:r>
          <a:r>
            <a:rPr lang="ru-RU" sz="2000" kern="1200" dirty="0">
              <a:solidFill>
                <a:srgbClr val="002060"/>
              </a:solidFill>
            </a:rPr>
            <a:t>(НИР по теме «Разработка сортовых и промышленных технологических приемов выращивания зерновых культур для стабильного роста производства сельскохозяйственной продукции в условиях Кузбасса» № НОЦ-2/2024) от 16.10.2024 г.).</a:t>
          </a:r>
        </a:p>
        <a:p>
          <a:pPr marL="0" lvl="1" indent="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•"/>
          </a:pPr>
          <a:r>
            <a:rPr lang="ru-RU" sz="2000" b="1" kern="1200" dirty="0">
              <a:solidFill>
                <a:srgbClr val="002060"/>
              </a:solidFill>
              <a:cs typeface="Arial" panose="020B0604020202020204" pitchFamily="34" charset="0"/>
            </a:rPr>
            <a:t>Региональный РНФ.</a:t>
          </a:r>
          <a:endParaRPr lang="ru-RU" sz="2000" b="0" kern="1200" dirty="0">
            <a:solidFill>
              <a:srgbClr val="002060"/>
            </a:solidFill>
          </a:endParaRPr>
        </a:p>
        <a:p>
          <a:pPr marL="0" lvl="1" indent="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••"/>
          </a:pPr>
          <a:r>
            <a:rPr lang="ru-RU" sz="2000" b="1" kern="1200" dirty="0">
              <a:solidFill>
                <a:srgbClr val="002060"/>
              </a:solidFill>
              <a:cs typeface="Arial" panose="020B0604020202020204" pitchFamily="34" charset="0"/>
            </a:rPr>
            <a:t>НИР.</a:t>
          </a:r>
          <a:endParaRPr lang="ru-RU" sz="2000" b="0" kern="1200" dirty="0">
            <a:solidFill>
              <a:srgbClr val="002060"/>
            </a:solidFill>
          </a:endParaRPr>
        </a:p>
      </dsp:txBody>
      <dsp:txXfrm>
        <a:off x="6275473" y="231556"/>
        <a:ext cx="5029782" cy="60607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DD4EB-1145-4FFA-9FFA-772F99C7C3BE}">
      <dsp:nvSpPr>
        <dsp:cNvPr id="0" name=""/>
        <dsp:cNvSpPr/>
      </dsp:nvSpPr>
      <dsp:spPr>
        <a:xfrm>
          <a:off x="2419924" y="2650241"/>
          <a:ext cx="2300184" cy="2332323"/>
        </a:xfrm>
        <a:prstGeom prst="ellipse">
          <a:avLst/>
        </a:prstGeom>
        <a:noFill/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700"/>
            </a:lnSpc>
            <a:spcBef>
              <a:spcPct val="0"/>
            </a:spcBef>
            <a:spcAft>
              <a:spcPts val="0"/>
            </a:spcAft>
          </a:pPr>
          <a:endParaRPr lang="ru-RU" sz="16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7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solidFill>
                <a:srgbClr val="002060"/>
              </a:solidFill>
            </a:rPr>
            <a:t>ИСПОЛЬЗОВАНИЕ ТЕХНОЛОГИЙ</a:t>
          </a:r>
        </a:p>
      </dsp:txBody>
      <dsp:txXfrm>
        <a:off x="2756778" y="2991802"/>
        <a:ext cx="1626476" cy="1649201"/>
      </dsp:txXfrm>
    </dsp:sp>
    <dsp:sp modelId="{9E8929FC-E0BE-499E-8A52-665DBBF01917}">
      <dsp:nvSpPr>
        <dsp:cNvPr id="0" name=""/>
        <dsp:cNvSpPr/>
      </dsp:nvSpPr>
      <dsp:spPr>
        <a:xfrm rot="7708087">
          <a:off x="3989235" y="2790874"/>
          <a:ext cx="282726" cy="639951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 rot="10800000">
        <a:off x="4058026" y="2885660"/>
        <a:ext cx="197908" cy="383971"/>
      </dsp:txXfrm>
    </dsp:sp>
    <dsp:sp modelId="{4BDA74E5-8ED5-40A3-99E0-F35025416A6D}">
      <dsp:nvSpPr>
        <dsp:cNvPr id="0" name=""/>
        <dsp:cNvSpPr/>
      </dsp:nvSpPr>
      <dsp:spPr>
        <a:xfrm>
          <a:off x="3502990" y="1240488"/>
          <a:ext cx="2374228" cy="2332323"/>
        </a:xfrm>
        <a:prstGeom prst="ellipse">
          <a:avLst/>
        </a:prstGeom>
        <a:noFill/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7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700"/>
            </a:lnSpc>
            <a:spcBef>
              <a:spcPct val="0"/>
            </a:spcBef>
            <a:spcAft>
              <a:spcPts val="0"/>
            </a:spcAft>
          </a:pPr>
          <a:r>
            <a:rPr lang="ru-RU" sz="1500" b="1" kern="1200" dirty="0">
              <a:solidFill>
                <a:srgbClr val="002060"/>
              </a:solidFill>
            </a:rPr>
            <a:t>ОБЕСПЕЧЕННОСТЬ ИНФРАСТРУКТУРОЙ</a:t>
          </a:r>
        </a:p>
      </dsp:txBody>
      <dsp:txXfrm>
        <a:off x="3850688" y="1582049"/>
        <a:ext cx="1678832" cy="1649201"/>
      </dsp:txXfrm>
    </dsp:sp>
    <dsp:sp modelId="{A758C231-0F4B-4AC0-ACDE-9CBF6B94FF28}">
      <dsp:nvSpPr>
        <dsp:cNvPr id="0" name=""/>
        <dsp:cNvSpPr/>
      </dsp:nvSpPr>
      <dsp:spPr>
        <a:xfrm rot="2678518">
          <a:off x="3903955" y="1477071"/>
          <a:ext cx="337760" cy="639951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3918571" y="1569461"/>
        <a:ext cx="236432" cy="383971"/>
      </dsp:txXfrm>
    </dsp:sp>
    <dsp:sp modelId="{0C536EC3-CCDE-4C73-83A8-351E07B89718}">
      <dsp:nvSpPr>
        <dsp:cNvPr id="0" name=""/>
        <dsp:cNvSpPr/>
      </dsp:nvSpPr>
      <dsp:spPr>
        <a:xfrm>
          <a:off x="2332372" y="47847"/>
          <a:ext cx="2300184" cy="2332323"/>
        </a:xfrm>
        <a:prstGeom prst="ellipse">
          <a:avLst/>
        </a:prstGeom>
        <a:noFill/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solidFill>
                <a:srgbClr val="002060"/>
              </a:solidFill>
            </a:rPr>
            <a:t>КАДРЫ</a:t>
          </a:r>
        </a:p>
      </dsp:txBody>
      <dsp:txXfrm>
        <a:off x="2669226" y="389408"/>
        <a:ext cx="1626476" cy="1649201"/>
      </dsp:txXfrm>
    </dsp:sp>
    <dsp:sp modelId="{C065CC6B-60D4-4341-9235-27D1107BD8AA}">
      <dsp:nvSpPr>
        <dsp:cNvPr id="0" name=""/>
        <dsp:cNvSpPr/>
      </dsp:nvSpPr>
      <dsp:spPr>
        <a:xfrm rot="18446362">
          <a:off x="2800074" y="1519849"/>
          <a:ext cx="406472" cy="639951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2823979" y="1696250"/>
        <a:ext cx="284530" cy="383971"/>
      </dsp:txXfrm>
    </dsp:sp>
    <dsp:sp modelId="{8A5FA63C-D925-4125-9BCC-EAFFF2715049}">
      <dsp:nvSpPr>
        <dsp:cNvPr id="0" name=""/>
        <dsp:cNvSpPr/>
      </dsp:nvSpPr>
      <dsp:spPr>
        <a:xfrm>
          <a:off x="1388050" y="1281211"/>
          <a:ext cx="2300184" cy="2332323"/>
        </a:xfrm>
        <a:prstGeom prst="ellipse">
          <a:avLst/>
        </a:prstGeom>
        <a:noFill/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  <a:p>
          <a:pPr lvl="0" algn="ctr" defTabSz="533400">
            <a:lnSpc>
              <a:spcPts val="17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solidFill>
                <a:srgbClr val="002060"/>
              </a:solidFill>
            </a:rPr>
            <a:t>ПАТЕНТНАЯ АКТИВНОСТЬ</a:t>
          </a:r>
        </a:p>
        <a:p>
          <a:pPr lvl="0" algn="ctr" defTabSz="533400">
            <a:lnSpc>
              <a:spcPts val="1400"/>
            </a:lnSpc>
            <a:spcBef>
              <a:spcPct val="0"/>
            </a:spcBef>
            <a:spcAft>
              <a:spcPts val="0"/>
            </a:spcAft>
          </a:pPr>
          <a:endParaRPr lang="ru-RU" sz="1200" b="1" kern="1200" dirty="0">
            <a:solidFill>
              <a:srgbClr val="002060"/>
            </a:solidFill>
          </a:endParaRPr>
        </a:p>
      </dsp:txBody>
      <dsp:txXfrm>
        <a:off x="1724904" y="1622772"/>
        <a:ext cx="1626476" cy="1649201"/>
      </dsp:txXfrm>
    </dsp:sp>
    <dsp:sp modelId="{58CA65AD-DC34-46A2-B685-4962E86ED8AE}">
      <dsp:nvSpPr>
        <dsp:cNvPr id="0" name=""/>
        <dsp:cNvSpPr/>
      </dsp:nvSpPr>
      <dsp:spPr>
        <a:xfrm rot="13979624">
          <a:off x="2898916" y="2819174"/>
          <a:ext cx="321271" cy="639951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 rot="10800000">
        <a:off x="2976112" y="2985647"/>
        <a:ext cx="224890" cy="3839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5FAEBA-9557-40F1-95A2-27F1463548EC}">
      <dsp:nvSpPr>
        <dsp:cNvPr id="0" name=""/>
        <dsp:cNvSpPr/>
      </dsp:nvSpPr>
      <dsp:spPr>
        <a:xfrm>
          <a:off x="5809421" y="389571"/>
          <a:ext cx="4168539" cy="365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13"/>
              </a:lnTo>
              <a:lnTo>
                <a:pt x="4168539" y="143613"/>
              </a:lnTo>
              <a:lnTo>
                <a:pt x="4168539" y="3654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BA745A-4090-4522-9791-EE12AC5BD3DF}">
      <dsp:nvSpPr>
        <dsp:cNvPr id="0" name=""/>
        <dsp:cNvSpPr/>
      </dsp:nvSpPr>
      <dsp:spPr>
        <a:xfrm>
          <a:off x="5809421" y="389571"/>
          <a:ext cx="1378180" cy="365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13"/>
              </a:lnTo>
              <a:lnTo>
                <a:pt x="1378180" y="143613"/>
              </a:lnTo>
              <a:lnTo>
                <a:pt x="1378180" y="3654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22427E-FECE-4751-90E1-2A4FD2DCBC7A}">
      <dsp:nvSpPr>
        <dsp:cNvPr id="0" name=""/>
        <dsp:cNvSpPr/>
      </dsp:nvSpPr>
      <dsp:spPr>
        <a:xfrm>
          <a:off x="4350879" y="389571"/>
          <a:ext cx="1458541" cy="365401"/>
        </a:xfrm>
        <a:custGeom>
          <a:avLst/>
          <a:gdLst/>
          <a:ahLst/>
          <a:cxnLst/>
          <a:rect l="0" t="0" r="0" b="0"/>
          <a:pathLst>
            <a:path>
              <a:moveTo>
                <a:pt x="1458541" y="0"/>
              </a:moveTo>
              <a:lnTo>
                <a:pt x="1458541" y="143613"/>
              </a:lnTo>
              <a:lnTo>
                <a:pt x="0" y="143613"/>
              </a:lnTo>
              <a:lnTo>
                <a:pt x="0" y="3654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10BE87-E76B-4B6B-B250-83F918120EC9}">
      <dsp:nvSpPr>
        <dsp:cNvPr id="0" name=""/>
        <dsp:cNvSpPr/>
      </dsp:nvSpPr>
      <dsp:spPr>
        <a:xfrm>
          <a:off x="1442984" y="389571"/>
          <a:ext cx="4366437" cy="365401"/>
        </a:xfrm>
        <a:custGeom>
          <a:avLst/>
          <a:gdLst/>
          <a:ahLst/>
          <a:cxnLst/>
          <a:rect l="0" t="0" r="0" b="0"/>
          <a:pathLst>
            <a:path>
              <a:moveTo>
                <a:pt x="4366437" y="0"/>
              </a:moveTo>
              <a:lnTo>
                <a:pt x="4366437" y="143613"/>
              </a:lnTo>
              <a:lnTo>
                <a:pt x="0" y="143613"/>
              </a:lnTo>
              <a:lnTo>
                <a:pt x="0" y="3654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22D1C0-3D81-4B88-869C-824E49FDACA9}">
      <dsp:nvSpPr>
        <dsp:cNvPr id="0" name=""/>
        <dsp:cNvSpPr/>
      </dsp:nvSpPr>
      <dsp:spPr>
        <a:xfrm>
          <a:off x="1566594" y="78202"/>
          <a:ext cx="8485655" cy="311369"/>
        </a:xfrm>
        <a:prstGeom prst="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  <a:latin typeface="+mn-lt"/>
              <a:cs typeface="Times New Roman" panose="02020603050405020304" pitchFamily="18" charset="0"/>
            </a:rPr>
            <a:t>Перспективные </a:t>
          </a:r>
          <a:r>
            <a:rPr lang="ru-RU" sz="2000" b="1" kern="1200" dirty="0" smtClean="0">
              <a:solidFill>
                <a:schemeClr val="bg1"/>
              </a:solidFill>
              <a:latin typeface="+mn-lt"/>
              <a:cs typeface="Times New Roman" panose="02020603050405020304" pitchFamily="18" charset="0"/>
            </a:rPr>
            <a:t>направления селекции и семеноводства картофеля</a:t>
          </a:r>
          <a:endParaRPr lang="ru-RU" sz="2000" b="1" kern="1200" dirty="0">
            <a:solidFill>
              <a:schemeClr val="bg1"/>
            </a:solidFill>
            <a:latin typeface="+mn-lt"/>
            <a:cs typeface="Times New Roman" panose="02020603050405020304" pitchFamily="18" charset="0"/>
          </a:endParaRPr>
        </a:p>
      </dsp:txBody>
      <dsp:txXfrm>
        <a:off x="1566594" y="78202"/>
        <a:ext cx="8485655" cy="311369"/>
      </dsp:txXfrm>
    </dsp:sp>
    <dsp:sp modelId="{4AF6EB57-6C61-46ED-A80D-7812A47199F5}">
      <dsp:nvSpPr>
        <dsp:cNvPr id="0" name=""/>
        <dsp:cNvSpPr/>
      </dsp:nvSpPr>
      <dsp:spPr>
        <a:xfrm>
          <a:off x="272270" y="754972"/>
          <a:ext cx="2341427" cy="318118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>
              <a:solidFill>
                <a:srgbClr val="002060"/>
              </a:solidFill>
              <a:effectLst/>
              <a:latin typeface="+mn-lt"/>
              <a:cs typeface="Times New Roman" panose="02020603050405020304" pitchFamily="18" charset="0"/>
            </a:rPr>
            <a:t>Скрининг (отбор) и постоянное обновление генофонда, выделение и создание эффективных источников и доноров ценных признаков</a:t>
          </a:r>
        </a:p>
        <a:p>
          <a:pPr>
            <a:spcBef>
              <a:spcPct val="0"/>
            </a:spcBef>
          </a:pPr>
          <a:endParaRPr lang="ru-RU" b="1" kern="1200" dirty="0">
            <a:solidFill>
              <a:srgbClr val="002060"/>
            </a:solidFill>
            <a:latin typeface="+mn-lt"/>
            <a:cs typeface="Times New Roman" panose="02020603050405020304" pitchFamily="18" charset="0"/>
          </a:endParaRPr>
        </a:p>
      </dsp:txBody>
      <dsp:txXfrm>
        <a:off x="272270" y="754972"/>
        <a:ext cx="2341427" cy="3181180"/>
      </dsp:txXfrm>
    </dsp:sp>
    <dsp:sp modelId="{EBD85C26-5D8E-4BD9-8EF1-DF2CBFF260CA}">
      <dsp:nvSpPr>
        <dsp:cNvPr id="0" name=""/>
        <dsp:cNvSpPr/>
      </dsp:nvSpPr>
      <dsp:spPr>
        <a:xfrm>
          <a:off x="3057274" y="754972"/>
          <a:ext cx="2587211" cy="329584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lang="ru-RU" sz="1800" b="1" kern="1200" dirty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Разработка системы генетических и молекулярных маркеров хозяйственно ценных признаков на основе идентификации генотипов с помощью ДНК-маркеров, т.е. устойчивость к болезням и </a:t>
          </a:r>
          <a:r>
            <a:rPr lang="ru-RU" sz="1800" b="1" kern="120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развитие </a:t>
          </a:r>
          <a:r>
            <a:rPr lang="ru-RU" sz="1800" b="1" kern="1200" dirty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маркер-вспомогательной селекции</a:t>
          </a:r>
        </a:p>
      </dsp:txBody>
      <dsp:txXfrm>
        <a:off x="3057274" y="754972"/>
        <a:ext cx="2587211" cy="3295845"/>
      </dsp:txXfrm>
    </dsp:sp>
    <dsp:sp modelId="{9F709851-2A28-4957-AD98-CC58CDB4A136}">
      <dsp:nvSpPr>
        <dsp:cNvPr id="0" name=""/>
        <dsp:cNvSpPr/>
      </dsp:nvSpPr>
      <dsp:spPr>
        <a:xfrm>
          <a:off x="6088061" y="754972"/>
          <a:ext cx="2199081" cy="313192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7145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lang="ru-RU" sz="1600" b="1" kern="1200" dirty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Создание хозяйственно ценных сортов сельскохозяйственных культур, в том числе с пигментированной окраской мякоти клубней с повышенным содержанием антиоксидантов и высокой питательной ценности</a:t>
          </a:r>
        </a:p>
      </dsp:txBody>
      <dsp:txXfrm>
        <a:off x="6088061" y="754972"/>
        <a:ext cx="2199081" cy="3131922"/>
      </dsp:txXfrm>
    </dsp:sp>
    <dsp:sp modelId="{0EB2884D-69DF-4C56-AFEC-775257BF9F0E}">
      <dsp:nvSpPr>
        <dsp:cNvPr id="0" name=""/>
        <dsp:cNvSpPr/>
      </dsp:nvSpPr>
      <dsp:spPr>
        <a:xfrm>
          <a:off x="8730719" y="754972"/>
          <a:ext cx="2494482" cy="353809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9525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rgbClr val="002060"/>
              </a:solidFill>
              <a:effectLst/>
              <a:latin typeface="+mn-lt"/>
              <a:ea typeface="Calibri"/>
              <a:cs typeface="Times New Roman" panose="02020603050405020304" pitchFamily="18" charset="0"/>
            </a:rPr>
            <a:t>Разработка эффективных приемов и методов взращивания высококачественного семенного материала на основе создания исходного здорового материала с использованием методов биотехнологии, поддержание БЗСК и применение ПЦР-технологий.</a:t>
          </a:r>
        </a:p>
      </dsp:txBody>
      <dsp:txXfrm>
        <a:off x="8730719" y="754972"/>
        <a:ext cx="2494482" cy="35380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83A58-D9C5-4C16-BD66-4375A1024A50}" type="datetimeFigureOut">
              <a:rPr lang="ru-RU" smtClean="0"/>
              <a:pPr/>
              <a:t>17.07.2025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746125"/>
            <a:ext cx="662781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1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443661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A4099C-F189-4188-A014-6E05BC8BCD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02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400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5278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301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3338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306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584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937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3215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707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253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7916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5374E-CEC7-4F41-8E77-4823B1FF01FA}" type="datetimeFigureOut">
              <a:rPr lang="ru-RU" smtClean="0"/>
              <a:pPr/>
              <a:t>17.07.2025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8CE4C-C457-420A-9865-DC057DBF5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551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3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chart" Target="../charts/chart2.xml"/><Relationship Id="rId3" Type="http://schemas.microsoft.com/office/2007/relationships/hdphoto" Target="../media/hdphoto6.wdp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microsoft.com/office/2007/relationships/hdphoto" Target="../media/hdphoto7.wdp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chart" Target="../charts/char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microsoft.com/office/2007/relationships/hdphoto" Target="../media/hdphoto9.wdp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28.jpeg"/><Relationship Id="rId7" Type="http://schemas.openxmlformats.org/officeDocument/2006/relationships/image" Target="../media/image3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11" Type="http://schemas.openxmlformats.org/officeDocument/2006/relationships/image" Target="../media/image34.jpeg"/><Relationship Id="rId5" Type="http://schemas.openxmlformats.org/officeDocument/2006/relationships/image" Target="../media/image30.png"/><Relationship Id="rId10" Type="http://schemas.openxmlformats.org/officeDocument/2006/relationships/image" Target="../media/image33.jpeg"/><Relationship Id="rId4" Type="http://schemas.openxmlformats.org/officeDocument/2006/relationships/image" Target="../media/image29.jpeg"/><Relationship Id="rId9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0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microsoft.com/office/2007/relationships/hdphoto" Target="../media/hdphoto1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>
            <a:extLst>
              <a:ext uri="{FF2B5EF4-FFF2-40B4-BE49-F238E27FC236}">
                <a16:creationId xmlns:a16="http://schemas.microsoft.com/office/drawing/2014/main" xmlns="" id="{4031800B-FB55-49B5-9AC5-3E37167AFE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8" t="2793" r="-166"/>
          <a:stretch/>
        </p:blipFill>
        <p:spPr bwMode="auto">
          <a:xfrm rot="10800000">
            <a:off x="-2" y="-41385"/>
            <a:ext cx="12192001" cy="685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ndefined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63" y="-59464"/>
            <a:ext cx="3852865" cy="222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3AF7D0A-0A72-49E1-A01A-2D3C6FFE5FD1}"/>
              </a:ext>
            </a:extLst>
          </p:cNvPr>
          <p:cNvSpPr txBox="1"/>
          <p:nvPr/>
        </p:nvSpPr>
        <p:spPr>
          <a:xfrm>
            <a:off x="911424" y="2028112"/>
            <a:ext cx="8947993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4000" b="1" dirty="0">
                <a:solidFill>
                  <a:schemeClr val="bg1"/>
                </a:solidFill>
                <a:cs typeface="Arial" panose="020B0604020202020204" pitchFamily="34" charset="0"/>
              </a:rPr>
              <a:t>Актуальные направления развития селекции и семеноводства зерновых культур </a:t>
            </a:r>
            <a:r>
              <a:rPr lang="ru-RU" sz="4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и картофеля </a:t>
            </a:r>
            <a:r>
              <a:rPr lang="ru-RU" sz="4000" b="1" dirty="0">
                <a:solidFill>
                  <a:schemeClr val="bg1"/>
                </a:solidFill>
                <a:cs typeface="Arial" panose="020B0604020202020204" pitchFamily="34" charset="0"/>
              </a:rPr>
              <a:t>в Кемеровской области-Кузбассе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11F7F44-1A38-4EFD-927D-50A7FE751ED8}"/>
              </a:ext>
            </a:extLst>
          </p:cNvPr>
          <p:cNvSpPr txBox="1"/>
          <p:nvPr/>
        </p:nvSpPr>
        <p:spPr>
          <a:xfrm>
            <a:off x="767408" y="4843163"/>
            <a:ext cx="698477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7800"/>
            <a:r>
              <a:rPr lang="ru-RU" sz="16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cs typeface="Arial" panose="020B0604020202020204" pitchFamily="34" charset="0"/>
              </a:rPr>
              <a:t>САМБЫЛА </a:t>
            </a:r>
            <a:r>
              <a:rPr lang="ru-RU" sz="1600" b="1" dirty="0" err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cs typeface="Arial" panose="020B0604020202020204" pitchFamily="34" charset="0"/>
              </a:rPr>
              <a:t>Чойган</a:t>
            </a:r>
            <a:r>
              <a:rPr lang="ru-RU" sz="16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cs typeface="Arial" panose="020B0604020202020204" pitchFamily="34" charset="0"/>
              </a:rPr>
              <a:t> Николаевна,</a:t>
            </a:r>
          </a:p>
          <a:p>
            <a:pPr marL="177800"/>
            <a:r>
              <a:rPr lang="ru-RU" sz="16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cs typeface="Arial" panose="020B0604020202020204" pitchFamily="34" charset="0"/>
              </a:rPr>
              <a:t>директор Кемеровского НИИСХ-филиала СФНЦА РАН, д-р биол. наук, доц.</a:t>
            </a:r>
          </a:p>
        </p:txBody>
      </p:sp>
      <p:sp>
        <p:nvSpPr>
          <p:cNvPr id="5" name="AutoShape 2" descr="Карта Сибирского Федерального Округ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9DFB785-C298-4000-BA99-3130A2790D6F}"/>
              </a:ext>
            </a:extLst>
          </p:cNvPr>
          <p:cNvSpPr txBox="1"/>
          <p:nvPr/>
        </p:nvSpPr>
        <p:spPr>
          <a:xfrm>
            <a:off x="948520" y="6213730"/>
            <a:ext cx="2899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Томск, 2025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F708ED2-6646-4E0F-80A1-7B3FB41E8A8F}"/>
              </a:ext>
            </a:extLst>
          </p:cNvPr>
          <p:cNvSpPr txBox="1"/>
          <p:nvPr/>
        </p:nvSpPr>
        <p:spPr>
          <a:xfrm>
            <a:off x="849638" y="205167"/>
            <a:ext cx="2091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</a:rPr>
              <a:t>СФНЦА РАН</a:t>
            </a:r>
          </a:p>
        </p:txBody>
      </p:sp>
      <p:pic>
        <p:nvPicPr>
          <p:cNvPr id="2054" name="Picture 6" descr="Picture background">
            <a:extLst>
              <a:ext uri="{FF2B5EF4-FFF2-40B4-BE49-F238E27FC236}">
                <a16:creationId xmlns:a16="http://schemas.microsoft.com/office/drawing/2014/main" xmlns="" id="{141D8B2D-D858-4112-AD09-392A4AF61A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417" b="63333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323" b="37073"/>
          <a:stretch/>
        </p:blipFill>
        <p:spPr bwMode="auto">
          <a:xfrm>
            <a:off x="307975" y="26822"/>
            <a:ext cx="2067901" cy="57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0D87AA98-F0B6-4B2C-A309-0AB3AB772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9" b="99306" l="5292" r="980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531" y="1596432"/>
            <a:ext cx="21874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357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B94B4E7-6099-4259-86B0-059AD03120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5213" t="26356" r="3266" b="16403"/>
          <a:stretch/>
        </p:blipFill>
        <p:spPr>
          <a:xfrm>
            <a:off x="6960094" y="849368"/>
            <a:ext cx="4608513" cy="4208683"/>
          </a:xfrm>
          <a:prstGeom prst="rect">
            <a:avLst/>
          </a:prstGeom>
        </p:spPr>
      </p:pic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E810E535-80B8-443A-BA91-526B661A23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5684" y="580992"/>
            <a:ext cx="6345953" cy="6739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002060"/>
                </a:solidFill>
              </a:rPr>
              <a:t>Главная цель </a:t>
            </a:r>
            <a:r>
              <a:rPr lang="ru-RU" sz="2000" dirty="0">
                <a:solidFill>
                  <a:srgbClr val="002060"/>
                </a:solidFill>
              </a:rPr>
              <a:t>- формирование технологического суверенитета по актуальным направлениям селекции и семеноводства сельскохозяйственных культур в т.ч.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DBEB0F8-1071-4598-9D37-E0D9667FECA7}"/>
              </a:ext>
            </a:extLst>
          </p:cNvPr>
          <p:cNvSpPr txBox="1"/>
          <p:nvPr/>
        </p:nvSpPr>
        <p:spPr>
          <a:xfrm>
            <a:off x="1667508" y="148835"/>
            <a:ext cx="8856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ВЫЗОВЫ, КРИТИЧЕСКИЕ ТЕХНОЛОГИИ И СУВЕРЕНИТЕТ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B44B70B-BCAD-495F-B1D3-98DA229FDBA0}"/>
              </a:ext>
            </a:extLst>
          </p:cNvPr>
          <p:cNvSpPr/>
          <p:nvPr/>
        </p:nvSpPr>
        <p:spPr>
          <a:xfrm>
            <a:off x="6672049" y="5348772"/>
            <a:ext cx="49683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dirty="0">
                <a:solidFill>
                  <a:srgbClr val="002060"/>
                </a:solidFill>
              </a:rPr>
              <a:t>Критические технологии Российской Федерации</a:t>
            </a:r>
            <a:r>
              <a:rPr lang="ru-RU" sz="1200" dirty="0">
                <a:solidFill>
                  <a:srgbClr val="002060"/>
                </a:solidFill>
              </a:rPr>
              <a:t> утверждены Указом Президента Российской Федерации от 18 июня 2024 №529</a:t>
            </a:r>
          </a:p>
        </p:txBody>
      </p:sp>
      <p:graphicFrame>
        <p:nvGraphicFramePr>
          <p:cNvPr id="15" name="Схема 14">
            <a:extLst>
              <a:ext uri="{FF2B5EF4-FFF2-40B4-BE49-F238E27FC236}">
                <a16:creationId xmlns:a16="http://schemas.microsoft.com/office/drawing/2014/main" xmlns="" id="{537A94B6-9E15-4DD7-BEAC-777ABE9CA6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316469"/>
              </p:ext>
            </p:extLst>
          </p:nvPr>
        </p:nvGraphicFramePr>
        <p:xfrm>
          <a:off x="-129517" y="1742618"/>
          <a:ext cx="6759075" cy="4731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7EA1E70B-2B1B-4210-8A20-B1C9C6F269B2}"/>
              </a:ext>
            </a:extLst>
          </p:cNvPr>
          <p:cNvCxnSpPr/>
          <p:nvPr/>
        </p:nvCxnSpPr>
        <p:spPr>
          <a:xfrm>
            <a:off x="6600598" y="1036575"/>
            <a:ext cx="0" cy="5007472"/>
          </a:xfrm>
          <a:prstGeom prst="line">
            <a:avLst/>
          </a:prstGeom>
          <a:ln w="762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380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62B47-78BA-4498-87B8-568A6E4225AC}" type="slidenum">
              <a:rPr lang="ru-RU" smtClean="0"/>
              <a:t>3</a:t>
            </a:fld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830235" y="3789809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spcAft>
                <a:spcPts val="0"/>
              </a:spcAft>
            </a:pPr>
            <a:endParaRPr lang="ru-RU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52A0924-F943-464E-9068-B6D130469F4E}"/>
              </a:ext>
            </a:extLst>
          </p:cNvPr>
          <p:cNvSpPr txBox="1"/>
          <p:nvPr/>
        </p:nvSpPr>
        <p:spPr>
          <a:xfrm>
            <a:off x="174162" y="33154"/>
            <a:ext cx="11843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МЕХАНИЗМЫ РЕАЛИЗАЦИИ АКТУАЛЬНЫХ НАПРАВЛЕНИЙ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5360" y="54868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125" y="3280678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2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680018502"/>
              </p:ext>
            </p:extLst>
          </p:nvPr>
        </p:nvGraphicFramePr>
        <p:xfrm>
          <a:off x="443371" y="660742"/>
          <a:ext cx="11305256" cy="6060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E7A69D8B-9B78-4F61-B1E6-06E5C88E2CB4}"/>
              </a:ext>
            </a:extLst>
          </p:cNvPr>
          <p:cNvCxnSpPr/>
          <p:nvPr/>
        </p:nvCxnSpPr>
        <p:spPr>
          <a:xfrm>
            <a:off x="6384032" y="548680"/>
            <a:ext cx="0" cy="6048672"/>
          </a:xfrm>
          <a:prstGeom prst="line">
            <a:avLst/>
          </a:prstGeom>
          <a:ln>
            <a:prstDash val="lg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2CDAC7A7-37E7-430A-ADE0-4C47C2369E10}"/>
              </a:ext>
            </a:extLst>
          </p:cNvPr>
          <p:cNvCxnSpPr/>
          <p:nvPr/>
        </p:nvCxnSpPr>
        <p:spPr>
          <a:xfrm>
            <a:off x="11928648" y="548680"/>
            <a:ext cx="0" cy="6048672"/>
          </a:xfrm>
          <a:prstGeom prst="line">
            <a:avLst/>
          </a:prstGeom>
          <a:ln>
            <a:prstDash val="lg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C6CFCAC4-61BA-49E1-A544-7B7B3FB3710C}"/>
              </a:ext>
            </a:extLst>
          </p:cNvPr>
          <p:cNvCxnSpPr/>
          <p:nvPr/>
        </p:nvCxnSpPr>
        <p:spPr>
          <a:xfrm>
            <a:off x="290892" y="548680"/>
            <a:ext cx="0" cy="6048672"/>
          </a:xfrm>
          <a:prstGeom prst="line">
            <a:avLst/>
          </a:prstGeom>
          <a:ln>
            <a:prstDash val="lg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037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1376613900"/>
              </p:ext>
            </p:extLst>
          </p:nvPr>
        </p:nvGraphicFramePr>
        <p:xfrm>
          <a:off x="308093" y="2520940"/>
          <a:ext cx="3411643" cy="2497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336" y="76522"/>
            <a:ext cx="11809311" cy="399579"/>
          </a:xfrm>
        </p:spPr>
        <p:txBody>
          <a:bodyPr>
            <a:noAutofit/>
          </a:bodyPr>
          <a:lstStyle/>
          <a:p>
            <a:pPr algn="ctr">
              <a:lnSpc>
                <a:spcPts val="2200"/>
              </a:lnSpc>
            </a:pPr>
            <a:r>
              <a:rPr lang="ru-RU" sz="2400" b="1" dirty="0">
                <a:solidFill>
                  <a:srgbClr val="002060"/>
                </a:solidFill>
                <a:latin typeface="+mn-lt"/>
              </a:rPr>
              <a:t>Компоненты диагностики развития </a:t>
            </a:r>
            <a:r>
              <a:rPr lang="ru-RU" sz="2400" b="1" dirty="0" smtClean="0">
                <a:solidFill>
                  <a:srgbClr val="002060"/>
                </a:solidFill>
                <a:latin typeface="+mn-lt"/>
              </a:rPr>
              <a:t>селекции и семеноводства зерновых культур и картофеля  </a:t>
            </a:r>
            <a:r>
              <a:rPr lang="ru-RU" sz="1600" b="1" dirty="0" smtClean="0">
                <a:solidFill>
                  <a:srgbClr val="002060"/>
                </a:solidFill>
                <a:latin typeface="+mn-lt"/>
              </a:rPr>
              <a:t>(по состоянию на 18.07.2025 г.)</a:t>
            </a:r>
            <a:endParaRPr lang="ru-RU" sz="1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59772" y="1130307"/>
            <a:ext cx="28767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 14 чел. </a:t>
            </a:r>
            <a:r>
              <a:rPr lang="ru-RU" sz="2000" dirty="0">
                <a:solidFill>
                  <a:srgbClr val="002060"/>
                </a:solidFill>
              </a:rPr>
              <a:t>- </a:t>
            </a:r>
            <a:r>
              <a:rPr lang="ru-RU" sz="2000" b="1" dirty="0">
                <a:solidFill>
                  <a:srgbClr val="002060"/>
                </a:solidFill>
              </a:rPr>
              <a:t>научные работники (или 33 % от общего).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2736" y="5092047"/>
            <a:ext cx="43413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36  ед. </a:t>
            </a:r>
            <a:r>
              <a:rPr lang="ru-RU" sz="2000" dirty="0">
                <a:solidFill>
                  <a:srgbClr val="002060"/>
                </a:solidFill>
              </a:rPr>
              <a:t>– </a:t>
            </a:r>
            <a:r>
              <a:rPr lang="ru-RU" sz="2000" b="1" dirty="0">
                <a:solidFill>
                  <a:srgbClr val="002060"/>
                </a:solidFill>
              </a:rPr>
              <a:t>сорта сельскохозяйственных культур (63 %) в госреестре СД, допущенные к использованию.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8015" y="806630"/>
            <a:ext cx="2977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57 ед. </a:t>
            </a:r>
            <a:r>
              <a:rPr lang="ru-RU" sz="2000" dirty="0">
                <a:solidFill>
                  <a:srgbClr val="002060"/>
                </a:solidFill>
              </a:rPr>
              <a:t>- </a:t>
            </a:r>
            <a:r>
              <a:rPr lang="ru-RU" sz="2000" b="1" dirty="0">
                <a:solidFill>
                  <a:srgbClr val="002060"/>
                </a:solidFill>
              </a:rPr>
              <a:t>сорта зерновых, зернобобовых культур и картофеля, созданных в 1944-2025 годы.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929949" y="3288443"/>
            <a:ext cx="41423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19 354,4 м</a:t>
            </a:r>
            <a:r>
              <a:rPr lang="ru-RU" sz="2000" b="1" baseline="30000" dirty="0">
                <a:solidFill>
                  <a:srgbClr val="C00000"/>
                </a:solidFill>
              </a:rPr>
              <a:t>2 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- общая площадь имущественного комплекса;</a:t>
            </a:r>
          </a:p>
          <a:p>
            <a:r>
              <a:rPr lang="ru-RU" sz="2000" b="1" dirty="0">
                <a:solidFill>
                  <a:srgbClr val="C00000"/>
                </a:solidFill>
                <a:cs typeface="Arial" panose="020B0604020202020204" pitchFamily="34" charset="0"/>
              </a:rPr>
              <a:t>3 ед. </a:t>
            </a:r>
            <a:r>
              <a:rPr lang="ru-RU" sz="2000" b="1" dirty="0">
                <a:solidFill>
                  <a:srgbClr val="002060"/>
                </a:solidFill>
                <a:cs typeface="Arial" panose="020B0604020202020204" pitchFamily="34" charset="0"/>
              </a:rPr>
              <a:t>- научные лаборатории;</a:t>
            </a:r>
          </a:p>
          <a:p>
            <a:pPr fontAlgn="t"/>
            <a:r>
              <a:rPr lang="ru-RU" sz="2000" b="1" dirty="0">
                <a:solidFill>
                  <a:srgbClr val="C00000"/>
                </a:solidFill>
                <a:cs typeface="Arial" panose="020B0604020202020204" pitchFamily="34" charset="0"/>
              </a:rPr>
              <a:t>1 ед. </a:t>
            </a:r>
            <a:r>
              <a:rPr lang="ru-RU" sz="2000" b="1" dirty="0">
                <a:solidFill>
                  <a:srgbClr val="002060"/>
                </a:solidFill>
                <a:cs typeface="Arial" panose="020B0604020202020204" pitchFamily="34" charset="0"/>
              </a:rPr>
              <a:t>- ССЦ по картофелю;</a:t>
            </a:r>
          </a:p>
          <a:p>
            <a:r>
              <a:rPr lang="ru-RU" sz="2000" b="1" dirty="0">
                <a:solidFill>
                  <a:srgbClr val="C00000"/>
                </a:solidFill>
                <a:cs typeface="Arial" panose="020B0604020202020204" pitchFamily="34" charset="0"/>
              </a:rPr>
              <a:t>1 ед.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>
                <a:solidFill>
                  <a:srgbClr val="3C1A56"/>
                </a:solidFill>
              </a:rPr>
              <a:t>-</a:t>
            </a:r>
            <a:r>
              <a:rPr lang="ru-RU" sz="20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cs typeface="Arial" panose="020B0604020202020204" pitchFamily="34" charset="0"/>
              </a:rPr>
              <a:t>ЦКП «</a:t>
            </a:r>
            <a:r>
              <a:rPr lang="ru-RU" sz="2000" b="1" dirty="0" err="1">
                <a:solidFill>
                  <a:srgbClr val="002060"/>
                </a:solidFill>
                <a:cs typeface="Arial" panose="020B0604020202020204" pitchFamily="34" charset="0"/>
              </a:rPr>
              <a:t>Биоресурсные</a:t>
            </a:r>
            <a:r>
              <a:rPr lang="ru-RU" sz="2000" b="1" dirty="0">
                <a:solidFill>
                  <a:srgbClr val="002060"/>
                </a:solidFill>
                <a:cs typeface="Arial" panose="020B0604020202020204" pitchFamily="34" charset="0"/>
              </a:rPr>
              <a:t> коллекции сельскохозяйственных растений Кемеровского НИИСХ – филиала СФНЦА РАН».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1990416" y="468377"/>
            <a:ext cx="7164796" cy="5921368"/>
            <a:chOff x="3704279" y="466638"/>
            <a:chExt cx="5472608" cy="4320480"/>
          </a:xfrm>
        </p:grpSpPr>
        <p:graphicFrame>
          <p:nvGraphicFramePr>
            <p:cNvPr id="5" name="Схема 4"/>
            <p:cNvGraphicFramePr/>
            <p:nvPr>
              <p:extLst>
                <p:ext uri="{D42A27DB-BD31-4B8C-83A1-F6EECF244321}">
                  <p14:modId xmlns:p14="http://schemas.microsoft.com/office/powerpoint/2010/main" val="1500641700"/>
                </p:ext>
              </p:extLst>
            </p:nvPr>
          </p:nvGraphicFramePr>
          <p:xfrm>
            <a:off x="3704279" y="466638"/>
            <a:ext cx="5472608" cy="432048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pic>
          <p:nvPicPr>
            <p:cNvPr id="13" name="Объект 5"/>
            <p:cNvPicPr>
              <a:picLocks noChangeAspect="1"/>
            </p:cNvPicPr>
            <p:nvPr/>
          </p:nvPicPr>
          <p:blipFill rotWithShape="1">
            <a:blip r:embed="rId8">
              <a:lum bright="-20000" contrast="40000"/>
            </a:blip>
            <a:srcRect l="45207" t="59550" r="49315" b="29108"/>
            <a:stretch/>
          </p:blipFill>
          <p:spPr>
            <a:xfrm>
              <a:off x="6060544" y="871211"/>
              <a:ext cx="576064" cy="432048"/>
            </a:xfrm>
            <a:prstGeom prst="rect">
              <a:avLst/>
            </a:prstGeom>
          </p:spPr>
        </p:pic>
        <p:pic>
          <p:nvPicPr>
            <p:cNvPr id="14" name="Объект 7"/>
            <p:cNvPicPr>
              <a:picLocks noChangeAspect="1"/>
            </p:cNvPicPr>
            <p:nvPr/>
          </p:nvPicPr>
          <p:blipFill rotWithShape="1">
            <a:blip r:embed="rId8">
              <a:lum bright="-20000" contrast="40000"/>
            </a:blip>
            <a:srcRect l="53424" t="29306" r="42468" b="59352"/>
            <a:stretch/>
          </p:blipFill>
          <p:spPr>
            <a:xfrm>
              <a:off x="7093561" y="1687947"/>
              <a:ext cx="432048" cy="432049"/>
            </a:xfrm>
            <a:prstGeom prst="rect">
              <a:avLst/>
            </a:prstGeom>
          </p:spPr>
        </p:pic>
        <p:pic>
          <p:nvPicPr>
            <p:cNvPr id="15" name="Объект 9"/>
            <p:cNvPicPr>
              <a:picLocks noChangeAspect="1"/>
            </p:cNvPicPr>
            <p:nvPr/>
          </p:nvPicPr>
          <p:blipFill rotWithShape="1">
            <a:blip r:embed="rId8">
              <a:lum bright="-20000" contrast="40000"/>
            </a:blip>
            <a:srcRect l="45892" t="2842" r="49315" b="85817"/>
            <a:stretch/>
          </p:blipFill>
          <p:spPr>
            <a:xfrm>
              <a:off x="5436579" y="1731317"/>
              <a:ext cx="504056" cy="432048"/>
            </a:xfrm>
            <a:prstGeom prst="rect">
              <a:avLst/>
            </a:prstGeom>
          </p:spPr>
        </p:pic>
      </p:grpSp>
      <p:cxnSp>
        <p:nvCxnSpPr>
          <p:cNvPr id="4" name="Соединительная линия уступом 3"/>
          <p:cNvCxnSpPr>
            <a:cxnSpLocks/>
          </p:cNvCxnSpPr>
          <p:nvPr/>
        </p:nvCxnSpPr>
        <p:spPr>
          <a:xfrm flipV="1">
            <a:off x="6640668" y="1437292"/>
            <a:ext cx="1289281" cy="177703"/>
          </a:xfrm>
          <a:prstGeom prst="bentConnector3">
            <a:avLst>
              <a:gd name="adj1" fmla="val 30299"/>
            </a:avLst>
          </a:prstGeom>
          <a:ln w="28575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Соединительная линия уступом 8"/>
          <p:cNvCxnSpPr>
            <a:cxnSpLocks/>
          </p:cNvCxnSpPr>
          <p:nvPr/>
        </p:nvCxnSpPr>
        <p:spPr>
          <a:xfrm>
            <a:off x="7179648" y="3942481"/>
            <a:ext cx="780124" cy="563833"/>
          </a:xfrm>
          <a:prstGeom prst="bentConnector3">
            <a:avLst>
              <a:gd name="adj1" fmla="val 50000"/>
            </a:avLst>
          </a:prstGeom>
          <a:ln w="28575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>
            <a:cxnSpLocks/>
          </p:cNvCxnSpPr>
          <p:nvPr/>
        </p:nvCxnSpPr>
        <p:spPr>
          <a:xfrm rot="10800000" flipV="1">
            <a:off x="4262053" y="5299738"/>
            <a:ext cx="657845" cy="384445"/>
          </a:xfrm>
          <a:prstGeom prst="bentConnector3">
            <a:avLst>
              <a:gd name="adj1" fmla="val 50000"/>
            </a:avLst>
          </a:prstGeom>
          <a:ln w="28575" cap="flat" cmpd="sng" algn="ctr">
            <a:solidFill>
              <a:schemeClr val="accent5"/>
            </a:solidFill>
            <a:prstDash val="sysDot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>
            <a:cxnSpLocks/>
          </p:cNvCxnSpPr>
          <p:nvPr/>
        </p:nvCxnSpPr>
        <p:spPr>
          <a:xfrm rot="10800000">
            <a:off x="3187511" y="1437292"/>
            <a:ext cx="676166" cy="546561"/>
          </a:xfrm>
          <a:prstGeom prst="bentConnector3">
            <a:avLst>
              <a:gd name="adj1" fmla="val -2591"/>
            </a:avLst>
          </a:prstGeom>
          <a:ln w="28575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Объект 3">
            <a:extLst>
              <a:ext uri="{FF2B5EF4-FFF2-40B4-BE49-F238E27FC236}">
                <a16:creationId xmlns:a16="http://schemas.microsoft.com/office/drawing/2014/main" xmlns="" id="{42BCE396-801B-41DC-B14C-1EBFB50D1B9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lum bright="-20000" contrast="40000"/>
          </a:blip>
          <a:srcRect l="37674" t="29305" r="57533" b="57463"/>
          <a:stretch/>
        </p:blipFill>
        <p:spPr>
          <a:xfrm>
            <a:off x="5320786" y="3769520"/>
            <a:ext cx="504056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3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766377" y="39678"/>
            <a:ext cx="3673622" cy="32757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+mn-lt"/>
              </a:rPr>
              <a:t>Направления селекции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5521" y="237956"/>
            <a:ext cx="3461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Зерновые культуры (14 сортов)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73932" y="192820"/>
            <a:ext cx="281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Картофель (12 сортов)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52A5B213-CA20-4500-B5F7-670854A7F81A}"/>
              </a:ext>
            </a:extLst>
          </p:cNvPr>
          <p:cNvCxnSpPr/>
          <p:nvPr/>
        </p:nvCxnSpPr>
        <p:spPr>
          <a:xfrm>
            <a:off x="5744003" y="518642"/>
            <a:ext cx="0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8812A95-6CE7-46AA-8494-9803108DB04D}"/>
              </a:ext>
            </a:extLst>
          </p:cNvPr>
          <p:cNvSpPr txBox="1"/>
          <p:nvPr/>
        </p:nvSpPr>
        <p:spPr>
          <a:xfrm>
            <a:off x="4455427" y="886591"/>
            <a:ext cx="2735808" cy="84362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ru-RU" sz="2400" b="1" dirty="0">
                <a:solidFill>
                  <a:schemeClr val="bg1"/>
                </a:solidFill>
              </a:rPr>
              <a:t>Урожайность (продуктивность) </a:t>
            </a:r>
          </a:p>
          <a:p>
            <a:pPr algn="ctr">
              <a:lnSpc>
                <a:spcPts val="1900"/>
              </a:lnSpc>
            </a:pPr>
            <a:r>
              <a:rPr lang="ru-RU" sz="2400" b="1" dirty="0">
                <a:solidFill>
                  <a:schemeClr val="bg1"/>
                </a:solidFill>
              </a:rPr>
              <a:t>и качество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4593AD9-DEE4-466B-B41A-B3BC05168D54}"/>
              </a:ext>
            </a:extLst>
          </p:cNvPr>
          <p:cNvSpPr/>
          <p:nvPr/>
        </p:nvSpPr>
        <p:spPr>
          <a:xfrm>
            <a:off x="4050518" y="2831480"/>
            <a:ext cx="3091632" cy="108728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>
              <a:lnSpc>
                <a:spcPts val="1900"/>
              </a:lnSpc>
            </a:pPr>
            <a:r>
              <a:rPr lang="ru-RU" sz="2400" b="1" dirty="0">
                <a:solidFill>
                  <a:schemeClr val="bg1"/>
                </a:solidFill>
              </a:rPr>
              <a:t>Устойчивость к биотическим и абиотическим факторам среды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C839296-3F3D-4A5C-92ED-C8684E822524}"/>
              </a:ext>
            </a:extLst>
          </p:cNvPr>
          <p:cNvSpPr/>
          <p:nvPr/>
        </p:nvSpPr>
        <p:spPr>
          <a:xfrm>
            <a:off x="5805844" y="4055845"/>
            <a:ext cx="1932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Хорошая </a:t>
            </a:r>
            <a:r>
              <a:rPr lang="ru-RU" b="1" dirty="0" err="1"/>
              <a:t>лежкость</a:t>
            </a:r>
            <a:r>
              <a:rPr lang="ru-RU" b="1" dirty="0"/>
              <a:t> (Л)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31957E96-EAF4-4361-B7DC-37355036A57D}"/>
              </a:ext>
            </a:extLst>
          </p:cNvPr>
          <p:cNvSpPr/>
          <p:nvPr/>
        </p:nvSpPr>
        <p:spPr>
          <a:xfrm>
            <a:off x="3449791" y="3947957"/>
            <a:ext cx="22694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/>
              <a:t>Использование межвидовой гибридизации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AA95A79-1620-424A-ABD5-FDE3D61521DB}"/>
              </a:ext>
            </a:extLst>
          </p:cNvPr>
          <p:cNvSpPr/>
          <p:nvPr/>
        </p:nvSpPr>
        <p:spPr>
          <a:xfrm>
            <a:off x="3494770" y="1853648"/>
            <a:ext cx="2281843" cy="8104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ts val="1400"/>
              </a:lnSpc>
            </a:pPr>
            <a:r>
              <a:rPr lang="ru-RU" b="1" dirty="0"/>
              <a:t>Продолжительность </a:t>
            </a:r>
          </a:p>
          <a:p>
            <a:pPr algn="r">
              <a:lnSpc>
                <a:spcPts val="1400"/>
              </a:lnSpc>
            </a:pPr>
            <a:r>
              <a:rPr lang="ru-RU" b="1" dirty="0"/>
              <a:t>вегетационного </a:t>
            </a:r>
          </a:p>
          <a:p>
            <a:pPr algn="r">
              <a:lnSpc>
                <a:spcPts val="1400"/>
              </a:lnSpc>
            </a:pPr>
            <a:r>
              <a:rPr lang="ru-RU" b="1" dirty="0"/>
              <a:t>п</a:t>
            </a:r>
            <a:r>
              <a:rPr lang="ru-RU" b="1" dirty="0" smtClean="0"/>
              <a:t>ериода (ПВП),</a:t>
            </a:r>
          </a:p>
          <a:p>
            <a:pPr algn="r">
              <a:lnSpc>
                <a:spcPts val="1400"/>
              </a:lnSpc>
            </a:pPr>
            <a:r>
              <a:rPr lang="ru-RU" b="1" dirty="0" smtClean="0"/>
              <a:t> группа спелости</a:t>
            </a:r>
            <a:endParaRPr lang="ru-RU" b="1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8D7FD05-EDE1-41DF-9C5F-3765DFBE111E}"/>
              </a:ext>
            </a:extLst>
          </p:cNvPr>
          <p:cNvSpPr/>
          <p:nvPr/>
        </p:nvSpPr>
        <p:spPr>
          <a:xfrm>
            <a:off x="4560213" y="5280036"/>
            <a:ext cx="2538583" cy="1200329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Пригодность к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 промышленной переработке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0524097-FF5B-4620-A985-93F4A8711DAE}"/>
              </a:ext>
            </a:extLst>
          </p:cNvPr>
          <p:cNvSpPr/>
          <p:nvPr/>
        </p:nvSpPr>
        <p:spPr>
          <a:xfrm>
            <a:off x="5743328" y="1830883"/>
            <a:ext cx="21997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ПВП и сорта </a:t>
            </a:r>
            <a:r>
              <a:rPr lang="ru-RU" b="1" dirty="0"/>
              <a:t>различных групп спелости (ГС</a:t>
            </a:r>
            <a:r>
              <a:rPr lang="ru-RU" b="1" dirty="0" smtClean="0"/>
              <a:t>)</a:t>
            </a:r>
            <a:endParaRPr lang="ru-RU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640AA24-D126-4AD7-89AA-BFD506857BE3}"/>
              </a:ext>
            </a:extLst>
          </p:cNvPr>
          <p:cNvSpPr txBox="1"/>
          <p:nvPr/>
        </p:nvSpPr>
        <p:spPr>
          <a:xfrm>
            <a:off x="8351083" y="2294741"/>
            <a:ext cx="3896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Вег. период: 70(80)-110 дней.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ГС</a:t>
            </a:r>
            <a:r>
              <a:rPr lang="ru-RU" b="1" dirty="0">
                <a:solidFill>
                  <a:srgbClr val="002060"/>
                </a:solidFill>
              </a:rPr>
              <a:t>: ранний: </a:t>
            </a:r>
            <a:r>
              <a:rPr lang="ru-RU" b="1" dirty="0" smtClean="0">
                <a:solidFill>
                  <a:srgbClr val="FF0000"/>
                </a:solidFill>
              </a:rPr>
              <a:t>3 </a:t>
            </a:r>
            <a:r>
              <a:rPr lang="ru-RU" b="1" dirty="0">
                <a:solidFill>
                  <a:srgbClr val="FF0000"/>
                </a:solidFill>
              </a:rPr>
              <a:t>сорта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</a:p>
          <a:p>
            <a:r>
              <a:rPr lang="ru-RU" b="1" dirty="0">
                <a:solidFill>
                  <a:srgbClr val="002060"/>
                </a:solidFill>
              </a:rPr>
              <a:t>ГС: среднеранний: </a:t>
            </a:r>
            <a:r>
              <a:rPr lang="ru-RU" b="1" dirty="0" smtClean="0">
                <a:solidFill>
                  <a:srgbClr val="FF0000"/>
                </a:solidFill>
              </a:rPr>
              <a:t>8 </a:t>
            </a:r>
            <a:r>
              <a:rPr lang="ru-RU" b="1" dirty="0">
                <a:solidFill>
                  <a:srgbClr val="FF0000"/>
                </a:solidFill>
              </a:rPr>
              <a:t>сортов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ГС: среднеспелый: </a:t>
            </a:r>
            <a:r>
              <a:rPr lang="ru-RU" b="1" dirty="0">
                <a:solidFill>
                  <a:srgbClr val="FF0000"/>
                </a:solidFill>
              </a:rPr>
              <a:t>1 </a:t>
            </a:r>
            <a:r>
              <a:rPr lang="ru-RU" b="1" dirty="0" smtClean="0">
                <a:solidFill>
                  <a:srgbClr val="FF0000"/>
                </a:solidFill>
              </a:rPr>
              <a:t>сорт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A7CE0F5-99A2-4B9C-82CA-E53D54DDEDDB}"/>
              </a:ext>
            </a:extLst>
          </p:cNvPr>
          <p:cNvSpPr txBox="1"/>
          <p:nvPr/>
        </p:nvSpPr>
        <p:spPr>
          <a:xfrm>
            <a:off x="8394045" y="4835316"/>
            <a:ext cx="347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Л: 90-97 % (4-5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°С, 7-8 мес.)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58621EA-32FF-43A7-BE57-2B4FBCB90CCE}"/>
              </a:ext>
            </a:extLst>
          </p:cNvPr>
          <p:cNvSpPr txBox="1"/>
          <p:nvPr/>
        </p:nvSpPr>
        <p:spPr>
          <a:xfrm>
            <a:off x="8326539" y="687068"/>
            <a:ext cx="37461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Ср. </a:t>
            </a:r>
            <a:r>
              <a:rPr lang="ru-RU" b="1" dirty="0" err="1">
                <a:solidFill>
                  <a:srgbClr val="002060"/>
                </a:solidFill>
              </a:rPr>
              <a:t>ур</a:t>
            </a:r>
            <a:r>
              <a:rPr lang="ru-RU" b="1" dirty="0">
                <a:solidFill>
                  <a:srgbClr val="002060"/>
                </a:solidFill>
              </a:rPr>
              <a:t>.: </a:t>
            </a:r>
            <a:r>
              <a:rPr lang="ru-RU" b="1" dirty="0">
                <a:solidFill>
                  <a:srgbClr val="FF0000"/>
                </a:solidFill>
              </a:rPr>
              <a:t>25-44 т/га, </a:t>
            </a:r>
          </a:p>
          <a:p>
            <a:r>
              <a:rPr lang="ru-RU" b="1" dirty="0">
                <a:solidFill>
                  <a:srgbClr val="002060"/>
                </a:solidFill>
              </a:rPr>
              <a:t>Макс. </a:t>
            </a:r>
            <a:r>
              <a:rPr lang="ru-RU" b="1" dirty="0" err="1">
                <a:solidFill>
                  <a:srgbClr val="002060"/>
                </a:solidFill>
              </a:rPr>
              <a:t>ур</a:t>
            </a:r>
            <a:r>
              <a:rPr lang="ru-RU" b="1" dirty="0">
                <a:solidFill>
                  <a:srgbClr val="002060"/>
                </a:solidFill>
              </a:rPr>
              <a:t>.: </a:t>
            </a:r>
            <a:r>
              <a:rPr lang="ru-RU" b="1" dirty="0">
                <a:solidFill>
                  <a:srgbClr val="FF0000"/>
                </a:solidFill>
              </a:rPr>
              <a:t>38-60 т/га</a:t>
            </a:r>
          </a:p>
          <a:p>
            <a:r>
              <a:rPr lang="ru-RU" b="1" dirty="0">
                <a:solidFill>
                  <a:srgbClr val="002060"/>
                </a:solidFill>
              </a:rPr>
              <a:t>Товарность: </a:t>
            </a:r>
            <a:r>
              <a:rPr lang="ru-RU" b="1" dirty="0">
                <a:solidFill>
                  <a:srgbClr val="FF0000"/>
                </a:solidFill>
              </a:rPr>
              <a:t>91-99 %</a:t>
            </a:r>
          </a:p>
          <a:p>
            <a:r>
              <a:rPr lang="ru-RU" b="1" dirty="0">
                <a:solidFill>
                  <a:srgbClr val="002060"/>
                </a:solidFill>
              </a:rPr>
              <a:t>Масса </a:t>
            </a:r>
            <a:r>
              <a:rPr lang="ru-RU" b="1" dirty="0" err="1">
                <a:solidFill>
                  <a:srgbClr val="002060"/>
                </a:solidFill>
              </a:rPr>
              <a:t>тов.клубня</a:t>
            </a:r>
            <a:r>
              <a:rPr lang="ru-RU" b="1" dirty="0">
                <a:solidFill>
                  <a:srgbClr val="002060"/>
                </a:solidFill>
              </a:rPr>
              <a:t>: </a:t>
            </a:r>
            <a:r>
              <a:rPr lang="ru-RU" b="1" dirty="0">
                <a:solidFill>
                  <a:srgbClr val="FF0000"/>
                </a:solidFill>
              </a:rPr>
              <a:t>100-392 г</a:t>
            </a:r>
          </a:p>
          <a:p>
            <a:r>
              <a:rPr lang="ru-RU" b="1" dirty="0" err="1">
                <a:solidFill>
                  <a:srgbClr val="002060"/>
                </a:solidFill>
              </a:rPr>
              <a:t>Содер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  <a:r>
              <a:rPr lang="ru-RU" b="1" dirty="0" err="1">
                <a:solidFill>
                  <a:srgbClr val="002060"/>
                </a:solidFill>
              </a:rPr>
              <a:t>крахм</a:t>
            </a:r>
            <a:r>
              <a:rPr lang="ru-RU" b="1" dirty="0">
                <a:solidFill>
                  <a:srgbClr val="002060"/>
                </a:solidFill>
              </a:rPr>
              <a:t>.: </a:t>
            </a:r>
            <a:r>
              <a:rPr lang="ru-RU" b="1" dirty="0">
                <a:solidFill>
                  <a:srgbClr val="FF0000"/>
                </a:solidFill>
              </a:rPr>
              <a:t>15-21 %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C59B3FD0-33E4-4F3F-AF79-673E23BEBD52}"/>
              </a:ext>
            </a:extLst>
          </p:cNvPr>
          <p:cNvSpPr txBox="1"/>
          <p:nvPr/>
        </p:nvSpPr>
        <p:spPr>
          <a:xfrm>
            <a:off x="8396047" y="5257179"/>
            <a:ext cx="38968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ЦН: столовый	- </a:t>
            </a:r>
            <a:r>
              <a:rPr lang="ru-RU" b="1" dirty="0">
                <a:solidFill>
                  <a:srgbClr val="FF0000"/>
                </a:solidFill>
              </a:rPr>
              <a:t>11 сортов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Картофель </a:t>
            </a:r>
            <a:r>
              <a:rPr lang="ru-RU" b="1" dirty="0">
                <a:solidFill>
                  <a:srgbClr val="002060"/>
                </a:solidFill>
              </a:rPr>
              <a:t>фри: </a:t>
            </a:r>
            <a:r>
              <a:rPr lang="ru-RU" b="1" dirty="0" err="1">
                <a:solidFill>
                  <a:srgbClr val="FF0000"/>
                </a:solidFill>
              </a:rPr>
              <a:t>Накра</a:t>
            </a:r>
            <a:r>
              <a:rPr lang="ru-RU" b="1" dirty="0">
                <a:solidFill>
                  <a:srgbClr val="FF0000"/>
                </a:solidFill>
              </a:rPr>
              <a:t> (крахм.24 %), </a:t>
            </a:r>
            <a:r>
              <a:rPr lang="ru-RU" b="1" dirty="0" err="1">
                <a:solidFill>
                  <a:srgbClr val="002060"/>
                </a:solidFill>
              </a:rPr>
              <a:t>Чипсовый</a:t>
            </a:r>
            <a:r>
              <a:rPr lang="ru-RU" b="1" dirty="0">
                <a:solidFill>
                  <a:srgbClr val="002060"/>
                </a:solidFill>
              </a:rPr>
              <a:t>: </a:t>
            </a:r>
            <a:r>
              <a:rPr lang="ru-RU" b="1" dirty="0" err="1">
                <a:solidFill>
                  <a:srgbClr val="FF0000"/>
                </a:solidFill>
              </a:rPr>
              <a:t>Кузнечанка</a:t>
            </a:r>
            <a:r>
              <a:rPr lang="ru-RU" b="1" dirty="0">
                <a:solidFill>
                  <a:srgbClr val="FF0000"/>
                </a:solidFill>
              </a:rPr>
              <a:t>, Кузбасский (</a:t>
            </a:r>
            <a:r>
              <a:rPr lang="ru-RU" b="1" dirty="0" err="1">
                <a:solidFill>
                  <a:srgbClr val="FF0000"/>
                </a:solidFill>
              </a:rPr>
              <a:t>крахм</a:t>
            </a:r>
            <a:r>
              <a:rPr lang="ru-RU" b="1" dirty="0">
                <a:solidFill>
                  <a:srgbClr val="FF0000"/>
                </a:solidFill>
              </a:rPr>
              <a:t>., 21 %) </a:t>
            </a:r>
          </a:p>
          <a:p>
            <a:r>
              <a:rPr lang="ru-RU" b="1" dirty="0" err="1">
                <a:solidFill>
                  <a:srgbClr val="002060"/>
                </a:solidFill>
              </a:rPr>
              <a:t>Диетическ</a:t>
            </a:r>
            <a:r>
              <a:rPr lang="ru-RU" b="1" dirty="0">
                <a:solidFill>
                  <a:srgbClr val="002060"/>
                </a:solidFill>
              </a:rPr>
              <a:t>. питание: </a:t>
            </a:r>
            <a:r>
              <a:rPr lang="ru-RU" b="1" dirty="0">
                <a:solidFill>
                  <a:srgbClr val="FF0000"/>
                </a:solidFill>
              </a:rPr>
              <a:t>1/5-3-13 (</a:t>
            </a:r>
            <a:r>
              <a:rPr lang="ru-RU" b="1" dirty="0" err="1">
                <a:solidFill>
                  <a:srgbClr val="FF0000"/>
                </a:solidFill>
              </a:rPr>
              <a:t>фиол.кожура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фиол</a:t>
            </a:r>
            <a:r>
              <a:rPr lang="ru-RU" b="1" dirty="0">
                <a:solidFill>
                  <a:srgbClr val="FF0000"/>
                </a:solidFill>
              </a:rPr>
              <a:t>. мякоть)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B2DF955-3E85-484C-B13A-FFD11A0AF1B7}"/>
              </a:ext>
            </a:extLst>
          </p:cNvPr>
          <p:cNvSpPr txBox="1"/>
          <p:nvPr/>
        </p:nvSpPr>
        <p:spPr>
          <a:xfrm>
            <a:off x="8394045" y="3561640"/>
            <a:ext cx="3587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Устойчивы: </a:t>
            </a:r>
            <a:r>
              <a:rPr lang="ru-RU" b="1" dirty="0">
                <a:solidFill>
                  <a:srgbClr val="FF0000"/>
                </a:solidFill>
              </a:rPr>
              <a:t>раку, зол. и </a:t>
            </a:r>
            <a:r>
              <a:rPr lang="ru-RU" b="1" dirty="0" err="1">
                <a:solidFill>
                  <a:srgbClr val="FF0000"/>
                </a:solidFill>
              </a:rPr>
              <a:t>цистообазующей</a:t>
            </a:r>
            <a:r>
              <a:rPr lang="ru-RU" b="1" dirty="0">
                <a:solidFill>
                  <a:srgbClr val="FF0000"/>
                </a:solidFill>
              </a:rPr>
              <a:t> нематоде</a:t>
            </a:r>
          </a:p>
          <a:p>
            <a:r>
              <a:rPr lang="ru-RU" b="1" dirty="0" err="1">
                <a:solidFill>
                  <a:srgbClr val="002060"/>
                </a:solidFill>
              </a:rPr>
              <a:t>Отн</a:t>
            </a:r>
            <a:r>
              <a:rPr lang="ru-RU" b="1" dirty="0">
                <a:solidFill>
                  <a:srgbClr val="002060"/>
                </a:solidFill>
              </a:rPr>
              <a:t>. уст. </a:t>
            </a:r>
            <a:r>
              <a:rPr lang="ru-RU" b="1" dirty="0">
                <a:solidFill>
                  <a:srgbClr val="FF0000"/>
                </a:solidFill>
              </a:rPr>
              <a:t>к фитофторозу, парше, </a:t>
            </a:r>
            <a:r>
              <a:rPr lang="ru-RU" b="1" dirty="0" err="1">
                <a:solidFill>
                  <a:srgbClr val="FF0000"/>
                </a:solidFill>
              </a:rPr>
              <a:t>альтернариозу</a:t>
            </a:r>
            <a:r>
              <a:rPr lang="ru-RU" b="1" dirty="0">
                <a:solidFill>
                  <a:srgbClr val="FF0000"/>
                </a:solidFill>
              </a:rPr>
              <a:t>, вирусам </a:t>
            </a:r>
          </a:p>
        </p:txBody>
      </p:sp>
      <p:cxnSp>
        <p:nvCxnSpPr>
          <p:cNvPr id="31" name="Соединитель: уступ 30">
            <a:extLst>
              <a:ext uri="{FF2B5EF4-FFF2-40B4-BE49-F238E27FC236}">
                <a16:creationId xmlns:a16="http://schemas.microsoft.com/office/drawing/2014/main" xmlns="" id="{5186B2EB-FF5F-41A1-8A61-0EAF32DD76EA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7098796" y="5878343"/>
            <a:ext cx="1241331" cy="185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: уступ 31">
            <a:extLst>
              <a:ext uri="{FF2B5EF4-FFF2-40B4-BE49-F238E27FC236}">
                <a16:creationId xmlns:a16="http://schemas.microsoft.com/office/drawing/2014/main" xmlns="" id="{86AD17B8-BB55-4152-95AF-CADBADCC0C3F}"/>
              </a:ext>
            </a:extLst>
          </p:cNvPr>
          <p:cNvCxnSpPr>
            <a:cxnSpLocks/>
          </p:cNvCxnSpPr>
          <p:nvPr/>
        </p:nvCxnSpPr>
        <p:spPr>
          <a:xfrm>
            <a:off x="7234489" y="4657867"/>
            <a:ext cx="1105638" cy="16834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Соединитель: уступ 33">
            <a:extLst>
              <a:ext uri="{FF2B5EF4-FFF2-40B4-BE49-F238E27FC236}">
                <a16:creationId xmlns:a16="http://schemas.microsoft.com/office/drawing/2014/main" xmlns="" id="{500FE951-A02F-4F70-8524-A136C9BEB6B2}"/>
              </a:ext>
            </a:extLst>
          </p:cNvPr>
          <p:cNvCxnSpPr>
            <a:cxnSpLocks/>
          </p:cNvCxnSpPr>
          <p:nvPr/>
        </p:nvCxnSpPr>
        <p:spPr>
          <a:xfrm>
            <a:off x="7222073" y="3675009"/>
            <a:ext cx="1129010" cy="35920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Соединитель: уступ 34">
            <a:extLst>
              <a:ext uri="{FF2B5EF4-FFF2-40B4-BE49-F238E27FC236}">
                <a16:creationId xmlns:a16="http://schemas.microsoft.com/office/drawing/2014/main" xmlns="" id="{14D3BE2B-EBF2-452B-B039-708181142459}"/>
              </a:ext>
            </a:extLst>
          </p:cNvPr>
          <p:cNvCxnSpPr>
            <a:cxnSpLocks/>
            <a:stCxn id="4" idx="3"/>
          </p:cNvCxnSpPr>
          <p:nvPr/>
        </p:nvCxnSpPr>
        <p:spPr>
          <a:xfrm flipV="1">
            <a:off x="7191235" y="1135067"/>
            <a:ext cx="1098617" cy="17333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оединитель: уступ 35">
            <a:extLst>
              <a:ext uri="{FF2B5EF4-FFF2-40B4-BE49-F238E27FC236}">
                <a16:creationId xmlns:a16="http://schemas.microsoft.com/office/drawing/2014/main" xmlns="" id="{ED1A55DF-59CA-429E-A028-A9DA92756F81}"/>
              </a:ext>
            </a:extLst>
          </p:cNvPr>
          <p:cNvCxnSpPr>
            <a:cxnSpLocks/>
          </p:cNvCxnSpPr>
          <p:nvPr/>
        </p:nvCxnSpPr>
        <p:spPr>
          <a:xfrm>
            <a:off x="7560054" y="2333388"/>
            <a:ext cx="835993" cy="14382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D09C909-2707-4F9B-89E7-838F8C9AA541}"/>
              </a:ext>
            </a:extLst>
          </p:cNvPr>
          <p:cNvSpPr txBox="1"/>
          <p:nvPr/>
        </p:nvSpPr>
        <p:spPr>
          <a:xfrm>
            <a:off x="401576" y="1600678"/>
            <a:ext cx="35950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Вег. период: </a:t>
            </a:r>
            <a:r>
              <a:rPr lang="ru-RU" sz="2000" b="1" dirty="0">
                <a:solidFill>
                  <a:srgbClr val="FF0000"/>
                </a:solidFill>
              </a:rPr>
              <a:t>63-85 </a:t>
            </a:r>
            <a:r>
              <a:rPr lang="ru-RU" sz="2000" b="1" dirty="0" err="1">
                <a:solidFill>
                  <a:srgbClr val="FF0000"/>
                </a:solidFill>
              </a:rPr>
              <a:t>дн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3969492-B5C5-4DCA-9AEA-A3BD403DD76C}"/>
              </a:ext>
            </a:extLst>
          </p:cNvPr>
          <p:cNvSpPr txBox="1"/>
          <p:nvPr/>
        </p:nvSpPr>
        <p:spPr>
          <a:xfrm>
            <a:off x="455314" y="810422"/>
            <a:ext cx="34726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Ср. </a:t>
            </a:r>
            <a:r>
              <a:rPr lang="ru-RU" sz="2000" b="1" dirty="0" err="1">
                <a:solidFill>
                  <a:srgbClr val="002060"/>
                </a:solidFill>
              </a:rPr>
              <a:t>ур</a:t>
            </a:r>
            <a:r>
              <a:rPr lang="ru-RU" sz="2000" b="1" dirty="0">
                <a:solidFill>
                  <a:srgbClr val="002060"/>
                </a:solidFill>
              </a:rPr>
              <a:t>.: </a:t>
            </a:r>
            <a:r>
              <a:rPr lang="ru-RU" sz="2000" b="1" dirty="0">
                <a:solidFill>
                  <a:srgbClr val="FF0000"/>
                </a:solidFill>
              </a:rPr>
              <a:t>4,0-5,4 т/га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Макс. </a:t>
            </a:r>
            <a:r>
              <a:rPr lang="ru-RU" sz="2000" b="1" dirty="0" err="1">
                <a:solidFill>
                  <a:srgbClr val="002060"/>
                </a:solidFill>
              </a:rPr>
              <a:t>ур</a:t>
            </a:r>
            <a:r>
              <a:rPr lang="ru-RU" sz="2000" b="1" dirty="0">
                <a:solidFill>
                  <a:srgbClr val="002060"/>
                </a:solidFill>
              </a:rPr>
              <a:t>.: </a:t>
            </a:r>
            <a:r>
              <a:rPr lang="ru-RU" sz="2000" b="1" dirty="0">
                <a:solidFill>
                  <a:srgbClr val="FF0000"/>
                </a:solidFill>
              </a:rPr>
              <a:t>6,8-8,6 т/га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BFE299F4-36A5-43A5-B690-A143B68DB8D1}"/>
              </a:ext>
            </a:extLst>
          </p:cNvPr>
          <p:cNvSpPr txBox="1"/>
          <p:nvPr/>
        </p:nvSpPr>
        <p:spPr>
          <a:xfrm>
            <a:off x="401576" y="1942017"/>
            <a:ext cx="30016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ГС: среднепоздний: </a:t>
            </a:r>
            <a:r>
              <a:rPr lang="ru-RU" b="1" dirty="0">
                <a:solidFill>
                  <a:srgbClr val="FF0000"/>
                </a:solidFill>
              </a:rPr>
              <a:t>1 сорт, </a:t>
            </a:r>
          </a:p>
          <a:p>
            <a:r>
              <a:rPr lang="ru-RU" b="1" dirty="0">
                <a:solidFill>
                  <a:srgbClr val="002060"/>
                </a:solidFill>
              </a:rPr>
              <a:t>ГС: среднеранний: </a:t>
            </a:r>
            <a:r>
              <a:rPr lang="ru-RU" b="1" dirty="0">
                <a:solidFill>
                  <a:srgbClr val="FF0000"/>
                </a:solidFill>
              </a:rPr>
              <a:t>5 сортов</a:t>
            </a:r>
          </a:p>
          <a:p>
            <a:r>
              <a:rPr lang="ru-RU" b="1" dirty="0">
                <a:solidFill>
                  <a:srgbClr val="002060"/>
                </a:solidFill>
              </a:rPr>
              <a:t>ГС: среднеспелый: </a:t>
            </a:r>
            <a:r>
              <a:rPr lang="ru-RU" b="1" dirty="0">
                <a:solidFill>
                  <a:srgbClr val="FF0000"/>
                </a:solidFill>
              </a:rPr>
              <a:t>8 сортов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74907A04-CE3E-4340-95DD-3FF94F361725}"/>
              </a:ext>
            </a:extLst>
          </p:cNvPr>
          <p:cNvSpPr/>
          <p:nvPr/>
        </p:nvSpPr>
        <p:spPr>
          <a:xfrm>
            <a:off x="187211" y="4834213"/>
            <a:ext cx="464773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Manrope"/>
              </a:rPr>
              <a:t> ЦН.: ценная(</a:t>
            </a:r>
            <a:r>
              <a:rPr lang="ru-RU" b="1" dirty="0" err="1">
                <a:solidFill>
                  <a:srgbClr val="002060"/>
                </a:solidFill>
                <a:latin typeface="Manrope"/>
              </a:rPr>
              <a:t>ый</a:t>
            </a:r>
            <a:r>
              <a:rPr lang="ru-RU" b="1" dirty="0">
                <a:solidFill>
                  <a:srgbClr val="002060"/>
                </a:solidFill>
                <a:latin typeface="Manrope"/>
              </a:rPr>
              <a:t>) по качеству </a:t>
            </a:r>
            <a:r>
              <a:rPr lang="ru-RU" b="1" dirty="0">
                <a:solidFill>
                  <a:srgbClr val="FF0000"/>
                </a:solidFill>
                <a:latin typeface="Manrope"/>
              </a:rPr>
              <a:t>(Ручей) </a:t>
            </a:r>
          </a:p>
          <a:p>
            <a:r>
              <a:rPr lang="ru-RU" b="1" dirty="0">
                <a:solidFill>
                  <a:srgbClr val="002060"/>
                </a:solidFill>
              </a:rPr>
              <a:t>Пивовар. и ценный по качеству </a:t>
            </a:r>
            <a:r>
              <a:rPr lang="ru-RU" b="1" dirty="0">
                <a:solidFill>
                  <a:srgbClr val="FF0000"/>
                </a:solidFill>
              </a:rPr>
              <a:t>(Никита)</a:t>
            </a:r>
          </a:p>
          <a:p>
            <a:r>
              <a:rPr lang="ru-RU" b="1" dirty="0">
                <a:solidFill>
                  <a:srgbClr val="002060"/>
                </a:solidFill>
              </a:rPr>
              <a:t>Цен. пшеница </a:t>
            </a:r>
            <a:r>
              <a:rPr lang="ru-RU" b="1" dirty="0">
                <a:solidFill>
                  <a:srgbClr val="FF0000"/>
                </a:solidFill>
              </a:rPr>
              <a:t>(Память Афродиты, </a:t>
            </a:r>
          </a:p>
          <a:p>
            <a:r>
              <a:rPr lang="ru-RU" b="1" dirty="0">
                <a:solidFill>
                  <a:srgbClr val="FF0000"/>
                </a:solidFill>
              </a:rPr>
              <a:t>Надежд. Кузбасса), </a:t>
            </a:r>
            <a:r>
              <a:rPr lang="ru-RU" b="1" dirty="0" err="1">
                <a:solidFill>
                  <a:srgbClr val="002060"/>
                </a:solidFill>
              </a:rPr>
              <a:t>Сильн</a:t>
            </a:r>
            <a:r>
              <a:rPr lang="ru-RU" b="1" dirty="0">
                <a:solidFill>
                  <a:srgbClr val="002060"/>
                </a:solidFill>
              </a:rPr>
              <a:t>. пшеница </a:t>
            </a:r>
            <a:r>
              <a:rPr lang="ru-RU" b="1" dirty="0">
                <a:solidFill>
                  <a:srgbClr val="FF0000"/>
                </a:solidFill>
              </a:rPr>
              <a:t>(Сибирский Альянс, </a:t>
            </a:r>
            <a:r>
              <a:rPr lang="ru-RU" b="1" dirty="0" err="1">
                <a:solidFill>
                  <a:srgbClr val="FF0000"/>
                </a:solidFill>
              </a:rPr>
              <a:t>Ульгеня</a:t>
            </a:r>
            <a:r>
              <a:rPr lang="ru-RU" b="1" dirty="0">
                <a:solidFill>
                  <a:srgbClr val="FF0000"/>
                </a:solidFill>
              </a:rPr>
              <a:t>)</a:t>
            </a:r>
          </a:p>
          <a:p>
            <a:r>
              <a:rPr lang="ru-RU" b="1" dirty="0">
                <a:solidFill>
                  <a:srgbClr val="002060"/>
                </a:solidFill>
              </a:rPr>
              <a:t>ЦН. Ценная(</a:t>
            </a:r>
            <a:r>
              <a:rPr lang="ru-RU" b="1" dirty="0" err="1">
                <a:solidFill>
                  <a:srgbClr val="002060"/>
                </a:solidFill>
              </a:rPr>
              <a:t>ый</a:t>
            </a:r>
            <a:r>
              <a:rPr lang="ru-RU" b="1" dirty="0">
                <a:solidFill>
                  <a:srgbClr val="002060"/>
                </a:solidFill>
              </a:rPr>
              <a:t>) овес гол.: </a:t>
            </a:r>
            <a:r>
              <a:rPr lang="ru-RU" b="1" dirty="0">
                <a:solidFill>
                  <a:srgbClr val="FF0000"/>
                </a:solidFill>
              </a:rPr>
              <a:t>Помор, </a:t>
            </a:r>
            <a:r>
              <a:rPr lang="ru-RU" b="1" dirty="0" err="1">
                <a:solidFill>
                  <a:srgbClr val="FF0000"/>
                </a:solidFill>
              </a:rPr>
              <a:t>Гаврош</a:t>
            </a:r>
            <a:endParaRPr lang="ru-RU" b="1" dirty="0">
              <a:solidFill>
                <a:srgbClr val="FF0000"/>
              </a:solidFill>
            </a:endParaRPr>
          </a:p>
          <a:p>
            <a:r>
              <a:rPr lang="ru-RU" b="1" dirty="0">
                <a:solidFill>
                  <a:srgbClr val="FF0000"/>
                </a:solidFill>
              </a:rPr>
              <a:t> и Офеня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ED19B710-FE8A-42AA-86DC-8E50D5D1EED0}"/>
              </a:ext>
            </a:extLst>
          </p:cNvPr>
          <p:cNvSpPr txBox="1"/>
          <p:nvPr/>
        </p:nvSpPr>
        <p:spPr>
          <a:xfrm>
            <a:off x="277136" y="2964062"/>
            <a:ext cx="37293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Устойчивы </a:t>
            </a:r>
            <a:r>
              <a:rPr lang="ru-RU" b="1" dirty="0">
                <a:solidFill>
                  <a:srgbClr val="FF0000"/>
                </a:solidFill>
              </a:rPr>
              <a:t>к полеганию, засухе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</a:p>
          <a:p>
            <a:r>
              <a:rPr lang="ru-RU" b="1" dirty="0" err="1">
                <a:solidFill>
                  <a:srgbClr val="002060"/>
                </a:solidFill>
              </a:rPr>
              <a:t>Отн</a:t>
            </a:r>
            <a:r>
              <a:rPr lang="ru-RU" b="1" dirty="0">
                <a:solidFill>
                  <a:srgbClr val="002060"/>
                </a:solidFill>
              </a:rPr>
              <a:t>. устойчивы </a:t>
            </a:r>
            <a:r>
              <a:rPr lang="ru-RU" b="1" dirty="0">
                <a:solidFill>
                  <a:srgbClr val="FF0000"/>
                </a:solidFill>
              </a:rPr>
              <a:t>к грибным болезням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4E44A561-C89F-40AC-B754-E3498DAF79EE}"/>
              </a:ext>
            </a:extLst>
          </p:cNvPr>
          <p:cNvSpPr txBox="1"/>
          <p:nvPr/>
        </p:nvSpPr>
        <p:spPr>
          <a:xfrm>
            <a:off x="240973" y="3850318"/>
            <a:ext cx="3662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Использование дикорастущих сорно-полевых растений </a:t>
            </a:r>
            <a:r>
              <a:rPr lang="en-US" b="1" dirty="0" err="1">
                <a:solidFill>
                  <a:srgbClr val="002060"/>
                </a:solidFill>
              </a:rPr>
              <a:t>Avena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fatua</a:t>
            </a:r>
            <a:r>
              <a:rPr lang="ru-RU" b="1" dirty="0">
                <a:solidFill>
                  <a:srgbClr val="002060"/>
                </a:solidFill>
              </a:rPr>
              <a:t> и т.д.(злаки)</a:t>
            </a:r>
          </a:p>
        </p:txBody>
      </p:sp>
      <p:cxnSp>
        <p:nvCxnSpPr>
          <p:cNvPr id="39" name="Соединитель: уступ 38">
            <a:extLst>
              <a:ext uri="{FF2B5EF4-FFF2-40B4-BE49-F238E27FC236}">
                <a16:creationId xmlns:a16="http://schemas.microsoft.com/office/drawing/2014/main" xmlns="" id="{A0798CE0-AEF1-4D56-8C89-F500354D6612}"/>
              </a:ext>
            </a:extLst>
          </p:cNvPr>
          <p:cNvCxnSpPr>
            <a:cxnSpLocks/>
          </p:cNvCxnSpPr>
          <p:nvPr/>
        </p:nvCxnSpPr>
        <p:spPr>
          <a:xfrm rot="10800000">
            <a:off x="3218666" y="1075026"/>
            <a:ext cx="1259837" cy="25562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Соединитель: уступ 41">
            <a:extLst>
              <a:ext uri="{FF2B5EF4-FFF2-40B4-BE49-F238E27FC236}">
                <a16:creationId xmlns:a16="http://schemas.microsoft.com/office/drawing/2014/main" xmlns="" id="{FEB996A0-D594-4C5B-AD6C-E3FA3F97648D}"/>
              </a:ext>
            </a:extLst>
          </p:cNvPr>
          <p:cNvCxnSpPr>
            <a:cxnSpLocks/>
          </p:cNvCxnSpPr>
          <p:nvPr/>
        </p:nvCxnSpPr>
        <p:spPr>
          <a:xfrm rot="10800000">
            <a:off x="3179952" y="2157804"/>
            <a:ext cx="826518" cy="19681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Соединитель: уступ 42">
            <a:extLst>
              <a:ext uri="{FF2B5EF4-FFF2-40B4-BE49-F238E27FC236}">
                <a16:creationId xmlns:a16="http://schemas.microsoft.com/office/drawing/2014/main" xmlns="" id="{F7FA6DEE-F7B1-41F3-BA4C-9791F237BC96}"/>
              </a:ext>
            </a:extLst>
          </p:cNvPr>
          <p:cNvCxnSpPr>
            <a:cxnSpLocks/>
          </p:cNvCxnSpPr>
          <p:nvPr/>
        </p:nvCxnSpPr>
        <p:spPr>
          <a:xfrm rot="10800000">
            <a:off x="2746633" y="3589335"/>
            <a:ext cx="1259837" cy="25562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Соединитель: уступ 43">
            <a:extLst>
              <a:ext uri="{FF2B5EF4-FFF2-40B4-BE49-F238E27FC236}">
                <a16:creationId xmlns:a16="http://schemas.microsoft.com/office/drawing/2014/main" xmlns="" id="{EE0182B9-E7B1-49C7-BA61-CEB3F8D5F2AB}"/>
              </a:ext>
            </a:extLst>
          </p:cNvPr>
          <p:cNvCxnSpPr>
            <a:cxnSpLocks/>
          </p:cNvCxnSpPr>
          <p:nvPr/>
        </p:nvCxnSpPr>
        <p:spPr>
          <a:xfrm rot="10800000">
            <a:off x="2903793" y="4530057"/>
            <a:ext cx="1259837" cy="25562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Соединитель: уступ 45">
            <a:extLst>
              <a:ext uri="{FF2B5EF4-FFF2-40B4-BE49-F238E27FC236}">
                <a16:creationId xmlns:a16="http://schemas.microsoft.com/office/drawing/2014/main" xmlns="" id="{727969E5-6846-4666-9190-F7DFB6AD85FA}"/>
              </a:ext>
            </a:extLst>
          </p:cNvPr>
          <p:cNvCxnSpPr>
            <a:cxnSpLocks/>
          </p:cNvCxnSpPr>
          <p:nvPr/>
        </p:nvCxnSpPr>
        <p:spPr>
          <a:xfrm rot="10800000">
            <a:off x="3720181" y="5549736"/>
            <a:ext cx="840033" cy="32860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1707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3E65FB69-2F20-4EBB-8C91-EC5EBF0A3B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443" b="17695"/>
          <a:stretch/>
        </p:blipFill>
        <p:spPr>
          <a:xfrm>
            <a:off x="8386948" y="809637"/>
            <a:ext cx="3624932" cy="34732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344" y="79085"/>
            <a:ext cx="11737304" cy="543595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+mn-lt"/>
              </a:rPr>
              <a:t>Культура: Ячмень яровой (</a:t>
            </a:r>
            <a:r>
              <a:rPr lang="en-US" sz="2400" b="1" dirty="0" err="1">
                <a:solidFill>
                  <a:srgbClr val="002060"/>
                </a:solidFill>
                <a:latin typeface="+mn-lt"/>
              </a:rPr>
              <a:t>Hordeum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 vulgare L.)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. </a:t>
            </a:r>
            <a:br>
              <a:rPr lang="ru-RU" sz="2400" b="1" dirty="0">
                <a:solidFill>
                  <a:srgbClr val="002060"/>
                </a:solidFill>
                <a:latin typeface="+mn-lt"/>
              </a:rPr>
            </a:br>
            <a:r>
              <a:rPr lang="ru-RU" sz="2400" b="1" dirty="0">
                <a:solidFill>
                  <a:srgbClr val="FF0000"/>
                </a:solidFill>
                <a:latin typeface="+mn-lt"/>
              </a:rPr>
              <a:t>Сорт КУЗБАССКИЙ ЮБИЛЕЙНЫЙ 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(родословная: КМ-81 х 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Grosso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).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137FE87-1686-46D1-8B1B-C7AD72E964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02" t="52100" r="35066" b="30051"/>
          <a:stretch>
            <a:fillRect/>
          </a:stretch>
        </p:blipFill>
        <p:spPr bwMode="auto">
          <a:xfrm>
            <a:off x="8346670" y="778950"/>
            <a:ext cx="1748571" cy="733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D1B4FBB-26CD-4458-AAF5-7B77C2ECDE25}"/>
              </a:ext>
            </a:extLst>
          </p:cNvPr>
          <p:cNvSpPr/>
          <p:nvPr/>
        </p:nvSpPr>
        <p:spPr>
          <a:xfrm>
            <a:off x="3717149" y="718889"/>
            <a:ext cx="44607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ru-RU" sz="1600" b="1" dirty="0">
                <a:solidFill>
                  <a:srgbClr val="002060"/>
                </a:solidFill>
              </a:rPr>
              <a:t>Включен в государственный реестр селекционных достижений допущенных к использованию по 10 и 11 регионам </a:t>
            </a:r>
          </a:p>
          <a:p>
            <a:pPr lvl="0" algn="ctr" defTabSz="914400">
              <a:defRPr/>
            </a:pPr>
            <a:r>
              <a:rPr lang="ru-RU" sz="1600" b="1" dirty="0">
                <a:solidFill>
                  <a:srgbClr val="FF0000"/>
                </a:solidFill>
              </a:rPr>
              <a:t>(Патент № 13461, дата регистрации 04.04.2024.) </a:t>
            </a:r>
          </a:p>
          <a:p>
            <a:pPr algn="ctr" defTabSz="914400">
              <a:defRPr/>
            </a:pPr>
            <a:r>
              <a:rPr lang="ru-RU" sz="1200" i="1" dirty="0">
                <a:solidFill>
                  <a:srgbClr val="002060"/>
                </a:solidFill>
              </a:rPr>
              <a:t>Автор(ы): Мартынова Светлана Викторовна; </a:t>
            </a:r>
            <a:r>
              <a:rPr lang="ru-RU" sz="1200" i="1" dirty="0" err="1">
                <a:solidFill>
                  <a:srgbClr val="002060"/>
                </a:solidFill>
              </a:rPr>
              <a:t>Пакуль</a:t>
            </a:r>
            <a:r>
              <a:rPr lang="ru-RU" sz="1200" i="1" dirty="0">
                <a:solidFill>
                  <a:srgbClr val="002060"/>
                </a:solidFill>
              </a:rPr>
              <a:t> Вера </a:t>
            </a:r>
            <a:r>
              <a:rPr lang="ru-RU" sz="1200" i="1" dirty="0" err="1">
                <a:solidFill>
                  <a:srgbClr val="002060"/>
                </a:solidFill>
              </a:rPr>
              <a:t>Никоноровна</a:t>
            </a:r>
            <a:endParaRPr lang="ru-RU" sz="1200" i="1" dirty="0">
              <a:solidFill>
                <a:srgbClr val="002060"/>
              </a:solidFill>
            </a:endParaRPr>
          </a:p>
          <a:p>
            <a:pPr algn="ctr" defTabSz="914400">
              <a:defRPr/>
            </a:pPr>
            <a:endParaRPr lang="ru-RU" sz="1200" i="1" dirty="0">
              <a:solidFill>
                <a:srgbClr val="002060"/>
              </a:solidFill>
            </a:endParaRPr>
          </a:p>
          <a:p>
            <a:pPr lvl="0" algn="just" defTabSz="914400">
              <a:defRPr/>
            </a:pPr>
            <a:r>
              <a:rPr lang="ru-RU" sz="1600" b="1" dirty="0">
                <a:solidFill>
                  <a:srgbClr val="002060"/>
                </a:solidFill>
              </a:rPr>
              <a:t>Морфология. </a:t>
            </a:r>
            <a:r>
              <a:rPr lang="ru-RU" sz="1600" dirty="0">
                <a:solidFill>
                  <a:srgbClr val="002060"/>
                </a:solidFill>
              </a:rPr>
              <a:t>Куст </a:t>
            </a:r>
            <a:r>
              <a:rPr lang="ru-RU" sz="1600" dirty="0" err="1">
                <a:solidFill>
                  <a:srgbClr val="002060"/>
                </a:solidFill>
              </a:rPr>
              <a:t>полупрямостоячий</a:t>
            </a:r>
            <a:r>
              <a:rPr lang="ru-RU" sz="1600" dirty="0">
                <a:solidFill>
                  <a:srgbClr val="002060"/>
                </a:solidFill>
              </a:rPr>
              <a:t>. Растение среднерослое - </a:t>
            </a:r>
            <a:r>
              <a:rPr lang="ru-RU" sz="1600" dirty="0" err="1">
                <a:solidFill>
                  <a:srgbClr val="002060"/>
                </a:solidFill>
              </a:rPr>
              <a:t>длинностебельное</a:t>
            </a:r>
            <a:r>
              <a:rPr lang="ru-RU" sz="1600" dirty="0">
                <a:solidFill>
                  <a:srgbClr val="002060"/>
                </a:solidFill>
              </a:rPr>
              <a:t>. Колос средней длины – длинный. Ости длинные с сильной интенсивности. Зерновка крупная - </a:t>
            </a:r>
            <a:r>
              <a:rPr lang="ru-RU" sz="1600" b="1" dirty="0">
                <a:solidFill>
                  <a:srgbClr val="002060"/>
                </a:solidFill>
              </a:rPr>
              <a:t>очень крупная</a:t>
            </a:r>
            <a:r>
              <a:rPr lang="ru-RU" sz="1600" dirty="0">
                <a:solidFill>
                  <a:srgbClr val="002060"/>
                </a:solidFill>
              </a:rPr>
              <a:t>. </a:t>
            </a:r>
          </a:p>
          <a:p>
            <a:r>
              <a:rPr lang="ru-RU" b="1" dirty="0">
                <a:solidFill>
                  <a:srgbClr val="002060"/>
                </a:solidFill>
              </a:rPr>
              <a:t>Группа спелости: </a:t>
            </a:r>
            <a:r>
              <a:rPr lang="ru-RU" b="1" dirty="0">
                <a:solidFill>
                  <a:srgbClr val="FF0000"/>
                </a:solidFill>
              </a:rPr>
              <a:t>среднеранний, </a:t>
            </a:r>
          </a:p>
          <a:p>
            <a:r>
              <a:rPr lang="ru-RU" b="1" dirty="0">
                <a:solidFill>
                  <a:srgbClr val="002060"/>
                </a:solidFill>
              </a:rPr>
              <a:t>Масса 1000 зерен</a:t>
            </a:r>
            <a:r>
              <a:rPr lang="ru-RU" b="1" dirty="0">
                <a:solidFill>
                  <a:srgbClr val="FF0000"/>
                </a:solidFill>
              </a:rPr>
              <a:t>: 45-55 г.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Средняя урожайность: </a:t>
            </a:r>
            <a:r>
              <a:rPr lang="ru-RU" b="1" dirty="0">
                <a:solidFill>
                  <a:srgbClr val="FF0000"/>
                </a:solidFill>
              </a:rPr>
              <a:t>4 т/га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</a:p>
          <a:p>
            <a:r>
              <a:rPr lang="ru-RU" b="1" dirty="0">
                <a:solidFill>
                  <a:srgbClr val="002060"/>
                </a:solidFill>
              </a:rPr>
              <a:t>Максимальная урожайность: </a:t>
            </a:r>
            <a:r>
              <a:rPr lang="ru-RU" b="1" dirty="0">
                <a:solidFill>
                  <a:srgbClr val="FF0000"/>
                </a:solidFill>
              </a:rPr>
              <a:t>6,8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т/га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</a:p>
          <a:p>
            <a:r>
              <a:rPr lang="ru-RU" b="1" dirty="0">
                <a:solidFill>
                  <a:srgbClr val="002060"/>
                </a:solidFill>
              </a:rPr>
              <a:t>Вегетационный период </a:t>
            </a:r>
            <a:r>
              <a:rPr lang="ru-RU" b="1" dirty="0">
                <a:solidFill>
                  <a:srgbClr val="FF0000"/>
                </a:solidFill>
              </a:rPr>
              <a:t>71-74 дня.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Назначение: </a:t>
            </a:r>
            <a:r>
              <a:rPr lang="ru-RU" b="1" dirty="0">
                <a:solidFill>
                  <a:srgbClr val="FF0000"/>
                </a:solidFill>
              </a:rPr>
              <a:t>Зернофуражный сорт. </a:t>
            </a:r>
          </a:p>
          <a:p>
            <a:r>
              <a:rPr lang="ru-RU" b="1" dirty="0">
                <a:solidFill>
                  <a:srgbClr val="002060"/>
                </a:solidFill>
              </a:rPr>
              <a:t>Выравненность зерна: </a:t>
            </a:r>
            <a:r>
              <a:rPr lang="ru-RU" b="1" dirty="0">
                <a:solidFill>
                  <a:srgbClr val="FF0000"/>
                </a:solidFill>
              </a:rPr>
              <a:t>97,2-99,7 %.</a:t>
            </a:r>
          </a:p>
          <a:p>
            <a:r>
              <a:rPr lang="ru-RU" b="1" dirty="0">
                <a:solidFill>
                  <a:srgbClr val="002060"/>
                </a:solidFill>
              </a:rPr>
              <a:t> Содержание белка в зерне: </a:t>
            </a:r>
            <a:r>
              <a:rPr lang="ru-RU" b="1" dirty="0">
                <a:solidFill>
                  <a:srgbClr val="FF0000"/>
                </a:solidFill>
              </a:rPr>
              <a:t>10,5-12,5 %.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Устойчив к полеганию. гельминтоспориозу и корневым </a:t>
            </a:r>
            <a:r>
              <a:rPr lang="ru-RU" b="1" dirty="0" err="1">
                <a:solidFill>
                  <a:srgbClr val="002060"/>
                </a:solidFill>
              </a:rPr>
              <a:t>гнилям</a:t>
            </a:r>
            <a:r>
              <a:rPr lang="ru-RU" b="1" dirty="0">
                <a:solidFill>
                  <a:srgbClr val="002060"/>
                </a:solidFill>
              </a:rPr>
              <a:t>. Среднеустойчив к стеблевой ржавчине. Засухоустойчив.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id="{69FE2A62-9384-4D34-9287-C90A8E53F8F6}"/>
              </a:ext>
            </a:extLst>
          </p:cNvPr>
          <p:cNvGrpSpPr/>
          <p:nvPr/>
        </p:nvGrpSpPr>
        <p:grpSpPr>
          <a:xfrm>
            <a:off x="180120" y="965836"/>
            <a:ext cx="3518172" cy="5395479"/>
            <a:chOff x="8575140" y="211768"/>
            <a:chExt cx="3575544" cy="5763081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xmlns="" id="{75578280-0EC1-40B3-ABA5-970CB313623B}"/>
                </a:ext>
              </a:extLst>
            </p:cNvPr>
            <p:cNvGrpSpPr/>
            <p:nvPr/>
          </p:nvGrpSpPr>
          <p:grpSpPr>
            <a:xfrm>
              <a:off x="8587963" y="3639209"/>
              <a:ext cx="3424288" cy="1768483"/>
              <a:chOff x="8610598" y="4256862"/>
              <a:chExt cx="3424288" cy="1768483"/>
            </a:xfrm>
          </p:grpSpPr>
          <p:pic>
            <p:nvPicPr>
              <p:cNvPr id="18" name="Рисунок 17">
                <a:extLst>
                  <a:ext uri="{FF2B5EF4-FFF2-40B4-BE49-F238E27FC236}">
                    <a16:creationId xmlns:a16="http://schemas.microsoft.com/office/drawing/2014/main" xmlns="" id="{ACB76E76-3F47-410A-BC27-24F5563EB66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584" b="48590"/>
              <a:stretch/>
            </p:blipFill>
            <p:spPr>
              <a:xfrm>
                <a:off x="10819619" y="5090607"/>
                <a:ext cx="1215267" cy="934738"/>
              </a:xfrm>
              <a:prstGeom prst="rect">
                <a:avLst/>
              </a:prstGeom>
            </p:spPr>
          </p:pic>
          <p:pic>
            <p:nvPicPr>
              <p:cNvPr id="19" name="Рисунок 18">
                <a:extLst>
                  <a:ext uri="{FF2B5EF4-FFF2-40B4-BE49-F238E27FC236}">
                    <a16:creationId xmlns:a16="http://schemas.microsoft.com/office/drawing/2014/main" xmlns="" id="{6AFBE61D-66B0-48E8-BD31-1232502B57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522" t="34467" r="43200" b="52875"/>
              <a:stretch/>
            </p:blipFill>
            <p:spPr>
              <a:xfrm>
                <a:off x="10819619" y="4256862"/>
                <a:ext cx="1215267" cy="833745"/>
              </a:xfrm>
              <a:prstGeom prst="rect">
                <a:avLst/>
              </a:prstGeom>
            </p:spPr>
          </p:pic>
          <p:pic>
            <p:nvPicPr>
              <p:cNvPr id="20" name="Рисунок 19">
                <a:extLst>
                  <a:ext uri="{FF2B5EF4-FFF2-40B4-BE49-F238E27FC236}">
                    <a16:creationId xmlns:a16="http://schemas.microsoft.com/office/drawing/2014/main" xmlns="" id="{A883ABBF-B3E0-410F-9F96-C11BAAE19DD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517" t="42502" r="39426" b="41678"/>
              <a:stretch/>
            </p:blipFill>
            <p:spPr>
              <a:xfrm>
                <a:off x="8610598" y="4307799"/>
                <a:ext cx="2054375" cy="1717546"/>
              </a:xfrm>
              <a:prstGeom prst="rect">
                <a:avLst/>
              </a:prstGeom>
            </p:spPr>
          </p:pic>
        </p:grp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xmlns="" id="{9E482B30-6B35-4532-8D8B-41E2BFF50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5140" y="211768"/>
              <a:ext cx="2049248" cy="1536935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E3E33ADE-9002-4124-835E-1EBAA2AEFD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83" b="9398"/>
            <a:stretch/>
          </p:blipFill>
          <p:spPr>
            <a:xfrm>
              <a:off x="10733636" y="2060938"/>
              <a:ext cx="1296800" cy="1440160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3211E925-F46B-4ADE-820F-47F2E8B4D2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76"/>
            <a:stretch/>
          </p:blipFill>
          <p:spPr>
            <a:xfrm>
              <a:off x="10733636" y="249754"/>
              <a:ext cx="1277163" cy="1536935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BF69908C-7895-4206-86DC-91675B185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00611" y="2131800"/>
              <a:ext cx="2051118" cy="147439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2DF5000-2BA2-4DBB-A9E6-CC6D7AEB574D}"/>
                </a:ext>
              </a:extLst>
            </p:cNvPr>
            <p:cNvSpPr txBox="1"/>
            <p:nvPr/>
          </p:nvSpPr>
          <p:spPr>
            <a:xfrm>
              <a:off x="8619775" y="1745276"/>
              <a:ext cx="3480174" cy="62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>
                  <a:solidFill>
                    <a:srgbClr val="002060"/>
                  </a:solidFill>
                </a:rPr>
                <a:t>Селекционные питомники ячменя 2024 г.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C74819BB-05CB-4121-BFD2-117063307D1E}"/>
                </a:ext>
              </a:extLst>
            </p:cNvPr>
            <p:cNvSpPr txBox="1"/>
            <p:nvPr/>
          </p:nvSpPr>
          <p:spPr>
            <a:xfrm>
              <a:off x="8597858" y="3416265"/>
              <a:ext cx="3552826" cy="3616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2060"/>
                  </a:solidFill>
                </a:rPr>
                <a:t>Гибридизация ячменя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19731014-4399-4A4E-A887-F7BCF4D10BDA}"/>
                </a:ext>
              </a:extLst>
            </p:cNvPr>
            <p:cNvSpPr txBox="1"/>
            <p:nvPr/>
          </p:nvSpPr>
          <p:spPr>
            <a:xfrm>
              <a:off x="8634184" y="5350232"/>
              <a:ext cx="3376615" cy="62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2060"/>
                  </a:solidFill>
                </a:rPr>
                <a:t>Изучение устойчивости ячменя к семенной инфекции</a:t>
              </a:r>
            </a:p>
          </p:txBody>
        </p:sp>
      </p:grpSp>
      <p:graphicFrame>
        <p:nvGraphicFramePr>
          <p:cNvPr id="21" name="Диаграмма 20">
            <a:extLst>
              <a:ext uri="{FF2B5EF4-FFF2-40B4-BE49-F238E27FC236}">
                <a16:creationId xmlns:a16="http://schemas.microsoft.com/office/drawing/2014/main" xmlns="" id="{9FBDA8CC-EC87-4A5F-A12B-353B608BC6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264179"/>
              </p:ext>
            </p:extLst>
          </p:nvPr>
        </p:nvGraphicFramePr>
        <p:xfrm>
          <a:off x="8381321" y="4282891"/>
          <a:ext cx="3679027" cy="2496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22172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2" descr="20190826_155829">
            <a:extLst>
              <a:ext uri="{FF2B5EF4-FFF2-40B4-BE49-F238E27FC236}">
                <a16:creationId xmlns:a16="http://schemas.microsoft.com/office/drawing/2014/main" xmlns="" id="{D050E97E-6690-403B-89CD-525DFC8FAF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01" r="7801" b="16515"/>
          <a:stretch/>
        </p:blipFill>
        <p:spPr bwMode="auto">
          <a:xfrm>
            <a:off x="170416" y="4018461"/>
            <a:ext cx="2835390" cy="2778228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B1F0D65-8495-49CC-9465-BDC24E86DC9F}"/>
              </a:ext>
            </a:extLst>
          </p:cNvPr>
          <p:cNvSpPr/>
          <p:nvPr/>
        </p:nvSpPr>
        <p:spPr>
          <a:xfrm>
            <a:off x="3145263" y="445538"/>
            <a:ext cx="5333489" cy="65556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Включен в государственный реестр селекционных достижений в 2022 году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(ПАТЕНТ № 12311 от 14.07.2022.) </a:t>
            </a:r>
          </a:p>
          <a:p>
            <a:pPr algn="ctr"/>
            <a:endParaRPr lang="ru-RU" sz="1200" i="1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Авторы: Аношкина Л.С., </a:t>
            </a:r>
            <a:r>
              <a:rPr lang="ru-RU" sz="1200" i="1" dirty="0" err="1">
                <a:solidFill>
                  <a:srgbClr val="002060"/>
                </a:solidFill>
                <a:ea typeface="Calibri" panose="020F0502020204030204" pitchFamily="34" charset="0"/>
              </a:rPr>
              <a:t>Гантимурова</a:t>
            </a:r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 А.Н., Куликова В.И., </a:t>
            </a:r>
            <a:r>
              <a:rPr lang="ru-RU" sz="1200" i="1" dirty="0" err="1">
                <a:solidFill>
                  <a:srgbClr val="002060"/>
                </a:solidFill>
                <a:ea typeface="Calibri" panose="020F0502020204030204" pitchFamily="34" charset="0"/>
              </a:rPr>
              <a:t>Ходаева</a:t>
            </a:r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 В.П., </a:t>
            </a:r>
            <a:r>
              <a:rPr lang="ru-RU" sz="1200" i="1" dirty="0" err="1">
                <a:solidFill>
                  <a:srgbClr val="002060"/>
                </a:solidFill>
                <a:ea typeface="Calibri" panose="020F0502020204030204" pitchFamily="34" charset="0"/>
              </a:rPr>
              <a:t>Лапшинов</a:t>
            </a:r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 Н.А.</a:t>
            </a:r>
          </a:p>
          <a:p>
            <a:pPr algn="ctr"/>
            <a:endParaRPr lang="ru-RU" sz="1600" i="1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Морфология: 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Куст средний, </a:t>
            </a:r>
            <a:r>
              <a:rPr lang="ru-RU" sz="1600" dirty="0" err="1">
                <a:solidFill>
                  <a:srgbClr val="002060"/>
                </a:solidFill>
                <a:ea typeface="Calibri" panose="020F0502020204030204" pitchFamily="34" charset="0"/>
              </a:rPr>
              <a:t>полупрямостоячий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. Лист крупный, зеленый, наблюдается </a:t>
            </a:r>
            <a:r>
              <a:rPr lang="ru-RU" sz="1600" dirty="0" err="1">
                <a:solidFill>
                  <a:srgbClr val="002060"/>
                </a:solidFill>
                <a:ea typeface="Calibri" panose="020F0502020204030204" pitchFamily="34" charset="0"/>
              </a:rPr>
              <a:t>плющелистность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, пазухи листа имеют </a:t>
            </a:r>
            <a:r>
              <a:rPr lang="ru-RU" sz="1600" dirty="0" err="1">
                <a:solidFill>
                  <a:srgbClr val="002060"/>
                </a:solidFill>
                <a:ea typeface="Calibri" panose="020F0502020204030204" pitchFamily="34" charset="0"/>
              </a:rPr>
              <a:t>антоциановое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 окрашивание. Цветки белые.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Клубень овально-округлый. Кожура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желтая, сетчатая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.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Глазки мелкие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не окрашены. Мякоть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желтая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Группа спелости: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Очень ранний.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Средняя урожайность: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33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т/га,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максимальная: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48 т/га.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Норма посадки (</a:t>
            </a:r>
            <a:r>
              <a:rPr lang="ru-RU" sz="1600" dirty="0">
                <a:solidFill>
                  <a:srgbClr val="002060"/>
                </a:solidFill>
              </a:rPr>
              <a:t>семена / </a:t>
            </a:r>
            <a:r>
              <a:rPr lang="ru-RU" sz="1600" dirty="0" err="1">
                <a:solidFill>
                  <a:srgbClr val="002060"/>
                </a:solidFill>
              </a:rPr>
              <a:t>прод-ный</a:t>
            </a:r>
            <a:r>
              <a:rPr lang="ru-RU" sz="1600" dirty="0">
                <a:solidFill>
                  <a:srgbClr val="002060"/>
                </a:solidFill>
              </a:rPr>
              <a:t>): </a:t>
            </a:r>
            <a:r>
              <a:rPr lang="ru-RU" sz="1600" b="1" dirty="0">
                <a:solidFill>
                  <a:srgbClr val="FF0000"/>
                </a:solidFill>
              </a:rPr>
              <a:t>66-72,0 / 37-44,0 тыс. шт./га 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Масса товарного клубня: </a:t>
            </a:r>
            <a:r>
              <a:rPr lang="ru-RU" sz="1600" b="1" dirty="0">
                <a:solidFill>
                  <a:srgbClr val="FF0000"/>
                </a:solidFill>
              </a:rPr>
              <a:t>102-142 г.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Крахмал: </a:t>
            </a:r>
            <a:r>
              <a:rPr lang="ru-RU" sz="1600" b="1" dirty="0">
                <a:solidFill>
                  <a:srgbClr val="FF0000"/>
                </a:solidFill>
              </a:rPr>
              <a:t>14,2</a:t>
            </a:r>
            <a:r>
              <a:rPr lang="ru-RU" sz="1600" b="1" dirty="0">
                <a:solidFill>
                  <a:srgbClr val="002060"/>
                </a:solidFill>
              </a:rPr>
              <a:t> </a:t>
            </a:r>
            <a:r>
              <a:rPr lang="ru-RU" sz="1600" b="1" dirty="0">
                <a:solidFill>
                  <a:srgbClr val="FF0000"/>
                </a:solidFill>
              </a:rPr>
              <a:t>%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Товарность: </a:t>
            </a:r>
            <a:r>
              <a:rPr lang="ru-RU" sz="1600" b="1" dirty="0">
                <a:solidFill>
                  <a:srgbClr val="FF0000"/>
                </a:solidFill>
              </a:rPr>
              <a:t>90 %, </a:t>
            </a:r>
            <a:r>
              <a:rPr lang="ru-RU" sz="1600" b="1" dirty="0" err="1">
                <a:solidFill>
                  <a:srgbClr val="002060"/>
                </a:solidFill>
              </a:rPr>
              <a:t>лежкость</a:t>
            </a:r>
            <a:r>
              <a:rPr lang="ru-RU" sz="1600" b="1" dirty="0">
                <a:solidFill>
                  <a:srgbClr val="002060"/>
                </a:solidFill>
              </a:rPr>
              <a:t>: </a:t>
            </a:r>
            <a:r>
              <a:rPr lang="ru-RU" sz="1600" b="1" dirty="0">
                <a:solidFill>
                  <a:srgbClr val="FF0000"/>
                </a:solidFill>
              </a:rPr>
              <a:t>92 %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Устойчивость к болезням, вредителям: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Устойчив к раку и золотистой картофельной нематоде; среднеустойчив к фитофторозу; относительно устойчив к </a:t>
            </a:r>
            <a:r>
              <a:rPr lang="ru-RU" sz="1600" b="1" dirty="0" err="1">
                <a:solidFill>
                  <a:srgbClr val="FF0000"/>
                </a:solidFill>
                <a:ea typeface="Calibri" panose="020F0502020204030204" pitchFamily="34" charset="0"/>
              </a:rPr>
              <a:t>альтернариозу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, </a:t>
            </a:r>
            <a:r>
              <a:rPr lang="ru-RU" sz="1600" b="1" dirty="0" err="1">
                <a:solidFill>
                  <a:srgbClr val="FF0000"/>
                </a:solidFill>
                <a:ea typeface="Calibri" panose="020F0502020204030204" pitchFamily="34" charset="0"/>
              </a:rPr>
              <a:t>фузариозному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 увяданию, парше обыкновенной, </a:t>
            </a:r>
            <a:r>
              <a:rPr lang="ru-RU" sz="1600" b="1" dirty="0" err="1">
                <a:solidFill>
                  <a:srgbClr val="FF0000"/>
                </a:solidFill>
                <a:ea typeface="Calibri" panose="020F0502020204030204" pitchFamily="34" charset="0"/>
              </a:rPr>
              <a:t>ризоктониозу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.</a:t>
            </a:r>
            <a:r>
              <a:rPr lang="en-US" sz="1600" b="1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Устойчив к механическим воздействиям: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высоко устойчив.</a:t>
            </a:r>
            <a:r>
              <a:rPr lang="en-US" sz="1600" b="1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Адаптивная способность: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высокая.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Назначение: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столовый.</a:t>
            </a:r>
            <a:r>
              <a:rPr lang="en-US" sz="1600" b="1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Вкусовые качества: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отличные.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Кулинарный тип: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умеренно разваривается.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265EF7B0-78B5-47D2-BE53-880DE9C44968}"/>
              </a:ext>
            </a:extLst>
          </p:cNvPr>
          <p:cNvSpPr/>
          <p:nvPr/>
        </p:nvSpPr>
        <p:spPr>
          <a:xfrm>
            <a:off x="3145262" y="61311"/>
            <a:ext cx="7415233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b="1" dirty="0">
                <a:solidFill>
                  <a:srgbClr val="002060"/>
                </a:solidFill>
                <a:ea typeface="FreeSans"/>
                <a:cs typeface="Arial" panose="020B0604020202020204" pitchFamily="34" charset="0"/>
              </a:rPr>
              <a:t>Картофель: сорт </a:t>
            </a:r>
            <a:r>
              <a:rPr lang="ru-RU" b="1" dirty="0">
                <a:solidFill>
                  <a:srgbClr val="FF0000"/>
                </a:solidFill>
                <a:ea typeface="FreeSans"/>
                <a:cs typeface="Arial" panose="020B0604020202020204" pitchFamily="34" charset="0"/>
              </a:rPr>
              <a:t>ПАМЯТИ АНОШКИНОЙ</a:t>
            </a:r>
            <a:r>
              <a:rPr lang="ru-RU" b="1" dirty="0">
                <a:solidFill>
                  <a:srgbClr val="002060"/>
                </a:solidFill>
                <a:ea typeface="FreeSans"/>
                <a:cs typeface="Arial" panose="020B0604020202020204" pitchFamily="34" charset="0"/>
              </a:rPr>
              <a:t> (</a:t>
            </a:r>
            <a:r>
              <a:rPr lang="ru-RU" b="1" dirty="0" err="1">
                <a:solidFill>
                  <a:srgbClr val="002060"/>
                </a:solidFill>
                <a:ea typeface="FreeSans"/>
                <a:cs typeface="Arial" panose="020B0604020202020204" pitchFamily="34" charset="0"/>
              </a:rPr>
              <a:t>Тулеевский</a:t>
            </a:r>
            <a:r>
              <a:rPr lang="ru-RU" b="1" dirty="0">
                <a:solidFill>
                  <a:srgbClr val="002060"/>
                </a:solidFill>
                <a:ea typeface="FreeSans"/>
                <a:cs typeface="Arial" panose="020B0604020202020204" pitchFamily="34" charset="0"/>
              </a:rPr>
              <a:t> х</a:t>
            </a:r>
            <a:r>
              <a:rPr lang="en-US" b="1" dirty="0">
                <a:solidFill>
                  <a:srgbClr val="002060"/>
                </a:solidFill>
                <a:ea typeface="FreeSans"/>
                <a:cs typeface="Arial" panose="020B0604020202020204" pitchFamily="34" charset="0"/>
              </a:rPr>
              <a:t>Mors</a:t>
            </a:r>
            <a:r>
              <a:rPr lang="ru-RU" b="1" dirty="0">
                <a:solidFill>
                  <a:srgbClr val="002060"/>
                </a:solidFill>
                <a:ea typeface="FreeSans"/>
                <a:cs typeface="Arial" panose="020B0604020202020204" pitchFamily="34" charset="0"/>
              </a:rPr>
              <a:t>)</a:t>
            </a:r>
            <a:endParaRPr lang="ru-RU" b="1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xmlns="" id="{1DC59496-6961-49B6-A308-969D55FE19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8199933"/>
              </p:ext>
            </p:extLst>
          </p:nvPr>
        </p:nvGraphicFramePr>
        <p:xfrm>
          <a:off x="8256240" y="537269"/>
          <a:ext cx="3935759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xmlns="" id="{CAB583D2-6B61-4DFC-8338-DF9128E7BB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9318791"/>
              </p:ext>
            </p:extLst>
          </p:nvPr>
        </p:nvGraphicFramePr>
        <p:xfrm>
          <a:off x="8441635" y="3337929"/>
          <a:ext cx="3312368" cy="1585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xmlns="" id="{6D18B54A-4977-4289-BB49-DD10191951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8598105"/>
              </p:ext>
            </p:extLst>
          </p:nvPr>
        </p:nvGraphicFramePr>
        <p:xfrm>
          <a:off x="8699989" y="4980954"/>
          <a:ext cx="2888633" cy="1678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509E4A7-F622-4430-97CD-AEEB0276F9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0" y="61311"/>
            <a:ext cx="2895786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41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62B47-78BA-4498-87B8-568A6E4225AC}" type="slidenum">
              <a:rPr lang="ru-RU" smtClean="0"/>
              <a:t>8</a:t>
            </a:fld>
            <a:endParaRPr lang="ru-RU"/>
          </a:p>
        </p:txBody>
      </p:sp>
      <p:pic>
        <p:nvPicPr>
          <p:cNvPr id="8" name="Рисунок 14" descr="D:\Мои документы\ССЦ (селекционно-семеноводческий центр)\ССЦ (картофель)\Отчет по ССЦ за 2021 год\7. Фото клубней картофеля сорта Кузбасский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8" r="18335"/>
          <a:stretch>
            <a:fillRect/>
          </a:stretch>
        </p:blipFill>
        <p:spPr bwMode="auto">
          <a:xfrm>
            <a:off x="115876" y="4437112"/>
            <a:ext cx="2739764" cy="2245145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Заголовок 1">
            <a:extLst>
              <a:ext uri="{FF2B5EF4-FFF2-40B4-BE49-F238E27FC236}">
                <a16:creationId xmlns:a16="http://schemas.microsoft.com/office/drawing/2014/main" xmlns="" id="{69DF5039-AD35-43BD-A739-46C10D698218}"/>
              </a:ext>
            </a:extLst>
          </p:cNvPr>
          <p:cNvSpPr txBox="1">
            <a:spLocks/>
          </p:cNvSpPr>
          <p:nvPr/>
        </p:nvSpPr>
        <p:spPr>
          <a:xfrm>
            <a:off x="3124455" y="42111"/>
            <a:ext cx="5234135" cy="362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sz="1800" b="1" dirty="0">
                <a:solidFill>
                  <a:srgbClr val="002060"/>
                </a:solidFill>
                <a:latin typeface="+mn-lt"/>
                <a:ea typeface="FreeSans"/>
                <a:cs typeface="Arial" panose="020B0604020202020204" pitchFamily="34" charset="0"/>
              </a:rPr>
              <a:t>Картофель:  сорт </a:t>
            </a:r>
            <a:r>
              <a:rPr lang="ru-RU" sz="1800" b="1" dirty="0">
                <a:solidFill>
                  <a:srgbClr val="FF0000"/>
                </a:solidFill>
                <a:latin typeface="+mn-lt"/>
                <a:ea typeface="FreeSans"/>
                <a:cs typeface="Arial" panose="020B0604020202020204" pitchFamily="34" charset="0"/>
              </a:rPr>
              <a:t>КУЗБАССКИЙ</a:t>
            </a:r>
            <a:r>
              <a:rPr lang="ru-RU" sz="1800" b="1" dirty="0">
                <a:solidFill>
                  <a:srgbClr val="002060"/>
                </a:solidFill>
                <a:latin typeface="+mn-lt"/>
                <a:ea typeface="FreeSans"/>
                <a:cs typeface="Arial" panose="020B0604020202020204" pitchFamily="34" charset="0"/>
              </a:rPr>
              <a:t> (Лазарь х 89-1-12)</a:t>
            </a:r>
            <a:endParaRPr lang="ru-RU" sz="1800" b="1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558C545-EBF5-4D1D-92F1-D9FA4D364AC0}"/>
              </a:ext>
            </a:extLst>
          </p:cNvPr>
          <p:cNvSpPr/>
          <p:nvPr/>
        </p:nvSpPr>
        <p:spPr>
          <a:xfrm>
            <a:off x="3124455" y="313862"/>
            <a:ext cx="523413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Включен в государственный реестр селекционных достижений в 2024 году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(ПАТЕНТ № 13448 от 04.04.2024.).</a:t>
            </a:r>
          </a:p>
          <a:p>
            <a:pPr algn="ctr"/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Авторы: Аношкина Л.С., </a:t>
            </a:r>
            <a:r>
              <a:rPr lang="ru-RU" sz="1200" i="1" dirty="0" err="1">
                <a:solidFill>
                  <a:srgbClr val="002060"/>
                </a:solidFill>
                <a:ea typeface="Calibri" panose="020F0502020204030204" pitchFamily="34" charset="0"/>
              </a:rPr>
              <a:t>Гантимурова</a:t>
            </a:r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 А.Н., Куликова В.И., </a:t>
            </a:r>
            <a:r>
              <a:rPr lang="ru-RU" sz="1200" i="1" dirty="0" err="1">
                <a:solidFill>
                  <a:srgbClr val="002060"/>
                </a:solidFill>
                <a:ea typeface="Calibri" panose="020F0502020204030204" pitchFamily="34" charset="0"/>
              </a:rPr>
              <a:t>Ходаева</a:t>
            </a:r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 В.П., </a:t>
            </a:r>
            <a:r>
              <a:rPr lang="ru-RU" sz="1200" i="1" dirty="0" err="1">
                <a:solidFill>
                  <a:srgbClr val="002060"/>
                </a:solidFill>
                <a:ea typeface="Calibri" panose="020F0502020204030204" pitchFamily="34" charset="0"/>
              </a:rPr>
              <a:t>Лапшинов</a:t>
            </a:r>
            <a:r>
              <a:rPr lang="ru-RU" sz="1200" i="1" dirty="0">
                <a:solidFill>
                  <a:srgbClr val="002060"/>
                </a:solidFill>
                <a:ea typeface="Calibri" panose="020F0502020204030204" pitchFamily="34" charset="0"/>
              </a:rPr>
              <a:t> Н.А.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Морфология: 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Куст прямостоячий, компактный, высокий. Цветок светло красно-фиолетовый.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Клубень овально-округлый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.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Глазки мелкие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, основание глазков красная.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Кожура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красная, гладкая</a:t>
            </a:r>
            <a:r>
              <a:rPr lang="ru-RU" sz="1600" dirty="0">
                <a:ea typeface="Calibri" panose="020F0502020204030204" pitchFamily="34" charset="0"/>
              </a:rPr>
              <a:t>. </a:t>
            </a: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</a:rPr>
              <a:t>Мякоть</a:t>
            </a:r>
            <a:r>
              <a:rPr lang="ru-RU" sz="1600" dirty="0"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жёлтая.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Группа спелости: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Среднеранний.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Средняя урожайность: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29 т/га,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максимальная: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38 т/га.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Норма посадки (</a:t>
            </a:r>
            <a:r>
              <a:rPr lang="ru-RU" sz="1600" dirty="0">
                <a:solidFill>
                  <a:srgbClr val="002060"/>
                </a:solidFill>
              </a:rPr>
              <a:t>на семена / </a:t>
            </a:r>
            <a:r>
              <a:rPr lang="ru-RU" sz="1600" dirty="0" err="1">
                <a:solidFill>
                  <a:srgbClr val="002060"/>
                </a:solidFill>
              </a:rPr>
              <a:t>прод-ный</a:t>
            </a:r>
            <a:r>
              <a:rPr lang="ru-RU" sz="1600" dirty="0">
                <a:solidFill>
                  <a:srgbClr val="002060"/>
                </a:solidFill>
              </a:rPr>
              <a:t>): </a:t>
            </a:r>
            <a:r>
              <a:rPr lang="ru-RU" sz="1600" b="1" dirty="0">
                <a:solidFill>
                  <a:srgbClr val="FF0000"/>
                </a:solidFill>
              </a:rPr>
              <a:t>56-66,0 / 37-40,0 тыс. шт./га 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Масса товарного клубня: </a:t>
            </a:r>
            <a:r>
              <a:rPr lang="ru-RU" sz="1600" b="1" dirty="0">
                <a:solidFill>
                  <a:srgbClr val="FF0000"/>
                </a:solidFill>
              </a:rPr>
              <a:t>97-147 г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Крахмал: </a:t>
            </a:r>
            <a:r>
              <a:rPr lang="ru-RU" sz="1600" b="1" dirty="0">
                <a:solidFill>
                  <a:srgbClr val="FF0000"/>
                </a:solidFill>
              </a:rPr>
              <a:t>18-21 %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</a:rPr>
              <a:t>Товарность: </a:t>
            </a:r>
            <a:r>
              <a:rPr lang="ru-RU" sz="1600" b="1" dirty="0">
                <a:solidFill>
                  <a:srgbClr val="FF0000"/>
                </a:solidFill>
              </a:rPr>
              <a:t>91 %, </a:t>
            </a:r>
            <a:r>
              <a:rPr lang="ru-RU" sz="1600" b="1" dirty="0" err="1">
                <a:solidFill>
                  <a:srgbClr val="002060"/>
                </a:solidFill>
              </a:rPr>
              <a:t>лежкость</a:t>
            </a:r>
            <a:r>
              <a:rPr lang="ru-RU" sz="1600" b="1" dirty="0">
                <a:solidFill>
                  <a:srgbClr val="002060"/>
                </a:solidFill>
              </a:rPr>
              <a:t>: </a:t>
            </a:r>
            <a:r>
              <a:rPr lang="ru-RU" sz="1600" b="1" dirty="0">
                <a:solidFill>
                  <a:srgbClr val="FF0000"/>
                </a:solidFill>
              </a:rPr>
              <a:t>93 %</a:t>
            </a:r>
          </a:p>
          <a:p>
            <a:pPr algn="just"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Устойчивость к болезням, вредителям: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устойчив к раку и золотистой картофельной нематоде; относительно устойчив к фитофторозу, </a:t>
            </a:r>
            <a:r>
              <a:rPr lang="ru-RU" sz="1600" b="1" dirty="0" err="1">
                <a:solidFill>
                  <a:srgbClr val="FF0000"/>
                </a:solidFill>
                <a:ea typeface="Calibri" panose="020F0502020204030204" pitchFamily="34" charset="0"/>
              </a:rPr>
              <a:t>ризоктониозу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, парше обыкновенной, вирусам, </a:t>
            </a:r>
            <a:r>
              <a:rPr lang="ru-RU" sz="1600" b="1" dirty="0" err="1">
                <a:solidFill>
                  <a:srgbClr val="FF0000"/>
                </a:solidFill>
                <a:ea typeface="Calibri" panose="020F0502020204030204" pitchFamily="34" charset="0"/>
              </a:rPr>
              <a:t>альтернариозу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.</a:t>
            </a:r>
          </a:p>
          <a:p>
            <a:pPr algn="just"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Устойчив к механическим воздействиям: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высоко устойчив.</a:t>
            </a:r>
          </a:p>
          <a:p>
            <a:pPr algn="just" fontAlgn="t"/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Адаптивная способность: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средняя.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Назначение: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столовый.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Вкусовые качества: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отличные.</a:t>
            </a:r>
          </a:p>
          <a:p>
            <a:pPr fontAlgn="t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Кулинарный тип: </a:t>
            </a:r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хорошо разваривается.</a:t>
            </a:r>
          </a:p>
        </p:txBody>
      </p:sp>
      <p:graphicFrame>
        <p:nvGraphicFramePr>
          <p:cNvPr id="21" name="Диаграмма 20">
            <a:extLst>
              <a:ext uri="{FF2B5EF4-FFF2-40B4-BE49-F238E27FC236}">
                <a16:creationId xmlns:a16="http://schemas.microsoft.com/office/drawing/2014/main" xmlns="" id="{8C52B984-E081-46BD-834A-7C97E04F93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0457117"/>
              </p:ext>
            </p:extLst>
          </p:nvPr>
        </p:nvGraphicFramePr>
        <p:xfrm>
          <a:off x="8505157" y="3426152"/>
          <a:ext cx="3570967" cy="2739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xmlns="" id="{DC0D926B-2C62-4160-A8EF-8FF4A6FC17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0761369"/>
              </p:ext>
            </p:extLst>
          </p:nvPr>
        </p:nvGraphicFramePr>
        <p:xfrm>
          <a:off x="8505157" y="197625"/>
          <a:ext cx="3498619" cy="3228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0760801-B3EC-4E84-84C9-0FD6ACEEFD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9" y="42111"/>
            <a:ext cx="3060340" cy="408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85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2018-08-17-063">
            <a:extLst>
              <a:ext uri="{FF2B5EF4-FFF2-40B4-BE49-F238E27FC236}">
                <a16:creationId xmlns:a16="http://schemas.microsoft.com/office/drawing/2014/main" xmlns="" id="{D199026D-E980-44FC-904C-0076ACC18D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6" r="19646" b="21504"/>
          <a:stretch/>
        </p:blipFill>
        <p:spPr bwMode="auto">
          <a:xfrm>
            <a:off x="51514" y="260648"/>
            <a:ext cx="3293146" cy="2861758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IMG_20190826_095155">
            <a:extLst>
              <a:ext uri="{FF2B5EF4-FFF2-40B4-BE49-F238E27FC236}">
                <a16:creationId xmlns:a16="http://schemas.microsoft.com/office/drawing/2014/main" xmlns="" id="{6052D75C-585B-4956-AF60-CBED385FF3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51"/>
          <a:stretch/>
        </p:blipFill>
        <p:spPr bwMode="auto">
          <a:xfrm>
            <a:off x="51514" y="3284984"/>
            <a:ext cx="3295354" cy="2857796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2A0F0E0-5C31-4000-A260-614BB222BE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76320" y="1352317"/>
            <a:ext cx="2861758" cy="286175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A3724CF-3639-4A14-A648-E3AC0C7F29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36" b="4598"/>
          <a:stretch/>
        </p:blipFill>
        <p:spPr>
          <a:xfrm rot="5400000">
            <a:off x="7795702" y="3317914"/>
            <a:ext cx="2918738" cy="2861758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1880CB21-6ABA-4742-AC8C-76D3FD3CFE2D}"/>
              </a:ext>
            </a:extLst>
          </p:cNvPr>
          <p:cNvSpPr/>
          <p:nvPr/>
        </p:nvSpPr>
        <p:spPr>
          <a:xfrm>
            <a:off x="7640041" y="28878"/>
            <a:ext cx="4319003" cy="15388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ea typeface="Calibri" panose="020F0502020204030204" pitchFamily="34" charset="0"/>
              </a:rPr>
              <a:t> Картофель: сорт СИБИРСКИЙ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a typeface="Calibri" panose="020F0502020204030204" pitchFamily="34" charset="0"/>
              </a:rPr>
              <a:t>(2585-83 х </a:t>
            </a:r>
            <a:r>
              <a:rPr lang="en-US" sz="1400" b="1" dirty="0" err="1">
                <a:solidFill>
                  <a:srgbClr val="002060"/>
                </a:solidFill>
                <a:ea typeface="Calibri" panose="020F0502020204030204" pitchFamily="34" charset="0"/>
              </a:rPr>
              <a:t>Romanze</a:t>
            </a:r>
            <a:r>
              <a:rPr lang="en-US" sz="1400" b="1" dirty="0">
                <a:solidFill>
                  <a:srgbClr val="002060"/>
                </a:solidFill>
                <a:ea typeface="Calibri" panose="020F0502020204030204" pitchFamily="34" charset="0"/>
              </a:rPr>
              <a:t>)</a:t>
            </a:r>
            <a:endParaRPr lang="ru-RU" sz="1400" b="1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</a:rPr>
              <a:t>Передан на государственное сортоиспытание </a:t>
            </a:r>
          </a:p>
          <a:p>
            <a:pPr algn="ctr"/>
            <a:r>
              <a:rPr lang="ru-RU" sz="1600" b="1" dirty="0">
                <a:solidFill>
                  <a:srgbClr val="FF0000"/>
                </a:solidFill>
                <a:ea typeface="Calibri" panose="020F0502020204030204" pitchFamily="34" charset="0"/>
              </a:rPr>
              <a:t>Заявка 90912/7653872 от 22.11.2023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8E5D1D26-A310-4A25-8A9E-67CE27045E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788726"/>
              </p:ext>
            </p:extLst>
          </p:nvPr>
        </p:nvGraphicFramePr>
        <p:xfrm>
          <a:off x="3418639" y="332781"/>
          <a:ext cx="4089329" cy="5733254"/>
        </p:xfrm>
        <a:graphic>
          <a:graphicData uri="http://schemas.openxmlformats.org/drawingml/2006/table">
            <a:tbl>
              <a:tblPr firstRow="1" firstCol="1" bandRow="1"/>
              <a:tblGrid>
                <a:gridCol w="16869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43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380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7215">
                <a:tc gridSpan="3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КАРТОФЕЛЬ: сорт ТОМИЧКА</a:t>
                      </a:r>
                      <a:r>
                        <a:rPr lang="en-US" sz="16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6313">
                <a:tc gridSpan="3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Тулеевский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х Пост-86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7612">
                <a:tc gridSpan="3"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Включен в государственный реестр селекционных достижений в 2023 году 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(ПАТЕНТ № 13014 от 14.08.2023.) 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3745">
                <a:tc gridSpan="3"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Авторы: </a:t>
                      </a:r>
                      <a:r>
                        <a:rPr lang="ru-RU" sz="1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Гантимурова</a:t>
                      </a:r>
                      <a:r>
                        <a:rPr lang="ru-RU" sz="1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А.Н., Куликова В.И., </a:t>
                      </a:r>
                      <a:r>
                        <a:rPr lang="ru-RU" sz="1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Ходаева</a:t>
                      </a:r>
                      <a:r>
                        <a:rPr lang="ru-RU" sz="1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В.П., </a:t>
                      </a:r>
                      <a:r>
                        <a:rPr lang="ru-RU" sz="1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Лапшинов</a:t>
                      </a:r>
                      <a:r>
                        <a:rPr lang="ru-RU" sz="1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Н.А.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2580">
                <a:tc gridSpan="3">
                  <a:txBody>
                    <a:bodyPr/>
                    <a:lstStyle/>
                    <a:p>
                      <a:pPr indent="4495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УРОЖАЙНОСТЬ (максимальная)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6388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 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495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В производстве: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В госиспытании: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567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Семян, ц/га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-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220,0-304,0 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5258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МОРФОЛОГИЧЕСКИЕ ХАРАКТЕРИСТИКИ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9522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Куст, клубень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Куст прямостоячий, компактный, низкий. Стебли слабоветвистые. Лист от среднего до крупного размера, от зеленого до темно-зеленого цвета. Цветки слабо-фиолетовые с белым кончиком. Клубень округло-овальный. Кожура желтая сетчатая. Глазки очень мелкие не окрашены. Мякоть желтая 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5258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АГРОТЕХНИЧЕСКИЕ ХАРАКТЕРИСТИКИ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52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Срок созревания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ранний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6567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Вегетационный период, дней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80-90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675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Норма посадки, тыс. шт./га на семена / продовольственный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66,6-71,6</a:t>
                      </a:r>
                      <a:r>
                        <a:rPr lang="ru-RU" sz="1000" b="1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/ 36,6-44,4</a:t>
                      </a:r>
                      <a:endParaRPr lang="ru-RU" sz="10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7391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Масса товарного клубня, г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80,0-120,0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6567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Количество клубней, шт./куст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8,0–12,0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5158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Агрофон высокий/средний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Высокий</a:t>
                      </a:r>
                      <a:r>
                        <a:rPr lang="ru-RU" sz="800" baseline="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 или средний</a:t>
                      </a:r>
                      <a:endParaRPr lang="ru-RU" sz="8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1525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Период покоя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средний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9761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Устойчивость к болезням, вредителям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устойчив к раку и золотистой картофельной нематоде; относительно устойчив к фитофторозу, </a:t>
                      </a:r>
                      <a:r>
                        <a:rPr lang="ru-RU" sz="8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ризоктониозу</a:t>
                      </a: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, парше обыкновенной, вирусам. 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6507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Устойчивость к механическим воздействиям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устойчив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6507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Адаптивная способность: высокая/средняя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средняя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1525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Регион возделывания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Западно-Сибирский (10)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15258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ТЕХНОЛОГИЧЕСКИЕ ПОКАЗАТЕЛИ КАЧЕСТВА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1525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Назначение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столовый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16567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Содержание крахмала, %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12,0-16,0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  <a:tr h="1525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+mn-lt"/>
                          <a:ea typeface="Calibri" panose="020F0502020204030204" pitchFamily="34" charset="0"/>
                        </a:rPr>
                        <a:t>Вкусовые качества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хорошие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4"/>
                  </a:ext>
                </a:extLst>
              </a:tr>
              <a:tr h="1525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Кулинарный тип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ВС - умеренно разваривается</a:t>
                      </a:r>
                    </a:p>
                  </a:txBody>
                  <a:tcPr marL="37410" marR="37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5173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83FD3154-5AAD-4E75-B2C3-844E1A5A06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935" y="3764448"/>
            <a:ext cx="2519121" cy="309824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9DAB024E-A62C-48B0-AF63-F6E63F10D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573" y="3764448"/>
            <a:ext cx="2323680" cy="3098240"/>
          </a:xfrm>
          <a:prstGeom prst="rect">
            <a:avLst/>
          </a:prstGeom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5DF09B9-82A7-42C4-BF0A-15723AFB2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62B47-78BA-4498-87B8-568A6E4225AC}" type="slidenum">
              <a:rPr lang="ru-RU" smtClean="0"/>
              <a:t>10</a:t>
            </a:fld>
            <a:endParaRPr lang="ru-RU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37A05AB7-DBA5-4516-8C57-5B56580102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436060"/>
              </p:ext>
            </p:extLst>
          </p:nvPr>
        </p:nvGraphicFramePr>
        <p:xfrm>
          <a:off x="299871" y="525928"/>
          <a:ext cx="11521279" cy="3248130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xmlns="" val="139364153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xmlns="" val="835871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1177076233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4034104900"/>
                    </a:ext>
                  </a:extLst>
                </a:gridCol>
                <a:gridCol w="697266">
                  <a:extLst>
                    <a:ext uri="{9D8B030D-6E8A-4147-A177-3AD203B41FA5}">
                      <a16:colId xmlns:a16="http://schemas.microsoft.com/office/drawing/2014/main" xmlns="" val="3132542103"/>
                    </a:ext>
                  </a:extLst>
                </a:gridCol>
                <a:gridCol w="1967030">
                  <a:extLst>
                    <a:ext uri="{9D8B030D-6E8A-4147-A177-3AD203B41FA5}">
                      <a16:colId xmlns:a16="http://schemas.microsoft.com/office/drawing/2014/main" xmlns="" val="443837782"/>
                    </a:ext>
                  </a:extLst>
                </a:gridCol>
                <a:gridCol w="1296143">
                  <a:extLst>
                    <a:ext uri="{9D8B030D-6E8A-4147-A177-3AD203B41FA5}">
                      <a16:colId xmlns:a16="http://schemas.microsoft.com/office/drawing/2014/main" xmlns="" val="4200005775"/>
                    </a:ext>
                  </a:extLst>
                </a:gridCol>
              </a:tblGrid>
              <a:tr h="28490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Сорт, гибрид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Ранний урожай, г/куст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Конечный урожай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Масса товарного клубня, г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Товарность, %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9023784"/>
                  </a:ext>
                </a:extLst>
              </a:tr>
              <a:tr h="3419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</a:rPr>
                        <a:t>шт./куст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</a:rPr>
                        <a:t>г/куст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</a:rPr>
                        <a:t>т/га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1023545"/>
                  </a:ext>
                </a:extLst>
              </a:tr>
              <a:tr h="160437">
                <a:tc>
                  <a:txBody>
                    <a:bodyPr/>
                    <a:lstStyle/>
                    <a:p>
                      <a:pPr indent="7620"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Любава (</a:t>
                      </a:r>
                      <a:r>
                        <a:rPr lang="ru-RU" sz="1500" b="0" dirty="0" err="1">
                          <a:solidFill>
                            <a:srgbClr val="002060"/>
                          </a:solidFill>
                          <a:effectLst/>
                        </a:rPr>
                        <a:t>ст</a:t>
                      </a: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-т)</a:t>
                      </a:r>
                      <a:endParaRPr lang="ru-RU" sz="15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75,1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7,8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621,4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22,4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105,8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65,2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97878744"/>
                  </a:ext>
                </a:extLst>
              </a:tr>
              <a:tr h="16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Кемеровчанин (</a:t>
                      </a:r>
                      <a:r>
                        <a:rPr lang="ru-RU" sz="1500" b="0" dirty="0" err="1">
                          <a:solidFill>
                            <a:srgbClr val="002060"/>
                          </a:solidFill>
                          <a:effectLst/>
                        </a:rPr>
                        <a:t>ст</a:t>
                      </a: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-т)</a:t>
                      </a:r>
                      <a:endParaRPr lang="ru-RU" sz="15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81,9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6,1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478,9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17,2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110,2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62,0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603606203"/>
                  </a:ext>
                </a:extLst>
              </a:tr>
              <a:tr h="16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err="1">
                          <a:solidFill>
                            <a:srgbClr val="002060"/>
                          </a:solidFill>
                          <a:effectLst/>
                        </a:rPr>
                        <a:t>Тулеевский</a:t>
                      </a: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 (</a:t>
                      </a:r>
                      <a:r>
                        <a:rPr lang="ru-RU" sz="1500" b="0" dirty="0" err="1">
                          <a:solidFill>
                            <a:srgbClr val="002060"/>
                          </a:solidFill>
                          <a:effectLst/>
                        </a:rPr>
                        <a:t>ст</a:t>
                      </a: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-т)</a:t>
                      </a:r>
                      <a:endParaRPr lang="ru-RU" sz="15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51,5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</a:rPr>
                        <a:t>9,4</a:t>
                      </a:r>
                      <a:endParaRPr lang="ru-RU" sz="1400" b="1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</a:rPr>
                        <a:t>560,3</a:t>
                      </a:r>
                      <a:endParaRPr lang="ru-RU" sz="1400" b="1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20,2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72,4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70,9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982081353"/>
                  </a:ext>
                </a:extLst>
              </a:tr>
              <a:tr h="16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Сибирский</a:t>
                      </a:r>
                      <a:endParaRPr lang="ru-RU" sz="15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103,4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14,0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745,5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26,8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72,2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60,8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625183019"/>
                  </a:ext>
                </a:extLst>
              </a:tr>
              <a:tr h="172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1615-10</a:t>
                      </a:r>
                      <a:r>
                        <a:rPr lang="en-US" sz="15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(Невский х </a:t>
                      </a:r>
                      <a:r>
                        <a:rPr lang="ru-RU" sz="1500" b="1" dirty="0" err="1">
                          <a:solidFill>
                            <a:srgbClr val="FF0000"/>
                          </a:solidFill>
                          <a:effectLst/>
                        </a:rPr>
                        <a:t>Жуковск.ранн</a:t>
                      </a: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.)</a:t>
                      </a:r>
                      <a:endParaRPr lang="ru-RU" sz="15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263,5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9,5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741,0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26,7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102,4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64,9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492325220"/>
                  </a:ext>
                </a:extLst>
              </a:tr>
              <a:tr h="172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6-04-2017</a:t>
                      </a:r>
                      <a:endParaRPr lang="ru-RU" sz="15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67,4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11,1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714,3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25,7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92,2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61,8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8764134"/>
                  </a:ext>
                </a:extLst>
              </a:tr>
              <a:tr h="172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7-1-14 (2584-9 х </a:t>
                      </a:r>
                      <a:r>
                        <a:rPr lang="en-US" sz="1500" b="1" dirty="0" err="1">
                          <a:solidFill>
                            <a:srgbClr val="FF0000"/>
                          </a:solidFill>
                          <a:effectLst/>
                        </a:rPr>
                        <a:t>Romanze</a:t>
                      </a:r>
                      <a:r>
                        <a:rPr lang="en-US" sz="1500" b="1" dirty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endParaRPr lang="ru-RU" sz="15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139,9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7,0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690,5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24,9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113,8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65,3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407931147"/>
                  </a:ext>
                </a:extLst>
              </a:tr>
              <a:tr h="172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7-11-14</a:t>
                      </a:r>
                      <a:endParaRPr lang="ru-RU" sz="15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224,0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16,6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673,3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24,2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62,8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41,0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497792206"/>
                  </a:ext>
                </a:extLst>
              </a:tr>
              <a:tr h="172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</a:rPr>
                        <a:t>17-5/6-11</a:t>
                      </a:r>
                      <a:endParaRPr lang="ru-RU" sz="15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52,1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7,4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588,6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21,2-31,0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</a:rPr>
                        <a:t>108,4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63,1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165591785"/>
                  </a:ext>
                </a:extLst>
              </a:tr>
              <a:tr h="16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rgbClr val="002060"/>
                          </a:solidFill>
                          <a:effectLst/>
                        </a:rPr>
                        <a:t>НСР</a:t>
                      </a:r>
                      <a:r>
                        <a:rPr lang="ru-RU" sz="1500" b="0" baseline="-25000" dirty="0">
                          <a:solidFill>
                            <a:srgbClr val="002060"/>
                          </a:solidFill>
                          <a:effectLst/>
                        </a:rPr>
                        <a:t>05</a:t>
                      </a:r>
                      <a:endParaRPr lang="ru-RU" sz="15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64,9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2,7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117,1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4,2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19,2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7,0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242811026"/>
                  </a:ext>
                </a:extLst>
              </a:tr>
            </a:tbl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8A27CEB8-D827-49BB-BB3D-CFF7343CDE96}"/>
              </a:ext>
            </a:extLst>
          </p:cNvPr>
          <p:cNvSpPr/>
          <p:nvPr/>
        </p:nvSpPr>
        <p:spPr>
          <a:xfrm>
            <a:off x="0" y="37321"/>
            <a:ext cx="12072664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Перспективы. Оценка </a:t>
            </a:r>
            <a:r>
              <a:rPr lang="ru-RU" sz="2400" b="1" dirty="0">
                <a:solidFill>
                  <a:srgbClr val="002060"/>
                </a:solidFill>
                <a:ea typeface="Times New Roman" panose="02020603050405020304" pitchFamily="18" charset="0"/>
              </a:rPr>
              <a:t>сортов и гибридов картофеля в питомнике КСИ, 2024 г. (</a:t>
            </a:r>
            <a:r>
              <a:rPr lang="en-US" sz="2400" b="1" dirty="0">
                <a:solidFill>
                  <a:srgbClr val="002060"/>
                </a:solidFill>
              </a:rPr>
              <a:t>n=</a:t>
            </a:r>
            <a:r>
              <a:rPr lang="ru-RU" sz="2400" b="1" dirty="0">
                <a:solidFill>
                  <a:srgbClr val="002060"/>
                </a:solidFill>
              </a:rPr>
              <a:t>24)</a:t>
            </a:r>
            <a:r>
              <a:rPr lang="ru-RU" sz="2400" b="1" dirty="0">
                <a:solidFill>
                  <a:srgbClr val="002060"/>
                </a:solidFill>
                <a:ea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029C59CE-8BD6-4AF2-AC19-54961A201BAC}"/>
              </a:ext>
            </a:extLst>
          </p:cNvPr>
          <p:cNvGrpSpPr/>
          <p:nvPr/>
        </p:nvGrpSpPr>
        <p:grpSpPr>
          <a:xfrm>
            <a:off x="7552738" y="3792989"/>
            <a:ext cx="2312457" cy="3068960"/>
            <a:chOff x="6376085" y="3475414"/>
            <a:chExt cx="2312457" cy="3068960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0C01D7EA-0D91-4146-925E-391E0DE088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6822" y="3475414"/>
              <a:ext cx="2301720" cy="3068960"/>
            </a:xfrm>
            <a:prstGeom prst="rect">
              <a:avLst/>
            </a:prstGeom>
          </p:spPr>
        </p:pic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467E2E67-EF9B-41AD-8D60-A900A7A9F9C9}"/>
                </a:ext>
              </a:extLst>
            </p:cNvPr>
            <p:cNvGrpSpPr/>
            <p:nvPr/>
          </p:nvGrpSpPr>
          <p:grpSpPr>
            <a:xfrm>
              <a:off x="6376085" y="5001525"/>
              <a:ext cx="1199631" cy="1537387"/>
              <a:chOff x="6411107" y="5052419"/>
              <a:chExt cx="1199631" cy="1537387"/>
            </a:xfrm>
          </p:grpSpPr>
          <p:pic>
            <p:nvPicPr>
              <p:cNvPr id="3" name="Рисунок 2">
                <a:extLst>
                  <a:ext uri="{FF2B5EF4-FFF2-40B4-BE49-F238E27FC236}">
                    <a16:creationId xmlns:a16="http://schemas.microsoft.com/office/drawing/2014/main" xmlns="" id="{317072E1-394F-43BF-9F6E-DC10CD758D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6411107" y="5421751"/>
                <a:ext cx="1168055" cy="1168055"/>
              </a:xfrm>
              <a:prstGeom prst="rect">
                <a:avLst/>
              </a:prstGeom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3D730785-A712-4ECA-9E25-3EAC44C9D366}"/>
                  </a:ext>
                </a:extLst>
              </p:cNvPr>
              <p:cNvSpPr txBox="1"/>
              <p:nvPr/>
            </p:nvSpPr>
            <p:spPr>
              <a:xfrm>
                <a:off x="6421844" y="5052419"/>
                <a:ext cx="118889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rgbClr val="FF0000"/>
                    </a:solidFill>
                  </a:rPr>
                  <a:t>17-5/6-11</a:t>
                </a:r>
              </a:p>
            </p:txBody>
          </p:sp>
        </p:grp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149CA8C-8056-4B89-980E-792063648D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3818" y="5535042"/>
            <a:ext cx="1326907" cy="132690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41C9679-2C5B-4656-91EB-B49CCA53D0B0}"/>
              </a:ext>
            </a:extLst>
          </p:cNvPr>
          <p:cNvSpPr txBox="1"/>
          <p:nvPr/>
        </p:nvSpPr>
        <p:spPr>
          <a:xfrm>
            <a:off x="5016335" y="5164971"/>
            <a:ext cx="13269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7-</a:t>
            </a:r>
            <a:r>
              <a:rPr lang="en-US" b="1" dirty="0">
                <a:solidFill>
                  <a:srgbClr val="FF0000"/>
                </a:solidFill>
              </a:rPr>
              <a:t>11</a:t>
            </a:r>
            <a:r>
              <a:rPr lang="ru-RU" b="1" dirty="0">
                <a:solidFill>
                  <a:srgbClr val="FF0000"/>
                </a:solidFill>
              </a:rPr>
              <a:t>-1</a:t>
            </a:r>
            <a:r>
              <a:rPr lang="en-US" b="1" dirty="0">
                <a:solidFill>
                  <a:srgbClr val="FF0000"/>
                </a:solidFill>
              </a:rPr>
              <a:t>4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202EDAA-5507-42D8-AAD3-BFB3D3EF2F0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61" y="3751996"/>
            <a:ext cx="2301720" cy="30689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E0853565-ED80-4263-B52F-F214620C61AD}"/>
              </a:ext>
            </a:extLst>
          </p:cNvPr>
          <p:cNvSpPr txBox="1"/>
          <p:nvPr/>
        </p:nvSpPr>
        <p:spPr>
          <a:xfrm>
            <a:off x="302723" y="6456312"/>
            <a:ext cx="95731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1615-10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FA9913D-17FF-4701-B918-8B66C63ED7D1}"/>
              </a:ext>
            </a:extLst>
          </p:cNvPr>
          <p:cNvSpPr txBox="1"/>
          <p:nvPr/>
        </p:nvSpPr>
        <p:spPr>
          <a:xfrm>
            <a:off x="2645411" y="6493356"/>
            <a:ext cx="13269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7-</a:t>
            </a:r>
            <a:r>
              <a:rPr lang="en-US" b="1" dirty="0">
                <a:solidFill>
                  <a:srgbClr val="FF0000"/>
                </a:solidFill>
              </a:rPr>
              <a:t>1</a:t>
            </a:r>
            <a:r>
              <a:rPr lang="ru-RU" b="1" dirty="0">
                <a:solidFill>
                  <a:srgbClr val="FF0000"/>
                </a:solidFill>
              </a:rPr>
              <a:t>-1</a:t>
            </a:r>
            <a:r>
              <a:rPr lang="en-US" b="1" dirty="0">
                <a:solidFill>
                  <a:srgbClr val="FF0000"/>
                </a:solidFill>
              </a:rPr>
              <a:t>4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C781C922-428C-478E-ACAF-A802120B861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614" y="3792989"/>
            <a:ext cx="1854238" cy="2472317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2F349D88-9265-48FC-9F4E-2152AEAB1944}"/>
              </a:ext>
            </a:extLst>
          </p:cNvPr>
          <p:cNvSpPr txBox="1"/>
          <p:nvPr/>
        </p:nvSpPr>
        <p:spPr>
          <a:xfrm>
            <a:off x="9929974" y="5280079"/>
            <a:ext cx="13269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1/5-3-13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33ABB535-E11F-40F4-922C-49D1CC91F82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18614" y="5668946"/>
            <a:ext cx="641882" cy="64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30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6CA53215-48A6-4D59-957B-1336660EB6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1673576"/>
              </p:ext>
            </p:extLst>
          </p:nvPr>
        </p:nvGraphicFramePr>
        <p:xfrm>
          <a:off x="292219" y="1"/>
          <a:ext cx="11497473" cy="429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9FEBB11-41DE-4987-9FE5-11999910C697}"/>
              </a:ext>
            </a:extLst>
          </p:cNvPr>
          <p:cNvSpPr txBox="1"/>
          <p:nvPr/>
        </p:nvSpPr>
        <p:spPr>
          <a:xfrm>
            <a:off x="317206" y="4365104"/>
            <a:ext cx="62257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</a:rPr>
              <a:t>Обеспечение </a:t>
            </a:r>
            <a:r>
              <a:rPr lang="ru-RU" sz="2000" b="1" dirty="0">
                <a:solidFill>
                  <a:srgbClr val="002060"/>
                </a:solidFill>
              </a:rPr>
              <a:t>широкого использования инновационных технологий на уровне </a:t>
            </a:r>
            <a:r>
              <a:rPr lang="ru-RU" sz="2000" b="1" dirty="0" err="1">
                <a:solidFill>
                  <a:srgbClr val="002060"/>
                </a:solidFill>
              </a:rPr>
              <a:t>меристемно</a:t>
            </a:r>
            <a:r>
              <a:rPr lang="ru-RU" sz="2000" b="1" dirty="0">
                <a:solidFill>
                  <a:srgbClr val="002060"/>
                </a:solidFill>
              </a:rPr>
              <a:t>-тканевых культур, </a:t>
            </a:r>
            <a:r>
              <a:rPr lang="ru-RU" sz="2000" b="1" dirty="0" err="1">
                <a:solidFill>
                  <a:srgbClr val="002060"/>
                </a:solidFill>
              </a:rPr>
              <a:t>клонального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микроразмножения</a:t>
            </a:r>
            <a:r>
              <a:rPr lang="ru-RU" sz="2000" b="1" dirty="0">
                <a:solidFill>
                  <a:srgbClr val="002060"/>
                </a:solidFill>
              </a:rPr>
              <a:t>, выращивание </a:t>
            </a:r>
            <a:r>
              <a:rPr lang="ru-RU" sz="2000" b="1" dirty="0" err="1">
                <a:solidFill>
                  <a:srgbClr val="002060"/>
                </a:solidFill>
              </a:rPr>
              <a:t>миниклубней</a:t>
            </a:r>
            <a:r>
              <a:rPr lang="ru-RU" sz="2000" b="1" dirty="0">
                <a:solidFill>
                  <a:srgbClr val="002060"/>
                </a:solidFill>
              </a:rPr>
              <a:t> и применение высокоточных методов диагностики, модернизации базы хранения в системе «климат-контроля».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999656" y="548680"/>
            <a:ext cx="0" cy="3816424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8895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46" y="3293262"/>
            <a:ext cx="81517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Сохранение генетических качеств сорта, т.е. поддержание высоких сортовых качеств производимых семян; получение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физиологически полноценных семян с высокими посевными и урожайными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свойствами; оздоровление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семян от грибных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болезней. </a:t>
            </a:r>
            <a:endParaRPr lang="ru-RU" sz="2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7765" y="1185639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Создание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новых отечественных пластичных сортов яровой мягкой пшеницы, ярового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ячменя (пленчатые и голозерные формы),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ярового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овса (пленчатые и голозерные формы),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с конкурентоспособными хозяйственно-полезными признаками: высокая урожайность, адаптивность, устойчивость к болезням, качество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зерна. </a:t>
            </a:r>
            <a:endParaRPr lang="ru-RU" sz="2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865" y="804675"/>
            <a:ext cx="16065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СЕЛЕКЦИЯ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7148" y="2839920"/>
            <a:ext cx="47977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ОРИГИНАЛЬНОЕ СЕМЕНОВОДСТВО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3256" y="4947543"/>
            <a:ext cx="757569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Выполнение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планов производства и реализации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высококачественных семян и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создание необходимых объемов страховых и переходящих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фондов; массовое размножение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семян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районированных </a:t>
            </a:r>
            <a:r>
              <a:rPr lang="ru-RU" sz="2000" dirty="0">
                <a:solidFill>
                  <a:srgbClr val="002060"/>
                </a:solidFill>
                <a:cs typeface="Arial" panose="020B0604020202020204" pitchFamily="34" charset="0"/>
              </a:rPr>
              <a:t>сортов для 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осуществления  сортосмены и </a:t>
            </a:r>
            <a:r>
              <a:rPr lang="ru-RU" sz="2000" dirty="0" err="1" smtClean="0">
                <a:solidFill>
                  <a:srgbClr val="002060"/>
                </a:solidFill>
                <a:cs typeface="Arial" panose="020B0604020202020204" pitchFamily="34" charset="0"/>
              </a:rPr>
              <a:t>сортообновления</a:t>
            </a: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7148" y="4582067"/>
            <a:ext cx="39316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ЭЛИТНОЕ СЕМЕНОВОДСТВО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99456" y="501133"/>
            <a:ext cx="9505056" cy="31136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14" name="Прямоугольник 13"/>
          <p:cNvSpPr/>
          <p:nvPr/>
        </p:nvSpPr>
        <p:spPr>
          <a:xfrm>
            <a:off x="1199456" y="501133"/>
            <a:ext cx="8568952" cy="311369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13335" tIns="13335" rIns="13335" bIns="13335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1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Перспективные </a:t>
            </a:r>
            <a:r>
              <a:rPr lang="ru-RU" sz="21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</a:t>
            </a:r>
            <a:r>
              <a:rPr lang="ru-RU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1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ерновых культур </a:t>
            </a:r>
            <a:endParaRPr lang="ru-RU" sz="21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2" descr="https://www.agroxxi.ru/images/buraja-rzhavchin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0" r="23053"/>
          <a:stretch/>
        </p:blipFill>
        <p:spPr bwMode="auto">
          <a:xfrm>
            <a:off x="10347904" y="1288909"/>
            <a:ext cx="1276320" cy="167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://doctorfarmer.ru/files/flib/2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905" y="3172198"/>
            <a:ext cx="1380430" cy="160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https://o-flora.com/wp-content/uploads/2016/01/5-6-1024x76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64"/>
          <a:stretch/>
        </p:blipFill>
        <p:spPr bwMode="auto">
          <a:xfrm>
            <a:off x="10347904" y="4947543"/>
            <a:ext cx="1416903" cy="149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9" r="15700" b="21387"/>
          <a:stretch>
            <a:fillRect/>
          </a:stretch>
        </p:blipFill>
        <p:spPr bwMode="auto">
          <a:xfrm>
            <a:off x="8400256" y="1288909"/>
            <a:ext cx="1772609" cy="2126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35" b="10442"/>
          <a:stretch>
            <a:fillRect/>
          </a:stretch>
        </p:blipFill>
        <p:spPr bwMode="auto">
          <a:xfrm>
            <a:off x="8400256" y="3891402"/>
            <a:ext cx="1808460" cy="245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72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8892585"/>
              </p:ext>
            </p:extLst>
          </p:nvPr>
        </p:nvGraphicFramePr>
        <p:xfrm>
          <a:off x="479376" y="116632"/>
          <a:ext cx="10009112" cy="66147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3" imgW="8020050" imgH="5667375" progId="Acrobat.Document.DC">
                  <p:embed/>
                </p:oleObj>
              </mc:Choice>
              <mc:Fallback>
                <p:oleObj name="Acrobat Document" r:id="rId3" imgW="8020050" imgH="5667375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9376" y="116632"/>
                        <a:ext cx="10009112" cy="66147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4633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Презентация А4 горизонт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8" r="67731"/>
          <a:stretch/>
        </p:blipFill>
        <p:spPr bwMode="auto">
          <a:xfrm>
            <a:off x="14747" y="1783644"/>
            <a:ext cx="2951163" cy="507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15255" y="295094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СОТРА КАРТОФЕЛЯ КЕМЕРОВСКОГО </a:t>
            </a:r>
            <a:r>
              <a:rPr lang="ru-RU" sz="2000" b="1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НИИСХ – ФИЛИАЛА СФНЦА РАН</a:t>
            </a:r>
            <a:endParaRPr lang="ru-RU" sz="20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9315" y="986296"/>
            <a:ext cx="3484300" cy="2747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49315" y="4005943"/>
            <a:ext cx="3484300" cy="26695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506595" y="981536"/>
            <a:ext cx="3484300" cy="27522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8419039" y="981536"/>
            <a:ext cx="3484300" cy="27522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8419039" y="4005943"/>
            <a:ext cx="3484300" cy="26695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469105" y="4005943"/>
            <a:ext cx="3484300" cy="26695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Объект 5" descr="DSCN0989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84" y="1036330"/>
            <a:ext cx="775673" cy="747314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31" name="Рисунок 30" descr="Любава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6" t="3929" r="16670" b="15717"/>
          <a:stretch>
            <a:fillRect/>
          </a:stretch>
        </p:blipFill>
        <p:spPr bwMode="auto">
          <a:xfrm>
            <a:off x="1190180" y="1038050"/>
            <a:ext cx="946872" cy="745594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32" name="Прямоугольник 31"/>
          <p:cNvSpPr/>
          <p:nvPr/>
        </p:nvSpPr>
        <p:spPr>
          <a:xfrm>
            <a:off x="2137052" y="1225857"/>
            <a:ext cx="18335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5365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ЛЮБАВА</a:t>
            </a:r>
            <a:endParaRPr lang="ru-RU" sz="2000" b="1" dirty="0">
              <a:solidFill>
                <a:srgbClr val="65365A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1" name="Таблица 50"/>
          <p:cNvGraphicFramePr>
            <a:graphicFrameLocks noGrp="1"/>
          </p:cNvGraphicFramePr>
          <p:nvPr>
            <p:extLst/>
          </p:nvPr>
        </p:nvGraphicFramePr>
        <p:xfrm>
          <a:off x="549315" y="1783644"/>
          <a:ext cx="3454156" cy="18722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541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590927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74625" algn="l"/>
                        </a:tabLst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спелости: ранняя (60-90 дней)</a:t>
                      </a:r>
                    </a:p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Ранний урожай 28 т/га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285750" marR="0" indent="-2857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урожайность 42 т/га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Отзывчив на полив и внесение удобрений, устойчив к механическим повреждениям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Высокая товарность клубней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Увеличенный период вегетации и покоя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52" name="Рисунок 51" descr="20190823_092142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1" t="20444"/>
          <a:stretch/>
        </p:blipFill>
        <p:spPr bwMode="auto">
          <a:xfrm>
            <a:off x="4604657" y="1034143"/>
            <a:ext cx="752503" cy="749501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53" name="Рисунок 12" descr="20190826_155829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6" r="14953" b="20277"/>
          <a:stretch/>
        </p:blipFill>
        <p:spPr bwMode="auto">
          <a:xfrm>
            <a:off x="5151348" y="1036330"/>
            <a:ext cx="786261" cy="74731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Прямоугольник 53"/>
          <p:cNvSpPr/>
          <p:nvPr/>
        </p:nvSpPr>
        <p:spPr>
          <a:xfrm>
            <a:off x="5885880" y="972298"/>
            <a:ext cx="21567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5365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ПАМЯТИ АНОШКИНОЙ</a:t>
            </a:r>
            <a:endParaRPr lang="ru-RU" sz="2000" b="1" dirty="0">
              <a:solidFill>
                <a:srgbClr val="65365A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5" name="Таблица 54"/>
          <p:cNvGraphicFramePr>
            <a:graphicFrameLocks noGrp="1"/>
          </p:cNvGraphicFramePr>
          <p:nvPr>
            <p:extLst/>
          </p:nvPr>
        </p:nvGraphicFramePr>
        <p:xfrm>
          <a:off x="4506595" y="1830364"/>
          <a:ext cx="3446811" cy="18730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68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73055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спелости: ранняя (60-90 дней)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Ранний урожай 28 т/га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урожайность 44 т/га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Отзывчив на полив и внесение удобрений,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Высокая товарность клубней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Отличные вкусовые качества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Увеличенный период вегетации и покоя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56" name="Объект 6" descr="C:\Users\User\Pictures\СОРТА\Сорта Кем НИИСХ\Кузнечанка\Сорт Кузнечанка.JPG"/>
          <p:cNvPicPr>
            <a:picLocks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15" t="7989" r="13740" b="10137"/>
          <a:stretch/>
        </p:blipFill>
        <p:spPr bwMode="auto">
          <a:xfrm>
            <a:off x="8479971" y="1037822"/>
            <a:ext cx="612872" cy="74031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Рисунок 56" descr="C:\Users\User\Pictures\СОРТА\Сорта Кем НИИСХ\Кузнечанка\IMG_20180906_131134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2" t="2612" r="18836"/>
          <a:stretch/>
        </p:blipFill>
        <p:spPr bwMode="auto">
          <a:xfrm>
            <a:off x="8940098" y="1037927"/>
            <a:ext cx="881128" cy="743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8" name="Прямоугольник 57"/>
          <p:cNvSpPr/>
          <p:nvPr/>
        </p:nvSpPr>
        <p:spPr>
          <a:xfrm>
            <a:off x="9821226" y="1140150"/>
            <a:ext cx="21176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5365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КУЗНЕЧАНКА</a:t>
            </a:r>
            <a:endParaRPr lang="ru-RU" sz="2000" b="1" dirty="0">
              <a:solidFill>
                <a:srgbClr val="65365A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9" name="Таблица 58"/>
          <p:cNvGraphicFramePr>
            <a:graphicFrameLocks noGrp="1"/>
          </p:cNvGraphicFramePr>
          <p:nvPr>
            <p:extLst/>
          </p:nvPr>
        </p:nvGraphicFramePr>
        <p:xfrm>
          <a:off x="8479971" y="1828532"/>
          <a:ext cx="3342922" cy="18722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29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33155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спелости: среднеранняя (70-115 дней)</a:t>
                      </a:r>
                      <a:endParaRPr lang="ru-RU" sz="13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урожайность 30-31 т/га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Пригоден для переработки на хрустящий картофель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Имеет низкое содержание редуцирующих сахаров 0,13-0,14 %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Содержание сухого вещества 21,0-22,8 %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60" name="Рисунок 59" descr="C:\Users\User\Desktop\Танай, цветок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28" y="4036567"/>
            <a:ext cx="658063" cy="753148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61" name="Рисунок 60" descr="E:\Танай\Танай, клубни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181" y="4036567"/>
            <a:ext cx="946872" cy="753148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graphicFrame>
        <p:nvGraphicFramePr>
          <p:cNvPr id="62" name="Таблица 61"/>
          <p:cNvGraphicFramePr>
            <a:graphicFrameLocks noGrp="1"/>
          </p:cNvGraphicFramePr>
          <p:nvPr>
            <p:extLst/>
          </p:nvPr>
        </p:nvGraphicFramePr>
        <p:xfrm>
          <a:off x="606127" y="4804996"/>
          <a:ext cx="3397343" cy="18536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973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53642"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спелости: среднеранняя (70-115 дней)</a:t>
                      </a:r>
                      <a:endParaRPr lang="ru-RU" sz="13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урожайность 30-31 т/га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Засухоустойчив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Выровненность клубней в кусту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Устойчив к механическим повреждениям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Высокая </a:t>
                      </a:r>
                      <a:r>
                        <a:rPr lang="ru-RU" sz="1300" b="0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лежкость</a:t>
                      </a: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клубней.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63" name="Прямоугольник 62"/>
          <p:cNvSpPr/>
          <p:nvPr/>
        </p:nvSpPr>
        <p:spPr>
          <a:xfrm>
            <a:off x="2291465" y="4213086"/>
            <a:ext cx="14712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5365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ТАНАЙ</a:t>
            </a:r>
            <a:endParaRPr lang="ru-RU" sz="2000" b="1" dirty="0">
              <a:solidFill>
                <a:srgbClr val="65365A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9898896" y="4122684"/>
            <a:ext cx="19267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5365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КЕМЕРОВ-ЧАНИН</a:t>
            </a:r>
            <a:endParaRPr lang="ru-RU" sz="2000" b="1" dirty="0">
              <a:solidFill>
                <a:srgbClr val="65365A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66" name="Объект 12" descr="E:\Кемеровчанин\Кемеровчанин, цветок.jpg"/>
          <p:cNvPicPr>
            <a:picLocks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6"/>
          <a:stretch/>
        </p:blipFill>
        <p:spPr bwMode="auto">
          <a:xfrm>
            <a:off x="8479971" y="4079166"/>
            <a:ext cx="612872" cy="7105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7" name="Таблица 66"/>
          <p:cNvGraphicFramePr>
            <a:graphicFrameLocks noGrp="1"/>
          </p:cNvGraphicFramePr>
          <p:nvPr>
            <p:extLst/>
          </p:nvPr>
        </p:nvGraphicFramePr>
        <p:xfrm>
          <a:off x="8479970" y="4802164"/>
          <a:ext cx="3345697" cy="18733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56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73362"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спелости: среднеранняя (70-115 дней)</a:t>
                      </a:r>
                      <a:endParaRPr lang="ru-RU" sz="13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урожайность 33 т/га</a:t>
                      </a:r>
                    </a:p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Отличные вкусовые качества</a:t>
                      </a:r>
                    </a:p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Высокая товарность клубней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Устойчив к механическим повреждениям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Высокая </a:t>
                      </a:r>
                      <a:r>
                        <a:rPr lang="ru-RU" sz="1300" b="0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лежкость</a:t>
                      </a: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клубней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65" name="Рисунок 64" descr="E:\Кемеровчанин\Кемеровчанин, клубни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4" r="5569"/>
          <a:stretch/>
        </p:blipFill>
        <p:spPr bwMode="auto">
          <a:xfrm>
            <a:off x="8940098" y="4079166"/>
            <a:ext cx="881128" cy="710549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68" name="Рисунок 67" descr="D:\Мои документы\ССЦ (селекционно-семеноводческий центр)\ССЦ (картофель)\Отчет по ССЦ за 2021 год\6. Фото соцветия со стеблем куста картофеля сорта Кузбасский (2).jpg"/>
          <p:cNvPicPr/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3" r="13733" b="15228"/>
          <a:stretch/>
        </p:blipFill>
        <p:spPr bwMode="auto">
          <a:xfrm>
            <a:off x="4539342" y="4079166"/>
            <a:ext cx="642257" cy="751404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9" name="Рисунок 68" descr="C:\Users\User\Pictures\СОРТА\Сорта Кем НИИСХ\Кузбасский передан в 2021 г 22-103-10\клубни 22.06.21\IMG_20210622_103241.jpg"/>
          <p:cNvPicPr/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68" b="11754"/>
          <a:stretch/>
        </p:blipFill>
        <p:spPr bwMode="auto">
          <a:xfrm>
            <a:off x="5086379" y="4079167"/>
            <a:ext cx="799501" cy="751404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5879522" y="4245794"/>
            <a:ext cx="207388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b="1" dirty="0" smtClean="0">
                <a:solidFill>
                  <a:srgbClr val="65365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КУЗБАССКИЙ</a:t>
            </a:r>
            <a:endParaRPr lang="ru-RU" sz="1900" b="1" dirty="0">
              <a:solidFill>
                <a:srgbClr val="65365A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1" name="Таблица 70"/>
          <p:cNvGraphicFramePr>
            <a:graphicFrameLocks noGrp="1"/>
          </p:cNvGraphicFramePr>
          <p:nvPr>
            <p:extLst/>
          </p:nvPr>
        </p:nvGraphicFramePr>
        <p:xfrm>
          <a:off x="4499248" y="4942010"/>
          <a:ext cx="3446810" cy="17335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68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33516"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спелости: среднеранняя (70-115 дней)</a:t>
                      </a:r>
                      <a:endParaRPr lang="ru-RU" sz="13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урожайность 29 т/га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Устойчив к механическим повреждениям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Высокая лежкость клубней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Хорошие вкусовые качества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99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>
            <a:extLst>
              <a:ext uri="{FF2B5EF4-FFF2-40B4-BE49-F238E27FC236}">
                <a16:creationId xmlns:a16="http://schemas.microsoft.com/office/drawing/2014/main" xmlns="" id="{4031800B-FB55-49B5-9AC5-3E37167AFE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8" t="2793" r="-166"/>
          <a:stretch/>
        </p:blipFill>
        <p:spPr bwMode="auto">
          <a:xfrm rot="10800000">
            <a:off x="0" y="7937"/>
            <a:ext cx="12192000" cy="685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Карта Сибирского Федерального Округ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F708ED2-6646-4E0F-80A1-7B3FB41E8A8F}"/>
              </a:ext>
            </a:extLst>
          </p:cNvPr>
          <p:cNvSpPr txBox="1"/>
          <p:nvPr/>
        </p:nvSpPr>
        <p:spPr>
          <a:xfrm>
            <a:off x="1127448" y="129904"/>
            <a:ext cx="20916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</a:rPr>
              <a:t>СФНЦА РАН</a:t>
            </a: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87FE90C3-78C0-48B6-ABB4-4FE37F50C1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6427" y="4407232"/>
            <a:ext cx="6835573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Кемеровская область – Кузбасс, </a:t>
            </a:r>
          </a:p>
          <a:p>
            <a:pPr eaLnBrk="1" hangingPunct="1"/>
            <a:r>
              <a:rPr lang="ru-RU" altLang="ru-RU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п. Новостройка, ул. Центральная, 47</a:t>
            </a:r>
          </a:p>
          <a:p>
            <a:pPr eaLnBrk="1" hangingPunct="1"/>
            <a:r>
              <a:rPr lang="ru-RU" altLang="ru-RU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Тел. 9293170802, </a:t>
            </a:r>
            <a:r>
              <a:rPr lang="en-US" altLang="ru-RU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E-mail: kemniish@sfsca.ru</a:t>
            </a:r>
            <a:r>
              <a:rPr lang="ru-RU" altLang="ru-RU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8AE3E39-D988-4964-A8E0-A6C80E1E922C}"/>
              </a:ext>
            </a:extLst>
          </p:cNvPr>
          <p:cNvSpPr txBox="1"/>
          <p:nvPr/>
        </p:nvSpPr>
        <p:spPr>
          <a:xfrm>
            <a:off x="4006289" y="5453672"/>
            <a:ext cx="14222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www.sfsca.ru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7336E3AE-7BBD-439F-A759-4137A73C3D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10" r="-1" b="17625"/>
          <a:stretch/>
        </p:blipFill>
        <p:spPr>
          <a:xfrm>
            <a:off x="201027" y="903722"/>
            <a:ext cx="5180900" cy="3269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3AF7D0A-0A72-49E1-A01A-2D3C6FFE5FD1}"/>
              </a:ext>
            </a:extLst>
          </p:cNvPr>
          <p:cNvSpPr txBox="1"/>
          <p:nvPr/>
        </p:nvSpPr>
        <p:spPr>
          <a:xfrm>
            <a:off x="5428587" y="2804726"/>
            <a:ext cx="6435996" cy="769441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4400" b="1" dirty="0">
                <a:solidFill>
                  <a:schemeClr val="bg1"/>
                </a:solidFill>
                <a:cs typeface="Arial" panose="020B0604020202020204" pitchFamily="34" charset="0"/>
              </a:rPr>
              <a:t>Благодарю за внимание!</a:t>
            </a:r>
          </a:p>
        </p:txBody>
      </p:sp>
      <p:pic>
        <p:nvPicPr>
          <p:cNvPr id="2054" name="Picture 6" descr="Picture background">
            <a:extLst>
              <a:ext uri="{FF2B5EF4-FFF2-40B4-BE49-F238E27FC236}">
                <a16:creationId xmlns:a16="http://schemas.microsoft.com/office/drawing/2014/main" xmlns="" id="{141D8B2D-D858-4112-AD09-392A4AF61A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417" b="63333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323" b="37073"/>
          <a:stretch/>
        </p:blipFill>
        <p:spPr bwMode="auto">
          <a:xfrm>
            <a:off x="502735" y="41388"/>
            <a:ext cx="2084785" cy="57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5FA3AD0D-4188-4667-BAEB-E8E7BA55AA7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35760" y="4327420"/>
            <a:ext cx="1201799" cy="107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9119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27592</TotalTime>
  <Words>1937</Words>
  <Application>Microsoft Office PowerPoint</Application>
  <PresentationFormat>Широкоэкранный</PresentationFormat>
  <Paragraphs>345</Paragraphs>
  <Slides>15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FreeSans</vt:lpstr>
      <vt:lpstr>Manrope</vt:lpstr>
      <vt:lpstr>Times New Roman</vt:lpstr>
      <vt:lpstr>Wingdings</vt:lpstr>
      <vt:lpstr>Тема Office</vt:lpstr>
      <vt:lpstr>Adobe Acrobat Document</vt:lpstr>
      <vt:lpstr>Презентация PowerPoint</vt:lpstr>
      <vt:lpstr>Презентация PowerPoint</vt:lpstr>
      <vt:lpstr>Презентация PowerPoint</vt:lpstr>
      <vt:lpstr>Компоненты диагностики развития селекции и семеноводства зерновых культур и картофеля  (по состоянию на 18.07.2025 г.)</vt:lpstr>
      <vt:lpstr>Направления селекции </vt:lpstr>
      <vt:lpstr>Культура: Ячмень яровой (Hordeum vulgare L.).  Сорт КУЗБАССКИЙ ЮБИЛЕЙНЫЙ (родословная: КМ-81 х Grosso).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Super User</dc:creator>
  <cp:lastModifiedBy>director</cp:lastModifiedBy>
  <cp:revision>1649</cp:revision>
  <cp:lastPrinted>2025-01-13T03:23:16Z</cp:lastPrinted>
  <dcterms:created xsi:type="dcterms:W3CDTF">2017-02-15T08:39:42Z</dcterms:created>
  <dcterms:modified xsi:type="dcterms:W3CDTF">2025-07-17T14:59:14Z</dcterms:modified>
</cp:coreProperties>
</file>