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544" r:id="rId2"/>
    <p:sldId id="550" r:id="rId3"/>
    <p:sldId id="527" r:id="rId4"/>
    <p:sldId id="529" r:id="rId5"/>
    <p:sldId id="530" r:id="rId6"/>
    <p:sldId id="531" r:id="rId7"/>
    <p:sldId id="534" r:id="rId8"/>
    <p:sldId id="535" r:id="rId9"/>
    <p:sldId id="536" r:id="rId10"/>
    <p:sldId id="537" r:id="rId11"/>
    <p:sldId id="545" r:id="rId12"/>
    <p:sldId id="378" r:id="rId13"/>
    <p:sldId id="484" r:id="rId14"/>
    <p:sldId id="546" r:id="rId15"/>
    <p:sldId id="549" r:id="rId16"/>
    <p:sldId id="439" r:id="rId17"/>
    <p:sldId id="538" r:id="rId18"/>
    <p:sldId id="547" r:id="rId19"/>
    <p:sldId id="542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E6CB"/>
    <a:srgbClr val="A2B427"/>
    <a:srgbClr val="004A93"/>
    <a:srgbClr val="C4C6C7"/>
    <a:srgbClr val="585858"/>
    <a:srgbClr val="DBDCDC"/>
    <a:srgbClr val="DA8743"/>
    <a:srgbClr val="00879D"/>
    <a:srgbClr val="FFDA5C"/>
    <a:srgbClr val="597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22" d="100"/>
          <a:sy n="122" d="100"/>
        </p:scale>
        <p:origin x="-150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7" d="100"/>
          <a:sy n="47" d="100"/>
        </p:scale>
        <p:origin x="1443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DF68D5-5517-4065-885D-F45C02C71CCB}" type="datetimeFigureOut">
              <a:rPr lang="ru-RU" smtClean="0"/>
              <a:t>29.07.2021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8DE3B-F5C5-4DE5-AAF1-9A58E6C62F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2434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5EED2-71EA-487B-A3C1-E2F299BB106A}" type="datetimeFigureOut">
              <a:rPr lang="ru-RU" smtClean="0"/>
              <a:t>29.07.2021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D63CB-35DB-44E1-8166-53F3EEDC58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106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42059C-C8C7-4DE4-8E92-21DEF921A6A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0240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169F2FD-285C-0F4B-A62F-EACDE16399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00C6771F-97CD-D14D-8822-79E94269E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045" y="2955823"/>
            <a:ext cx="5274927" cy="855953"/>
          </a:xfrm>
          <a:prstGeom prst="rect">
            <a:avLst/>
          </a:prstGeom>
        </p:spPr>
        <p:txBody>
          <a:bodyPr/>
          <a:lstStyle>
            <a:lvl1pPr>
              <a:defRPr sz="28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C799A5D-1C01-9C4A-92BC-3BA71E6AAF3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82" y="1622450"/>
            <a:ext cx="1675776" cy="120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274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B26E3BA-5B12-AA41-BD37-9286107F51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00C6771F-97CD-D14D-8822-79E94269E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045" y="2955823"/>
            <a:ext cx="5274927" cy="855953"/>
          </a:xfrm>
          <a:prstGeom prst="rect">
            <a:avLst/>
          </a:prstGeom>
        </p:spPr>
        <p:txBody>
          <a:bodyPr/>
          <a:lstStyle>
            <a:lvl1pPr>
              <a:defRPr sz="28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C799A5D-1C01-9C4A-92BC-3BA71E6AAF3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82" y="1622450"/>
            <a:ext cx="1675776" cy="120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26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342A809-C6A9-F34C-8541-B9BADA78C8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98CAC8D5-24FD-2E47-B0F1-395FDAF59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045" y="2955823"/>
            <a:ext cx="5274927" cy="855953"/>
          </a:xfrm>
          <a:prstGeom prst="rect">
            <a:avLst/>
          </a:prstGeom>
        </p:spPr>
        <p:txBody>
          <a:bodyPr/>
          <a:lstStyle>
            <a:lvl1pPr>
              <a:defRPr sz="28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364409A-50B5-7142-B414-BE916FC8DB0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82" y="1622450"/>
            <a:ext cx="1675776" cy="1206559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04ED9BE4-C5C6-AF4F-A23D-60E19F3DF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8045" y="3973390"/>
            <a:ext cx="5274927" cy="181144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 i="0"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73824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ый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E9A78E3-08F4-2242-B4CB-957BC4A75A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86ACC9-1114-8E4D-9BA5-6625049E981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4FFEF994-5D9E-634D-98CA-F4FED2E94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4AF2162D-AA0D-644D-B54F-417F18D98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25BEC55E-CE22-F944-A45A-3FEE515EF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5" y="1685383"/>
            <a:ext cx="5495835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3340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ый без фо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86ACC9-1114-8E4D-9BA5-6625049E98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4FFEF994-5D9E-634D-98CA-F4FED2E94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4AF2162D-AA0D-644D-B54F-417F18D98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25BEC55E-CE22-F944-A45A-3FEE515EF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5" y="1685383"/>
            <a:ext cx="5495835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85339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одукция с описа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F5CCA288-A821-CA46-9AA1-B6CFB6305E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18" name="Рисунок 2">
            <a:extLst>
              <a:ext uri="{FF2B5EF4-FFF2-40B4-BE49-F238E27FC236}">
                <a16:creationId xmlns:a16="http://schemas.microsoft.com/office/drawing/2014/main" xmlns="" id="{FECE571F-4C6F-8F4F-AF20-317F6A39C17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93484" y="1677986"/>
            <a:ext cx="2114291" cy="2017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EFA69DD-80D5-F44A-83C4-6A06EBEBAB6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21" name="Номер слайда 5">
            <a:extLst>
              <a:ext uri="{FF2B5EF4-FFF2-40B4-BE49-F238E27FC236}">
                <a16:creationId xmlns:a16="http://schemas.microsoft.com/office/drawing/2014/main" xmlns="" id="{D27746E2-0C03-AC43-B81F-623FB8DF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8D33078C-CEE4-074C-8345-AB7A92A6E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7231" y="2560045"/>
            <a:ext cx="8745312" cy="11000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3" name="Рисунок 2">
            <a:extLst>
              <a:ext uri="{FF2B5EF4-FFF2-40B4-BE49-F238E27FC236}">
                <a16:creationId xmlns:a16="http://schemas.microsoft.com/office/drawing/2014/main" xmlns="" id="{D066291F-290C-6F48-92DD-9A07CC8A2CC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93484" y="3994033"/>
            <a:ext cx="2114291" cy="2017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xmlns="" id="{2FD11538-AC2B-D846-B5E5-3E0A78EA8E1E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027231" y="4836979"/>
            <a:ext cx="8745312" cy="112862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9" name="Объект 2">
            <a:extLst>
              <a:ext uri="{FF2B5EF4-FFF2-40B4-BE49-F238E27FC236}">
                <a16:creationId xmlns:a16="http://schemas.microsoft.com/office/drawing/2014/main" xmlns="" id="{052D1747-6F48-C544-BC41-7B8B988626AF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3027231" y="4256638"/>
            <a:ext cx="8745312" cy="54626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30" name="Объект 2">
            <a:extLst>
              <a:ext uri="{FF2B5EF4-FFF2-40B4-BE49-F238E27FC236}">
                <a16:creationId xmlns:a16="http://schemas.microsoft.com/office/drawing/2014/main" xmlns="" id="{046557BA-BFCA-3745-8004-6EDEF3761810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3027231" y="1951118"/>
            <a:ext cx="8745312" cy="54626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31" name="Заголовок 1">
            <a:extLst>
              <a:ext uri="{FF2B5EF4-FFF2-40B4-BE49-F238E27FC236}">
                <a16:creationId xmlns:a16="http://schemas.microsoft.com/office/drawing/2014/main" xmlns="" id="{E97AAF6D-9DC2-374F-9D6D-8D5559190B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26294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иконок с описа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BEF5854-1B0F-A949-AE86-6498B692BD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18" name="Рисунок 2">
            <a:extLst>
              <a:ext uri="{FF2B5EF4-FFF2-40B4-BE49-F238E27FC236}">
                <a16:creationId xmlns:a16="http://schemas.microsoft.com/office/drawing/2014/main" xmlns="" id="{FECE571F-4C6F-8F4F-AF20-317F6A39C17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93485" y="1717536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EFA69DD-80D5-F44A-83C4-6A06EBEBAB6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21" name="Номер слайда 5">
            <a:extLst>
              <a:ext uri="{FF2B5EF4-FFF2-40B4-BE49-F238E27FC236}">
                <a16:creationId xmlns:a16="http://schemas.microsoft.com/office/drawing/2014/main" xmlns="" id="{D27746E2-0C03-AC43-B81F-623FB8DF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8D33078C-CEE4-074C-8345-AB7A92A6E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5" y="3263430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xmlns="" id="{CF4AC564-70FC-9F48-B555-6A6B67B3EAAF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93485" y="400854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24" name="Объект 2">
            <a:extLst>
              <a:ext uri="{FF2B5EF4-FFF2-40B4-BE49-F238E27FC236}">
                <a16:creationId xmlns:a16="http://schemas.microsoft.com/office/drawing/2014/main" xmlns="" id="{FE889231-88AA-994F-907F-D4177D4D3AF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3485" y="5554438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40" name="Рисунок 2">
            <a:extLst>
              <a:ext uri="{FF2B5EF4-FFF2-40B4-BE49-F238E27FC236}">
                <a16:creationId xmlns:a16="http://schemas.microsoft.com/office/drawing/2014/main" xmlns="" id="{EBE99B0A-9933-B040-824A-D7CA52D4EE70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373250" y="1717536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1" name="Объект 2">
            <a:extLst>
              <a:ext uri="{FF2B5EF4-FFF2-40B4-BE49-F238E27FC236}">
                <a16:creationId xmlns:a16="http://schemas.microsoft.com/office/drawing/2014/main" xmlns="" id="{D6B5F309-CD05-C043-87BC-A2EEC54BFACA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3373250" y="3263430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42" name="Рисунок 2">
            <a:extLst>
              <a:ext uri="{FF2B5EF4-FFF2-40B4-BE49-F238E27FC236}">
                <a16:creationId xmlns:a16="http://schemas.microsoft.com/office/drawing/2014/main" xmlns="" id="{FEC7E03B-3726-874E-BD1A-A2D69B5B89C4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3373250" y="400854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3" name="Объект 2">
            <a:extLst>
              <a:ext uri="{FF2B5EF4-FFF2-40B4-BE49-F238E27FC236}">
                <a16:creationId xmlns:a16="http://schemas.microsoft.com/office/drawing/2014/main" xmlns="" id="{C3A81680-C177-6441-AD8B-11D782294ED2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3373250" y="5554438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44" name="Рисунок 2">
            <a:extLst>
              <a:ext uri="{FF2B5EF4-FFF2-40B4-BE49-F238E27FC236}">
                <a16:creationId xmlns:a16="http://schemas.microsoft.com/office/drawing/2014/main" xmlns="" id="{AB62EB38-7FFA-5A46-AE18-BBB526A02F23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6253016" y="1717536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5" name="Объект 2">
            <a:extLst>
              <a:ext uri="{FF2B5EF4-FFF2-40B4-BE49-F238E27FC236}">
                <a16:creationId xmlns:a16="http://schemas.microsoft.com/office/drawing/2014/main" xmlns="" id="{4524B088-8A22-C54B-B6A5-24B22A2E31F6}"/>
              </a:ext>
            </a:extLst>
          </p:cNvPr>
          <p:cNvSpPr>
            <a:spLocks noGrp="1"/>
          </p:cNvSpPr>
          <p:nvPr>
            <p:ph idx="21"/>
          </p:nvPr>
        </p:nvSpPr>
        <p:spPr>
          <a:xfrm>
            <a:off x="6253016" y="3263430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46" name="Рисунок 2">
            <a:extLst>
              <a:ext uri="{FF2B5EF4-FFF2-40B4-BE49-F238E27FC236}">
                <a16:creationId xmlns:a16="http://schemas.microsoft.com/office/drawing/2014/main" xmlns="" id="{E969CA57-8117-0D46-94FB-5DFE383229EC}"/>
              </a:ext>
            </a:extLst>
          </p:cNvPr>
          <p:cNvSpPr>
            <a:spLocks noGrp="1"/>
          </p:cNvSpPr>
          <p:nvPr>
            <p:ph type="pic" idx="22"/>
          </p:nvPr>
        </p:nvSpPr>
        <p:spPr>
          <a:xfrm>
            <a:off x="6253016" y="400854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7" name="Объект 2">
            <a:extLst>
              <a:ext uri="{FF2B5EF4-FFF2-40B4-BE49-F238E27FC236}">
                <a16:creationId xmlns:a16="http://schemas.microsoft.com/office/drawing/2014/main" xmlns="" id="{81EDF5CE-C9F4-9649-872D-6853D95C27C5}"/>
              </a:ext>
            </a:extLst>
          </p:cNvPr>
          <p:cNvSpPr>
            <a:spLocks noGrp="1"/>
          </p:cNvSpPr>
          <p:nvPr>
            <p:ph idx="23"/>
          </p:nvPr>
        </p:nvSpPr>
        <p:spPr>
          <a:xfrm>
            <a:off x="6253016" y="5554438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48" name="Рисунок 2">
            <a:extLst>
              <a:ext uri="{FF2B5EF4-FFF2-40B4-BE49-F238E27FC236}">
                <a16:creationId xmlns:a16="http://schemas.microsoft.com/office/drawing/2014/main" xmlns="" id="{30361A4B-5452-CA43-8BC5-CB66D5AA4090}"/>
              </a:ext>
            </a:extLst>
          </p:cNvPr>
          <p:cNvSpPr>
            <a:spLocks noGrp="1"/>
          </p:cNvSpPr>
          <p:nvPr>
            <p:ph type="pic" idx="24"/>
          </p:nvPr>
        </p:nvSpPr>
        <p:spPr>
          <a:xfrm>
            <a:off x="9132781" y="1717536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9" name="Объект 2">
            <a:extLst>
              <a:ext uri="{FF2B5EF4-FFF2-40B4-BE49-F238E27FC236}">
                <a16:creationId xmlns:a16="http://schemas.microsoft.com/office/drawing/2014/main" xmlns="" id="{A4FCEACB-9FB9-FC4D-AE92-E9C47D14A846}"/>
              </a:ext>
            </a:extLst>
          </p:cNvPr>
          <p:cNvSpPr>
            <a:spLocks noGrp="1"/>
          </p:cNvSpPr>
          <p:nvPr>
            <p:ph idx="25"/>
          </p:nvPr>
        </p:nvSpPr>
        <p:spPr>
          <a:xfrm>
            <a:off x="9132781" y="3263430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50" name="Рисунок 2">
            <a:extLst>
              <a:ext uri="{FF2B5EF4-FFF2-40B4-BE49-F238E27FC236}">
                <a16:creationId xmlns:a16="http://schemas.microsoft.com/office/drawing/2014/main" xmlns="" id="{25D0DE8B-D413-1B47-898E-483A27AC8695}"/>
              </a:ext>
            </a:extLst>
          </p:cNvPr>
          <p:cNvSpPr>
            <a:spLocks noGrp="1"/>
          </p:cNvSpPr>
          <p:nvPr>
            <p:ph type="pic" idx="26"/>
          </p:nvPr>
        </p:nvSpPr>
        <p:spPr>
          <a:xfrm>
            <a:off x="9132781" y="400854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51" name="Объект 2">
            <a:extLst>
              <a:ext uri="{FF2B5EF4-FFF2-40B4-BE49-F238E27FC236}">
                <a16:creationId xmlns:a16="http://schemas.microsoft.com/office/drawing/2014/main" xmlns="" id="{87B10D50-8615-844C-B4C5-546AF5D9D302}"/>
              </a:ext>
            </a:extLst>
          </p:cNvPr>
          <p:cNvSpPr>
            <a:spLocks noGrp="1"/>
          </p:cNvSpPr>
          <p:nvPr>
            <p:ph idx="27"/>
          </p:nvPr>
        </p:nvSpPr>
        <p:spPr>
          <a:xfrm>
            <a:off x="9132781" y="5554438"/>
            <a:ext cx="1810328" cy="45143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56" name="Заголовок 1">
            <a:extLst>
              <a:ext uri="{FF2B5EF4-FFF2-40B4-BE49-F238E27FC236}">
                <a16:creationId xmlns:a16="http://schemas.microsoft.com/office/drawing/2014/main" xmlns="" id="{44ABA76A-2FF4-974C-A06E-9ED935ECA6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79505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колонки с иконками и описа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ACBB9CF7-01CA-2248-B2DF-BB0875C026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18" name="Рисунок 2">
            <a:extLst>
              <a:ext uri="{FF2B5EF4-FFF2-40B4-BE49-F238E27FC236}">
                <a16:creationId xmlns:a16="http://schemas.microsoft.com/office/drawing/2014/main" xmlns="" id="{FECE571F-4C6F-8F4F-AF20-317F6A39C17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93486" y="1804619"/>
            <a:ext cx="1101008" cy="10507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EFA69DD-80D5-F44A-83C4-6A06EBEBAB6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21" name="Номер слайда 5">
            <a:extLst>
              <a:ext uri="{FF2B5EF4-FFF2-40B4-BE49-F238E27FC236}">
                <a16:creationId xmlns:a16="http://schemas.microsoft.com/office/drawing/2014/main" xmlns="" id="{D27746E2-0C03-AC43-B81F-623FB8DF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8D33078C-CEE4-074C-8345-AB7A92A6E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4" y="3012508"/>
            <a:ext cx="2674923" cy="308029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56" name="Заголовок 1">
            <a:extLst>
              <a:ext uri="{FF2B5EF4-FFF2-40B4-BE49-F238E27FC236}">
                <a16:creationId xmlns:a16="http://schemas.microsoft.com/office/drawing/2014/main" xmlns="" id="{44ABA76A-2FF4-974C-A06E-9ED935ECA6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3" name="Объект 2">
            <a:extLst>
              <a:ext uri="{FF2B5EF4-FFF2-40B4-BE49-F238E27FC236}">
                <a16:creationId xmlns:a16="http://schemas.microsoft.com/office/drawing/2014/main" xmlns="" id="{6C09888E-F147-CE4C-B04E-1185F575013F}"/>
              </a:ext>
            </a:extLst>
          </p:cNvPr>
          <p:cNvSpPr>
            <a:spLocks noGrp="1"/>
          </p:cNvSpPr>
          <p:nvPr>
            <p:ph idx="26"/>
          </p:nvPr>
        </p:nvSpPr>
        <p:spPr>
          <a:xfrm>
            <a:off x="3370066" y="3012508"/>
            <a:ext cx="2674923" cy="308029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5" name="Объект 2">
            <a:extLst>
              <a:ext uri="{FF2B5EF4-FFF2-40B4-BE49-F238E27FC236}">
                <a16:creationId xmlns:a16="http://schemas.microsoft.com/office/drawing/2014/main" xmlns="" id="{2BEC5E42-541E-F548-BD5A-ED5A7F05F2CC}"/>
              </a:ext>
            </a:extLst>
          </p:cNvPr>
          <p:cNvSpPr>
            <a:spLocks noGrp="1"/>
          </p:cNvSpPr>
          <p:nvPr>
            <p:ph idx="27"/>
          </p:nvPr>
        </p:nvSpPr>
        <p:spPr>
          <a:xfrm>
            <a:off x="6233843" y="3012508"/>
            <a:ext cx="2674923" cy="308029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xmlns="" id="{C282BB64-A6E6-5D4E-8514-BBF89C7DB15B}"/>
              </a:ext>
            </a:extLst>
          </p:cNvPr>
          <p:cNvSpPr>
            <a:spLocks noGrp="1"/>
          </p:cNvSpPr>
          <p:nvPr>
            <p:ph idx="28"/>
          </p:nvPr>
        </p:nvSpPr>
        <p:spPr>
          <a:xfrm>
            <a:off x="9097620" y="3012508"/>
            <a:ext cx="2674923" cy="308029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31" name="Рисунок 2">
            <a:extLst>
              <a:ext uri="{FF2B5EF4-FFF2-40B4-BE49-F238E27FC236}">
                <a16:creationId xmlns:a16="http://schemas.microsoft.com/office/drawing/2014/main" xmlns="" id="{5F9A8F3E-DF49-9841-8764-78F9CDD9CEEA}"/>
              </a:ext>
            </a:extLst>
          </p:cNvPr>
          <p:cNvSpPr>
            <a:spLocks noGrp="1"/>
          </p:cNvSpPr>
          <p:nvPr>
            <p:ph type="pic" idx="29"/>
          </p:nvPr>
        </p:nvSpPr>
        <p:spPr>
          <a:xfrm>
            <a:off x="3370066" y="1804619"/>
            <a:ext cx="1101008" cy="10507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32" name="Рисунок 2">
            <a:extLst>
              <a:ext uri="{FF2B5EF4-FFF2-40B4-BE49-F238E27FC236}">
                <a16:creationId xmlns:a16="http://schemas.microsoft.com/office/drawing/2014/main" xmlns="" id="{8DC04809-AA1A-294E-BEF4-D9F94A4F6739}"/>
              </a:ext>
            </a:extLst>
          </p:cNvPr>
          <p:cNvSpPr>
            <a:spLocks noGrp="1"/>
          </p:cNvSpPr>
          <p:nvPr>
            <p:ph type="pic" idx="30"/>
          </p:nvPr>
        </p:nvSpPr>
        <p:spPr>
          <a:xfrm>
            <a:off x="6249237" y="1804619"/>
            <a:ext cx="1101008" cy="10507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33" name="Рисунок 2">
            <a:extLst>
              <a:ext uri="{FF2B5EF4-FFF2-40B4-BE49-F238E27FC236}">
                <a16:creationId xmlns:a16="http://schemas.microsoft.com/office/drawing/2014/main" xmlns="" id="{D65703A0-4DDD-384D-9D22-C877E6FEB828}"/>
              </a:ext>
            </a:extLst>
          </p:cNvPr>
          <p:cNvSpPr>
            <a:spLocks noGrp="1"/>
          </p:cNvSpPr>
          <p:nvPr>
            <p:ph type="pic" idx="31"/>
          </p:nvPr>
        </p:nvSpPr>
        <p:spPr>
          <a:xfrm>
            <a:off x="9097620" y="1804619"/>
            <a:ext cx="1101008" cy="10507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043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иконок с описа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A7EECEA-A446-1E43-98B3-09A90DAFAE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EFA69DD-80D5-F44A-83C4-6A06EBEBAB6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21" name="Номер слайда 5">
            <a:extLst>
              <a:ext uri="{FF2B5EF4-FFF2-40B4-BE49-F238E27FC236}">
                <a16:creationId xmlns:a16="http://schemas.microsoft.com/office/drawing/2014/main" xmlns="" id="{D27746E2-0C03-AC43-B81F-623FB8DF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xmlns="" id="{CF4AC564-70FC-9F48-B555-6A6B67B3EAAF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93485" y="333116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24" name="Объект 2">
            <a:extLst>
              <a:ext uri="{FF2B5EF4-FFF2-40B4-BE49-F238E27FC236}">
                <a16:creationId xmlns:a16="http://schemas.microsoft.com/office/drawing/2014/main" xmlns="" id="{FE889231-88AA-994F-907F-D4177D4D3AF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3485" y="4877058"/>
            <a:ext cx="2045396" cy="128140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8" name="Заголовок 1">
            <a:extLst>
              <a:ext uri="{FF2B5EF4-FFF2-40B4-BE49-F238E27FC236}">
                <a16:creationId xmlns:a16="http://schemas.microsoft.com/office/drawing/2014/main" xmlns="" id="{A4CDA94C-EE48-A04A-B54B-FCB14D6FE6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9" name="Объект 2">
            <a:extLst>
              <a:ext uri="{FF2B5EF4-FFF2-40B4-BE49-F238E27FC236}">
                <a16:creationId xmlns:a16="http://schemas.microsoft.com/office/drawing/2014/main" xmlns="" id="{48212520-6A26-B749-80BA-E9C9AD374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6" y="1685384"/>
            <a:ext cx="5881914" cy="136922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89B33B10-31D9-0449-917C-E76EDC8BD686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2828871" y="4877058"/>
            <a:ext cx="2045396" cy="128140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xmlns="" id="{4EE0513C-04CB-E34F-A13B-47C94B6DD79C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5108785" y="4877058"/>
            <a:ext cx="2045396" cy="128140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xmlns="" id="{063551CF-11F8-BE46-936B-47CB9F2A950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7417966" y="4877058"/>
            <a:ext cx="2045396" cy="128140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xmlns="" id="{02C7E24D-EF51-0542-9326-0CBE4D4F1325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9727147" y="4877058"/>
            <a:ext cx="2045396" cy="128140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22" name="Рисунок 2">
            <a:extLst>
              <a:ext uri="{FF2B5EF4-FFF2-40B4-BE49-F238E27FC236}">
                <a16:creationId xmlns:a16="http://schemas.microsoft.com/office/drawing/2014/main" xmlns="" id="{81ABFBBD-6992-C64D-A131-61B674BF7A50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2828871" y="333116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27" name="Рисунок 2">
            <a:extLst>
              <a:ext uri="{FF2B5EF4-FFF2-40B4-BE49-F238E27FC236}">
                <a16:creationId xmlns:a16="http://schemas.microsoft.com/office/drawing/2014/main" xmlns="" id="{B372C8D2-4FD1-4D4F-9115-79633CDF1244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5108785" y="333116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30" name="Рисунок 2">
            <a:extLst>
              <a:ext uri="{FF2B5EF4-FFF2-40B4-BE49-F238E27FC236}">
                <a16:creationId xmlns:a16="http://schemas.microsoft.com/office/drawing/2014/main" xmlns="" id="{E0B503B6-6E7E-8C45-87ED-3322AF9F2A9F}"/>
              </a:ext>
            </a:extLst>
          </p:cNvPr>
          <p:cNvSpPr>
            <a:spLocks noGrp="1"/>
          </p:cNvSpPr>
          <p:nvPr>
            <p:ph type="pic" idx="22"/>
          </p:nvPr>
        </p:nvSpPr>
        <p:spPr>
          <a:xfrm>
            <a:off x="7417966" y="333116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31" name="Рисунок 2">
            <a:extLst>
              <a:ext uri="{FF2B5EF4-FFF2-40B4-BE49-F238E27FC236}">
                <a16:creationId xmlns:a16="http://schemas.microsoft.com/office/drawing/2014/main" xmlns="" id="{7A4DBEAE-2FCE-7D40-9313-EB4BDC385320}"/>
              </a:ext>
            </a:extLst>
          </p:cNvPr>
          <p:cNvSpPr>
            <a:spLocks noGrp="1"/>
          </p:cNvSpPr>
          <p:nvPr>
            <p:ph type="pic" idx="23"/>
          </p:nvPr>
        </p:nvSpPr>
        <p:spPr>
          <a:xfrm>
            <a:off x="9727147" y="3331164"/>
            <a:ext cx="1529439" cy="1459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87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1 коло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F893C6A-1595-A64E-A6FC-962309BEE3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4ABF79F-C06B-0F41-BEC5-4BDE96E537F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F4F9DC32-121D-6941-B7CB-7E47276A2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A22C930F-DF19-8646-AE2C-13FF1848F8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99317122-80BE-7F47-A916-C99C2547A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5" y="1685383"/>
            <a:ext cx="11279057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41121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1 колонка и рису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19ABF0B-C571-BA44-9F7A-26F0D4D37C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7" name="Рисунок 2">
            <a:extLst>
              <a:ext uri="{FF2B5EF4-FFF2-40B4-BE49-F238E27FC236}">
                <a16:creationId xmlns:a16="http://schemas.microsoft.com/office/drawing/2014/main" xmlns="" id="{0846DE05-16B3-4E46-AE94-57AFCBFA48A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81158" y="1685382"/>
            <a:ext cx="5491385" cy="44053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1E51F632-3462-6E4C-A3AB-D3FD85E8B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A700C17A-5999-FB4B-8979-A33A02026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6" y="1685383"/>
            <a:ext cx="5283472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93572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1 колонка и рисунок на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6D59F80-87E4-054E-9259-540D0A69BF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5" y="0"/>
            <a:ext cx="11990806" cy="6858000"/>
          </a:xfrm>
          <a:prstGeom prst="rect">
            <a:avLst/>
          </a:prstGeom>
        </p:spPr>
      </p:pic>
      <p:sp>
        <p:nvSpPr>
          <p:cNvPr id="7" name="Рисунок 2">
            <a:extLst>
              <a:ext uri="{FF2B5EF4-FFF2-40B4-BE49-F238E27FC236}">
                <a16:creationId xmlns:a16="http://schemas.microsoft.com/office/drawing/2014/main" xmlns="" id="{0846DE05-16B3-4E46-AE94-57AFCBFA48A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0"/>
            <a:ext cx="12192001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D5A38777-FA96-6745-9820-2B24453F9D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4D2AEEAA-0E56-2E4F-9F74-885C3060E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6" y="1685383"/>
            <a:ext cx="5283472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53271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A059E45-FB51-F444-AF28-D66CDEF438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260E7683-9DF8-C849-8249-FB6A1DCC5975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89071" y="1685382"/>
            <a:ext cx="5283472" cy="440534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FED45A9D-145D-BA41-A08B-8E847F0EE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45634172-EEBB-314E-BC12-7E5FECE2D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6" y="1685383"/>
            <a:ext cx="5283472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518397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1 колонка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9E6151F-3EA9-A640-A75D-DB8FF1C14C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5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D5A38777-FA96-6745-9820-2B24453F9D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1029157"/>
            <a:ext cx="11279059" cy="531214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4D2AEEAA-0E56-2E4F-9F74-885C3060E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86" y="1685383"/>
            <a:ext cx="5283472" cy="440741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38106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7333BA5-CECC-BA43-B3FF-8C44DDBB1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F994B7A-AB2B-ED41-8230-D0136A2AD0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3015289"/>
            <a:ext cx="4967279" cy="1172149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168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327DFBB-5D1B-7C4B-B85D-C981EB4F0D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F994B7A-AB2B-ED41-8230-D0136A2AD0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3015289"/>
            <a:ext cx="4967279" cy="1172149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8390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5116946-616C-C94B-AFF5-2149E9FB08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2" y="-1"/>
            <a:ext cx="11990808" cy="68580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F994B7A-AB2B-ED41-8230-D0136A2AD0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3015289"/>
            <a:ext cx="4967279" cy="1172149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4144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DC405DE-45D1-924A-BD0A-BCAAD52AA9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F994B7A-AB2B-ED41-8230-D0136A2AD0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3015289"/>
            <a:ext cx="4967279" cy="1172149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9344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5371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тбивка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03003D-CE30-D447-8B36-0C600D35BA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85" y="6299553"/>
            <a:ext cx="1462127" cy="351692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F994B7A-AB2B-ED41-8230-D0136A2AD0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484" y="3015289"/>
            <a:ext cx="4967279" cy="1172149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91637" y="629955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3340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0762A01-19C5-984A-813B-9F6B7DE3B2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1194" y="0"/>
            <a:ext cx="11990806" cy="685800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CAF6214A-AACD-0145-A886-A62B785D5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045" y="2955823"/>
            <a:ext cx="5274927" cy="855953"/>
          </a:xfrm>
          <a:prstGeom prst="rect">
            <a:avLst/>
          </a:prstGeom>
        </p:spPr>
        <p:txBody>
          <a:bodyPr/>
          <a:lstStyle>
            <a:lvl1pPr>
              <a:defRPr sz="2800"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2774D0F-5FE9-8047-92C5-7A7F43C7AFE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82" y="1622450"/>
            <a:ext cx="1675776" cy="1206559"/>
          </a:xfrm>
          <a:prstGeom prst="rect">
            <a:avLst/>
          </a:prstGeom>
        </p:spPr>
      </p:pic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F326D048-A378-F740-A081-F6F91586B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8045" y="3973390"/>
            <a:ext cx="5274927" cy="181144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 i="0"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168336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40229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A4E5B6-4769-514B-A865-E4BC6644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C398DCC-2689-5D47-82AC-193446C293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4DE585E-3E62-1B40-B62D-EEF6864A53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srgbClr val="252525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A9F21F-8240-204A-95F6-8C14BE486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srgbClr val="25252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18C9DB6-DF77-2343-9873-EE1FE0868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69E0CA-6008-3F4C-BE7B-8055E2423CF2}" type="slidenum">
              <a:rPr lang="ru-RU" smtClean="0">
                <a:solidFill>
                  <a:srgbClr val="252525"/>
                </a:solidFill>
              </a:rPr>
              <a:pPr/>
              <a:t>‹#›</a:t>
            </a:fld>
            <a:endParaRPr lang="ru-RU">
              <a:solidFill>
                <a:srgbClr val="25252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166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EE944FE-BD7E-5144-8A8D-257AF43D56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F179DA37-32E6-9840-A01A-98813ABE1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 rot="16200000">
            <a:off x="2191659" y="616176"/>
            <a:ext cx="4360811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D198138-7E44-B847-9674-EBE69F3E7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srgbClr val="252525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C04F1AD-386F-4C4D-9FA8-8A7678BD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srgbClr val="25252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63712C6-225F-0D43-8971-AA644C37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69E0CA-6008-3F4C-BE7B-8055E2423CF2}" type="slidenum">
              <a:rPr lang="ru-RU" smtClean="0">
                <a:solidFill>
                  <a:srgbClr val="252525"/>
                </a:solidFill>
              </a:rPr>
              <a:pPr/>
              <a:t>‹#›</a:t>
            </a:fld>
            <a:endParaRPr lang="ru-RU">
              <a:solidFill>
                <a:srgbClr val="25252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6487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120" y="-144205"/>
            <a:ext cx="12192000" cy="2833489"/>
          </a:xfrm>
          <a:prstGeom prst="rect">
            <a:avLst/>
          </a:prstGeom>
        </p:spPr>
      </p:pic>
      <p:sp>
        <p:nvSpPr>
          <p:cNvPr id="3" name="Номер слайда 5">
            <a:extLst>
              <a:ext uri="{FF2B5EF4-FFF2-40B4-BE49-F238E27FC236}">
                <a16:creationId xmlns:a16="http://schemas.microsoft.com/office/drawing/2014/main" xmlns="" id="{975AAB25-8819-C444-A1DF-A63E35D5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tx1">
                    <a:lumMod val="75000"/>
                    <a:lumOff val="25000"/>
                  </a:schemeClr>
                </a:solidFill>
                <a:latin typeface="Foco" panose="020B0504050202020203" pitchFamily="34" charset="0"/>
                <a:cs typeface="Foco" panose="020B0504050202020203" pitchFamily="34" charset="0"/>
              </a:defRPr>
            </a:lvl1pPr>
          </a:lstStyle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‹#›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316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120" y="-144205"/>
            <a:ext cx="12192000" cy="2833489"/>
          </a:xfrm>
          <a:prstGeom prst="rect">
            <a:avLst/>
          </a:prstGeom>
        </p:spPr>
      </p:pic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36B69354-620E-4868-AA34-7DAFC834932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5163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>
            <a:extLst>
              <a:ext uri="{FF2B5EF4-FFF2-40B4-BE49-F238E27FC236}">
                <a16:creationId xmlns:a16="http://schemas.microsoft.com/office/drawing/2014/main" xmlns="" id="{32D1AA88-56CE-9343-AC20-71F46116D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62196" y="6281243"/>
            <a:ext cx="2724885" cy="211791"/>
          </a:xfrm>
          <a:prstGeom prst="rect">
            <a:avLst/>
          </a:prstGeom>
        </p:spPr>
        <p:txBody>
          <a:bodyPr/>
          <a:lstStyle/>
          <a:p>
            <a:r>
              <a:rPr lang="ru-RU"/>
              <a:t>ФосАгро | Чистые минералы для здоровой жизни</a:t>
            </a:r>
            <a:endParaRPr lang="en-GB" dirty="0"/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xmlns="" id="{BD1517C7-E9C0-5A47-97B8-330DFD59C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4937" y="6281163"/>
            <a:ext cx="431015" cy="211791"/>
          </a:xfrm>
          <a:prstGeom prst="rect">
            <a:avLst/>
          </a:prstGeom>
        </p:spPr>
        <p:txBody>
          <a:bodyPr/>
          <a:lstStyle/>
          <a:p>
            <a:fld id="{6DE55804-D118-2B4A-AD41-9C544F0DF4A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64EF974A-1034-8840-8DF4-01F63793B82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18724" y="1446249"/>
            <a:ext cx="8435117" cy="4309976"/>
          </a:xfrm>
          <a:prstGeom prst="rect">
            <a:avLst/>
          </a:prstGeom>
        </p:spPr>
        <p:txBody>
          <a:bodyPr lIns="0" tIns="0" rIns="0" bIns="0" numCol="2" spcCol="216000"/>
          <a:lstStyle>
            <a:lvl1pPr marL="342900" indent="-342900">
              <a:buClr>
                <a:schemeClr val="tx2"/>
              </a:buClr>
              <a:buFont typeface="+mj-lt"/>
              <a:buAutoNum type="arabicPeriod"/>
              <a:defRPr sz="1600" b="1">
                <a:latin typeface="+mj-lt"/>
              </a:defRPr>
            </a:lvl1pPr>
            <a:lvl2pPr marL="457200" indent="0">
              <a:buFontTx/>
              <a:buNone/>
              <a:defRPr sz="1400"/>
            </a:lvl2pPr>
            <a:lvl3pPr marL="914400" indent="0">
              <a:buFontTx/>
              <a:buNone/>
              <a:defRPr sz="1400"/>
            </a:lvl3pPr>
            <a:lvl4pPr marL="1371600" indent="0">
              <a:buFontTx/>
              <a:buNone/>
              <a:defRPr sz="1400"/>
            </a:lvl4pPr>
            <a:lvl5pPr marL="1828800" indent="0">
              <a:buFontTx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08E3E858-C3C2-1647-AE7E-8976146BE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524" y="344482"/>
            <a:ext cx="11334518" cy="653722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80000"/>
              </a:lnSpc>
              <a:defRPr sz="2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95121B0-7FEF-154A-A831-FC037561825C}"/>
              </a:ext>
            </a:extLst>
          </p:cNvPr>
          <p:cNvCxnSpPr>
            <a:cxnSpLocks/>
          </p:cNvCxnSpPr>
          <p:nvPr userDrawn="1"/>
        </p:nvCxnSpPr>
        <p:spPr>
          <a:xfrm>
            <a:off x="430523" y="6095891"/>
            <a:ext cx="11334519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2">
            <a:extLst>
              <a:ext uri="{FF2B5EF4-FFF2-40B4-BE49-F238E27FC236}">
                <a16:creationId xmlns:a16="http://schemas.microsoft.com/office/drawing/2014/main" xmlns="" id="{EEBC42D4-E775-A548-BAEE-B0E3BD55C4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532952" y="6281243"/>
            <a:ext cx="821985" cy="211791"/>
          </a:xfrm>
          <a:prstGeom prst="rect">
            <a:avLst/>
          </a:prstGeom>
        </p:spPr>
        <p:txBody>
          <a:bodyPr/>
          <a:lstStyle/>
          <a:p>
            <a:fld id="{0EF8BD85-580A-40C5-B301-46C17492F927}" type="datetime1">
              <a:rPr lang="ru-RU" smtClean="0"/>
              <a:t>29.07.2021</a:t>
            </a:fld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84E6B715-EEA5-424F-BE8B-1CF8CB011F35}"/>
              </a:ext>
            </a:extLst>
          </p:cNvPr>
          <p:cNvCxnSpPr>
            <a:cxnSpLocks/>
          </p:cNvCxnSpPr>
          <p:nvPr userDrawn="1"/>
        </p:nvCxnSpPr>
        <p:spPr>
          <a:xfrm>
            <a:off x="430523" y="1106581"/>
            <a:ext cx="1133451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8AB6993-E588-E644-A759-B9928FF13E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02751" y="6189191"/>
            <a:ext cx="1542174" cy="24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1270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3"/>
          <p:cNvSpPr>
            <a:spLocks noGrp="1"/>
          </p:cNvSpPr>
          <p:nvPr>
            <p:ph sz="quarter" idx="12"/>
          </p:nvPr>
        </p:nvSpPr>
        <p:spPr>
          <a:xfrm>
            <a:off x="502184" y="1556793"/>
            <a:ext cx="3241559" cy="326414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4" name="Объект 3"/>
          <p:cNvSpPr>
            <a:spLocks noGrp="1"/>
          </p:cNvSpPr>
          <p:nvPr>
            <p:ph sz="quarter" idx="13"/>
          </p:nvPr>
        </p:nvSpPr>
        <p:spPr>
          <a:xfrm>
            <a:off x="3935765" y="1556793"/>
            <a:ext cx="3241559" cy="326414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5" name="Объект 3"/>
          <p:cNvSpPr>
            <a:spLocks noGrp="1"/>
          </p:cNvSpPr>
          <p:nvPr>
            <p:ph sz="quarter" idx="14"/>
          </p:nvPr>
        </p:nvSpPr>
        <p:spPr>
          <a:xfrm>
            <a:off x="7392149" y="1557667"/>
            <a:ext cx="3241559" cy="326348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5"/>
          </p:nvPr>
        </p:nvSpPr>
        <p:spPr>
          <a:xfrm>
            <a:off x="3935761" y="6156989"/>
            <a:ext cx="3264363" cy="179226"/>
          </a:xfrm>
        </p:spPr>
        <p:txBody>
          <a:bodyPr rtlCol="0">
            <a:spAutoFit/>
          </a:bodyPr>
          <a:lstStyle>
            <a:lvl1pPr>
              <a:defRPr lang="ru-RU" sz="1003" dirty="0" smtClean="0">
                <a:solidFill>
                  <a:schemeClr val="tx1">
                    <a:tint val="75000"/>
                  </a:schemeClr>
                </a:solidFill>
              </a:defRPr>
            </a:lvl1pPr>
            <a:lvl2pPr>
              <a:defRPr lang="ru-RU" sz="1876" dirty="0" smtClean="0">
                <a:solidFill>
                  <a:schemeClr val="tx1"/>
                </a:solidFill>
              </a:defRPr>
            </a:lvl2pPr>
            <a:lvl3pPr>
              <a:defRPr lang="ru-RU" dirty="0" smtClean="0">
                <a:solidFill>
                  <a:schemeClr val="tx1"/>
                </a:solidFill>
              </a:defRPr>
            </a:lvl3pPr>
            <a:lvl4pPr>
              <a:defRPr lang="ru-RU" sz="1876" dirty="0" smtClean="0">
                <a:solidFill>
                  <a:schemeClr val="tx1"/>
                </a:solidFill>
              </a:defRPr>
            </a:lvl4pPr>
            <a:lvl5pPr>
              <a:defRPr lang="ru-RU" sz="1876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9" name="Содержимое 2"/>
          <p:cNvSpPr>
            <a:spLocks noGrp="1"/>
          </p:cNvSpPr>
          <p:nvPr>
            <p:ph sz="quarter" idx="16"/>
          </p:nvPr>
        </p:nvSpPr>
        <p:spPr>
          <a:xfrm>
            <a:off x="7392145" y="6156989"/>
            <a:ext cx="3264363" cy="179226"/>
          </a:xfrm>
        </p:spPr>
        <p:txBody>
          <a:bodyPr rtlCol="0">
            <a:spAutoFit/>
          </a:bodyPr>
          <a:lstStyle>
            <a:lvl1pPr>
              <a:defRPr lang="ru-RU" sz="1003" dirty="0" smtClean="0">
                <a:solidFill>
                  <a:schemeClr val="tx1">
                    <a:tint val="75000"/>
                  </a:schemeClr>
                </a:solidFill>
              </a:defRPr>
            </a:lvl1pPr>
            <a:lvl2pPr>
              <a:defRPr lang="ru-RU" sz="1876" dirty="0" smtClean="0">
                <a:solidFill>
                  <a:schemeClr val="tx1"/>
                </a:solidFill>
              </a:defRPr>
            </a:lvl2pPr>
            <a:lvl3pPr>
              <a:defRPr lang="ru-RU" dirty="0" smtClean="0">
                <a:solidFill>
                  <a:schemeClr val="tx1"/>
                </a:solidFill>
              </a:defRPr>
            </a:lvl3pPr>
            <a:lvl4pPr>
              <a:defRPr lang="ru-RU" sz="1876" dirty="0" smtClean="0">
                <a:solidFill>
                  <a:schemeClr val="tx1"/>
                </a:solidFill>
              </a:defRPr>
            </a:lvl4pPr>
            <a:lvl5pPr>
              <a:defRPr lang="ru-RU" sz="1876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514718" y="644692"/>
            <a:ext cx="10093788" cy="55089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/>
              <a:t>ОБРАЗЕЦ ЗАГОЛОВКА</a:t>
            </a:r>
          </a:p>
        </p:txBody>
      </p:sp>
      <p:sp>
        <p:nvSpPr>
          <p:cNvPr id="8" name="Номер слайда 4164"/>
          <p:cNvSpPr>
            <a:spLocks noGrp="1"/>
          </p:cNvSpPr>
          <p:nvPr>
            <p:ph type="sldNum" sz="quarter" idx="17"/>
          </p:nvPr>
        </p:nvSpPr>
        <p:spPr>
          <a:xfrm>
            <a:off x="10801354" y="6089653"/>
            <a:ext cx="924983" cy="343456"/>
          </a:xfrm>
          <a:prstGeom prst="rect">
            <a:avLst/>
          </a:prstGeom>
        </p:spPr>
        <p:txBody>
          <a:bodyPr vert="horz" wrap="square" lIns="91402" tIns="45702" rIns="91402" bIns="45702" numCol="1" anchor="t" anchorCtr="0" compatLnSpc="1">
            <a:prstTxWarp prst="textNoShape">
              <a:avLst/>
            </a:prstTxWarp>
            <a:spAutoFit/>
          </a:bodyPr>
          <a:lstStyle>
            <a:lvl1pPr eaLnBrk="1" hangingPunct="1">
              <a:defRPr/>
            </a:lvl1pPr>
          </a:lstStyle>
          <a:p>
            <a:fld id="{D9DC0C7C-769E-4D86-BEFF-BE0DF04D4143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Нижний колонтитул 3"/>
          <p:cNvSpPr>
            <a:spLocks noGrp="1"/>
          </p:cNvSpPr>
          <p:nvPr>
            <p:ph type="ftr" sz="quarter" idx="18"/>
          </p:nvPr>
        </p:nvSpPr>
        <p:spPr>
          <a:xfrm>
            <a:off x="514351" y="6157914"/>
            <a:ext cx="3263900" cy="204788"/>
          </a:xfrm>
          <a:prstGeom prst="rect">
            <a:avLst/>
          </a:prstGeom>
        </p:spPr>
        <p:txBody>
          <a:bodyPr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3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2081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26"/>
          <a:stretch/>
        </p:blipFill>
        <p:spPr>
          <a:xfrm>
            <a:off x="-198120" y="-144205"/>
            <a:ext cx="10859835" cy="28334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00" y="183600"/>
            <a:ext cx="1359659" cy="10800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134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05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8" r:id="rId27"/>
    <p:sldLayoutId id="2147483695" r:id="rId2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VVoronov@phosagro.ru" TargetMode="Externa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66120" y="83820"/>
            <a:ext cx="1219200" cy="1257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25252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090" y="768530"/>
            <a:ext cx="5855293" cy="58552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258" y="2272433"/>
            <a:ext cx="2252286" cy="1789028"/>
          </a:xfrm>
          <a:prstGeom prst="rect">
            <a:avLst/>
          </a:prstGeom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66700" y="4061461"/>
            <a:ext cx="52038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400" b="1" dirty="0" smtClean="0">
                <a:solidFill>
                  <a:srgbClr val="004A93"/>
                </a:solidFill>
                <a:ea typeface="Foco"/>
                <a:cs typeface="Foco"/>
              </a:rPr>
              <a:t>Практика </a:t>
            </a:r>
            <a:r>
              <a:rPr lang="ru-RU" altLang="ru-RU" sz="2400" b="1" dirty="0">
                <a:solidFill>
                  <a:srgbClr val="004A93"/>
                </a:solidFill>
                <a:ea typeface="Foco"/>
                <a:cs typeface="Foco"/>
              </a:rPr>
              <a:t>получения высоких урожаев </a:t>
            </a:r>
            <a:r>
              <a:rPr lang="ru-RU" altLang="ru-RU" sz="2400" b="1" dirty="0" smtClean="0">
                <a:solidFill>
                  <a:srgbClr val="004A93"/>
                </a:solidFill>
                <a:ea typeface="Foco"/>
                <a:cs typeface="Foco"/>
              </a:rPr>
              <a:t>с применением комплексного питания</a:t>
            </a:r>
            <a:endParaRPr lang="ru-RU" altLang="ru-RU" sz="2400" b="1" dirty="0">
              <a:solidFill>
                <a:srgbClr val="004A93"/>
              </a:solidFill>
              <a:ea typeface="Foco"/>
              <a:cs typeface="Foco"/>
            </a:endParaRPr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266700" y="5548811"/>
            <a:ext cx="5203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000" dirty="0" smtClean="0">
                <a:solidFill>
                  <a:srgbClr val="004A93"/>
                </a:solidFill>
                <a:ea typeface="Foco"/>
                <a:cs typeface="Foco"/>
              </a:rPr>
              <a:t>Иванов Сергей Александрович</a:t>
            </a:r>
            <a:endParaRPr lang="ru-RU" altLang="ru-RU" sz="2000" dirty="0">
              <a:solidFill>
                <a:srgbClr val="004A93"/>
              </a:solidFill>
              <a:ea typeface="Foco"/>
              <a:cs typeface="Foco"/>
            </a:endParaRPr>
          </a:p>
          <a:p>
            <a:pPr algn="ctr" eaLnBrk="1" hangingPunct="1"/>
            <a:r>
              <a:rPr lang="ru-RU" altLang="ru-RU" sz="1600" dirty="0" smtClean="0">
                <a:solidFill>
                  <a:srgbClr val="004A93"/>
                </a:solidFill>
                <a:ea typeface="Foco"/>
                <a:cs typeface="Foco"/>
              </a:rPr>
              <a:t>Ведущий специалист </a:t>
            </a:r>
            <a:r>
              <a:rPr lang="ru-RU" altLang="ru-RU" sz="1600" dirty="0">
                <a:solidFill>
                  <a:srgbClr val="004A93"/>
                </a:solidFill>
                <a:ea typeface="Foco"/>
                <a:cs typeface="Foco"/>
              </a:rPr>
              <a:t>по агросопровождению</a:t>
            </a:r>
          </a:p>
        </p:txBody>
      </p:sp>
    </p:spTree>
    <p:extLst>
      <p:ext uri="{BB962C8B-B14F-4D97-AF65-F5344CB8AC3E}">
        <p14:creationId xmlns:p14="http://schemas.microsoft.com/office/powerpoint/2010/main" val="144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2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3" name="Рисунок 1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3535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692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608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396959" cy="697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2" descr="image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2"/>
            <a:ext cx="12393784" cy="697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5203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116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77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7938"/>
            <a:ext cx="12190412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754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4925"/>
            <a:ext cx="11037888" cy="6413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800" b="1" dirty="0">
                <a:solidFill>
                  <a:schemeClr val="bg1"/>
                </a:solidFill>
                <a:latin typeface="+mn-lt"/>
              </a:rPr>
              <a:t>Аммонийный азот усиливает поглощение </a:t>
            </a:r>
            <a:r>
              <a:rPr lang="ru-RU" sz="2800" b="1" dirty="0" smtClean="0">
                <a:solidFill>
                  <a:schemeClr val="bg1"/>
                </a:solidFill>
                <a:latin typeface="+mn-lt"/>
              </a:rPr>
              <a:t>фосфора</a:t>
            </a:r>
            <a:br>
              <a:rPr lang="ru-RU" sz="2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2800" b="1" dirty="0" smtClean="0">
                <a:solidFill>
                  <a:schemeClr val="bg1"/>
                </a:solidFill>
                <a:latin typeface="+mn-lt"/>
              </a:rPr>
              <a:t>корнями </a:t>
            </a:r>
            <a:r>
              <a:rPr lang="ru-RU" sz="2800" b="1" dirty="0">
                <a:solidFill>
                  <a:schemeClr val="bg1"/>
                </a:solidFill>
                <a:latin typeface="+mn-lt"/>
              </a:rPr>
              <a:t>растений</a:t>
            </a:r>
          </a:p>
        </p:txBody>
      </p:sp>
      <p:sp>
        <p:nvSpPr>
          <p:cNvPr id="7" name="Rectangle 20"/>
          <p:cNvSpPr/>
          <p:nvPr/>
        </p:nvSpPr>
        <p:spPr>
          <a:xfrm>
            <a:off x="1041400" y="5673725"/>
            <a:ext cx="4208463" cy="341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978" tIns="66489" rIns="132978" bIns="66489" anchor="ctr"/>
          <a:lstStyle/>
          <a:p>
            <a:pPr defTabSz="747931">
              <a:defRPr/>
            </a:pPr>
            <a:r>
              <a:rPr lang="ru-RU" sz="1000" b="1" dirty="0">
                <a:solidFill>
                  <a:srgbClr val="FFFFFF">
                    <a:lumMod val="50000"/>
                  </a:srgbClr>
                </a:solidFill>
              </a:rPr>
              <a:t>Источник</a:t>
            </a:r>
            <a:r>
              <a:rPr lang="en-GB" sz="1000" dirty="0">
                <a:solidFill>
                  <a:srgbClr val="FFFFFF">
                    <a:lumMod val="50000"/>
                  </a:srgbClr>
                </a:solidFill>
              </a:rPr>
              <a:t>: Hoffmann et al., 1994; </a:t>
            </a:r>
            <a:r>
              <a:rPr lang="en-GB" sz="1000" dirty="0" err="1">
                <a:solidFill>
                  <a:srgbClr val="FFFFFF">
                    <a:lumMod val="50000"/>
                  </a:srgbClr>
                </a:solidFill>
              </a:rPr>
              <a:t>Marschner</a:t>
            </a:r>
            <a:r>
              <a:rPr lang="en-GB" sz="1000" dirty="0">
                <a:solidFill>
                  <a:srgbClr val="FFFFFF">
                    <a:lumMod val="50000"/>
                  </a:srgbClr>
                </a:solidFill>
              </a:rPr>
              <a:t>, 2002; </a:t>
            </a:r>
            <a:r>
              <a:rPr lang="en-GB" sz="1000" dirty="0" err="1">
                <a:solidFill>
                  <a:srgbClr val="FFFFFF">
                    <a:lumMod val="50000"/>
                  </a:srgbClr>
                </a:solidFill>
              </a:rPr>
              <a:t>Prochnow</a:t>
            </a:r>
            <a:r>
              <a:rPr lang="en-GB" sz="1000" dirty="0">
                <a:solidFill>
                  <a:srgbClr val="FFFFFF">
                    <a:lumMod val="50000"/>
                  </a:srgbClr>
                </a:solidFill>
              </a:rPr>
              <a:t>, 2018</a:t>
            </a:r>
            <a:r>
              <a:rPr lang="ru-RU" sz="1000" dirty="0">
                <a:solidFill>
                  <a:srgbClr val="FFFFFF">
                    <a:lumMod val="50000"/>
                  </a:srgbClr>
                </a:solidFill>
              </a:rPr>
              <a:t>.</a:t>
            </a:r>
            <a:endParaRPr lang="pt-BR" sz="1000" dirty="0">
              <a:solidFill>
                <a:srgbClr val="FFFFFF">
                  <a:lumMod val="50000"/>
                </a:srgbClr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281113" y="1549400"/>
            <a:ext cx="5970587" cy="3759200"/>
          </a:xfrm>
          <a:prstGeom prst="rect">
            <a:avLst/>
          </a:prstGeom>
          <a:solidFill>
            <a:srgbClr val="686740"/>
          </a:solidFill>
          <a:ln w="9525">
            <a:noFill/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2271713" y="1628775"/>
            <a:ext cx="2093912" cy="3117850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686740"/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71725" y="1557338"/>
            <a:ext cx="1698625" cy="3689350"/>
          </a:xfrm>
          <a:custGeom>
            <a:avLst/>
            <a:gdLst>
              <a:gd name="T0" fmla="*/ 336 w 1355"/>
              <a:gd name="T1" fmla="*/ 293 h 2720"/>
              <a:gd name="T2" fmla="*/ 254 w 1355"/>
              <a:gd name="T3" fmla="*/ 304 h 2720"/>
              <a:gd name="T4" fmla="*/ 150 w 1355"/>
              <a:gd name="T5" fmla="*/ 330 h 2720"/>
              <a:gd name="T6" fmla="*/ 37 w 1355"/>
              <a:gd name="T7" fmla="*/ 325 h 2720"/>
              <a:gd name="T8" fmla="*/ 37 w 1355"/>
              <a:gd name="T9" fmla="*/ 346 h 2720"/>
              <a:gd name="T10" fmla="*/ 145 w 1355"/>
              <a:gd name="T11" fmla="*/ 346 h 2720"/>
              <a:gd name="T12" fmla="*/ 299 w 1355"/>
              <a:gd name="T13" fmla="*/ 325 h 2720"/>
              <a:gd name="T14" fmla="*/ 336 w 1355"/>
              <a:gd name="T15" fmla="*/ 421 h 2720"/>
              <a:gd name="T16" fmla="*/ 217 w 1355"/>
              <a:gd name="T17" fmla="*/ 416 h 2720"/>
              <a:gd name="T18" fmla="*/ 77 w 1355"/>
              <a:gd name="T19" fmla="*/ 470 h 2720"/>
              <a:gd name="T20" fmla="*/ 263 w 1355"/>
              <a:gd name="T21" fmla="*/ 432 h 2720"/>
              <a:gd name="T22" fmla="*/ 336 w 1355"/>
              <a:gd name="T23" fmla="*/ 448 h 2720"/>
              <a:gd name="T24" fmla="*/ 295 w 1355"/>
              <a:gd name="T25" fmla="*/ 538 h 2720"/>
              <a:gd name="T26" fmla="*/ 190 w 1355"/>
              <a:gd name="T27" fmla="*/ 561 h 2720"/>
              <a:gd name="T28" fmla="*/ 313 w 1355"/>
              <a:gd name="T29" fmla="*/ 560 h 2720"/>
              <a:gd name="T30" fmla="*/ 336 w 1355"/>
              <a:gd name="T31" fmla="*/ 2246 h 2720"/>
              <a:gd name="T32" fmla="*/ 369 w 1355"/>
              <a:gd name="T33" fmla="*/ 2412 h 2720"/>
              <a:gd name="T34" fmla="*/ 435 w 1355"/>
              <a:gd name="T35" fmla="*/ 2534 h 2720"/>
              <a:gd name="T36" fmla="*/ 557 w 1355"/>
              <a:gd name="T37" fmla="*/ 2646 h 2720"/>
              <a:gd name="T38" fmla="*/ 675 w 1355"/>
              <a:gd name="T39" fmla="*/ 2710 h 2720"/>
              <a:gd name="T40" fmla="*/ 775 w 1355"/>
              <a:gd name="T41" fmla="*/ 2705 h 2720"/>
              <a:gd name="T42" fmla="*/ 893 w 1355"/>
              <a:gd name="T43" fmla="*/ 2657 h 2720"/>
              <a:gd name="T44" fmla="*/ 1015 w 1355"/>
              <a:gd name="T45" fmla="*/ 2518 h 2720"/>
              <a:gd name="T46" fmla="*/ 1065 w 1355"/>
              <a:gd name="T47" fmla="*/ 2406 h 2720"/>
              <a:gd name="T48" fmla="*/ 1101 w 1355"/>
              <a:gd name="T49" fmla="*/ 2241 h 2720"/>
              <a:gd name="T50" fmla="*/ 1146 w 1355"/>
              <a:gd name="T51" fmla="*/ 501 h 2720"/>
              <a:gd name="T52" fmla="*/ 1291 w 1355"/>
              <a:gd name="T53" fmla="*/ 506 h 2720"/>
              <a:gd name="T54" fmla="*/ 1291 w 1355"/>
              <a:gd name="T55" fmla="*/ 485 h 2720"/>
              <a:gd name="T56" fmla="*/ 1151 w 1355"/>
              <a:gd name="T57" fmla="*/ 474 h 2720"/>
              <a:gd name="T58" fmla="*/ 1101 w 1355"/>
              <a:gd name="T59" fmla="*/ 346 h 2720"/>
              <a:gd name="T60" fmla="*/ 1223 w 1355"/>
              <a:gd name="T61" fmla="*/ 357 h 2720"/>
              <a:gd name="T62" fmla="*/ 1268 w 1355"/>
              <a:gd name="T63" fmla="*/ 352 h 2720"/>
              <a:gd name="T64" fmla="*/ 1151 w 1355"/>
              <a:gd name="T65" fmla="*/ 330 h 2720"/>
              <a:gd name="T66" fmla="*/ 1101 w 1355"/>
              <a:gd name="T67" fmla="*/ 181 h 2720"/>
              <a:gd name="T68" fmla="*/ 1233 w 1355"/>
              <a:gd name="T69" fmla="*/ 202 h 2720"/>
              <a:gd name="T70" fmla="*/ 1355 w 1355"/>
              <a:gd name="T71" fmla="*/ 229 h 2720"/>
              <a:gd name="T72" fmla="*/ 1264 w 1355"/>
              <a:gd name="T73" fmla="*/ 197 h 2720"/>
              <a:gd name="T74" fmla="*/ 1101 w 1355"/>
              <a:gd name="T75" fmla="*/ 154 h 2720"/>
              <a:gd name="T76" fmla="*/ 336 w 1355"/>
              <a:gd name="T77" fmla="*/ 0 h 272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355"/>
              <a:gd name="T118" fmla="*/ 0 h 2720"/>
              <a:gd name="T119" fmla="*/ 1355 w 1355"/>
              <a:gd name="T120" fmla="*/ 2720 h 2720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355" h="2720">
                <a:moveTo>
                  <a:pt x="336" y="0"/>
                </a:moveTo>
                <a:lnTo>
                  <a:pt x="336" y="293"/>
                </a:lnTo>
                <a:lnTo>
                  <a:pt x="303" y="298"/>
                </a:lnTo>
                <a:lnTo>
                  <a:pt x="254" y="304"/>
                </a:lnTo>
                <a:lnTo>
                  <a:pt x="204" y="320"/>
                </a:lnTo>
                <a:lnTo>
                  <a:pt x="150" y="330"/>
                </a:lnTo>
                <a:lnTo>
                  <a:pt x="99" y="325"/>
                </a:lnTo>
                <a:lnTo>
                  <a:pt x="37" y="325"/>
                </a:lnTo>
                <a:lnTo>
                  <a:pt x="0" y="341"/>
                </a:lnTo>
                <a:lnTo>
                  <a:pt x="37" y="346"/>
                </a:lnTo>
                <a:lnTo>
                  <a:pt x="104" y="336"/>
                </a:lnTo>
                <a:lnTo>
                  <a:pt x="145" y="346"/>
                </a:lnTo>
                <a:lnTo>
                  <a:pt x="235" y="330"/>
                </a:lnTo>
                <a:lnTo>
                  <a:pt x="299" y="325"/>
                </a:lnTo>
                <a:lnTo>
                  <a:pt x="336" y="320"/>
                </a:lnTo>
                <a:lnTo>
                  <a:pt x="336" y="421"/>
                </a:lnTo>
                <a:lnTo>
                  <a:pt x="276" y="416"/>
                </a:lnTo>
                <a:lnTo>
                  <a:pt x="217" y="416"/>
                </a:lnTo>
                <a:lnTo>
                  <a:pt x="155" y="438"/>
                </a:lnTo>
                <a:lnTo>
                  <a:pt x="77" y="470"/>
                </a:lnTo>
                <a:lnTo>
                  <a:pt x="145" y="465"/>
                </a:lnTo>
                <a:lnTo>
                  <a:pt x="263" y="432"/>
                </a:lnTo>
                <a:lnTo>
                  <a:pt x="295" y="437"/>
                </a:lnTo>
                <a:lnTo>
                  <a:pt x="336" y="448"/>
                </a:lnTo>
                <a:lnTo>
                  <a:pt x="340" y="544"/>
                </a:lnTo>
                <a:lnTo>
                  <a:pt x="295" y="538"/>
                </a:lnTo>
                <a:lnTo>
                  <a:pt x="245" y="533"/>
                </a:lnTo>
                <a:lnTo>
                  <a:pt x="190" y="561"/>
                </a:lnTo>
                <a:lnTo>
                  <a:pt x="263" y="554"/>
                </a:lnTo>
                <a:lnTo>
                  <a:pt x="313" y="560"/>
                </a:lnTo>
                <a:lnTo>
                  <a:pt x="336" y="608"/>
                </a:lnTo>
                <a:lnTo>
                  <a:pt x="336" y="2246"/>
                </a:lnTo>
                <a:lnTo>
                  <a:pt x="347" y="2332"/>
                </a:lnTo>
                <a:lnTo>
                  <a:pt x="369" y="2412"/>
                </a:lnTo>
                <a:lnTo>
                  <a:pt x="395" y="2481"/>
                </a:lnTo>
                <a:lnTo>
                  <a:pt x="435" y="2534"/>
                </a:lnTo>
                <a:lnTo>
                  <a:pt x="499" y="2609"/>
                </a:lnTo>
                <a:lnTo>
                  <a:pt x="557" y="2646"/>
                </a:lnTo>
                <a:lnTo>
                  <a:pt x="612" y="2678"/>
                </a:lnTo>
                <a:lnTo>
                  <a:pt x="675" y="2710"/>
                </a:lnTo>
                <a:lnTo>
                  <a:pt x="725" y="2720"/>
                </a:lnTo>
                <a:lnTo>
                  <a:pt x="775" y="2705"/>
                </a:lnTo>
                <a:lnTo>
                  <a:pt x="829" y="2683"/>
                </a:lnTo>
                <a:lnTo>
                  <a:pt x="893" y="2657"/>
                </a:lnTo>
                <a:lnTo>
                  <a:pt x="961" y="2593"/>
                </a:lnTo>
                <a:lnTo>
                  <a:pt x="1015" y="2518"/>
                </a:lnTo>
                <a:lnTo>
                  <a:pt x="1051" y="2460"/>
                </a:lnTo>
                <a:lnTo>
                  <a:pt x="1065" y="2406"/>
                </a:lnTo>
                <a:lnTo>
                  <a:pt x="1094" y="2321"/>
                </a:lnTo>
                <a:lnTo>
                  <a:pt x="1101" y="2241"/>
                </a:lnTo>
                <a:lnTo>
                  <a:pt x="1101" y="506"/>
                </a:lnTo>
                <a:lnTo>
                  <a:pt x="1146" y="501"/>
                </a:lnTo>
                <a:lnTo>
                  <a:pt x="1210" y="490"/>
                </a:lnTo>
                <a:lnTo>
                  <a:pt x="1291" y="506"/>
                </a:lnTo>
                <a:lnTo>
                  <a:pt x="1350" y="506"/>
                </a:lnTo>
                <a:lnTo>
                  <a:pt x="1291" y="485"/>
                </a:lnTo>
                <a:lnTo>
                  <a:pt x="1223" y="474"/>
                </a:lnTo>
                <a:lnTo>
                  <a:pt x="1151" y="474"/>
                </a:lnTo>
                <a:lnTo>
                  <a:pt x="1101" y="485"/>
                </a:lnTo>
                <a:lnTo>
                  <a:pt x="1101" y="346"/>
                </a:lnTo>
                <a:lnTo>
                  <a:pt x="1155" y="352"/>
                </a:lnTo>
                <a:lnTo>
                  <a:pt x="1223" y="357"/>
                </a:lnTo>
                <a:lnTo>
                  <a:pt x="1291" y="373"/>
                </a:lnTo>
                <a:lnTo>
                  <a:pt x="1268" y="352"/>
                </a:lnTo>
                <a:lnTo>
                  <a:pt x="1210" y="341"/>
                </a:lnTo>
                <a:lnTo>
                  <a:pt x="1151" y="330"/>
                </a:lnTo>
                <a:lnTo>
                  <a:pt x="1101" y="325"/>
                </a:lnTo>
                <a:lnTo>
                  <a:pt x="1101" y="181"/>
                </a:lnTo>
                <a:lnTo>
                  <a:pt x="1165" y="186"/>
                </a:lnTo>
                <a:lnTo>
                  <a:pt x="1233" y="202"/>
                </a:lnTo>
                <a:lnTo>
                  <a:pt x="1296" y="224"/>
                </a:lnTo>
                <a:lnTo>
                  <a:pt x="1355" y="229"/>
                </a:lnTo>
                <a:lnTo>
                  <a:pt x="1318" y="208"/>
                </a:lnTo>
                <a:lnTo>
                  <a:pt x="1264" y="197"/>
                </a:lnTo>
                <a:lnTo>
                  <a:pt x="1187" y="170"/>
                </a:lnTo>
                <a:lnTo>
                  <a:pt x="1101" y="154"/>
                </a:lnTo>
                <a:lnTo>
                  <a:pt x="1101" y="0"/>
                </a:lnTo>
                <a:lnTo>
                  <a:pt x="336" y="0"/>
                </a:lnTo>
                <a:close/>
              </a:path>
            </a:pathLst>
          </a:custGeom>
          <a:gradFill rotWithShape="0">
            <a:gsLst>
              <a:gs pos="0">
                <a:srgbClr val="CC9900"/>
              </a:gs>
              <a:gs pos="100000">
                <a:schemeClr val="bg1"/>
              </a:gs>
            </a:gsLst>
            <a:lin ang="5400000" scaled="1"/>
          </a:gradFill>
          <a:ln w="19050">
            <a:solidFill>
              <a:schemeClr val="tx1"/>
            </a:solidFill>
            <a:round/>
            <a:headEnd/>
            <a:tailEnd/>
          </a:ln>
        </p:spPr>
        <p:txBody>
          <a:bodyPr lIns="132978" tIns="66489" rIns="132978" bIns="66489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1" name="AutoShape 21"/>
          <p:cNvSpPr>
            <a:spLocks noChangeArrowheads="1"/>
          </p:cNvSpPr>
          <p:nvPr/>
        </p:nvSpPr>
        <p:spPr bwMode="auto">
          <a:xfrm>
            <a:off x="3525838" y="2795588"/>
            <a:ext cx="774700" cy="585787"/>
          </a:xfrm>
          <a:prstGeom prst="leftArrow">
            <a:avLst>
              <a:gd name="adj1" fmla="val 49870"/>
              <a:gd name="adj2" fmla="val 45245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3602038" y="2916238"/>
            <a:ext cx="701675" cy="369887"/>
          </a:xfrm>
          <a:prstGeom prst="rect">
            <a:avLst/>
          </a:prstGeom>
          <a:noFill/>
          <a:ln w="57150" algn="ctr">
            <a:noFill/>
            <a:prstDash val="sysDot"/>
            <a:miter lim="800000"/>
            <a:headEnd/>
            <a:tailEnd/>
          </a:ln>
        </p:spPr>
        <p:txBody>
          <a:bodyPr lIns="132978" tIns="66489" rIns="132978" bIns="66489">
            <a:spAutoFit/>
          </a:bodyPr>
          <a:lstStyle/>
          <a:p>
            <a:pPr defTabSz="747931">
              <a:defRPr/>
            </a:pPr>
            <a:r>
              <a:rPr lang="en-US" sz="1527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NH</a:t>
            </a:r>
            <a:r>
              <a:rPr lang="en-US" sz="1527" baseline="-25000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4</a:t>
            </a:r>
            <a:r>
              <a:rPr lang="en-US" sz="1527" baseline="30000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+</a:t>
            </a:r>
          </a:p>
        </p:txBody>
      </p:sp>
      <p:sp>
        <p:nvSpPr>
          <p:cNvPr id="13" name="AutoShape 22"/>
          <p:cNvSpPr>
            <a:spLocks noChangeArrowheads="1"/>
          </p:cNvSpPr>
          <p:nvPr/>
        </p:nvSpPr>
        <p:spPr bwMode="auto">
          <a:xfrm flipH="1">
            <a:off x="3524250" y="3251200"/>
            <a:ext cx="776288" cy="585788"/>
          </a:xfrm>
          <a:prstGeom prst="leftArrow">
            <a:avLst>
              <a:gd name="adj1" fmla="val 49870"/>
              <a:gd name="adj2" fmla="val 45245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3683000" y="3392488"/>
            <a:ext cx="600075" cy="368300"/>
          </a:xfrm>
          <a:prstGeom prst="rect">
            <a:avLst/>
          </a:prstGeom>
          <a:noFill/>
          <a:ln w="57150" algn="ctr">
            <a:noFill/>
            <a:prstDash val="sysDot"/>
            <a:miter lim="800000"/>
            <a:headEnd/>
            <a:tailEnd/>
          </a:ln>
        </p:spPr>
        <p:txBody>
          <a:bodyPr lIns="132978" tIns="66489" rIns="132978" bIns="66489">
            <a:spAutoFit/>
          </a:bodyPr>
          <a:lstStyle/>
          <a:p>
            <a:pPr defTabSz="747931">
              <a:defRPr/>
            </a:pPr>
            <a:r>
              <a:rPr lang="en-US" sz="1527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H</a:t>
            </a:r>
            <a:r>
              <a:rPr lang="en-US" sz="1527" baseline="30000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+</a:t>
            </a:r>
          </a:p>
        </p:txBody>
      </p:sp>
      <p:sp>
        <p:nvSpPr>
          <p:cNvPr id="19" name="Rectangle 29"/>
          <p:cNvSpPr>
            <a:spLocks noChangeArrowheads="1"/>
          </p:cNvSpPr>
          <p:nvPr/>
        </p:nvSpPr>
        <p:spPr bwMode="auto">
          <a:xfrm>
            <a:off x="4654550" y="1628775"/>
            <a:ext cx="2093913" cy="311785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686740"/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" name="Freeform 30"/>
          <p:cNvSpPr>
            <a:spLocks/>
          </p:cNvSpPr>
          <p:nvPr/>
        </p:nvSpPr>
        <p:spPr bwMode="auto">
          <a:xfrm>
            <a:off x="4754563" y="1557338"/>
            <a:ext cx="1697037" cy="3689350"/>
          </a:xfrm>
          <a:custGeom>
            <a:avLst/>
            <a:gdLst>
              <a:gd name="T0" fmla="*/ 336 w 1355"/>
              <a:gd name="T1" fmla="*/ 293 h 2720"/>
              <a:gd name="T2" fmla="*/ 254 w 1355"/>
              <a:gd name="T3" fmla="*/ 304 h 2720"/>
              <a:gd name="T4" fmla="*/ 150 w 1355"/>
              <a:gd name="T5" fmla="*/ 330 h 2720"/>
              <a:gd name="T6" fmla="*/ 37 w 1355"/>
              <a:gd name="T7" fmla="*/ 325 h 2720"/>
              <a:gd name="T8" fmla="*/ 37 w 1355"/>
              <a:gd name="T9" fmla="*/ 346 h 2720"/>
              <a:gd name="T10" fmla="*/ 145 w 1355"/>
              <a:gd name="T11" fmla="*/ 346 h 2720"/>
              <a:gd name="T12" fmla="*/ 299 w 1355"/>
              <a:gd name="T13" fmla="*/ 325 h 2720"/>
              <a:gd name="T14" fmla="*/ 336 w 1355"/>
              <a:gd name="T15" fmla="*/ 421 h 2720"/>
              <a:gd name="T16" fmla="*/ 217 w 1355"/>
              <a:gd name="T17" fmla="*/ 416 h 2720"/>
              <a:gd name="T18" fmla="*/ 77 w 1355"/>
              <a:gd name="T19" fmla="*/ 470 h 2720"/>
              <a:gd name="T20" fmla="*/ 263 w 1355"/>
              <a:gd name="T21" fmla="*/ 432 h 2720"/>
              <a:gd name="T22" fmla="*/ 336 w 1355"/>
              <a:gd name="T23" fmla="*/ 448 h 2720"/>
              <a:gd name="T24" fmla="*/ 295 w 1355"/>
              <a:gd name="T25" fmla="*/ 538 h 2720"/>
              <a:gd name="T26" fmla="*/ 190 w 1355"/>
              <a:gd name="T27" fmla="*/ 561 h 2720"/>
              <a:gd name="T28" fmla="*/ 313 w 1355"/>
              <a:gd name="T29" fmla="*/ 560 h 2720"/>
              <a:gd name="T30" fmla="*/ 336 w 1355"/>
              <a:gd name="T31" fmla="*/ 2246 h 2720"/>
              <a:gd name="T32" fmla="*/ 369 w 1355"/>
              <a:gd name="T33" fmla="*/ 2412 h 2720"/>
              <a:gd name="T34" fmla="*/ 435 w 1355"/>
              <a:gd name="T35" fmla="*/ 2534 h 2720"/>
              <a:gd name="T36" fmla="*/ 557 w 1355"/>
              <a:gd name="T37" fmla="*/ 2646 h 2720"/>
              <a:gd name="T38" fmla="*/ 675 w 1355"/>
              <a:gd name="T39" fmla="*/ 2710 h 2720"/>
              <a:gd name="T40" fmla="*/ 775 w 1355"/>
              <a:gd name="T41" fmla="*/ 2705 h 2720"/>
              <a:gd name="T42" fmla="*/ 893 w 1355"/>
              <a:gd name="T43" fmla="*/ 2657 h 2720"/>
              <a:gd name="T44" fmla="*/ 1015 w 1355"/>
              <a:gd name="T45" fmla="*/ 2518 h 2720"/>
              <a:gd name="T46" fmla="*/ 1065 w 1355"/>
              <a:gd name="T47" fmla="*/ 2406 h 2720"/>
              <a:gd name="T48" fmla="*/ 1101 w 1355"/>
              <a:gd name="T49" fmla="*/ 2241 h 2720"/>
              <a:gd name="T50" fmla="*/ 1146 w 1355"/>
              <a:gd name="T51" fmla="*/ 501 h 2720"/>
              <a:gd name="T52" fmla="*/ 1291 w 1355"/>
              <a:gd name="T53" fmla="*/ 506 h 2720"/>
              <a:gd name="T54" fmla="*/ 1291 w 1355"/>
              <a:gd name="T55" fmla="*/ 485 h 2720"/>
              <a:gd name="T56" fmla="*/ 1151 w 1355"/>
              <a:gd name="T57" fmla="*/ 474 h 2720"/>
              <a:gd name="T58" fmla="*/ 1101 w 1355"/>
              <a:gd name="T59" fmla="*/ 346 h 2720"/>
              <a:gd name="T60" fmla="*/ 1223 w 1355"/>
              <a:gd name="T61" fmla="*/ 357 h 2720"/>
              <a:gd name="T62" fmla="*/ 1268 w 1355"/>
              <a:gd name="T63" fmla="*/ 352 h 2720"/>
              <a:gd name="T64" fmla="*/ 1151 w 1355"/>
              <a:gd name="T65" fmla="*/ 330 h 2720"/>
              <a:gd name="T66" fmla="*/ 1101 w 1355"/>
              <a:gd name="T67" fmla="*/ 181 h 2720"/>
              <a:gd name="T68" fmla="*/ 1233 w 1355"/>
              <a:gd name="T69" fmla="*/ 202 h 2720"/>
              <a:gd name="T70" fmla="*/ 1355 w 1355"/>
              <a:gd name="T71" fmla="*/ 229 h 2720"/>
              <a:gd name="T72" fmla="*/ 1264 w 1355"/>
              <a:gd name="T73" fmla="*/ 197 h 2720"/>
              <a:gd name="T74" fmla="*/ 1101 w 1355"/>
              <a:gd name="T75" fmla="*/ 154 h 2720"/>
              <a:gd name="T76" fmla="*/ 336 w 1355"/>
              <a:gd name="T77" fmla="*/ 0 h 272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355"/>
              <a:gd name="T118" fmla="*/ 0 h 2720"/>
              <a:gd name="T119" fmla="*/ 1355 w 1355"/>
              <a:gd name="T120" fmla="*/ 2720 h 2720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355" h="2720">
                <a:moveTo>
                  <a:pt x="336" y="0"/>
                </a:moveTo>
                <a:lnTo>
                  <a:pt x="336" y="293"/>
                </a:lnTo>
                <a:lnTo>
                  <a:pt x="303" y="298"/>
                </a:lnTo>
                <a:lnTo>
                  <a:pt x="254" y="304"/>
                </a:lnTo>
                <a:lnTo>
                  <a:pt x="204" y="320"/>
                </a:lnTo>
                <a:lnTo>
                  <a:pt x="150" y="330"/>
                </a:lnTo>
                <a:lnTo>
                  <a:pt x="99" y="325"/>
                </a:lnTo>
                <a:lnTo>
                  <a:pt x="37" y="325"/>
                </a:lnTo>
                <a:lnTo>
                  <a:pt x="0" y="341"/>
                </a:lnTo>
                <a:lnTo>
                  <a:pt x="37" y="346"/>
                </a:lnTo>
                <a:lnTo>
                  <a:pt x="104" y="336"/>
                </a:lnTo>
                <a:lnTo>
                  <a:pt x="145" y="346"/>
                </a:lnTo>
                <a:lnTo>
                  <a:pt x="235" y="330"/>
                </a:lnTo>
                <a:lnTo>
                  <a:pt x="299" y="325"/>
                </a:lnTo>
                <a:lnTo>
                  <a:pt x="336" y="320"/>
                </a:lnTo>
                <a:lnTo>
                  <a:pt x="336" y="421"/>
                </a:lnTo>
                <a:lnTo>
                  <a:pt x="276" y="416"/>
                </a:lnTo>
                <a:lnTo>
                  <a:pt x="217" y="416"/>
                </a:lnTo>
                <a:lnTo>
                  <a:pt x="155" y="438"/>
                </a:lnTo>
                <a:lnTo>
                  <a:pt x="77" y="470"/>
                </a:lnTo>
                <a:lnTo>
                  <a:pt x="145" y="465"/>
                </a:lnTo>
                <a:lnTo>
                  <a:pt x="263" y="432"/>
                </a:lnTo>
                <a:lnTo>
                  <a:pt x="295" y="437"/>
                </a:lnTo>
                <a:lnTo>
                  <a:pt x="336" y="448"/>
                </a:lnTo>
                <a:lnTo>
                  <a:pt x="340" y="544"/>
                </a:lnTo>
                <a:lnTo>
                  <a:pt x="295" y="538"/>
                </a:lnTo>
                <a:lnTo>
                  <a:pt x="245" y="533"/>
                </a:lnTo>
                <a:lnTo>
                  <a:pt x="190" y="561"/>
                </a:lnTo>
                <a:lnTo>
                  <a:pt x="263" y="554"/>
                </a:lnTo>
                <a:lnTo>
                  <a:pt x="313" y="560"/>
                </a:lnTo>
                <a:lnTo>
                  <a:pt x="336" y="608"/>
                </a:lnTo>
                <a:lnTo>
                  <a:pt x="336" y="2246"/>
                </a:lnTo>
                <a:lnTo>
                  <a:pt x="347" y="2332"/>
                </a:lnTo>
                <a:lnTo>
                  <a:pt x="369" y="2412"/>
                </a:lnTo>
                <a:lnTo>
                  <a:pt x="395" y="2481"/>
                </a:lnTo>
                <a:lnTo>
                  <a:pt x="435" y="2534"/>
                </a:lnTo>
                <a:lnTo>
                  <a:pt x="499" y="2609"/>
                </a:lnTo>
                <a:lnTo>
                  <a:pt x="557" y="2646"/>
                </a:lnTo>
                <a:lnTo>
                  <a:pt x="612" y="2678"/>
                </a:lnTo>
                <a:lnTo>
                  <a:pt x="675" y="2710"/>
                </a:lnTo>
                <a:lnTo>
                  <a:pt x="725" y="2720"/>
                </a:lnTo>
                <a:lnTo>
                  <a:pt x="775" y="2705"/>
                </a:lnTo>
                <a:lnTo>
                  <a:pt x="829" y="2683"/>
                </a:lnTo>
                <a:lnTo>
                  <a:pt x="893" y="2657"/>
                </a:lnTo>
                <a:lnTo>
                  <a:pt x="961" y="2593"/>
                </a:lnTo>
                <a:lnTo>
                  <a:pt x="1015" y="2518"/>
                </a:lnTo>
                <a:lnTo>
                  <a:pt x="1051" y="2460"/>
                </a:lnTo>
                <a:lnTo>
                  <a:pt x="1065" y="2406"/>
                </a:lnTo>
                <a:lnTo>
                  <a:pt x="1094" y="2321"/>
                </a:lnTo>
                <a:lnTo>
                  <a:pt x="1101" y="2241"/>
                </a:lnTo>
                <a:lnTo>
                  <a:pt x="1101" y="506"/>
                </a:lnTo>
                <a:lnTo>
                  <a:pt x="1146" y="501"/>
                </a:lnTo>
                <a:lnTo>
                  <a:pt x="1210" y="490"/>
                </a:lnTo>
                <a:lnTo>
                  <a:pt x="1291" y="506"/>
                </a:lnTo>
                <a:lnTo>
                  <a:pt x="1350" y="506"/>
                </a:lnTo>
                <a:lnTo>
                  <a:pt x="1291" y="485"/>
                </a:lnTo>
                <a:lnTo>
                  <a:pt x="1223" y="474"/>
                </a:lnTo>
                <a:lnTo>
                  <a:pt x="1151" y="474"/>
                </a:lnTo>
                <a:lnTo>
                  <a:pt x="1101" y="485"/>
                </a:lnTo>
                <a:lnTo>
                  <a:pt x="1101" y="346"/>
                </a:lnTo>
                <a:lnTo>
                  <a:pt x="1155" y="352"/>
                </a:lnTo>
                <a:lnTo>
                  <a:pt x="1223" y="357"/>
                </a:lnTo>
                <a:lnTo>
                  <a:pt x="1291" y="373"/>
                </a:lnTo>
                <a:lnTo>
                  <a:pt x="1268" y="352"/>
                </a:lnTo>
                <a:lnTo>
                  <a:pt x="1210" y="341"/>
                </a:lnTo>
                <a:lnTo>
                  <a:pt x="1151" y="330"/>
                </a:lnTo>
                <a:lnTo>
                  <a:pt x="1101" y="325"/>
                </a:lnTo>
                <a:lnTo>
                  <a:pt x="1101" y="181"/>
                </a:lnTo>
                <a:lnTo>
                  <a:pt x="1165" y="186"/>
                </a:lnTo>
                <a:lnTo>
                  <a:pt x="1233" y="202"/>
                </a:lnTo>
                <a:lnTo>
                  <a:pt x="1296" y="224"/>
                </a:lnTo>
                <a:lnTo>
                  <a:pt x="1355" y="229"/>
                </a:lnTo>
                <a:lnTo>
                  <a:pt x="1318" y="208"/>
                </a:lnTo>
                <a:lnTo>
                  <a:pt x="1264" y="197"/>
                </a:lnTo>
                <a:lnTo>
                  <a:pt x="1187" y="170"/>
                </a:lnTo>
                <a:lnTo>
                  <a:pt x="1101" y="154"/>
                </a:lnTo>
                <a:lnTo>
                  <a:pt x="1101" y="0"/>
                </a:lnTo>
                <a:lnTo>
                  <a:pt x="336" y="0"/>
                </a:lnTo>
                <a:close/>
              </a:path>
            </a:pathLst>
          </a:custGeom>
          <a:gradFill rotWithShape="0">
            <a:gsLst>
              <a:gs pos="0">
                <a:srgbClr val="CC9900"/>
              </a:gs>
              <a:gs pos="100000">
                <a:schemeClr val="bg1"/>
              </a:gs>
            </a:gsLst>
            <a:lin ang="5400000" scaled="1"/>
          </a:gradFill>
          <a:ln w="19050">
            <a:solidFill>
              <a:schemeClr val="tx1"/>
            </a:solidFill>
            <a:round/>
            <a:headEnd/>
            <a:tailEnd/>
          </a:ln>
        </p:spPr>
        <p:txBody>
          <a:bodyPr lIns="132978" tIns="66489" rIns="132978" bIns="66489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" name="AutoShape 31"/>
          <p:cNvSpPr>
            <a:spLocks noChangeArrowheads="1"/>
          </p:cNvSpPr>
          <p:nvPr/>
        </p:nvSpPr>
        <p:spPr bwMode="auto">
          <a:xfrm>
            <a:off x="5908675" y="2795588"/>
            <a:ext cx="774700" cy="585787"/>
          </a:xfrm>
          <a:prstGeom prst="leftArrow">
            <a:avLst>
              <a:gd name="adj1" fmla="val 49870"/>
              <a:gd name="adj2" fmla="val 45245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" name="Text Box 32"/>
          <p:cNvSpPr txBox="1">
            <a:spLocks noChangeArrowheads="1"/>
          </p:cNvSpPr>
          <p:nvPr/>
        </p:nvSpPr>
        <p:spPr bwMode="auto">
          <a:xfrm>
            <a:off x="5983288" y="2916238"/>
            <a:ext cx="703262" cy="369887"/>
          </a:xfrm>
          <a:prstGeom prst="rect">
            <a:avLst/>
          </a:prstGeom>
          <a:noFill/>
          <a:ln w="57150" algn="ctr">
            <a:noFill/>
            <a:prstDash val="sysDot"/>
            <a:miter lim="800000"/>
            <a:headEnd/>
            <a:tailEnd/>
          </a:ln>
        </p:spPr>
        <p:txBody>
          <a:bodyPr lIns="132978" tIns="66489" rIns="132978" bIns="66489">
            <a:spAutoFit/>
          </a:bodyPr>
          <a:lstStyle/>
          <a:p>
            <a:pPr defTabSz="747931">
              <a:defRPr/>
            </a:pPr>
            <a:r>
              <a:rPr lang="en-US" sz="1527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NO</a:t>
            </a:r>
            <a:r>
              <a:rPr lang="en-US" sz="1527" baseline="-25000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1527" baseline="30000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-</a:t>
            </a:r>
          </a:p>
        </p:txBody>
      </p:sp>
      <p:sp>
        <p:nvSpPr>
          <p:cNvPr id="23" name="AutoShape 33"/>
          <p:cNvSpPr>
            <a:spLocks noChangeArrowheads="1"/>
          </p:cNvSpPr>
          <p:nvPr/>
        </p:nvSpPr>
        <p:spPr bwMode="auto">
          <a:xfrm flipH="1">
            <a:off x="5907088" y="3251200"/>
            <a:ext cx="774700" cy="585788"/>
          </a:xfrm>
          <a:prstGeom prst="leftArrow">
            <a:avLst>
              <a:gd name="adj1" fmla="val 49870"/>
              <a:gd name="adj2" fmla="val 45245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32978" tIns="66489" rIns="132978" bIns="66489" anchor="ctr"/>
          <a:lstStyle/>
          <a:p>
            <a:pPr defTabSz="747931">
              <a:defRPr/>
            </a:pPr>
            <a:endParaRPr lang="en-US" sz="785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" name="Text Box 34"/>
          <p:cNvSpPr txBox="1">
            <a:spLocks noChangeArrowheads="1"/>
          </p:cNvSpPr>
          <p:nvPr/>
        </p:nvSpPr>
        <p:spPr bwMode="auto">
          <a:xfrm>
            <a:off x="5983288" y="3392488"/>
            <a:ext cx="742950" cy="368300"/>
          </a:xfrm>
          <a:prstGeom prst="rect">
            <a:avLst/>
          </a:prstGeom>
          <a:noFill/>
          <a:ln w="57150" algn="ctr">
            <a:noFill/>
            <a:prstDash val="sysDot"/>
            <a:miter lim="800000"/>
            <a:headEnd/>
            <a:tailEnd/>
          </a:ln>
        </p:spPr>
        <p:txBody>
          <a:bodyPr lIns="132978" tIns="66489" rIns="132978" bIns="66489">
            <a:spAutoFit/>
          </a:bodyPr>
          <a:lstStyle/>
          <a:p>
            <a:pPr defTabSz="747931">
              <a:defRPr/>
            </a:pPr>
            <a:r>
              <a:rPr lang="en-US" sz="1527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OH</a:t>
            </a:r>
            <a:r>
              <a:rPr lang="en-US" sz="1527" baseline="30000" dirty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-</a:t>
            </a:r>
          </a:p>
        </p:txBody>
      </p:sp>
      <p:sp>
        <p:nvSpPr>
          <p:cNvPr id="25" name="Text Box 39"/>
          <p:cNvSpPr txBox="1">
            <a:spLocks noChangeArrowheads="1"/>
          </p:cNvSpPr>
          <p:nvPr/>
        </p:nvSpPr>
        <p:spPr bwMode="auto">
          <a:xfrm>
            <a:off x="6519863" y="3770313"/>
            <a:ext cx="817562" cy="604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132978" tIns="66489" rIns="132978" bIns="66489">
            <a:spAutoFit/>
          </a:bodyPr>
          <a:lstStyle/>
          <a:p>
            <a:pPr defTabSz="747931">
              <a:defRPr/>
            </a:pPr>
            <a:r>
              <a:rPr lang="ru-RU" sz="1527" dirty="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или</a:t>
            </a:r>
            <a:r>
              <a:rPr lang="en-US" sz="1527" dirty="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endParaRPr lang="ru-RU" sz="1527" dirty="0">
              <a:solidFill>
                <a:srgbClr val="FFFFFF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  <a:p>
            <a:pPr defTabSz="747931">
              <a:defRPr/>
            </a:pPr>
            <a:r>
              <a:rPr lang="en-US" sz="1527" dirty="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HCO</a:t>
            </a:r>
            <a:r>
              <a:rPr lang="en-US" sz="1527" baseline="-25000" dirty="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1527" baseline="30000" dirty="0">
                <a:solidFill>
                  <a:srgbClr val="FFFFFF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-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540625" y="2878138"/>
            <a:ext cx="3563938" cy="1644650"/>
          </a:xfrm>
          <a:prstGeom prst="rect">
            <a:avLst/>
          </a:prstGeom>
        </p:spPr>
        <p:txBody>
          <a:bodyPr lIns="132978" tIns="66489" rIns="132978" bIns="66489">
            <a:spAutoFit/>
          </a:bodyPr>
          <a:lstStyle/>
          <a:p>
            <a:pPr algn="just" defTabSz="747931">
              <a:defRPr/>
            </a:pPr>
            <a:r>
              <a:rPr lang="ru-RU" sz="1963" dirty="0">
                <a:solidFill>
                  <a:srgbClr val="004993"/>
                </a:solidFill>
                <a:latin typeface="Calibri" panose="020F0502020204030204"/>
              </a:rPr>
              <a:t>Поглощение фосфора  корнями усиливается за счет аммонийной формы азота по сравнению с нитратной</a:t>
            </a:r>
            <a:r>
              <a:rPr lang="en-US" sz="1963" dirty="0">
                <a:solidFill>
                  <a:srgbClr val="004993"/>
                </a:solidFill>
                <a:latin typeface="Calibri" panose="020F0502020204030204"/>
              </a:rPr>
              <a:t>. </a:t>
            </a:r>
            <a:endParaRPr lang="ru-RU" sz="1963" dirty="0">
              <a:solidFill>
                <a:srgbClr val="004993"/>
              </a:solidFill>
              <a:latin typeface="Calibri" panose="020F0502020204030204"/>
            </a:endParaRPr>
          </a:p>
          <a:p>
            <a:pPr algn="just" defTabSz="747931">
              <a:defRPr/>
            </a:pPr>
            <a:endParaRPr lang="ru-RU" sz="1963" dirty="0">
              <a:solidFill>
                <a:srgbClr val="004993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5692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 noGrp="1"/>
          </p:cNvSpPr>
          <p:nvPr>
            <p:ph type="title" idx="4294967295"/>
          </p:nvPr>
        </p:nvSpPr>
        <p:spPr>
          <a:xfrm>
            <a:off x="0" y="14288"/>
            <a:ext cx="11304588" cy="482600"/>
          </a:xfrm>
          <a:prstGeom prst="rect">
            <a:avLst/>
          </a:prstGeom>
        </p:spPr>
        <p:txBody>
          <a:bodyPr anchor="ctr"/>
          <a:lstStyle/>
          <a:p>
            <a:pPr defTabSz="1901851">
              <a:defRPr/>
            </a:pPr>
            <a:r>
              <a:rPr lang="ru-RU" sz="2800" b="1" kern="0" dirty="0">
                <a:solidFill>
                  <a:schemeClr val="bg1"/>
                </a:solidFill>
                <a:latin typeface="+mn-lt"/>
                <a:cs typeface="Calibri" pitchFamily="34"/>
              </a:rPr>
              <a:t>Результаты </a:t>
            </a:r>
            <a:r>
              <a:rPr lang="ru-RU" sz="2800" b="1" kern="0" dirty="0" smtClean="0">
                <a:solidFill>
                  <a:schemeClr val="bg1"/>
                </a:solidFill>
                <a:latin typeface="+mn-lt"/>
                <a:cs typeface="Calibri" pitchFamily="34"/>
              </a:rPr>
              <a:t>30</a:t>
            </a:r>
            <a:r>
              <a:rPr lang="en-US" sz="2800" b="1" kern="0" dirty="0" smtClean="0">
                <a:solidFill>
                  <a:schemeClr val="bg1"/>
                </a:solidFill>
                <a:latin typeface="+mn-lt"/>
                <a:cs typeface="Calibri" pitchFamily="34"/>
              </a:rPr>
              <a:t> </a:t>
            </a:r>
            <a:r>
              <a:rPr lang="ru-RU" sz="2800" b="1" kern="0" dirty="0" smtClean="0">
                <a:solidFill>
                  <a:schemeClr val="bg1"/>
                </a:solidFill>
                <a:latin typeface="+mn-lt"/>
                <a:cs typeface="Calibri" pitchFamily="34"/>
              </a:rPr>
              <a:t>летнего опыта на </a:t>
            </a:r>
            <a:r>
              <a:rPr lang="ru-RU" sz="2800" b="1" kern="0" dirty="0">
                <a:solidFill>
                  <a:schemeClr val="bg1"/>
                </a:solidFill>
                <a:latin typeface="+mn-lt"/>
                <a:cs typeface="Calibri" pitchFamily="34"/>
              </a:rPr>
              <a:t>кукурузе </a:t>
            </a:r>
            <a:r>
              <a:rPr lang="ru-RU" sz="2800" b="1" kern="0" dirty="0" smtClean="0">
                <a:solidFill>
                  <a:schemeClr val="bg1"/>
                </a:solidFill>
                <a:latin typeface="+mn-lt"/>
                <a:cs typeface="Calibri" pitchFamily="34"/>
              </a:rPr>
              <a:t>в США</a:t>
            </a:r>
            <a:endParaRPr lang="en-US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3011" name="Paveikslėlis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2"/>
          <a:stretch>
            <a:fillRect/>
          </a:stretch>
        </p:blipFill>
        <p:spPr bwMode="auto">
          <a:xfrm>
            <a:off x="2955925" y="1404938"/>
            <a:ext cx="7239000" cy="464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 rot="16200004">
            <a:off x="824707" y="3299618"/>
            <a:ext cx="3346450" cy="334963"/>
          </a:xfrm>
          <a:prstGeom prst="rect">
            <a:avLst/>
          </a:prstGeom>
          <a:noFill/>
          <a:ln cap="flat">
            <a:noFill/>
          </a:ln>
        </p:spPr>
        <p:txBody>
          <a:bodyPr wrap="none" lIns="82953" tIns="41476" rIns="82953" bIns="41476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633" kern="0" dirty="0">
                <a:solidFill>
                  <a:srgbClr val="000000"/>
                </a:solidFill>
                <a:latin typeface="Calibri"/>
              </a:rPr>
              <a:t>Дополнительная урожайность,</a:t>
            </a:r>
            <a:r>
              <a:rPr lang="en-US" sz="1633" kern="0" dirty="0">
                <a:solidFill>
                  <a:srgbClr val="000000"/>
                </a:solidFill>
                <a:latin typeface="Calibri"/>
              </a:rPr>
              <a:t> </a:t>
            </a:r>
            <a:r>
              <a:rPr lang="ru-RU" sz="1633" kern="0" dirty="0">
                <a:solidFill>
                  <a:srgbClr val="000000"/>
                </a:solidFill>
                <a:latin typeface="Calibri"/>
              </a:rPr>
              <a:t>ц</a:t>
            </a:r>
            <a:r>
              <a:rPr lang="en-US" sz="1633" kern="0" dirty="0">
                <a:solidFill>
                  <a:srgbClr val="000000"/>
                </a:solidFill>
                <a:latin typeface="Calibri"/>
              </a:rPr>
              <a:t>/</a:t>
            </a:r>
            <a:r>
              <a:rPr lang="ru-RU" sz="1633" kern="0" dirty="0">
                <a:solidFill>
                  <a:srgbClr val="000000"/>
                </a:solidFill>
                <a:latin typeface="Calibri"/>
              </a:rPr>
              <a:t>га</a:t>
            </a:r>
          </a:p>
        </p:txBody>
      </p:sp>
    </p:spTree>
    <p:extLst>
      <p:ext uri="{BB962C8B-B14F-4D97-AF65-F5344CB8AC3E}">
        <p14:creationId xmlns:p14="http://schemas.microsoft.com/office/powerpoint/2010/main" val="31809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1588"/>
            <a:ext cx="11037888" cy="64135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+mn-lt"/>
              </a:rPr>
              <a:t>Взаимосвязь фосфора, азота и серы</a:t>
            </a:r>
            <a:endParaRPr lang="ru-RU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09688" y="4676775"/>
            <a:ext cx="9625012" cy="1041400"/>
          </a:xfrm>
          <a:prstGeom prst="rect">
            <a:avLst/>
          </a:prstGeom>
        </p:spPr>
        <p:txBody>
          <a:bodyPr lIns="132978" tIns="66489" rIns="132978" bIns="6648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Aft>
                <a:spcPts val="875"/>
              </a:spcAft>
            </a:pPr>
            <a:r>
              <a:rPr lang="ru-RU" altLang="ru-RU" sz="1900">
                <a:latin typeface="Times New Roman" panose="02020603050405020304" pitchFamily="18" charset="0"/>
                <a:cs typeface="Times New Roman" panose="02020603050405020304" pitchFamily="18" charset="0"/>
              </a:rPr>
              <a:t>Фосфор в растениях является спутником азота. Увеличение потребления азота требует увеличение фосфора и наоборот. Для разных растений существует устойчивое соотношение между азотом и фосфором, примерно </a:t>
            </a:r>
            <a:r>
              <a:rPr lang="ru-RU" altLang="ru-RU" sz="19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Р : </a:t>
            </a:r>
            <a:r>
              <a:rPr lang="en-US" altLang="ru-RU" sz="19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 – </a:t>
            </a:r>
            <a:r>
              <a:rPr lang="ru-RU" altLang="ru-RU" sz="19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19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ru-RU" altLang="ru-RU" sz="19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ru-RU" sz="19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13000" y="1525588"/>
            <a:ext cx="7605713" cy="73818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lIns="132978" tIns="66489" rIns="132978" bIns="6648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Aft>
                <a:spcPts val="875"/>
              </a:spcAft>
            </a:pPr>
            <a:r>
              <a:rPr lang="ru-RU" altLang="ru-RU" sz="1900" i="1">
                <a:solidFill>
                  <a:srgbClr val="082B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фосфоре особенно возрастает при достаточном обеспечении растений азотом. </a:t>
            </a:r>
            <a:endParaRPr lang="ru-RU" altLang="ru-RU" sz="19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78413" y="3182938"/>
            <a:ext cx="3392487" cy="590550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</p:spPr>
        <p:txBody>
          <a:bodyPr wrap="none" lIns="132978" tIns="66489" rIns="132978" bIns="66489">
            <a:spAutoFit/>
          </a:bodyPr>
          <a:lstStyle>
            <a:lvl1pPr defTabSz="13287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3287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3287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3287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3287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328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328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328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328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Р</a:t>
            </a:r>
            <a:r>
              <a:rPr lang="en-US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10</a:t>
            </a:r>
            <a:r>
              <a:rPr lang="en-US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9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: 1</a:t>
            </a:r>
            <a:endParaRPr lang="ru-RU" altLang="ru-RU" sz="29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22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1" y="0"/>
            <a:ext cx="82379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Эффективность азотного питания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4" name="Picture 6" descr="Слева (аммичная селитра), справа (карбамид)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1453689" y="1336325"/>
            <a:ext cx="10185345" cy="515654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53689" y="1334142"/>
            <a:ext cx="2151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N=92 </a:t>
            </a:r>
            <a:r>
              <a:rPr lang="ru-RU" dirty="0" smtClean="0">
                <a:solidFill>
                  <a:srgbClr val="FFFFFF"/>
                </a:solidFill>
              </a:rPr>
              <a:t>кг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ru-RU" dirty="0" smtClean="0">
                <a:solidFill>
                  <a:srgbClr val="FFFFFF"/>
                </a:solidFill>
              </a:rPr>
              <a:t>д.в./га</a:t>
            </a:r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40,1 </a:t>
            </a:r>
            <a:r>
              <a:rPr lang="ru-RU" dirty="0" smtClean="0">
                <a:solidFill>
                  <a:srgbClr val="FFFFFF"/>
                </a:solidFill>
              </a:rPr>
              <a:t>ц/га 5 класс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84539" y="1334141"/>
            <a:ext cx="2354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chemeClr val="bg1"/>
                </a:solidFill>
              </a:rPr>
              <a:t>N</a:t>
            </a:r>
            <a:r>
              <a:rPr lang="ru-RU" dirty="0" smtClean="0">
                <a:solidFill>
                  <a:schemeClr val="bg1"/>
                </a:solidFill>
              </a:rPr>
              <a:t>=86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кг</a:t>
            </a:r>
            <a:r>
              <a:rPr lang="ru-RU" dirty="0" smtClean="0">
                <a:solidFill>
                  <a:schemeClr val="bg1"/>
                </a:solidFill>
              </a:rPr>
              <a:t> д.в.</a:t>
            </a:r>
            <a:r>
              <a:rPr lang="en-US" dirty="0" smtClean="0">
                <a:solidFill>
                  <a:schemeClr val="bg1"/>
                </a:solidFill>
              </a:rPr>
              <a:t>/</a:t>
            </a:r>
            <a:r>
              <a:rPr lang="en-US" dirty="0" err="1" smtClean="0">
                <a:solidFill>
                  <a:schemeClr val="bg1"/>
                </a:solidFill>
              </a:rPr>
              <a:t>га</a:t>
            </a:r>
            <a:endParaRPr lang="ru-RU" dirty="0" smtClean="0">
              <a:solidFill>
                <a:schemeClr val="bg1"/>
              </a:solidFill>
            </a:endParaRP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34,4 ц/га 5 класс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31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12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9659" y="6075584"/>
            <a:ext cx="4305730" cy="307777"/>
          </a:xfrm>
          <a:prstGeom prst="rect">
            <a:avLst/>
          </a:prstGeom>
          <a:solidFill>
            <a:srgbClr val="A2B427"/>
          </a:solidFill>
          <a:ln w="3175">
            <a:solidFill>
              <a:srgbClr val="A2B427"/>
            </a:solidFill>
          </a:ln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Цена с НДС на зерно яровой пшеницы:  15 700 руб/т </a:t>
            </a:r>
            <a:endParaRPr lang="ru-RU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187884"/>
              </p:ext>
            </p:extLst>
          </p:nvPr>
        </p:nvGraphicFramePr>
        <p:xfrm>
          <a:off x="155277" y="2240670"/>
          <a:ext cx="11740548" cy="34560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5553">
                  <a:extLst>
                    <a:ext uri="{9D8B030D-6E8A-4147-A177-3AD203B41FA5}">
                      <a16:colId xmlns:a16="http://schemas.microsoft.com/office/drawing/2014/main" xmlns="" val="1304166210"/>
                    </a:ext>
                  </a:extLst>
                </a:gridCol>
                <a:gridCol w="1475117">
                  <a:extLst>
                    <a:ext uri="{9D8B030D-6E8A-4147-A177-3AD203B41FA5}">
                      <a16:colId xmlns:a16="http://schemas.microsoft.com/office/drawing/2014/main" xmlns="" val="200880452"/>
                    </a:ext>
                  </a:extLst>
                </a:gridCol>
                <a:gridCol w="638355">
                  <a:extLst>
                    <a:ext uri="{9D8B030D-6E8A-4147-A177-3AD203B41FA5}">
                      <a16:colId xmlns:a16="http://schemas.microsoft.com/office/drawing/2014/main" xmlns="" val="410874178"/>
                    </a:ext>
                  </a:extLst>
                </a:gridCol>
                <a:gridCol w="1121434">
                  <a:extLst>
                    <a:ext uri="{9D8B030D-6E8A-4147-A177-3AD203B41FA5}">
                      <a16:colId xmlns:a16="http://schemas.microsoft.com/office/drawing/2014/main" xmlns="" val="1546058178"/>
                    </a:ext>
                  </a:extLst>
                </a:gridCol>
                <a:gridCol w="1112807">
                  <a:extLst>
                    <a:ext uri="{9D8B030D-6E8A-4147-A177-3AD203B41FA5}">
                      <a16:colId xmlns:a16="http://schemas.microsoft.com/office/drawing/2014/main" xmlns="" val="4227431864"/>
                    </a:ext>
                  </a:extLst>
                </a:gridCol>
                <a:gridCol w="724619">
                  <a:extLst>
                    <a:ext uri="{9D8B030D-6E8A-4147-A177-3AD203B41FA5}">
                      <a16:colId xmlns:a16="http://schemas.microsoft.com/office/drawing/2014/main" xmlns="" val="704347583"/>
                    </a:ext>
                  </a:extLst>
                </a:gridCol>
                <a:gridCol w="741872">
                  <a:extLst>
                    <a:ext uri="{9D8B030D-6E8A-4147-A177-3AD203B41FA5}">
                      <a16:colId xmlns:a16="http://schemas.microsoft.com/office/drawing/2014/main" xmlns="" val="2146362588"/>
                    </a:ext>
                  </a:extLst>
                </a:gridCol>
                <a:gridCol w="1112808">
                  <a:extLst>
                    <a:ext uri="{9D8B030D-6E8A-4147-A177-3AD203B41FA5}">
                      <a16:colId xmlns:a16="http://schemas.microsoft.com/office/drawing/2014/main" xmlns="" val="1955923792"/>
                    </a:ext>
                  </a:extLst>
                </a:gridCol>
                <a:gridCol w="1138686">
                  <a:extLst>
                    <a:ext uri="{9D8B030D-6E8A-4147-A177-3AD203B41FA5}">
                      <a16:colId xmlns:a16="http://schemas.microsoft.com/office/drawing/2014/main" xmlns="" val="4007964031"/>
                    </a:ext>
                  </a:extLst>
                </a:gridCol>
                <a:gridCol w="767751">
                  <a:extLst>
                    <a:ext uri="{9D8B030D-6E8A-4147-A177-3AD203B41FA5}">
                      <a16:colId xmlns:a16="http://schemas.microsoft.com/office/drawing/2014/main" xmlns="" val="3947262732"/>
                    </a:ext>
                  </a:extLst>
                </a:gridCol>
                <a:gridCol w="957532">
                  <a:extLst>
                    <a:ext uri="{9D8B030D-6E8A-4147-A177-3AD203B41FA5}">
                      <a16:colId xmlns:a16="http://schemas.microsoft.com/office/drawing/2014/main" xmlns="" val="4104925680"/>
                    </a:ext>
                  </a:extLst>
                </a:gridCol>
                <a:gridCol w="854014">
                  <a:extLst>
                    <a:ext uri="{9D8B030D-6E8A-4147-A177-3AD203B41FA5}">
                      <a16:colId xmlns:a16="http://schemas.microsoft.com/office/drawing/2014/main" xmlns="" val="2423323452"/>
                    </a:ext>
                  </a:extLst>
                </a:gridCol>
              </a:tblGrid>
              <a:tr h="25490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Вариант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Схема питания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Доза, кг/га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Затраты на </a:t>
                      </a:r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удобрения, </a:t>
                      </a:r>
                      <a:r>
                        <a:rPr lang="ru-RU" sz="1400" b="1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руб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Урожайность, ц/га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Прибавка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Содержание белка,%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Содержание клейковины,%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Выручка, </a:t>
                      </a:r>
                      <a:r>
                        <a:rPr lang="ru-RU" sz="1400" b="1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руб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Выручка-затраты, руб/га</a:t>
                      </a:r>
                      <a:endParaRPr lang="ru-RU" sz="1400" b="1" i="0" u="none" strike="noStrike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Разница выручки, </a:t>
                      </a:r>
                      <a:r>
                        <a:rPr lang="ru-RU" sz="1400" b="1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руб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58695563"/>
                  </a:ext>
                </a:extLst>
              </a:tr>
              <a:tr h="4885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ц/га 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2448735"/>
                  </a:ext>
                </a:extLst>
              </a:tr>
              <a:tr h="38542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ФосАгро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NPK(S) 15:15:15(10)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4 127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43,4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+3,6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+9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13,9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68 138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64 </a:t>
                      </a:r>
                      <a:r>
                        <a:rPr lang="en-US" sz="1400" u="none" strike="noStrike" dirty="0" smtClean="0">
                          <a:effectLst/>
                          <a:latin typeface="+mn-lt"/>
                        </a:rPr>
                        <a:t>011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+ 4 600</a:t>
                      </a:r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08624444"/>
                  </a:ext>
                </a:extLst>
              </a:tr>
              <a:tr h="3854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ЖКУ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11:37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95136616"/>
                  </a:ext>
                </a:extLst>
              </a:tr>
              <a:tr h="3854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к</a:t>
                      </a:r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арбамид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5836219"/>
                  </a:ext>
                </a:extLst>
              </a:tr>
              <a:tr h="2504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с</a:t>
                      </a:r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ульфат </a:t>
                      </a:r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магния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3274851"/>
                  </a:ext>
                </a:extLst>
              </a:tr>
              <a:tr h="3854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Контроль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сев апрель 2020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NPK(S) 15:15:15(10)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3 076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39,8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13,2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+mn-lt"/>
                        </a:rPr>
                        <a:t>6</a:t>
                      </a:r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2 486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59 </a:t>
                      </a:r>
                      <a:r>
                        <a:rPr lang="en-US" sz="1400" u="none" strike="noStrike" dirty="0" smtClean="0">
                          <a:effectLst/>
                          <a:latin typeface="+mn-lt"/>
                        </a:rPr>
                        <a:t>410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04153137"/>
                  </a:ext>
                </a:extLst>
              </a:tr>
              <a:tr h="6564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Контроль 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сев май</a:t>
                      </a:r>
                      <a:r>
                        <a:rPr lang="ru-RU" sz="14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2020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NPK(S) 15:15:15(10)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3 076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38,6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-1,2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12,3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25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60</a:t>
                      </a:r>
                      <a:r>
                        <a:rPr lang="ru-RU" sz="1400" u="none" strike="noStrike" baseline="0" dirty="0" smtClean="0">
                          <a:effectLst/>
                          <a:latin typeface="+mn-lt"/>
                        </a:rPr>
                        <a:t> 602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+mn-lt"/>
                        </a:rPr>
                        <a:t>57 526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+mn-lt"/>
                        </a:rPr>
                        <a:t>- 1 884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300" marR="9300" marT="9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1956323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1" y="-13516"/>
            <a:ext cx="9782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Важно соблюдать агрономические сроки проведения</a:t>
            </a:r>
          </a:p>
          <a:p>
            <a:r>
              <a:rPr lang="ru-RU" sz="2800" b="1" dirty="0">
                <a:solidFill>
                  <a:schemeClr val="bg1"/>
                </a:solidFill>
              </a:rPr>
              <a:t>р</a:t>
            </a:r>
            <a:r>
              <a:rPr lang="ru-RU" sz="2800" b="1" dirty="0" smtClean="0">
                <a:solidFill>
                  <a:schemeClr val="bg1"/>
                </a:solidFill>
              </a:rPr>
              <a:t>абот для получения экономического эффекта!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665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826726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Эффективность </a:t>
            </a:r>
            <a:r>
              <a:rPr lang="ru-RU" sz="2800" b="1" dirty="0" smtClean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комплексных удобрений на яровой</a:t>
            </a:r>
          </a:p>
          <a:p>
            <a:r>
              <a:rPr lang="ru-RU" sz="28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пшенице, 2020 г.</a:t>
            </a:r>
            <a:endParaRPr lang="ru-RU" sz="2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341641"/>
              </p:ext>
            </p:extLst>
          </p:nvPr>
        </p:nvGraphicFramePr>
        <p:xfrm>
          <a:off x="274317" y="2233746"/>
          <a:ext cx="11625945" cy="32876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1378">
                  <a:extLst>
                    <a:ext uri="{9D8B030D-6E8A-4147-A177-3AD203B41FA5}">
                      <a16:colId xmlns:a16="http://schemas.microsoft.com/office/drawing/2014/main" xmlns="" val="4196147507"/>
                    </a:ext>
                  </a:extLst>
                </a:gridCol>
                <a:gridCol w="1003391">
                  <a:extLst>
                    <a:ext uri="{9D8B030D-6E8A-4147-A177-3AD203B41FA5}">
                      <a16:colId xmlns:a16="http://schemas.microsoft.com/office/drawing/2014/main" xmlns="" val="2290431127"/>
                    </a:ext>
                  </a:extLst>
                </a:gridCol>
                <a:gridCol w="1244203">
                  <a:extLst>
                    <a:ext uri="{9D8B030D-6E8A-4147-A177-3AD203B41FA5}">
                      <a16:colId xmlns:a16="http://schemas.microsoft.com/office/drawing/2014/main" xmlns="" val="3847939127"/>
                    </a:ext>
                  </a:extLst>
                </a:gridCol>
                <a:gridCol w="896620">
                  <a:extLst>
                    <a:ext uri="{9D8B030D-6E8A-4147-A177-3AD203B41FA5}">
                      <a16:colId xmlns:a16="http://schemas.microsoft.com/office/drawing/2014/main" xmlns="" val="374352933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404631325"/>
                    </a:ext>
                  </a:extLst>
                </a:gridCol>
                <a:gridCol w="1580605">
                  <a:extLst>
                    <a:ext uri="{9D8B030D-6E8A-4147-A177-3AD203B41FA5}">
                      <a16:colId xmlns:a16="http://schemas.microsoft.com/office/drawing/2014/main" xmlns="" val="374498081"/>
                    </a:ext>
                  </a:extLst>
                </a:gridCol>
                <a:gridCol w="2094615">
                  <a:extLst>
                    <a:ext uri="{9D8B030D-6E8A-4147-A177-3AD203B41FA5}">
                      <a16:colId xmlns:a16="http://schemas.microsoft.com/office/drawing/2014/main" xmlns="" val="1523424112"/>
                    </a:ext>
                  </a:extLst>
                </a:gridCol>
                <a:gridCol w="1510733">
                  <a:extLst>
                    <a:ext uri="{9D8B030D-6E8A-4147-A177-3AD203B41FA5}">
                      <a16:colId xmlns:a16="http://schemas.microsoft.com/office/drawing/2014/main" xmlns="" val="2985403623"/>
                    </a:ext>
                  </a:extLst>
                </a:gridCol>
              </a:tblGrid>
              <a:tr h="55590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несение 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минеральных 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удобрений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Затраты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на 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удобрения,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руб/га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Урожай-ность, ц/га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Клейко-вина,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%</a:t>
                      </a: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Стоимость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продукции с учетом классности, руб./га</a:t>
                      </a: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Разность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стоимости продукции и затрат на удобрения, руб./га</a:t>
                      </a: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Разница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дохода по вариантам к контролю, руб./га</a:t>
                      </a: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3695681"/>
                  </a:ext>
                </a:extLst>
              </a:tr>
              <a:tr h="5779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при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посеве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норма,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кг/га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89672953"/>
                  </a:ext>
                </a:extLst>
              </a:tr>
              <a:tr h="41392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NP(S)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16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: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20(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120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2 577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36,8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23,1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51 520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48 943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95949867"/>
                  </a:ext>
                </a:extLst>
              </a:tr>
              <a:tr h="41392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NP(S)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16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: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20(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4 003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37,4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24,3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52 360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48 357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- 586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5778327"/>
                  </a:ext>
                </a:extLst>
              </a:tr>
              <a:tr h="4139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NPK 16:16:16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200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412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36,4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26,0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50 960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46 548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- 2 395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7531038"/>
                  </a:ext>
                </a:extLst>
              </a:tr>
              <a:tr h="4139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NPK(S) 15:15:15(10)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4 155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38,2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54 626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50 471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1 528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87263615"/>
                  </a:ext>
                </a:extLst>
              </a:tr>
              <a:tr h="4139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ЖКУ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</a:rPr>
                        <a:t>NP 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11:37)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+ КАС-32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 +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3 980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2760" marR="627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42,3</a:t>
                      </a:r>
                      <a:endParaRPr lang="ru-RU" sz="1400" b="0" dirty="0">
                        <a:solidFill>
                          <a:srgbClr val="C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29,6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60 489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56 109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7 166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54660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3703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513651" y="2230597"/>
          <a:ext cx="11334517" cy="3358268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7369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535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40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7893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68867">
                  <a:extLst>
                    <a:ext uri="{9D8B030D-6E8A-4147-A177-3AD203B41FA5}">
                      <a16:colId xmlns:a16="http://schemas.microsoft.com/office/drawing/2014/main" xmlns="" val="1744505479"/>
                    </a:ext>
                  </a:extLst>
                </a:gridCol>
                <a:gridCol w="115146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5513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143933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179130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</a:tblGrid>
              <a:tr h="55276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Вариант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опыта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Доза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, </a:t>
                      </a:r>
                      <a:endParaRPr lang="ru-RU" sz="14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кг/га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ru-RU" sz="105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Цена,</a:t>
                      </a:r>
                    </a:p>
                    <a:p>
                      <a:pPr algn="ctr" fontAlgn="ctr"/>
                      <a:r>
                        <a:rPr lang="ru-RU" sz="14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руб</a:t>
                      </a:r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/т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Затраты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на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1 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Фактическая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урожайность, ц/га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Качество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полученной продукции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Выручка,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руб/га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Выручка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- затраты на удобрения, руб/га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Разница выручки вариантов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к контролю, руб/га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41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клейковина,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Класс зерна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rgbClr val="A2B42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47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Аммиачная селитра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13 690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977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22,3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35,2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34 268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33 291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–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141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Аммофос + КАС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70 + 50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28 333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2 548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24,2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37 188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34 640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1 349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11 300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Аммофос + карбамид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70 + 35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28 333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2 613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26,5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31,9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38 376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35 753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2 462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4911550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r>
                        <a:rPr lang="ru-RU" sz="1400" b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015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3905146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ЖКУ + КАС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90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45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24 652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2 727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26,1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40 108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37 381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4 089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11 300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ЖКУ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 + КАС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90 + 45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–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24 652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2 727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26,6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34,9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40 876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38 149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ru-RU" sz="1400" b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858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11 300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901" marR="8901" marT="890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873758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Эффективность удобрений в условиях дефицита влаги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2019 г.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612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0A0DF-CBC2-674B-ABF2-6581B22A5803}" type="slidenum">
              <a:rPr lang="ru-RU" smtClean="0">
                <a:solidFill>
                  <a:srgbClr val="252525">
                    <a:lumMod val="75000"/>
                    <a:lumOff val="25000"/>
                  </a:srgbClr>
                </a:solidFill>
              </a:rPr>
              <a:pPr/>
              <a:t>15</a:t>
            </a:fld>
            <a:endParaRPr lang="ru-RU" dirty="0">
              <a:solidFill>
                <a:srgbClr val="252525">
                  <a:lumMod val="75000"/>
                  <a:lumOff val="25000"/>
                </a:srgb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49474" y="1971348"/>
          <a:ext cx="11628582" cy="40387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21542">
                  <a:extLst>
                    <a:ext uri="{9D8B030D-6E8A-4147-A177-3AD203B41FA5}">
                      <a16:colId xmlns:a16="http://schemas.microsoft.com/office/drawing/2014/main" xmlns="" val="4238604023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xmlns="" val="349663909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xmlns="" val="1812676818"/>
                    </a:ext>
                  </a:extLst>
                </a:gridCol>
                <a:gridCol w="629630">
                  <a:extLst>
                    <a:ext uri="{9D8B030D-6E8A-4147-A177-3AD203B41FA5}">
                      <a16:colId xmlns:a16="http://schemas.microsoft.com/office/drawing/2014/main" xmlns="" val="2498521195"/>
                    </a:ext>
                  </a:extLst>
                </a:gridCol>
                <a:gridCol w="940525">
                  <a:extLst>
                    <a:ext uri="{9D8B030D-6E8A-4147-A177-3AD203B41FA5}">
                      <a16:colId xmlns:a16="http://schemas.microsoft.com/office/drawing/2014/main" xmlns="" val="1679798630"/>
                    </a:ext>
                  </a:extLst>
                </a:gridCol>
                <a:gridCol w="1084218">
                  <a:extLst>
                    <a:ext uri="{9D8B030D-6E8A-4147-A177-3AD203B41FA5}">
                      <a16:colId xmlns:a16="http://schemas.microsoft.com/office/drawing/2014/main" xmlns="" val="1851464141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xmlns="" val="3521537653"/>
                    </a:ext>
                  </a:extLst>
                </a:gridCol>
                <a:gridCol w="1353312">
                  <a:extLst>
                    <a:ext uri="{9D8B030D-6E8A-4147-A177-3AD203B41FA5}">
                      <a16:colId xmlns:a16="http://schemas.microsoft.com/office/drawing/2014/main" xmlns="" val="2083432981"/>
                    </a:ext>
                  </a:extLst>
                </a:gridCol>
                <a:gridCol w="1335024">
                  <a:extLst>
                    <a:ext uri="{9D8B030D-6E8A-4147-A177-3AD203B41FA5}">
                      <a16:colId xmlns:a16="http://schemas.microsoft.com/office/drawing/2014/main" xmlns="" val="1116311185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xmlns="" val="3483544706"/>
                    </a:ext>
                  </a:extLst>
                </a:gridCol>
              </a:tblGrid>
              <a:tr h="106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Вариант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опыта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Схема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минерального питания варианта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Доза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, кг/га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Цена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, </a:t>
                      </a:r>
                      <a:r>
                        <a:rPr lang="ru-RU" sz="1200" dirty="0" err="1">
                          <a:solidFill>
                            <a:schemeClr val="bg1"/>
                          </a:solidFill>
                          <a:effectLst/>
                        </a:rPr>
                        <a:t>руб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/т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Затраты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на 1 га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Урожайность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, ц/га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Влажность, %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Стоимость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полученной продукции с учётом классности, руб/га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Доход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от удобрений: выручка - затраты на удобрения, </a:t>
                      </a:r>
                      <a:r>
                        <a:rPr lang="ru-RU" sz="1200" dirty="0" err="1">
                          <a:solidFill>
                            <a:schemeClr val="bg1"/>
                          </a:solidFill>
                          <a:effectLst/>
                        </a:rPr>
                        <a:t>руб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/га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Разница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дохода варианта к контролю, руб/га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9886702"/>
                  </a:ext>
                </a:extLst>
              </a:tr>
              <a:tr h="8503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Вариант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хозяйства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NPK</a:t>
                      </a:r>
                      <a:r>
                        <a:rPr lang="ru-RU" sz="1200" dirty="0">
                          <a:effectLst/>
                        </a:rPr>
                        <a:t>(</a:t>
                      </a:r>
                      <a:r>
                        <a:rPr lang="en-US" sz="1200" dirty="0">
                          <a:effectLst/>
                        </a:rPr>
                        <a:t>S</a:t>
                      </a:r>
                      <a:r>
                        <a:rPr lang="ru-RU" sz="1200" dirty="0">
                          <a:effectLst/>
                        </a:rPr>
                        <a:t>) 8:20:30 (2)</a:t>
                      </a:r>
                      <a:endParaRPr lang="ru-RU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аммиачная селитра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250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350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25</a:t>
                      </a:r>
                      <a:r>
                        <a:rPr lang="en-US" sz="1200" dirty="0">
                          <a:effectLst/>
                        </a:rPr>
                        <a:t> 600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14 </a:t>
                      </a:r>
                      <a:r>
                        <a:rPr lang="en-US" sz="1200" dirty="0" smtClean="0">
                          <a:effectLst/>
                        </a:rPr>
                        <a:t>620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6 400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4 970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(11 370</a:t>
                      </a:r>
                      <a:r>
                        <a:rPr lang="en-US" sz="1200" dirty="0" smtClean="0">
                          <a:effectLst/>
                        </a:rPr>
                        <a:t>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93,5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17,5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116 </a:t>
                      </a:r>
                      <a:r>
                        <a:rPr lang="ru-RU" sz="1200" dirty="0" smtClean="0">
                          <a:effectLst/>
                        </a:rPr>
                        <a:t>875 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105 505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855760874"/>
                  </a:ext>
                </a:extLst>
              </a:tr>
              <a:tr h="8425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ФосАгро – 1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NPK</a:t>
                      </a:r>
                      <a:r>
                        <a:rPr lang="ru-RU" sz="1200" dirty="0">
                          <a:effectLst/>
                        </a:rPr>
                        <a:t>(</a:t>
                      </a:r>
                      <a:r>
                        <a:rPr lang="en-US" sz="1200" dirty="0">
                          <a:effectLst/>
                        </a:rPr>
                        <a:t>S</a:t>
                      </a:r>
                      <a:r>
                        <a:rPr lang="ru-RU" sz="1200" dirty="0">
                          <a:effectLst/>
                        </a:rPr>
                        <a:t>) 8:20:30 (2)</a:t>
                      </a:r>
                      <a:endParaRPr lang="ru-RU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C00000"/>
                          </a:solidFill>
                          <a:effectLst/>
                        </a:rPr>
                        <a:t>ЖКУ </a:t>
                      </a:r>
                      <a:r>
                        <a:rPr lang="en-US" sz="1200" dirty="0" smtClean="0">
                          <a:solidFill>
                            <a:srgbClr val="C00000"/>
                          </a:solidFill>
                          <a:effectLst/>
                        </a:rPr>
                        <a:t>NP </a:t>
                      </a:r>
                      <a:r>
                        <a:rPr lang="ru-RU" sz="1200" dirty="0" smtClean="0">
                          <a:solidFill>
                            <a:srgbClr val="C00000"/>
                          </a:solidFill>
                          <a:effectLst/>
                        </a:rPr>
                        <a:t>11:37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аммиачная  </a:t>
                      </a:r>
                      <a:r>
                        <a:rPr lang="ru-RU" sz="1200" dirty="0">
                          <a:effectLst/>
                        </a:rPr>
                        <a:t>селитра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250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50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350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25 600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26 200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14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en-US" sz="1200" dirty="0" smtClean="0">
                          <a:effectLst/>
                        </a:rPr>
                        <a:t>620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6 </a:t>
                      </a:r>
                      <a:r>
                        <a:rPr lang="en-US" sz="1200" dirty="0">
                          <a:effectLst/>
                        </a:rPr>
                        <a:t>400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1 310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4 970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(12 680)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</a:rPr>
                        <a:t>97,2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17,1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121 500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108 820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3 315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997190724"/>
                  </a:ext>
                </a:extLst>
              </a:tr>
              <a:tr h="8425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ФосАгро –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NPK</a:t>
                      </a:r>
                      <a:r>
                        <a:rPr lang="ru-RU" sz="1200" dirty="0">
                          <a:effectLst/>
                        </a:rPr>
                        <a:t>(</a:t>
                      </a:r>
                      <a:r>
                        <a:rPr lang="en-US" sz="1200" dirty="0">
                          <a:effectLst/>
                        </a:rPr>
                        <a:t>S</a:t>
                      </a:r>
                      <a:r>
                        <a:rPr lang="ru-RU" sz="1200" dirty="0">
                          <a:effectLst/>
                        </a:rPr>
                        <a:t>) 8:20:30 (2)</a:t>
                      </a:r>
                      <a:endParaRPr lang="ru-RU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C00000"/>
                          </a:solidFill>
                          <a:effectLst/>
                        </a:rPr>
                        <a:t>NPK</a:t>
                      </a: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</a:rPr>
                        <a:t>(</a:t>
                      </a:r>
                      <a:r>
                        <a:rPr lang="en-US" sz="1200" dirty="0">
                          <a:solidFill>
                            <a:srgbClr val="C00000"/>
                          </a:solidFill>
                          <a:effectLst/>
                        </a:rPr>
                        <a:t>S</a:t>
                      </a:r>
                      <a:r>
                        <a:rPr lang="ru-RU" sz="1200" dirty="0" smtClean="0">
                          <a:solidFill>
                            <a:srgbClr val="C00000"/>
                          </a:solidFill>
                          <a:effectLst/>
                        </a:rPr>
                        <a:t>)+</a:t>
                      </a:r>
                      <a:r>
                        <a:rPr lang="en-US" sz="1200" dirty="0" err="1" smtClean="0">
                          <a:solidFill>
                            <a:srgbClr val="C00000"/>
                          </a:solidFill>
                          <a:effectLst/>
                        </a:rPr>
                        <a:t>Zn+B</a:t>
                      </a:r>
                      <a:r>
                        <a:rPr lang="ru-RU" sz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</a:rPr>
                        <a:t>13:17:17(6</a:t>
                      </a:r>
                      <a:r>
                        <a:rPr lang="ru-RU" sz="1200" dirty="0" smtClean="0">
                          <a:solidFill>
                            <a:srgbClr val="C00000"/>
                          </a:solidFill>
                          <a:effectLst/>
                        </a:rPr>
                        <a:t>)+1,5Zn+0,5B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аммиачная</a:t>
                      </a:r>
                      <a:r>
                        <a:rPr lang="ru-RU" sz="1200" baseline="0" dirty="0" smtClean="0">
                          <a:effectLst/>
                        </a:rPr>
                        <a:t> селитра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250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100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350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25 600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22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en-US" sz="1200" dirty="0" smtClean="0">
                          <a:effectLst/>
                        </a:rPr>
                        <a:t>000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14 620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6 </a:t>
                      </a:r>
                      <a:r>
                        <a:rPr lang="en-US" sz="1200" dirty="0">
                          <a:effectLst/>
                        </a:rPr>
                        <a:t>400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2 200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4 970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(13 570)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</a:rPr>
                        <a:t>100,4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125 500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111 930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10" marR="4191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6 425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28534043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9474" y="6113417"/>
            <a:ext cx="4296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цена зерна кукурузы – 12 500 </a:t>
            </a:r>
            <a:r>
              <a:rPr lang="ru-RU" sz="1100" dirty="0" err="1" smtClean="0"/>
              <a:t>руб</a:t>
            </a:r>
            <a:r>
              <a:rPr lang="ru-RU" sz="1100" dirty="0" smtClean="0"/>
              <a:t>/т.</a:t>
            </a:r>
            <a:endParaRPr lang="ru-RU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9940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>
                <a:solidFill>
                  <a:prstClr val="white"/>
                </a:solidFill>
              </a:rPr>
              <a:t>Эффективность </a:t>
            </a:r>
            <a:r>
              <a:rPr lang="ru-RU" sz="2800" b="1" dirty="0" smtClean="0">
                <a:solidFill>
                  <a:prstClr val="white"/>
                </a:solidFill>
              </a:rPr>
              <a:t>микроэлементов на кукурузе</a:t>
            </a:r>
          </a:p>
          <a:p>
            <a:pPr lvl="0"/>
            <a:r>
              <a:rPr lang="ru-RU" sz="2800" b="1" dirty="0" smtClean="0">
                <a:solidFill>
                  <a:prstClr val="white"/>
                </a:solidFill>
              </a:rPr>
              <a:t>2020 г.</a:t>
            </a:r>
            <a:endParaRPr lang="ru-RU" sz="28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840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026193"/>
              </p:ext>
            </p:extLst>
          </p:nvPr>
        </p:nvGraphicFramePr>
        <p:xfrm>
          <a:off x="352424" y="1784955"/>
          <a:ext cx="11482526" cy="4474562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54753">
                  <a:extLst>
                    <a:ext uri="{9D8B030D-6E8A-4147-A177-3AD203B41FA5}">
                      <a16:colId xmlns:a16="http://schemas.microsoft.com/office/drawing/2014/main" xmlns="" val="2640536899"/>
                    </a:ext>
                  </a:extLst>
                </a:gridCol>
                <a:gridCol w="2312126">
                  <a:extLst>
                    <a:ext uri="{9D8B030D-6E8A-4147-A177-3AD203B41FA5}">
                      <a16:colId xmlns:a16="http://schemas.microsoft.com/office/drawing/2014/main" xmlns="" val="2983656302"/>
                    </a:ext>
                  </a:extLst>
                </a:gridCol>
                <a:gridCol w="666206">
                  <a:extLst>
                    <a:ext uri="{9D8B030D-6E8A-4147-A177-3AD203B41FA5}">
                      <a16:colId xmlns:a16="http://schemas.microsoft.com/office/drawing/2014/main" xmlns="" val="3630052998"/>
                    </a:ext>
                  </a:extLst>
                </a:gridCol>
                <a:gridCol w="927462">
                  <a:extLst>
                    <a:ext uri="{9D8B030D-6E8A-4147-A177-3AD203B41FA5}">
                      <a16:colId xmlns:a16="http://schemas.microsoft.com/office/drawing/2014/main" xmlns="" val="3357066725"/>
                    </a:ext>
                  </a:extLst>
                </a:gridCol>
                <a:gridCol w="1214846">
                  <a:extLst>
                    <a:ext uri="{9D8B030D-6E8A-4147-A177-3AD203B41FA5}">
                      <a16:colId xmlns:a16="http://schemas.microsoft.com/office/drawing/2014/main" xmlns="" val="2958913697"/>
                    </a:ext>
                  </a:extLst>
                </a:gridCol>
                <a:gridCol w="1254034">
                  <a:extLst>
                    <a:ext uri="{9D8B030D-6E8A-4147-A177-3AD203B41FA5}">
                      <a16:colId xmlns:a16="http://schemas.microsoft.com/office/drawing/2014/main" xmlns="" val="2148237801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xmlns="" val="866227987"/>
                    </a:ext>
                  </a:extLst>
                </a:gridCol>
                <a:gridCol w="1058092">
                  <a:extLst>
                    <a:ext uri="{9D8B030D-6E8A-4147-A177-3AD203B41FA5}">
                      <a16:colId xmlns:a16="http://schemas.microsoft.com/office/drawing/2014/main" xmlns="" val="518854282"/>
                    </a:ext>
                  </a:extLst>
                </a:gridCol>
                <a:gridCol w="1188721">
                  <a:extLst>
                    <a:ext uri="{9D8B030D-6E8A-4147-A177-3AD203B41FA5}">
                      <a16:colId xmlns:a16="http://schemas.microsoft.com/office/drawing/2014/main" xmlns="" val="3174744457"/>
                    </a:ext>
                  </a:extLst>
                </a:gridCol>
              </a:tblGrid>
              <a:tr h="34429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</a:rPr>
                        <a:t>№ </a:t>
                      </a:r>
                      <a:r>
                        <a:rPr lang="ru-RU" sz="1400" b="1" dirty="0" smtClean="0">
                          <a:effectLst/>
                          <a:latin typeface="+mn-lt"/>
                        </a:rPr>
                        <a:t>вар-та</a:t>
                      </a:r>
                      <a:endParaRPr lang="ru-RU" sz="1400" b="1" dirty="0">
                        <a:effectLst/>
                        <a:latin typeface="+mn-lt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</a:rPr>
                        <a:t>Схема минерального питания 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</a:rPr>
                        <a:t>Доза, кг/га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dirty="0">
                          <a:effectLst/>
                          <a:latin typeface="+mn-lt"/>
                        </a:rPr>
                        <a:t>Затраты руб./га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</a:rPr>
                        <a:t>Товарная урожайность,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</a:rPr>
                        <a:t>ц/га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+mn-lt"/>
                        </a:rPr>
                        <a:t>Прибавка урожайности, ц/га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+mn-lt"/>
                        </a:rPr>
                        <a:t>Качество продукции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+mn-lt"/>
                        </a:rPr>
                        <a:t>Дополни-тельный доход, руб./га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6540002"/>
                  </a:ext>
                </a:extLst>
              </a:tr>
              <a:tr h="52251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Товарность, 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Крахмал, 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0662754"/>
                  </a:ext>
                </a:extLst>
              </a:tr>
              <a:tr h="3684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Контроль </a:t>
                      </a: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Без удобрений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-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-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16,4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-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65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12,8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-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1156349"/>
                  </a:ext>
                </a:extLst>
              </a:tr>
              <a:tr h="7750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ФосАгро-Орёл – 1 (стандарт региона)</a:t>
                      </a: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аммофос </a:t>
                      </a:r>
                      <a:r>
                        <a:rPr lang="en-US" sz="1400" kern="1200" dirty="0" smtClean="0"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12:52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 </a:t>
                      </a:r>
                      <a:endParaRPr lang="ru-RU" sz="1400" kern="1200" dirty="0" smtClean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KCl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карбамид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130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150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160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9 983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35,9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19,5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82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12,2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185 017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9442924"/>
                  </a:ext>
                </a:extLst>
              </a:tr>
              <a:tr h="7444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ФосАгро-Орёл – 2</a:t>
                      </a: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аммофос </a:t>
                      </a:r>
                      <a:r>
                        <a:rPr lang="en-US" sz="1400" kern="1200" dirty="0" smtClean="0"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12:52 + </a:t>
                      </a: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KCl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к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арбамид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ЖКУ </a:t>
                      </a:r>
                      <a:r>
                        <a:rPr lang="en-US" sz="1400" kern="1200" dirty="0" smtClean="0"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11:37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130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150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160 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50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11 273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53,8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37,4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85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13,2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362 727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8412935"/>
                  </a:ext>
                </a:extLst>
              </a:tr>
              <a:tr h="5564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ФосАгро-Орёл – 3</a:t>
                      </a: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диаммонийфосфат </a:t>
                      </a:r>
                      <a:r>
                        <a:rPr lang="en-US" sz="1400" dirty="0" smtClean="0"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dirty="0" smtClean="0">
                          <a:effectLst/>
                          <a:latin typeface="+mn-lt"/>
                        </a:rPr>
                        <a:t>18:46 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+ KCl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 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карбамид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150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150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140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9 665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36,1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19,7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80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12,5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187 335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497685"/>
                  </a:ext>
                </a:extLst>
              </a:tr>
              <a:tr h="7444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ФосАгро-Орёл – 4</a:t>
                      </a: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диаммонийфосфат </a:t>
                      </a:r>
                      <a:r>
                        <a:rPr lang="en-US" sz="1400" dirty="0" smtClean="0"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dirty="0" smtClean="0">
                          <a:effectLst/>
                          <a:latin typeface="+mn-lt"/>
                        </a:rPr>
                        <a:t>18:46 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+  KCl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к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арбамид </a:t>
                      </a:r>
                      <a:r>
                        <a:rPr lang="ru-RU" sz="1400" kern="1200" dirty="0">
                          <a:effectLst/>
                          <a:latin typeface="+mn-lt"/>
                        </a:rPr>
                        <a:t>+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ЖКУ </a:t>
                      </a:r>
                      <a:r>
                        <a:rPr lang="en-US" sz="1400" kern="1200" dirty="0" smtClean="0">
                          <a:effectLst/>
                          <a:latin typeface="+mn-lt"/>
                        </a:rPr>
                        <a:t>NP </a:t>
                      </a: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11:37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150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150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effectLst/>
                          <a:latin typeface="+mn-lt"/>
                        </a:rPr>
                        <a:t>140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effectLst/>
                          <a:latin typeface="+mn-lt"/>
                        </a:rPr>
                        <a:t>50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10 955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41,8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25,4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87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13,0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243 045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36" marR="666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60485019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88324" y="6492875"/>
            <a:ext cx="2055371" cy="25391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ru-RU" sz="1050" b="1" dirty="0" smtClean="0"/>
              <a:t>Цена картофеля :  10 000 руб./т </a:t>
            </a:r>
            <a:endParaRPr lang="ru-RU" sz="105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1" y="13500"/>
            <a:ext cx="84789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Эффективность комплексного питания на картофеле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2020 г.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2650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-1" y="13500"/>
            <a:ext cx="84789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Эффективность комплексного питания на картофеле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2019 г.</a:t>
            </a:r>
            <a:endParaRPr lang="en-US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0358541"/>
              </p:ext>
            </p:extLst>
          </p:nvPr>
        </p:nvGraphicFramePr>
        <p:xfrm>
          <a:off x="404397" y="2124657"/>
          <a:ext cx="11334518" cy="3816350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31356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61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446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19802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71411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Показатели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NPK(S)</a:t>
                      </a:r>
                      <a:r>
                        <a:rPr lang="ru-RU" sz="1400" dirty="0" smtClean="0"/>
                        <a:t>+В 15:15:15</a:t>
                      </a:r>
                      <a:r>
                        <a:rPr lang="en-US" sz="1400" dirty="0" smtClean="0"/>
                        <a:t>(10)</a:t>
                      </a:r>
                      <a:r>
                        <a:rPr lang="ru-RU" sz="1400" dirty="0" smtClean="0"/>
                        <a:t>+0,3В</a:t>
                      </a:r>
                    </a:p>
                    <a:p>
                      <a:pPr algn="ctr"/>
                      <a:r>
                        <a:rPr lang="en-US" sz="1400" dirty="0" smtClean="0"/>
                        <a:t>+120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ru-RU" sz="1400" baseline="0" dirty="0" smtClean="0"/>
                        <a:t>кг карбамида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NPK(S)</a:t>
                      </a:r>
                      <a:r>
                        <a:rPr lang="ru-RU" sz="1400" dirty="0" smtClean="0"/>
                        <a:t>+В 15:15:15</a:t>
                      </a:r>
                      <a:r>
                        <a:rPr lang="en-US" sz="1400" dirty="0" smtClean="0"/>
                        <a:t>(10)</a:t>
                      </a:r>
                      <a:r>
                        <a:rPr lang="ru-RU" sz="1400" dirty="0" smtClean="0"/>
                        <a:t>+0,3В</a:t>
                      </a:r>
                    </a:p>
                    <a:p>
                      <a:pPr algn="ctr"/>
                      <a:r>
                        <a:rPr lang="en-US" sz="1400" dirty="0" smtClean="0"/>
                        <a:t>+1</a:t>
                      </a:r>
                      <a:r>
                        <a:rPr lang="ru-RU" sz="1400" dirty="0" smtClean="0"/>
                        <a:t>5</a:t>
                      </a:r>
                      <a:r>
                        <a:rPr lang="en-US" sz="1400" dirty="0" smtClean="0"/>
                        <a:t>0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ru-RU" sz="1400" baseline="0" dirty="0" smtClean="0"/>
                        <a:t>кг карбамида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В</a:t>
                      </a:r>
                      <a:r>
                        <a:rPr lang="en-US" sz="1400" dirty="0" err="1" smtClean="0"/>
                        <a:t>а</a:t>
                      </a:r>
                      <a:r>
                        <a:rPr lang="ru-RU" sz="1400" dirty="0" err="1" smtClean="0"/>
                        <a:t>риант</a:t>
                      </a:r>
                      <a:r>
                        <a:rPr lang="ru-RU" sz="1400" dirty="0" smtClean="0"/>
                        <a:t> хозяйства:</a:t>
                      </a:r>
                    </a:p>
                    <a:p>
                      <a:pPr algn="ctr"/>
                      <a:r>
                        <a:rPr lang="ru-RU" sz="1400" dirty="0" smtClean="0"/>
                        <a:t>Аммиачная селитра</a:t>
                      </a:r>
                    </a:p>
                    <a:p>
                      <a:pPr algn="ctr"/>
                      <a:r>
                        <a:rPr lang="ru-RU" sz="1400" dirty="0" smtClean="0"/>
                        <a:t>+ </a:t>
                      </a:r>
                      <a:r>
                        <a:rPr lang="ru-RU" sz="1400" dirty="0" err="1" smtClean="0"/>
                        <a:t>диаммофоска</a:t>
                      </a:r>
                      <a:endParaRPr lang="ru-RU" sz="1400" dirty="0" smtClean="0"/>
                    </a:p>
                    <a:p>
                      <a:pPr algn="ctr"/>
                      <a:r>
                        <a:rPr lang="ru-RU" sz="1400" dirty="0" smtClean="0"/>
                        <a:t>+ сульфат аммония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en-US" sz="1400" b="1" dirty="0" err="1" smtClean="0">
                          <a:solidFill>
                            <a:schemeClr val="bg1"/>
                          </a:solidFill>
                        </a:rPr>
                        <a:t>В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ес растения,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 кг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0,24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0,25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0,18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en-US" sz="1400" b="1" dirty="0" err="1" smtClean="0">
                          <a:solidFill>
                            <a:schemeClr val="bg1"/>
                          </a:solidFill>
                        </a:rPr>
                        <a:t>К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оличество стеблей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en-US" sz="1400" b="1" dirty="0" err="1" smtClean="0">
                          <a:solidFill>
                            <a:schemeClr val="bg1"/>
                          </a:solidFill>
                        </a:rPr>
                        <a:t>К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оличество столонов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en-US" sz="1400" b="1" dirty="0" err="1" smtClean="0">
                          <a:solidFill>
                            <a:schemeClr val="bg1"/>
                          </a:solidFill>
                        </a:rPr>
                        <a:t>В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ысота растения,см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Урожайность,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 ц/га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346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361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</a:rPr>
                        <a:t>312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74752121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solidFill>
                            <a:schemeClr val="bg1"/>
                          </a:solidFill>
                        </a:rPr>
                        <a:t>К</a:t>
                      </a:r>
                      <a:r>
                        <a:rPr lang="ru-RU" sz="1400" b="1" dirty="0" err="1" smtClean="0">
                          <a:solidFill>
                            <a:schemeClr val="bg1"/>
                          </a:solidFill>
                        </a:rPr>
                        <a:t>оличество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 растений тыс. на га (факт)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456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423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1474081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Урожайность </a:t>
                      </a: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при </a:t>
                      </a:r>
                      <a:r>
                        <a:rPr lang="ru-RU" sz="1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количестве</a:t>
                      </a:r>
                    </a:p>
                    <a:p>
                      <a:pPr algn="l" fontAlgn="b"/>
                      <a:r>
                        <a:rPr lang="ru-RU" sz="1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растений на 1 га 450 000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389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356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332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77620899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solidFill>
                            <a:schemeClr val="bg1"/>
                          </a:solidFill>
                        </a:rPr>
                        <a:t>К</a:t>
                      </a:r>
                      <a:r>
                        <a:rPr lang="ru-RU" sz="1400" b="1" dirty="0" err="1" smtClean="0">
                          <a:solidFill>
                            <a:schemeClr val="bg1"/>
                          </a:solidFill>
                        </a:rPr>
                        <a:t>оличество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 клубней/ </a:t>
                      </a:r>
                      <a:r>
                        <a:rPr lang="ru-RU" sz="1400" b="1" baseline="0" dirty="0" err="1" smtClean="0">
                          <a:solidFill>
                            <a:schemeClr val="bg1"/>
                          </a:solidFill>
                        </a:rPr>
                        <a:t>раст</a:t>
                      </a:r>
                      <a:r>
                        <a:rPr lang="ru-RU" sz="14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96767189"/>
                  </a:ext>
                </a:extLst>
              </a:tr>
              <a:tr h="28967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Масса клубней с 1 растения, кг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16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0,75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0,85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6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528321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389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354-620E-4868-AA34-7DAFC8349324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3" name="Заголовок 4"/>
          <p:cNvSpPr txBox="1">
            <a:spLocks/>
          </p:cNvSpPr>
          <p:nvPr/>
        </p:nvSpPr>
        <p:spPr>
          <a:xfrm>
            <a:off x="16179" y="20488"/>
            <a:ext cx="9023318" cy="776732"/>
          </a:xfrm>
          <a:prstGeom prst="rect">
            <a:avLst/>
          </a:prstGeom>
        </p:spPr>
        <p:txBody>
          <a:bodyPr lIns="0" tIns="0" rIns="0" bIns="0" anchor="ctr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36000"/>
            <a:r>
              <a:rPr lang="ru-RU" dirty="0" smtClean="0">
                <a:solidFill>
                  <a:schemeClr val="bg1"/>
                </a:solidFill>
              </a:rPr>
              <a:t>Эффективность комплексного питания подсолнечника</a:t>
            </a:r>
          </a:p>
          <a:p>
            <a:pPr marL="36000"/>
            <a:r>
              <a:rPr lang="ru-RU" dirty="0" smtClean="0">
                <a:solidFill>
                  <a:schemeClr val="bg1"/>
                </a:solidFill>
              </a:rPr>
              <a:t>2020 г.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381924" y="2083525"/>
          <a:ext cx="11552301" cy="374596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05960">
                  <a:extLst>
                    <a:ext uri="{9D8B030D-6E8A-4147-A177-3AD203B41FA5}">
                      <a16:colId xmlns:a16="http://schemas.microsoft.com/office/drawing/2014/main" xmlns="" val="3812805536"/>
                    </a:ext>
                  </a:extLst>
                </a:gridCol>
                <a:gridCol w="1149230">
                  <a:extLst>
                    <a:ext uri="{9D8B030D-6E8A-4147-A177-3AD203B41FA5}">
                      <a16:colId xmlns:a16="http://schemas.microsoft.com/office/drawing/2014/main" xmlns="" val="577504030"/>
                    </a:ext>
                  </a:extLst>
                </a:gridCol>
                <a:gridCol w="933995">
                  <a:extLst>
                    <a:ext uri="{9D8B030D-6E8A-4147-A177-3AD203B41FA5}">
                      <a16:colId xmlns:a16="http://schemas.microsoft.com/office/drawing/2014/main" xmlns="" val="546871259"/>
                    </a:ext>
                  </a:extLst>
                </a:gridCol>
                <a:gridCol w="1293222">
                  <a:extLst>
                    <a:ext uri="{9D8B030D-6E8A-4147-A177-3AD203B41FA5}">
                      <a16:colId xmlns:a16="http://schemas.microsoft.com/office/drawing/2014/main" xmlns="" val="4108736511"/>
                    </a:ext>
                  </a:extLst>
                </a:gridCol>
                <a:gridCol w="1018903">
                  <a:extLst>
                    <a:ext uri="{9D8B030D-6E8A-4147-A177-3AD203B41FA5}">
                      <a16:colId xmlns:a16="http://schemas.microsoft.com/office/drawing/2014/main" xmlns="" val="1130685183"/>
                    </a:ext>
                  </a:extLst>
                </a:gridCol>
                <a:gridCol w="888275">
                  <a:extLst>
                    <a:ext uri="{9D8B030D-6E8A-4147-A177-3AD203B41FA5}">
                      <a16:colId xmlns:a16="http://schemas.microsoft.com/office/drawing/2014/main" xmlns="" val="4064197990"/>
                    </a:ext>
                  </a:extLst>
                </a:gridCol>
                <a:gridCol w="809897">
                  <a:extLst>
                    <a:ext uri="{9D8B030D-6E8A-4147-A177-3AD203B41FA5}">
                      <a16:colId xmlns:a16="http://schemas.microsoft.com/office/drawing/2014/main" xmlns="" val="121528124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162839405"/>
                    </a:ext>
                  </a:extLst>
                </a:gridCol>
                <a:gridCol w="1254034">
                  <a:extLst>
                    <a:ext uri="{9D8B030D-6E8A-4147-A177-3AD203B41FA5}">
                      <a16:colId xmlns:a16="http://schemas.microsoft.com/office/drawing/2014/main" xmlns="" val="1484399070"/>
                    </a:ext>
                  </a:extLst>
                </a:gridCol>
                <a:gridCol w="1327185">
                  <a:extLst>
                    <a:ext uri="{9D8B030D-6E8A-4147-A177-3AD203B41FA5}">
                      <a16:colId xmlns:a16="http://schemas.microsoft.com/office/drawing/2014/main" xmlns="" val="2482069282"/>
                    </a:ext>
                  </a:extLst>
                </a:gridCol>
              </a:tblGrid>
              <a:tr h="13100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Вариант опыта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035" marR="26035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У</a:t>
                      </a:r>
                      <a:r>
                        <a:rPr lang="ru-RU" sz="1400" dirty="0" smtClean="0">
                          <a:effectLst/>
                        </a:rPr>
                        <a:t>рожайность</a:t>
                      </a:r>
                      <a:r>
                        <a:rPr lang="ru-RU" sz="1400" dirty="0">
                          <a:effectLst/>
                        </a:rPr>
                        <a:t>, ц/га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035" marR="26035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Затраты на удобрения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035" marR="26035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Себестоимость </a:t>
                      </a:r>
                      <a:r>
                        <a:rPr lang="ru-RU" sz="1400" dirty="0">
                          <a:effectLst/>
                        </a:rPr>
                        <a:t>продукции, </a:t>
                      </a:r>
                      <a:r>
                        <a:rPr lang="ru-RU" sz="1400" dirty="0" err="1">
                          <a:effectLst/>
                        </a:rPr>
                        <a:t>руб</a:t>
                      </a:r>
                      <a:r>
                        <a:rPr lang="ru-RU" sz="1400" dirty="0">
                          <a:effectLst/>
                        </a:rPr>
                        <a:t>/т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035" marR="26035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Ц</a:t>
                      </a:r>
                      <a:r>
                        <a:rPr lang="ru-RU" sz="1400" dirty="0" smtClean="0">
                          <a:effectLst/>
                        </a:rPr>
                        <a:t>ена </a:t>
                      </a:r>
                      <a:r>
                        <a:rPr lang="ru-RU" sz="1400" dirty="0">
                          <a:effectLst/>
                        </a:rPr>
                        <a:t>продукции, </a:t>
                      </a:r>
                      <a:r>
                        <a:rPr lang="ru-RU" sz="1400" dirty="0" err="1">
                          <a:effectLst/>
                        </a:rPr>
                        <a:t>руб</a:t>
                      </a:r>
                      <a:r>
                        <a:rPr lang="ru-RU" sz="1400" dirty="0">
                          <a:effectLst/>
                        </a:rPr>
                        <a:t>/т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035" marR="26035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</a:t>
                      </a:r>
                      <a:r>
                        <a:rPr lang="ru-RU" sz="1400" dirty="0" smtClean="0">
                          <a:effectLst/>
                        </a:rPr>
                        <a:t>енежная </a:t>
                      </a:r>
                      <a:r>
                        <a:rPr lang="ru-RU" sz="1400" dirty="0">
                          <a:effectLst/>
                        </a:rPr>
                        <a:t>выручка, </a:t>
                      </a:r>
                      <a:r>
                        <a:rPr lang="ru-RU" sz="1400" dirty="0" err="1">
                          <a:effectLst/>
                        </a:rPr>
                        <a:t>руб</a:t>
                      </a:r>
                      <a:r>
                        <a:rPr lang="ru-RU" sz="1400" dirty="0">
                          <a:effectLst/>
                        </a:rPr>
                        <a:t>/т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035" marR="26035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П</a:t>
                      </a:r>
                      <a:r>
                        <a:rPr lang="ru-RU" sz="1400" dirty="0" smtClean="0">
                          <a:effectLst/>
                        </a:rPr>
                        <a:t>рибыль</a:t>
                      </a:r>
                      <a:r>
                        <a:rPr lang="ru-RU" sz="1400" dirty="0">
                          <a:effectLst/>
                        </a:rPr>
                        <a:t>, </a:t>
                      </a:r>
                      <a:r>
                        <a:rPr lang="ru-RU" sz="1400" dirty="0" err="1">
                          <a:effectLst/>
                        </a:rPr>
                        <a:t>руб</a:t>
                      </a:r>
                      <a:r>
                        <a:rPr lang="ru-RU" sz="1400" dirty="0">
                          <a:effectLst/>
                        </a:rPr>
                        <a:t>/т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Рентабельность</a:t>
                      </a:r>
                      <a:r>
                        <a:rPr lang="ru-RU" sz="1400" dirty="0">
                          <a:effectLst/>
                        </a:rPr>
                        <a:t>, 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</a:rPr>
                        <a:t>Выручка - затраты на удобрения, </a:t>
                      </a:r>
                      <a:r>
                        <a:rPr lang="ru-RU" sz="1400" u="none" strike="noStrike" dirty="0" err="1" smtClean="0">
                          <a:effectLst/>
                        </a:rPr>
                        <a:t>руб</a:t>
                      </a:r>
                      <a:r>
                        <a:rPr lang="ru-RU" sz="1400" u="none" strike="noStrike" dirty="0" smtClean="0">
                          <a:effectLst/>
                        </a:rPr>
                        <a:t>/га</a:t>
                      </a:r>
                      <a:endParaRPr lang="ru-RU" sz="1400" b="1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Разница</a:t>
                      </a:r>
                      <a:r>
                        <a:rPr lang="ru-RU" sz="1400" baseline="0" dirty="0" smtClean="0">
                          <a:effectLst/>
                        </a:rPr>
                        <a:t> выручки варианта к контролю, </a:t>
                      </a:r>
                      <a:r>
                        <a:rPr lang="ru-RU" sz="1400" baseline="0" dirty="0" err="1" smtClean="0">
                          <a:effectLst/>
                        </a:rPr>
                        <a:t>руб</a:t>
                      </a:r>
                      <a:r>
                        <a:rPr lang="ru-RU" sz="1400" baseline="0" dirty="0" smtClean="0">
                          <a:effectLst/>
                        </a:rPr>
                        <a:t>/га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A2B4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99224360"/>
                  </a:ext>
                </a:extLst>
              </a:tr>
              <a:tr h="59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контроль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20,6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10436,9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33000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67980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46480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2160,2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67980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806270969"/>
                  </a:ext>
                </a:extLst>
              </a:tr>
              <a:tr h="5854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аммофос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 NP 12:52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21,2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2810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11537,7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33000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69960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45500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186,0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67150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-830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495086267"/>
                  </a:ext>
                </a:extLst>
              </a:tr>
              <a:tr h="5733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NP(S) 20:20(14)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C00000"/>
                          </a:solidFill>
                          <a:effectLst/>
                        </a:rPr>
                        <a:t>23,1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4260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11216,5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33000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76230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50320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194,2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71970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3990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40359015"/>
                  </a:ext>
                </a:extLst>
              </a:tr>
              <a:tr h="6859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NPK(S) 15:15:15(10)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solidFill>
                      <a:srgbClr val="A2B42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C00000"/>
                          </a:solidFill>
                          <a:effectLst/>
                        </a:rPr>
                        <a:t>25,7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4240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10073,9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33000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84810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58920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227,6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80590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C00000"/>
                          </a:solidFill>
                          <a:effectLst/>
                        </a:rPr>
                        <a:t>12610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5864277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179" y="6468647"/>
            <a:ext cx="6708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Цена м/у – база Зеленокумск; цена продукции – портал Минсельхоза края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853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Прямоугольник 2"/>
          <p:cNvSpPr>
            <a:spLocks noChangeArrowheads="1"/>
          </p:cNvSpPr>
          <p:nvPr/>
        </p:nvSpPr>
        <p:spPr bwMode="auto">
          <a:xfrm>
            <a:off x="958850" y="1204913"/>
            <a:ext cx="9791700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ru-RU" altLang="ru-RU" sz="2000" u="sng" dirty="0">
              <a:solidFill>
                <a:srgbClr val="585858"/>
              </a:solidFill>
            </a:endParaRPr>
          </a:p>
          <a:p>
            <a:pPr algn="ctr" eaLnBrk="1" hangingPunct="1"/>
            <a:r>
              <a:rPr lang="ru-RU" altLang="ru-RU" sz="3200" u="sng" dirty="0">
                <a:solidFill>
                  <a:srgbClr val="585858"/>
                </a:solidFill>
              </a:rPr>
              <a:t>Воронов Владимир Михайлович </a:t>
            </a:r>
            <a:endParaRPr lang="ru-RU" altLang="ru-RU" sz="2000" u="sng" dirty="0">
              <a:solidFill>
                <a:srgbClr val="585858"/>
              </a:solidFill>
            </a:endParaRPr>
          </a:p>
          <a:p>
            <a:pPr algn="ctr" eaLnBrk="1" hangingPunct="1"/>
            <a:r>
              <a:rPr lang="ru-RU" altLang="ru-RU" sz="2000" dirty="0">
                <a:cs typeface="Calibri" panose="020F0502020204030204" pitchFamily="34" charset="0"/>
              </a:rPr>
              <a:t>Директор по продажам в Сибирском федеральном округе – </a:t>
            </a:r>
          </a:p>
          <a:p>
            <a:pPr algn="ctr" eaLnBrk="1" hangingPunct="1"/>
            <a:r>
              <a:rPr lang="ru-RU" altLang="ru-RU" sz="2000" dirty="0">
                <a:cs typeface="Calibri" panose="020F0502020204030204" pitchFamily="34" charset="0"/>
              </a:rPr>
              <a:t>Директор ОП в Алтайском крае</a:t>
            </a:r>
          </a:p>
          <a:p>
            <a:pPr algn="ctr" eaLnBrk="1" hangingPunct="1"/>
            <a:r>
              <a:rPr lang="ru-RU" altLang="ru-RU" sz="2000" dirty="0">
                <a:solidFill>
                  <a:srgbClr val="585858"/>
                </a:solidFill>
              </a:rPr>
              <a:t> Тел.: </a:t>
            </a:r>
            <a:r>
              <a:rPr lang="en-US" altLang="ru-RU" sz="2000" dirty="0">
                <a:solidFill>
                  <a:srgbClr val="585858"/>
                </a:solidFill>
              </a:rPr>
              <a:t>+7(3852) 55-65-40</a:t>
            </a:r>
            <a:endParaRPr lang="ru-RU" altLang="ru-RU" sz="2000" dirty="0">
              <a:solidFill>
                <a:srgbClr val="585858"/>
              </a:solidFill>
            </a:endParaRPr>
          </a:p>
          <a:p>
            <a:pPr algn="ctr" eaLnBrk="1" hangingPunct="1"/>
            <a:r>
              <a:rPr lang="ru-RU" altLang="ru-RU" sz="2000" dirty="0">
                <a:solidFill>
                  <a:srgbClr val="585858"/>
                </a:solidFill>
              </a:rPr>
              <a:t>Моб.: +7 (921) 252-62-83</a:t>
            </a:r>
            <a:endParaRPr lang="en-US" altLang="ru-RU" sz="2000" dirty="0">
              <a:solidFill>
                <a:srgbClr val="585858"/>
              </a:solidFill>
            </a:endParaRPr>
          </a:p>
          <a:p>
            <a:pPr algn="ctr" eaLnBrk="1" hangingPunct="1"/>
            <a:r>
              <a:rPr lang="en-US" altLang="ru-RU" sz="2000" dirty="0">
                <a:solidFill>
                  <a:srgbClr val="585858"/>
                </a:solidFill>
              </a:rPr>
              <a:t>Email</a:t>
            </a:r>
            <a:r>
              <a:rPr lang="ru-RU" altLang="ru-RU" sz="2000" dirty="0">
                <a:solidFill>
                  <a:srgbClr val="585858"/>
                </a:solidFill>
              </a:rPr>
              <a:t>: </a:t>
            </a:r>
            <a:r>
              <a:rPr lang="en-US" altLang="ru-RU" sz="2000" u="sng" dirty="0" err="1">
                <a:solidFill>
                  <a:srgbClr val="585858"/>
                </a:solidFill>
                <a:hlinkClick r:id="rId2"/>
              </a:rPr>
              <a:t>VVoronov</a:t>
            </a:r>
            <a:r>
              <a:rPr lang="ru-RU" altLang="ru-RU" sz="2000" u="sng" dirty="0">
                <a:solidFill>
                  <a:srgbClr val="585858"/>
                </a:solidFill>
                <a:hlinkClick r:id="rId2"/>
              </a:rPr>
              <a:t>@</a:t>
            </a:r>
            <a:r>
              <a:rPr lang="en-US" altLang="ru-RU" sz="2000" u="sng" dirty="0" err="1">
                <a:solidFill>
                  <a:srgbClr val="585858"/>
                </a:solidFill>
                <a:hlinkClick r:id="rId2"/>
              </a:rPr>
              <a:t>phosagro</a:t>
            </a:r>
            <a:r>
              <a:rPr lang="ru-RU" altLang="ru-RU" sz="2000" u="sng" dirty="0">
                <a:solidFill>
                  <a:srgbClr val="585858"/>
                </a:solidFill>
                <a:hlinkClick r:id="rId2"/>
              </a:rPr>
              <a:t>.</a:t>
            </a:r>
            <a:r>
              <a:rPr lang="en-US" altLang="ru-RU" sz="2000" u="sng" dirty="0" err="1">
                <a:solidFill>
                  <a:srgbClr val="585858"/>
                </a:solidFill>
                <a:hlinkClick r:id="rId2"/>
              </a:rPr>
              <a:t>ru</a:t>
            </a:r>
            <a:endParaRPr lang="ru-RU" altLang="ru-RU" sz="2000" u="sng" dirty="0">
              <a:solidFill>
                <a:srgbClr val="585858"/>
              </a:solidFill>
            </a:endParaRPr>
          </a:p>
          <a:p>
            <a:pPr algn="ctr" eaLnBrk="1" hangingPunct="1"/>
            <a:endParaRPr lang="ru-RU" altLang="ru-RU" sz="1000" dirty="0">
              <a:solidFill>
                <a:srgbClr val="0026C8"/>
              </a:solidFill>
            </a:endParaRPr>
          </a:p>
          <a:p>
            <a:pPr algn="ctr" eaLnBrk="1" hangingPunct="1"/>
            <a:r>
              <a:rPr lang="ru-RU" altLang="ru-RU" sz="3200" u="sng" dirty="0" err="1">
                <a:solidFill>
                  <a:srgbClr val="585858"/>
                </a:solidFill>
              </a:rPr>
              <a:t>Тагильцев</a:t>
            </a:r>
            <a:r>
              <a:rPr lang="ru-RU" altLang="ru-RU" sz="3200" u="sng" dirty="0">
                <a:solidFill>
                  <a:srgbClr val="585858"/>
                </a:solidFill>
              </a:rPr>
              <a:t> Андрей Владимирович </a:t>
            </a:r>
            <a:endParaRPr lang="ru-RU" altLang="ru-RU" sz="2000" u="sng" dirty="0">
              <a:solidFill>
                <a:srgbClr val="585858"/>
              </a:solidFill>
            </a:endParaRPr>
          </a:p>
          <a:p>
            <a:pPr algn="ctr" eaLnBrk="1" hangingPunct="1"/>
            <a:r>
              <a:rPr lang="ru-RU" altLang="ru-RU" sz="2000" dirty="0">
                <a:solidFill>
                  <a:srgbClr val="585858"/>
                </a:solidFill>
              </a:rPr>
              <a:t>Специалист по агросопровождению </a:t>
            </a:r>
          </a:p>
          <a:p>
            <a:pPr algn="ctr" eaLnBrk="1" hangingPunct="1"/>
            <a:r>
              <a:rPr lang="ru-RU" altLang="ru-RU" sz="2000" dirty="0">
                <a:solidFill>
                  <a:srgbClr val="585858"/>
                </a:solidFill>
              </a:rPr>
              <a:t>Моб.: +7(923) 001-18-77</a:t>
            </a:r>
          </a:p>
          <a:p>
            <a:pPr algn="ctr" eaLnBrk="1" hangingPunct="1"/>
            <a:r>
              <a:rPr lang="en-US" altLang="ru-RU" sz="2000" dirty="0">
                <a:solidFill>
                  <a:srgbClr val="585858"/>
                </a:solidFill>
              </a:rPr>
              <a:t>Email</a:t>
            </a:r>
            <a:r>
              <a:rPr lang="ru-RU" altLang="ru-RU" sz="2000" dirty="0">
                <a:solidFill>
                  <a:srgbClr val="585858"/>
                </a:solidFill>
              </a:rPr>
              <a:t>: </a:t>
            </a:r>
            <a:r>
              <a:rPr lang="en-US" altLang="ru-RU" sz="2000" u="sng" dirty="0">
                <a:solidFill>
                  <a:srgbClr val="0070C0"/>
                </a:solidFill>
              </a:rPr>
              <a:t>ATagiltsev@phosagro.ru</a:t>
            </a:r>
            <a:endParaRPr lang="ru-RU" altLang="ru-RU" sz="2000" u="sng" dirty="0">
              <a:solidFill>
                <a:srgbClr val="0070C0"/>
              </a:solidFill>
            </a:endParaRPr>
          </a:p>
          <a:p>
            <a:pPr algn="ctr" eaLnBrk="1" hangingPunct="1"/>
            <a:endParaRPr lang="ru-RU" altLang="ru-RU" sz="2000" u="sng" dirty="0">
              <a:solidFill>
                <a:srgbClr val="585858"/>
              </a:solidFill>
            </a:endParaRPr>
          </a:p>
          <a:p>
            <a:pPr algn="ctr" eaLnBrk="1" hangingPunct="1"/>
            <a:r>
              <a:rPr lang="ru-RU" altLang="ru-RU" sz="2000" dirty="0">
                <a:solidFill>
                  <a:srgbClr val="0026C8"/>
                </a:solidFill>
              </a:rPr>
              <a:t>Адрес офиса: Алтайский край, г. Барнаул, ул. Интернациональная, д. 106, оф. 306</a:t>
            </a:r>
            <a:endParaRPr lang="en-US" altLang="ru-RU" sz="2000" dirty="0">
              <a:solidFill>
                <a:srgbClr val="0026C8"/>
              </a:solidFill>
            </a:endParaRPr>
          </a:p>
          <a:p>
            <a:pPr algn="ctr" eaLnBrk="1" hangingPunct="1"/>
            <a:endParaRPr lang="ru-RU" altLang="ru-RU" sz="2000" dirty="0">
              <a:solidFill>
                <a:srgbClr val="5858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238910"/>
      </p:ext>
    </p:extLst>
  </p:cSld>
  <p:clrMapOvr>
    <a:masterClrMapping/>
  </p:clrMapOvr>
</p:sld>
</file>

<file path=ppt/theme/theme1.xml><?xml version="1.0" encoding="utf-8"?>
<a:theme xmlns:a="http://schemas.openxmlformats.org/drawingml/2006/main" name="FOSAGRO">
  <a:themeElements>
    <a:clrScheme name="ФОСАГРО 2">
      <a:dk1>
        <a:srgbClr val="252525"/>
      </a:dk1>
      <a:lt1>
        <a:srgbClr val="FFFFFF"/>
      </a:lt1>
      <a:dk2>
        <a:srgbClr val="696D6F"/>
      </a:dk2>
      <a:lt2>
        <a:srgbClr val="E7E6E6"/>
      </a:lt2>
      <a:accent1>
        <a:srgbClr val="004A93"/>
      </a:accent1>
      <a:accent2>
        <a:srgbClr val="31AA47"/>
      </a:accent2>
      <a:accent3>
        <a:srgbClr val="AFB700"/>
      </a:accent3>
      <a:accent4>
        <a:srgbClr val="EBBC00"/>
      </a:accent4>
      <a:accent5>
        <a:srgbClr val="75BBD5"/>
      </a:accent5>
      <a:accent6>
        <a:srgbClr val="D98742"/>
      </a:accent6>
      <a:hlink>
        <a:srgbClr val="00869D"/>
      </a:hlink>
      <a:folHlink>
        <a:srgbClr val="D9874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14033</TotalTime>
  <Words>1108</Words>
  <Application>Microsoft Office PowerPoint</Application>
  <PresentationFormat>Произвольный</PresentationFormat>
  <Paragraphs>488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FOSAGRO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Аммонийный азот усиливает поглощение фосфора корнями растений</vt:lpstr>
      <vt:lpstr>Результаты 30 летнего опыта на кукурузе в США</vt:lpstr>
      <vt:lpstr>Взаимосвязь фосфора, азота и серы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по опытам 2020</dc:title>
  <dc:creator>Дмитрий Владимирович Дубинин</dc:creator>
  <cp:lastModifiedBy>Александр Самойлов</cp:lastModifiedBy>
  <cp:revision>432</cp:revision>
  <dcterms:created xsi:type="dcterms:W3CDTF">2020-07-02T15:45:13Z</dcterms:created>
  <dcterms:modified xsi:type="dcterms:W3CDTF">2021-07-29T07:32:00Z</dcterms:modified>
</cp:coreProperties>
</file>