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5.xml" ContentType="application/vnd.openxmlformats-officedocument.presentationml.notesSl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6.xml" ContentType="application/vnd.openxmlformats-officedocument.presentationml.notesSl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notesSlides/notesSlide7.xml" ContentType="application/vnd.openxmlformats-officedocument.presentationml.notesSlide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notesSlides/notesSlide8.xml" ContentType="application/vnd.openxmlformats-officedocument.presentationml.notesSlide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notesSlides/notesSlide9.xml" ContentType="application/vnd.openxmlformats-officedocument.presentationml.notesSlide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notesSlides/notesSlide10.xml" ContentType="application/vnd.openxmlformats-officedocument.presentationml.notesSlide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ppt/charts/chart24.xml" ContentType="application/vnd.openxmlformats-officedocument.drawingml.chart+xml"/>
  <Override PartName="/ppt/charts/chart25.xml" ContentType="application/vnd.openxmlformats-officedocument.drawingml.chart+xml"/>
  <Override PartName="/ppt/notesSlides/notesSlide11.xml" ContentType="application/vnd.openxmlformats-officedocument.presentationml.notesSlide+xml"/>
  <Override PartName="/ppt/charts/chart26.xml" ContentType="application/vnd.openxmlformats-officedocument.drawingml.chart+xml"/>
  <Override PartName="/ppt/charts/chart27.xml" ContentType="application/vnd.openxmlformats-officedocument.drawingml.chart+xml"/>
  <Override PartName="/ppt/charts/chart28.xml" ContentType="application/vnd.openxmlformats-officedocument.drawingml.chart+xml"/>
  <Override PartName="/ppt/notesSlides/notesSlide12.xml" ContentType="application/vnd.openxmlformats-officedocument.presentationml.notesSlide+xml"/>
  <Override PartName="/ppt/charts/chart29.xml" ContentType="application/vnd.openxmlformats-officedocument.drawingml.chart+xml"/>
  <Override PartName="/ppt/charts/chart30.xml" ContentType="application/vnd.openxmlformats-officedocument.drawingml.chart+xml"/>
  <Override PartName="/ppt/charts/chart31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32.xml" ContentType="application/vnd.openxmlformats-officedocument.drawingml.chart+xml"/>
  <Override PartName="/ppt/charts/chart33.xml" ContentType="application/vnd.openxmlformats-officedocument.drawingml.chart+xml"/>
  <Override PartName="/ppt/drawings/drawing1.xml" ContentType="application/vnd.openxmlformats-officedocument.drawingml.chartshapes+xml"/>
  <Override PartName="/ppt/notesSlides/notesSlide15.xml" ContentType="application/vnd.openxmlformats-officedocument.presentationml.notesSlide+xml"/>
  <Override PartName="/ppt/charts/chart34.xml" ContentType="application/vnd.openxmlformats-officedocument.drawingml.chart+xml"/>
  <Override PartName="/ppt/charts/chart35.xml" ContentType="application/vnd.openxmlformats-officedocument.drawingml.chart+xml"/>
  <Override PartName="/ppt/charts/chart36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  <Override PartName="/ppt/charts/style3.xml" ContentType="application/vnd.ms-office.chartstyle+xml"/>
  <Override PartName="/ppt/charts/colors3.xml" ContentType="application/vnd.ms-office.chartcolorstyle+xml"/>
  <Override PartName="/ppt/charts/style4.xml" ContentType="application/vnd.ms-office.chartstyle+xml"/>
  <Override PartName="/ppt/charts/colors4.xml" ContentType="application/vnd.ms-office.chartcolorstyle+xml"/>
  <Override PartName="/ppt/charts/style5.xml" ContentType="application/vnd.ms-office.chartstyle+xml"/>
  <Override PartName="/ppt/charts/colors5.xml" ContentType="application/vnd.ms-office.chartcolorstyle+xml"/>
  <Override PartName="/ppt/charts/style6.xml" ContentType="application/vnd.ms-office.chartstyle+xml"/>
  <Override PartName="/ppt/charts/colors6.xml" ContentType="application/vnd.ms-office.chartcolorstyle+xml"/>
  <Override PartName="/ppt/charts/style7.xml" ContentType="application/vnd.ms-office.chartstyle+xml"/>
  <Override PartName="/ppt/charts/colors7.xml" ContentType="application/vnd.ms-office.chartcolorstyle+xml"/>
  <Override PartName="/ppt/charts/style8.xml" ContentType="application/vnd.ms-office.chartstyle+xml"/>
  <Override PartName="/ppt/charts/colors8.xml" ContentType="application/vnd.ms-office.chartcolorstyle+xml"/>
  <Override PartName="/ppt/charts/style9.xml" ContentType="application/vnd.ms-office.chartstyle+xml"/>
  <Override PartName="/ppt/charts/colors9.xml" ContentType="application/vnd.ms-office.chartcolorstyle+xml"/>
  <Override PartName="/ppt/charts/style10.xml" ContentType="application/vnd.ms-office.chartstyle+xml"/>
  <Override PartName="/ppt/charts/colors10.xml" ContentType="application/vnd.ms-office.chartcolorstyle+xml"/>
  <Override PartName="/ppt/charts/style11.xml" ContentType="application/vnd.ms-office.chartstyle+xml"/>
  <Override PartName="/ppt/charts/colors11.xml" ContentType="application/vnd.ms-office.chartcolorstyle+xml"/>
  <Override PartName="/ppt/charts/style12.xml" ContentType="application/vnd.ms-office.chartstyle+xml"/>
  <Override PartName="/ppt/charts/colors12.xml" ContentType="application/vnd.ms-office.chartcolorstyle+xml"/>
  <Override PartName="/ppt/charts/style13.xml" ContentType="application/vnd.ms-office.chartstyle+xml"/>
  <Override PartName="/ppt/charts/colors13.xml" ContentType="application/vnd.ms-office.chartcolorstyle+xml"/>
  <Override PartName="/ppt/charts/style14.xml" ContentType="application/vnd.ms-office.chartstyle+xml"/>
  <Override PartName="/ppt/charts/colors14.xml" ContentType="application/vnd.ms-office.chartcolorstyle+xml"/>
  <Override PartName="/ppt/charts/style15.xml" ContentType="application/vnd.ms-office.chartstyle+xml"/>
  <Override PartName="/ppt/charts/colors15.xml" ContentType="application/vnd.ms-office.chartcolorstyle+xml"/>
  <Override PartName="/ppt/charts/style16.xml" ContentType="application/vnd.ms-office.chartstyle+xml"/>
  <Override PartName="/ppt/charts/colors16.xml" ContentType="application/vnd.ms-office.chartcolorstyle+xml"/>
  <Override PartName="/ppt/charts/style17.xml" ContentType="application/vnd.ms-office.chartstyle+xml"/>
  <Override PartName="/ppt/charts/colors17.xml" ContentType="application/vnd.ms-office.chartcolorstyle+xml"/>
  <Override PartName="/ppt/charts/style18.xml" ContentType="application/vnd.ms-office.chartstyle+xml"/>
  <Override PartName="/ppt/charts/colors18.xml" ContentType="application/vnd.ms-office.chartcolorstyle+xml"/>
  <Override PartName="/ppt/charts/style19.xml" ContentType="application/vnd.ms-office.chartstyle+xml"/>
  <Override PartName="/ppt/charts/colors19.xml" ContentType="application/vnd.ms-office.chartcolorstyle+xml"/>
  <Override PartName="/ppt/charts/style20.xml" ContentType="application/vnd.ms-office.chartstyle+xml"/>
  <Override PartName="/ppt/charts/colors20.xml" ContentType="application/vnd.ms-office.chartcolorstyle+xml"/>
  <Override PartName="/ppt/charts/style21.xml" ContentType="application/vnd.ms-office.chartstyle+xml"/>
  <Override PartName="/ppt/charts/colors21.xml" ContentType="application/vnd.ms-office.chartcolorstyle+xml"/>
  <Override PartName="/ppt/charts/style22.xml" ContentType="application/vnd.ms-office.chartstyle+xml"/>
  <Override PartName="/ppt/charts/colors22.xml" ContentType="application/vnd.ms-office.chartcolorstyle+xml"/>
  <Override PartName="/ppt/charts/style23.xml" ContentType="application/vnd.ms-office.chartstyle+xml"/>
  <Override PartName="/ppt/charts/colors23.xml" ContentType="application/vnd.ms-office.chartcolorstyle+xml"/>
  <Override PartName="/ppt/charts/style24.xml" ContentType="application/vnd.ms-office.chartstyle+xml"/>
  <Override PartName="/ppt/charts/colors24.xml" ContentType="application/vnd.ms-office.chartcolorstyle+xml"/>
  <Override PartName="/ppt/charts/style25.xml" ContentType="application/vnd.ms-office.chartstyle+xml"/>
  <Override PartName="/ppt/charts/colors25.xml" ContentType="application/vnd.ms-office.chartcolorstyle+xml"/>
  <Override PartName="/ppt/charts/style26.xml" ContentType="application/vnd.ms-office.chartstyle+xml"/>
  <Override PartName="/ppt/charts/colors26.xml" ContentType="application/vnd.ms-office.chartcolorstyle+xml"/>
  <Override PartName="/ppt/charts/style27.xml" ContentType="application/vnd.ms-office.chartstyle+xml"/>
  <Override PartName="/ppt/charts/colors27.xml" ContentType="application/vnd.ms-office.chartcolorstyle+xml"/>
  <Override PartName="/ppt/charts/style28.xml" ContentType="application/vnd.ms-office.chartstyle+xml"/>
  <Override PartName="/ppt/charts/colors28.xml" ContentType="application/vnd.ms-office.chartcolorstyle+xml"/>
  <Override PartName="/ppt/charts/style29.xml" ContentType="application/vnd.ms-office.chartstyle+xml"/>
  <Override PartName="/ppt/charts/colors29.xml" ContentType="application/vnd.ms-office.chartcolorstyle+xml"/>
  <Override PartName="/ppt/charts/style30.xml" ContentType="application/vnd.ms-office.chartstyle+xml"/>
  <Override PartName="/ppt/charts/colors30.xml" ContentType="application/vnd.ms-office.chartcolorstyle+xml"/>
  <Override PartName="/ppt/charts/style31.xml" ContentType="application/vnd.ms-office.chartstyle+xml"/>
  <Override PartName="/ppt/charts/colors31.xml" ContentType="application/vnd.ms-office.chartcolorstyle+xml"/>
  <Override PartName="/ppt/charts/style36.xml" ContentType="application/vnd.ms-office.chartstyle+xml"/>
  <Override PartName="/ppt/charts/colors36.xml" ContentType="application/vnd.ms-office.chartcolorstyle+xml"/>
  <Override PartName="/ppt/charts/style37.xml" ContentType="application/vnd.ms-office.chartstyle+xml"/>
  <Override PartName="/ppt/charts/colors37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319" r:id="rId2"/>
    <p:sldId id="352" r:id="rId3"/>
    <p:sldId id="357" r:id="rId4"/>
    <p:sldId id="358" r:id="rId5"/>
    <p:sldId id="359" r:id="rId6"/>
    <p:sldId id="360" r:id="rId7"/>
    <p:sldId id="361" r:id="rId8"/>
    <p:sldId id="362" r:id="rId9"/>
    <p:sldId id="363" r:id="rId10"/>
    <p:sldId id="364" r:id="rId11"/>
    <p:sldId id="365" r:id="rId12"/>
    <p:sldId id="366" r:id="rId13"/>
    <p:sldId id="368" r:id="rId14"/>
    <p:sldId id="369" r:id="rId15"/>
    <p:sldId id="370" r:id="rId16"/>
    <p:sldId id="372" r:id="rId17"/>
    <p:sldId id="373" r:id="rId18"/>
    <p:sldId id="371" r:id="rId19"/>
    <p:sldId id="332" r:id="rId20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AD47"/>
    <a:srgbClr val="ED7D31"/>
    <a:srgbClr val="FF9900"/>
    <a:srgbClr val="C55A11"/>
    <a:srgbClr val="E0B015"/>
    <a:srgbClr val="FF7758"/>
    <a:srgbClr val="F08021"/>
    <a:srgbClr val="FFC000"/>
    <a:srgbClr val="CB6A28"/>
    <a:srgbClr val="6E88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89" autoAdjust="0"/>
    <p:restoredTop sz="96192" autoAdjust="0"/>
  </p:normalViewPr>
  <p:slideViewPr>
    <p:cSldViewPr snapToGrid="0">
      <p:cViewPr varScale="1">
        <p:scale>
          <a:sx n="123" d="100"/>
          <a:sy n="123" d="100"/>
        </p:scale>
        <p:origin x="-13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6.xml"/><Relationship Id="rId2" Type="http://schemas.microsoft.com/office/2011/relationships/chartColorStyle" Target="colors6.xml"/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Style" Target="style7.xml"/><Relationship Id="rId2" Type="http://schemas.microsoft.com/office/2011/relationships/chartColorStyle" Target="colors7.xml"/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Style" Target="style8.xml"/><Relationship Id="rId2" Type="http://schemas.microsoft.com/office/2011/relationships/chartColorStyle" Target="colors8.xml"/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3" Type="http://schemas.microsoft.com/office/2011/relationships/chartStyle" Target="style9.xml"/><Relationship Id="rId2" Type="http://schemas.microsoft.com/office/2011/relationships/chartColorStyle" Target="colors9.xml"/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3" Type="http://schemas.microsoft.com/office/2011/relationships/chartStyle" Target="style10.xml"/><Relationship Id="rId2" Type="http://schemas.microsoft.com/office/2011/relationships/chartColorStyle" Target="colors10.xml"/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3" Type="http://schemas.microsoft.com/office/2011/relationships/chartStyle" Target="style11.xml"/><Relationship Id="rId2" Type="http://schemas.microsoft.com/office/2011/relationships/chartColorStyle" Target="colors11.xml"/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3" Type="http://schemas.microsoft.com/office/2011/relationships/chartStyle" Target="style12.xml"/><Relationship Id="rId2" Type="http://schemas.microsoft.com/office/2011/relationships/chartColorStyle" Target="colors12.xml"/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3" Type="http://schemas.microsoft.com/office/2011/relationships/chartStyle" Target="style13.xml"/><Relationship Id="rId2" Type="http://schemas.microsoft.com/office/2011/relationships/chartColorStyle" Target="colors13.xml"/><Relationship Id="rId1" Type="http://schemas.openxmlformats.org/officeDocument/2006/relationships/package" Target="../embeddings/Microsoft_Excel_Worksheet13.xlsx"/></Relationships>
</file>

<file path=ppt/charts/_rels/chart14.xml.rels><?xml version="1.0" encoding="UTF-8" standalone="yes"?>
<Relationships xmlns="http://schemas.openxmlformats.org/package/2006/relationships"><Relationship Id="rId3" Type="http://schemas.microsoft.com/office/2011/relationships/chartStyle" Target="style14.xml"/><Relationship Id="rId2" Type="http://schemas.microsoft.com/office/2011/relationships/chartColorStyle" Target="colors14.xml"/><Relationship Id="rId1" Type="http://schemas.openxmlformats.org/officeDocument/2006/relationships/package" Target="../embeddings/Microsoft_Excel_Worksheet14.xlsx"/></Relationships>
</file>

<file path=ppt/charts/_rels/chart15.xml.rels><?xml version="1.0" encoding="UTF-8" standalone="yes"?>
<Relationships xmlns="http://schemas.openxmlformats.org/package/2006/relationships"><Relationship Id="rId3" Type="http://schemas.microsoft.com/office/2011/relationships/chartStyle" Target="style15.xml"/><Relationship Id="rId2" Type="http://schemas.microsoft.com/office/2011/relationships/chartColorStyle" Target="colors15.xml"/><Relationship Id="rId1" Type="http://schemas.openxmlformats.org/officeDocument/2006/relationships/package" Target="../embeddings/Microsoft_Excel_Worksheet15.xlsx"/></Relationships>
</file>

<file path=ppt/charts/_rels/chart16.xml.rels><?xml version="1.0" encoding="UTF-8" standalone="yes"?>
<Relationships xmlns="http://schemas.openxmlformats.org/package/2006/relationships"><Relationship Id="rId3" Type="http://schemas.microsoft.com/office/2011/relationships/chartStyle" Target="style16.xml"/><Relationship Id="rId2" Type="http://schemas.microsoft.com/office/2011/relationships/chartColorStyle" Target="colors16.xml"/><Relationship Id="rId1" Type="http://schemas.openxmlformats.org/officeDocument/2006/relationships/package" Target="../embeddings/Microsoft_Excel_Worksheet16.xlsx"/></Relationships>
</file>

<file path=ppt/charts/_rels/chart17.xml.rels><?xml version="1.0" encoding="UTF-8" standalone="yes"?>
<Relationships xmlns="http://schemas.openxmlformats.org/package/2006/relationships"><Relationship Id="rId3" Type="http://schemas.microsoft.com/office/2011/relationships/chartStyle" Target="style17.xml"/><Relationship Id="rId2" Type="http://schemas.microsoft.com/office/2011/relationships/chartColorStyle" Target="colors17.xml"/><Relationship Id="rId1" Type="http://schemas.openxmlformats.org/officeDocument/2006/relationships/package" Target="../embeddings/Microsoft_Excel_Worksheet17.xlsx"/></Relationships>
</file>

<file path=ppt/charts/_rels/chart18.xml.rels><?xml version="1.0" encoding="UTF-8" standalone="yes"?>
<Relationships xmlns="http://schemas.openxmlformats.org/package/2006/relationships"><Relationship Id="rId3" Type="http://schemas.microsoft.com/office/2011/relationships/chartStyle" Target="style18.xml"/><Relationship Id="rId2" Type="http://schemas.microsoft.com/office/2011/relationships/chartColorStyle" Target="colors18.xml"/><Relationship Id="rId1" Type="http://schemas.openxmlformats.org/officeDocument/2006/relationships/package" Target="../embeddings/Microsoft_Excel_Worksheet18.xlsx"/></Relationships>
</file>

<file path=ppt/charts/_rels/chart19.xml.rels><?xml version="1.0" encoding="UTF-8" standalone="yes"?>
<Relationships xmlns="http://schemas.openxmlformats.org/package/2006/relationships"><Relationship Id="rId3" Type="http://schemas.microsoft.com/office/2011/relationships/chartStyle" Target="style19.xml"/><Relationship Id="rId2" Type="http://schemas.microsoft.com/office/2011/relationships/chartColorStyle" Target="colors19.xml"/><Relationship Id="rId1" Type="http://schemas.openxmlformats.org/officeDocument/2006/relationships/package" Target="../embeddings/Microsoft_Excel_Worksheet19.xlsx"/></Relationships>
</file>

<file path=ppt/charts/_rels/chart20.xml.rels><?xml version="1.0" encoding="UTF-8" standalone="yes"?>
<Relationships xmlns="http://schemas.openxmlformats.org/package/2006/relationships"><Relationship Id="rId3" Type="http://schemas.microsoft.com/office/2011/relationships/chartStyle" Target="style20.xml"/><Relationship Id="rId2" Type="http://schemas.microsoft.com/office/2011/relationships/chartColorStyle" Target="colors20.xml"/><Relationship Id="rId1" Type="http://schemas.openxmlformats.org/officeDocument/2006/relationships/package" Target="../embeddings/Microsoft_Excel_Worksheet20.xlsx"/></Relationships>
</file>

<file path=ppt/charts/_rels/chart21.xml.rels><?xml version="1.0" encoding="UTF-8" standalone="yes"?>
<Relationships xmlns="http://schemas.openxmlformats.org/package/2006/relationships"><Relationship Id="rId3" Type="http://schemas.microsoft.com/office/2011/relationships/chartStyle" Target="style21.xml"/><Relationship Id="rId2" Type="http://schemas.microsoft.com/office/2011/relationships/chartColorStyle" Target="colors21.xml"/><Relationship Id="rId1" Type="http://schemas.openxmlformats.org/officeDocument/2006/relationships/package" Target="../embeddings/Microsoft_Excel_Worksheet21.xlsx"/></Relationships>
</file>

<file path=ppt/charts/_rels/chart22.xml.rels><?xml version="1.0" encoding="UTF-8" standalone="yes"?>
<Relationships xmlns="http://schemas.openxmlformats.org/package/2006/relationships"><Relationship Id="rId3" Type="http://schemas.microsoft.com/office/2011/relationships/chartStyle" Target="style22.xml"/><Relationship Id="rId2" Type="http://schemas.microsoft.com/office/2011/relationships/chartColorStyle" Target="colors22.xml"/><Relationship Id="rId1" Type="http://schemas.openxmlformats.org/officeDocument/2006/relationships/package" Target="../embeddings/Microsoft_Excel_Worksheet22.xlsx"/></Relationships>
</file>

<file path=ppt/charts/_rels/chart23.xml.rels><?xml version="1.0" encoding="UTF-8" standalone="yes"?>
<Relationships xmlns="http://schemas.openxmlformats.org/package/2006/relationships"><Relationship Id="rId3" Type="http://schemas.microsoft.com/office/2011/relationships/chartStyle" Target="style23.xml"/><Relationship Id="rId2" Type="http://schemas.microsoft.com/office/2011/relationships/chartColorStyle" Target="colors23.xml"/><Relationship Id="rId1" Type="http://schemas.openxmlformats.org/officeDocument/2006/relationships/package" Target="../embeddings/Microsoft_Excel_Worksheet23.xlsx"/></Relationships>
</file>

<file path=ppt/charts/_rels/chart24.xml.rels><?xml version="1.0" encoding="UTF-8" standalone="yes"?>
<Relationships xmlns="http://schemas.openxmlformats.org/package/2006/relationships"><Relationship Id="rId3" Type="http://schemas.microsoft.com/office/2011/relationships/chartStyle" Target="style24.xml"/><Relationship Id="rId2" Type="http://schemas.microsoft.com/office/2011/relationships/chartColorStyle" Target="colors24.xml"/><Relationship Id="rId1" Type="http://schemas.openxmlformats.org/officeDocument/2006/relationships/package" Target="../embeddings/Microsoft_Excel_Worksheet24.xlsx"/></Relationships>
</file>

<file path=ppt/charts/_rels/chart25.xml.rels><?xml version="1.0" encoding="UTF-8" standalone="yes"?>
<Relationships xmlns="http://schemas.openxmlformats.org/package/2006/relationships"><Relationship Id="rId3" Type="http://schemas.microsoft.com/office/2011/relationships/chartStyle" Target="style25.xml"/><Relationship Id="rId2" Type="http://schemas.microsoft.com/office/2011/relationships/chartColorStyle" Target="colors25.xml"/><Relationship Id="rId1" Type="http://schemas.openxmlformats.org/officeDocument/2006/relationships/package" Target="../embeddings/Microsoft_Excel_Worksheet25.xlsx"/></Relationships>
</file>

<file path=ppt/charts/_rels/chart26.xml.rels><?xml version="1.0" encoding="UTF-8" standalone="yes"?>
<Relationships xmlns="http://schemas.openxmlformats.org/package/2006/relationships"><Relationship Id="rId3" Type="http://schemas.microsoft.com/office/2011/relationships/chartStyle" Target="style26.xml"/><Relationship Id="rId2" Type="http://schemas.microsoft.com/office/2011/relationships/chartColorStyle" Target="colors26.xml"/><Relationship Id="rId1" Type="http://schemas.openxmlformats.org/officeDocument/2006/relationships/package" Target="../embeddings/Microsoft_Excel_Worksheet26.xlsx"/></Relationships>
</file>

<file path=ppt/charts/_rels/chart27.xml.rels><?xml version="1.0" encoding="UTF-8" standalone="yes"?>
<Relationships xmlns="http://schemas.openxmlformats.org/package/2006/relationships"><Relationship Id="rId3" Type="http://schemas.microsoft.com/office/2011/relationships/chartStyle" Target="style27.xml"/><Relationship Id="rId2" Type="http://schemas.microsoft.com/office/2011/relationships/chartColorStyle" Target="colors27.xml"/><Relationship Id="rId1" Type="http://schemas.openxmlformats.org/officeDocument/2006/relationships/package" Target="../embeddings/Microsoft_Excel_Worksheet27.xlsx"/></Relationships>
</file>

<file path=ppt/charts/_rels/chart28.xml.rels><?xml version="1.0" encoding="UTF-8" standalone="yes"?>
<Relationships xmlns="http://schemas.openxmlformats.org/package/2006/relationships"><Relationship Id="rId3" Type="http://schemas.microsoft.com/office/2011/relationships/chartStyle" Target="style28.xml"/><Relationship Id="rId2" Type="http://schemas.microsoft.com/office/2011/relationships/chartColorStyle" Target="colors28.xml"/><Relationship Id="rId1" Type="http://schemas.openxmlformats.org/officeDocument/2006/relationships/package" Target="../embeddings/Microsoft_Excel_Worksheet28.xlsx"/></Relationships>
</file>

<file path=ppt/charts/_rels/chart29.xml.rels><?xml version="1.0" encoding="UTF-8" standalone="yes"?>
<Relationships xmlns="http://schemas.openxmlformats.org/package/2006/relationships"><Relationship Id="rId3" Type="http://schemas.microsoft.com/office/2011/relationships/chartStyle" Target="style29.xml"/><Relationship Id="rId2" Type="http://schemas.microsoft.com/office/2011/relationships/chartColorStyle" Target="colors29.xml"/><Relationship Id="rId1" Type="http://schemas.openxmlformats.org/officeDocument/2006/relationships/package" Target="../embeddings/Microsoft_Excel_Worksheet29.xlsx"/></Relationships>
</file>

<file path=ppt/charts/_rels/chart30.xml.rels><?xml version="1.0" encoding="UTF-8" standalone="yes"?>
<Relationships xmlns="http://schemas.openxmlformats.org/package/2006/relationships"><Relationship Id="rId3" Type="http://schemas.microsoft.com/office/2011/relationships/chartStyle" Target="style30.xml"/><Relationship Id="rId2" Type="http://schemas.microsoft.com/office/2011/relationships/chartColorStyle" Target="colors30.xml"/><Relationship Id="rId1" Type="http://schemas.openxmlformats.org/officeDocument/2006/relationships/package" Target="../embeddings/Microsoft_Excel_Worksheet30.xlsx"/></Relationships>
</file>

<file path=ppt/charts/_rels/chart31.xml.rels><?xml version="1.0" encoding="UTF-8" standalone="yes"?>
<Relationships xmlns="http://schemas.openxmlformats.org/package/2006/relationships"><Relationship Id="rId3" Type="http://schemas.microsoft.com/office/2011/relationships/chartStyle" Target="style31.xml"/><Relationship Id="rId2" Type="http://schemas.microsoft.com/office/2011/relationships/chartColorStyle" Target="colors31.xml"/><Relationship Id="rId1" Type="http://schemas.openxmlformats.org/officeDocument/2006/relationships/package" Target="../embeddings/Microsoft_Excel_Worksheet31.xlsx"/></Relationships>
</file>

<file path=ppt/charts/_rels/chart32.xml.rels><?xml version="1.0" encoding="UTF-8" standalone="yes"?>
<Relationships xmlns="http://schemas.openxmlformats.org/package/2006/relationships"><Relationship Id="rId3" Type="http://schemas.microsoft.com/office/2011/relationships/chartStyle" Target="style36.xml"/><Relationship Id="rId2" Type="http://schemas.microsoft.com/office/2011/relationships/chartColorStyle" Target="colors36.xml"/><Relationship Id="rId1" Type="http://schemas.openxmlformats.org/officeDocument/2006/relationships/package" Target="../embeddings/Microsoft_Excel_Worksheet32.xlsx"/></Relationships>
</file>

<file path=ppt/charts/_rels/chart3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33.xlsx"/></Relationships>
</file>

<file path=ppt/charts/_rels/chart34.xml.rels><?xml version="1.0" encoding="UTF-8" standalone="yes"?>
<Relationships xmlns="http://schemas.openxmlformats.org/package/2006/relationships"><Relationship Id="rId3" Type="http://schemas.microsoft.com/office/2011/relationships/chartStyle" Target="style37.xml"/><Relationship Id="rId2" Type="http://schemas.microsoft.com/office/2011/relationships/chartColorStyle" Target="colors37.xml"/><Relationship Id="rId1" Type="http://schemas.openxmlformats.org/officeDocument/2006/relationships/package" Target="../embeddings/Microsoft_Excel_Worksheet34.xlsx"/></Relationships>
</file>

<file path=ppt/charts/_rels/chart3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5.xlsx"/></Relationships>
</file>

<file path=ppt/charts/_rels/chart3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70AD4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Лист1!$A$2:$A$13</c:f>
              <c:numCache>
                <c:formatCode>General</c:formatCod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</c:numCache>
            </c:numRef>
          </c:cat>
          <c:val>
            <c:numRef>
              <c:f>Лист1!$B$2:$B$13</c:f>
              <c:numCache>
                <c:formatCode>0.0</c:formatCode>
                <c:ptCount val="12"/>
                <c:pt idx="0">
                  <c:v>146.69999999999999</c:v>
                </c:pt>
                <c:pt idx="1">
                  <c:v>320.2</c:v>
                </c:pt>
                <c:pt idx="2">
                  <c:v>296.5</c:v>
                </c:pt>
                <c:pt idx="3">
                  <c:v>300.39999999999998</c:v>
                </c:pt>
                <c:pt idx="4">
                  <c:v>304</c:v>
                </c:pt>
                <c:pt idx="5">
                  <c:v>363</c:v>
                </c:pt>
                <c:pt idx="6">
                  <c:v>335.2</c:v>
                </c:pt>
                <c:pt idx="7">
                  <c:v>341.3</c:v>
                </c:pt>
                <c:pt idx="8">
                  <c:v>414.6</c:v>
                </c:pt>
                <c:pt idx="9">
                  <c:v>403.5</c:v>
                </c:pt>
                <c:pt idx="10">
                  <c:v>452.7</c:v>
                </c:pt>
                <c:pt idx="11">
                  <c:v>453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347-436B-8645-C6A58B02C9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9"/>
        <c:overlap val="-27"/>
        <c:axId val="194557824"/>
        <c:axId val="194559360"/>
      </c:barChart>
      <c:catAx>
        <c:axId val="1945578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94559360"/>
        <c:crosses val="autoZero"/>
        <c:auto val="1"/>
        <c:lblAlgn val="ctr"/>
        <c:lblOffset val="100"/>
        <c:noMultiLvlLbl val="0"/>
      </c:catAx>
      <c:valAx>
        <c:axId val="194559360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945578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9327972484272243E-2"/>
          <c:y val="4.5115332730019372E-2"/>
          <c:w val="0.96456538377883427"/>
          <c:h val="0.87593283499244678"/>
        </c:manualLayout>
      </c:layout>
      <c:lineChart>
        <c:grouping val="standard"/>
        <c:varyColors val="0"/>
        <c:ser>
          <c:idx val="0"/>
          <c:order val="0"/>
          <c:tx>
            <c:strRef>
              <c:f>Лист1!$A$1</c:f>
              <c:strCache>
                <c:ptCount val="1"/>
                <c:pt idx="0">
                  <c:v>Ряд 1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9525">
                <a:solidFill>
                  <a:srgbClr val="FFC000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3.8655944968544485E-2"/>
                  <c:y val="-7.33124156862814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4D73-4CC3-B23F-861D45CAA6AC}"/>
                </c:ext>
              </c:extLst>
            </c:dLbl>
            <c:dLbl>
              <c:idx val="1"/>
              <c:layout>
                <c:manualLayout>
                  <c:x val="-4.3487938089612543E-2"/>
                  <c:y val="-5.63946099610747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4D73-4CC3-B23F-861D45CAA6AC}"/>
                </c:ext>
              </c:extLst>
            </c:dLbl>
            <c:dLbl>
              <c:idx val="2"/>
              <c:layout>
                <c:manualLayout>
                  <c:x val="-4.026660934223384E-2"/>
                  <c:y val="-6.20335825037766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4D73-4CC3-B23F-861D45CAA6AC}"/>
                </c:ext>
              </c:extLst>
            </c:dLbl>
            <c:dLbl>
              <c:idx val="3"/>
              <c:layout>
                <c:manualLayout>
                  <c:x val="-3.3823951847476427E-2"/>
                  <c:y val="-7.33124156862814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4D73-4CC3-B23F-861D45CAA6AC}"/>
                </c:ext>
              </c:extLst>
            </c:dLbl>
            <c:dLbl>
              <c:idx val="4"/>
              <c:layout>
                <c:manualLayout>
                  <c:x val="-4.026660934223384E-2"/>
                  <c:y val="-8.45912488687863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4D73-4CC3-B23F-861D45CAA6AC}"/>
                </c:ext>
              </c:extLst>
            </c:dLbl>
            <c:dLbl>
              <c:idx val="5"/>
              <c:layout>
                <c:manualLayout>
                  <c:x val="-4.5098602463301898E-2"/>
                  <c:y val="-8.45912488687863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4D73-4CC3-B23F-861D45CAA6AC}"/>
                </c:ext>
              </c:extLst>
            </c:dLbl>
            <c:dLbl>
              <c:idx val="6"/>
              <c:layout>
                <c:manualLayout>
                  <c:x val="-4.026660934223384E-2"/>
                  <c:y val="-7.89518322775338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4D73-4CC3-B23F-861D45CAA6AC}"/>
                </c:ext>
              </c:extLst>
            </c:dLbl>
            <c:dLbl>
              <c:idx val="7"/>
              <c:layout>
                <c:manualLayout>
                  <c:x val="-4.1877273715923195E-2"/>
                  <c:y val="-9.58700820512911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D73-4CC3-B23F-861D45CAA6AC}"/>
                </c:ext>
              </c:extLst>
            </c:dLbl>
            <c:dLbl>
              <c:idx val="8"/>
              <c:layout>
                <c:manualLayout>
                  <c:x val="-3.8655944968544485E-2"/>
                  <c:y val="-6.76734431435795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D73-4CC3-B23F-861D45CAA6AC}"/>
                </c:ext>
              </c:extLst>
            </c:dLbl>
            <c:dLbl>
              <c:idx val="9"/>
              <c:layout>
                <c:manualLayout>
                  <c:x val="-3.8655944968544485E-2"/>
                  <c:y val="-9.58700820512911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D73-4CC3-B23F-861D45CAA6AC}"/>
                </c:ext>
              </c:extLst>
            </c:dLbl>
            <c:dLbl>
              <c:idx val="10"/>
              <c:layout>
                <c:manualLayout>
                  <c:x val="-3.8655944968544367E-2"/>
                  <c:y val="-7.33124156862814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D73-4CC3-B23F-861D45CAA6AC}"/>
                </c:ext>
              </c:extLst>
            </c:dLbl>
            <c:dLbl>
              <c:idx val="11"/>
              <c:layout>
                <c:manualLayout>
                  <c:x val="-3.221328747378719E-2"/>
                  <c:y val="-6.76729990950290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D73-4CC3-B23F-861D45CAA6A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noFill/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Лист1!$A$2:$A$13</c:f>
              <c:numCache>
                <c:formatCode>0.0</c:formatCode>
                <c:ptCount val="12"/>
                <c:pt idx="0">
                  <c:v>9.4</c:v>
                </c:pt>
                <c:pt idx="1">
                  <c:v>14.9</c:v>
                </c:pt>
                <c:pt idx="2">
                  <c:v>14.2</c:v>
                </c:pt>
                <c:pt idx="3">
                  <c:v>15.3</c:v>
                </c:pt>
                <c:pt idx="4">
                  <c:v>15.9</c:v>
                </c:pt>
                <c:pt idx="5">
                  <c:v>19.5</c:v>
                </c:pt>
                <c:pt idx="6">
                  <c:v>21.6</c:v>
                </c:pt>
                <c:pt idx="7">
                  <c:v>21.2</c:v>
                </c:pt>
                <c:pt idx="8">
                  <c:v>25.2</c:v>
                </c:pt>
                <c:pt idx="9">
                  <c:v>24.4</c:v>
                </c:pt>
                <c:pt idx="10">
                  <c:v>26.9</c:v>
                </c:pt>
                <c:pt idx="11">
                  <c:v>27</c:v>
                </c:pt>
              </c:numCache>
            </c:numRef>
          </c:val>
          <c:smooth val="0"/>
          <c:extLst xmlns:c16r2="http://schemas.microsoft.com/office/drawing/2015/06/chart"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Лист1!#REF!</c15:sqref>
                        </c15:formulaRef>
                      </c:ext>
                    </c:extLst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0-4D73-4CC3-B23F-861D45CAA6A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5011328"/>
        <c:axId val="195012864"/>
      </c:lineChart>
      <c:catAx>
        <c:axId val="1950113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95012864"/>
        <c:crosses val="autoZero"/>
        <c:auto val="1"/>
        <c:lblAlgn val="ctr"/>
        <c:lblOffset val="100"/>
        <c:noMultiLvlLbl val="0"/>
      </c:catAx>
      <c:valAx>
        <c:axId val="19501286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950113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70AD47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8.9992003466463633E-3"/>
                  <c:y val="7.02880509483214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124900043330795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3.374700129992386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Лист1!$A$2:$A$13</c:f>
              <c:numCache>
                <c:formatCode>General</c:formatCod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</c:numCache>
            </c:numRef>
          </c:cat>
          <c:val>
            <c:numRef>
              <c:f>Лист1!$B$2:$B$13</c:f>
              <c:numCache>
                <c:formatCode>0.0</c:formatCode>
                <c:ptCount val="12"/>
                <c:pt idx="0">
                  <c:v>3.6</c:v>
                </c:pt>
                <c:pt idx="1">
                  <c:v>9.1999999999999993</c:v>
                </c:pt>
                <c:pt idx="2">
                  <c:v>5.6</c:v>
                </c:pt>
                <c:pt idx="3">
                  <c:v>5.9</c:v>
                </c:pt>
                <c:pt idx="4">
                  <c:v>13.3</c:v>
                </c:pt>
                <c:pt idx="5">
                  <c:v>19.3</c:v>
                </c:pt>
                <c:pt idx="6">
                  <c:v>20.5</c:v>
                </c:pt>
                <c:pt idx="7">
                  <c:v>23.4</c:v>
                </c:pt>
                <c:pt idx="8">
                  <c:v>34.4</c:v>
                </c:pt>
                <c:pt idx="9">
                  <c:v>38</c:v>
                </c:pt>
                <c:pt idx="10">
                  <c:v>41.3</c:v>
                </c:pt>
                <c:pt idx="11">
                  <c:v>43.2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7A9-49AF-A3F5-5209D9D93D6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2.249800086661590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7A9-49AF-A3F5-5209D9D93D67}"/>
                </c:ext>
              </c:extLst>
            </c:dLbl>
            <c:dLbl>
              <c:idx val="1"/>
              <c:layout>
                <c:manualLayout>
                  <c:x val="1.1249000433307954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7A9-49AF-A3F5-5209D9D93D67}"/>
                </c:ext>
              </c:extLst>
            </c:dLbl>
            <c:dLbl>
              <c:idx val="2"/>
              <c:layout>
                <c:manualLayout>
                  <c:x val="6.7494002599847724E-3"/>
                  <c:y val="-1.2885993813758783E-1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7A9-49AF-A3F5-5209D9D93D67}"/>
                </c:ext>
              </c:extLst>
            </c:dLbl>
            <c:dLbl>
              <c:idx val="3"/>
              <c:layout>
                <c:manualLayout>
                  <c:x val="4.4995115985166203E-3"/>
                  <c:y val="7.02880509483214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7A9-49AF-A3F5-5209D9D93D67}"/>
                </c:ext>
              </c:extLst>
            </c:dLbl>
            <c:dLbl>
              <c:idx val="4"/>
              <c:layout>
                <c:manualLayout>
                  <c:x val="1.5748600606631136E-2"/>
                  <c:y val="1.0543207642248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7A9-49AF-A3F5-5209D9D93D67}"/>
                </c:ext>
              </c:extLst>
            </c:dLbl>
            <c:dLbl>
              <c:idx val="5"/>
              <c:layout>
                <c:manualLayout>
                  <c:x val="1.1249000433307954E-2"/>
                  <c:y val="3.51440254741607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8.9992003466463633E-3"/>
                  <c:y val="1.40576101896643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37A9-49AF-A3F5-5209D9D93D67}"/>
                </c:ext>
              </c:extLst>
            </c:dLbl>
            <c:dLbl>
              <c:idx val="7"/>
              <c:layout>
                <c:manualLayout>
                  <c:x val="1.6873500649961931E-2"/>
                  <c:y val="1.05432076422482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37A9-49AF-A3F5-5209D9D93D67}"/>
                </c:ext>
              </c:extLst>
            </c:dLbl>
            <c:dLbl>
              <c:idx val="8"/>
              <c:layout>
                <c:manualLayout>
                  <c:x val="1.3498800519969545E-2"/>
                  <c:y val="3.514402547416134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1.3498800519969545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1.5748600606631136E-2"/>
                  <c:y val="3.51440254741607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1.46237005633003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Лист1!$A$2:$A$13</c:f>
              <c:numCache>
                <c:formatCode>General</c:formatCod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</c:numCache>
            </c:numRef>
          </c:cat>
          <c:val>
            <c:numRef>
              <c:f>Лист1!$C$2:$C$13</c:f>
              <c:numCache>
                <c:formatCode>0.0</c:formatCode>
                <c:ptCount val="12"/>
                <c:pt idx="0">
                  <c:v>4.5</c:v>
                </c:pt>
                <c:pt idx="1">
                  <c:v>10.1</c:v>
                </c:pt>
                <c:pt idx="2">
                  <c:v>6.2</c:v>
                </c:pt>
                <c:pt idx="3">
                  <c:v>6.7</c:v>
                </c:pt>
                <c:pt idx="4">
                  <c:v>10.6</c:v>
                </c:pt>
                <c:pt idx="5">
                  <c:v>12.3</c:v>
                </c:pt>
                <c:pt idx="6">
                  <c:v>19.7</c:v>
                </c:pt>
                <c:pt idx="7">
                  <c:v>22</c:v>
                </c:pt>
                <c:pt idx="8">
                  <c:v>21.6</c:v>
                </c:pt>
                <c:pt idx="9">
                  <c:v>22.7</c:v>
                </c:pt>
                <c:pt idx="10">
                  <c:v>24.7</c:v>
                </c:pt>
                <c:pt idx="11">
                  <c:v>26.5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7A9-49AF-A3F5-5209D9D93D6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4"/>
        <c:overlap val="37"/>
        <c:axId val="195125248"/>
        <c:axId val="195126784"/>
      </c:barChart>
      <c:catAx>
        <c:axId val="195125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95126784"/>
        <c:crosses val="autoZero"/>
        <c:auto val="1"/>
        <c:lblAlgn val="ctr"/>
        <c:lblOffset val="100"/>
        <c:noMultiLvlLbl val="0"/>
      </c:catAx>
      <c:valAx>
        <c:axId val="19512678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951252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87350214452912E-2"/>
          <c:y val="0.21304026916403862"/>
          <c:w val="0.97525219685469067"/>
          <c:h val="0.78695973083596127"/>
        </c:manualLayout>
      </c:layout>
      <c:lineChart>
        <c:grouping val="standard"/>
        <c:varyColors val="0"/>
        <c:ser>
          <c:idx val="0"/>
          <c:order val="0"/>
          <c:tx>
            <c:strRef>
              <c:f>Лист1!$A$1</c:f>
              <c:strCache>
                <c:ptCount val="1"/>
                <c:pt idx="0">
                  <c:v>Ряд 1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9525">
                <a:solidFill>
                  <a:srgbClr val="FFC000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4159965605340304E-2"/>
                  <c:y val="-6.20335825037767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DE4-42A5-A851-03A29DB26738}"/>
                </c:ext>
              </c:extLst>
            </c:dLbl>
            <c:dLbl>
              <c:idx val="1"/>
              <c:layout>
                <c:manualLayout>
                  <c:x val="-3.2213287473787072E-2"/>
                  <c:y val="-4.51153327300193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DE4-42A5-A851-03A29DB26738}"/>
                </c:ext>
              </c:extLst>
            </c:dLbl>
            <c:dLbl>
              <c:idx val="2"/>
              <c:layout>
                <c:manualLayout>
                  <c:x val="-3.0602623100097689E-2"/>
                  <c:y val="-6.2033582503776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DE4-42A5-A851-03A29DB26738}"/>
                </c:ext>
              </c:extLst>
            </c:dLbl>
            <c:dLbl>
              <c:idx val="3"/>
              <c:layout>
                <c:manualLayout>
                  <c:x val="-3.3823951847476427E-2"/>
                  <c:y val="-7.33124156862814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DE4-42A5-A851-03A29DB26738}"/>
                </c:ext>
              </c:extLst>
            </c:dLbl>
            <c:dLbl>
              <c:idx val="4"/>
              <c:layout>
                <c:manualLayout>
                  <c:x val="-2.8991958726408366E-2"/>
                  <c:y val="-6.76729990950291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DE4-42A5-A851-03A29DB26738}"/>
                </c:ext>
              </c:extLst>
            </c:dLbl>
            <c:dLbl>
              <c:idx val="5"/>
              <c:layout>
                <c:manualLayout>
                  <c:x val="-3.0602623100097717E-2"/>
                  <c:y val="-6.20335825037766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DE4-42A5-A851-03A29DB26738}"/>
                </c:ext>
              </c:extLst>
            </c:dLbl>
            <c:dLbl>
              <c:idx val="6"/>
              <c:layout>
                <c:manualLayout>
                  <c:x val="-3.0602623100097835E-2"/>
                  <c:y val="-6.20335825037766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DE4-42A5-A851-03A29DB26738}"/>
                </c:ext>
              </c:extLst>
            </c:dLbl>
            <c:dLbl>
              <c:idx val="7"/>
              <c:layout>
                <c:manualLayout>
                  <c:x val="-3.3823951847476427E-2"/>
                  <c:y val="-6.20335825037766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DE4-42A5-A851-03A29DB26738}"/>
                </c:ext>
              </c:extLst>
            </c:dLbl>
            <c:dLbl>
              <c:idx val="8"/>
              <c:layout>
                <c:manualLayout>
                  <c:x val="-2.8991958726408366E-2"/>
                  <c:y val="-3.94759161387669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DE4-42A5-A851-03A29DB26738}"/>
                </c:ext>
              </c:extLst>
            </c:dLbl>
            <c:dLbl>
              <c:idx val="9"/>
              <c:layout>
                <c:manualLayout>
                  <c:x val="-2.7381294352719011E-2"/>
                  <c:y val="-6.76729990950290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4DE4-42A5-A851-03A29DB26738}"/>
                </c:ext>
              </c:extLst>
            </c:dLbl>
            <c:dLbl>
              <c:idx val="10"/>
              <c:layout>
                <c:manualLayout>
                  <c:x val="-2.8991958726408484E-2"/>
                  <c:y val="-7.33124156862814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4DE4-42A5-A851-03A29DB26738}"/>
                </c:ext>
              </c:extLst>
            </c:dLbl>
            <c:dLbl>
              <c:idx val="11"/>
              <c:layout>
                <c:manualLayout>
                  <c:x val="-3.221328747378719E-2"/>
                  <c:y val="-6.76729990950290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4DE4-42A5-A851-03A29DB2673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noFill/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Лист1!$A$2:$A$13</c:f>
              <c:numCache>
                <c:formatCode>0.0</c:formatCode>
                <c:ptCount val="12"/>
                <c:pt idx="0">
                  <c:v>8</c:v>
                </c:pt>
                <c:pt idx="1">
                  <c:v>9.1</c:v>
                </c:pt>
                <c:pt idx="2">
                  <c:v>9</c:v>
                </c:pt>
                <c:pt idx="3">
                  <c:v>8.6999999999999993</c:v>
                </c:pt>
                <c:pt idx="4">
                  <c:v>12.6</c:v>
                </c:pt>
                <c:pt idx="5">
                  <c:v>15.7</c:v>
                </c:pt>
                <c:pt idx="6">
                  <c:v>10.9</c:v>
                </c:pt>
                <c:pt idx="7">
                  <c:v>11.1</c:v>
                </c:pt>
                <c:pt idx="8">
                  <c:v>15.9</c:v>
                </c:pt>
                <c:pt idx="9">
                  <c:v>16.399999999999999</c:v>
                </c:pt>
                <c:pt idx="10">
                  <c:v>17</c:v>
                </c:pt>
                <c:pt idx="11">
                  <c:v>17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C-4DE4-42A5-A851-03A29DB267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5675648"/>
        <c:axId val="195677184"/>
      </c:lineChart>
      <c:catAx>
        <c:axId val="19567564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95677184"/>
        <c:crosses val="autoZero"/>
        <c:auto val="1"/>
        <c:lblAlgn val="ctr"/>
        <c:lblOffset val="100"/>
        <c:noMultiLvlLbl val="0"/>
      </c:catAx>
      <c:valAx>
        <c:axId val="19567718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956756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70AD4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Лист1!$A$2:$A$13</c:f>
              <c:strCach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
оценка</c:v>
                </c:pt>
              </c:strCache>
            </c:strRef>
          </c:cat>
          <c:val>
            <c:numRef>
              <c:f>Лист1!$B$2:$B$13</c:f>
              <c:numCache>
                <c:formatCode>0.0</c:formatCode>
                <c:ptCount val="12"/>
                <c:pt idx="0">
                  <c:v>158.1</c:v>
                </c:pt>
                <c:pt idx="1">
                  <c:v>180.2</c:v>
                </c:pt>
                <c:pt idx="2">
                  <c:v>173.9</c:v>
                </c:pt>
                <c:pt idx="3">
                  <c:v>192.5</c:v>
                </c:pt>
                <c:pt idx="4">
                  <c:v>154.9</c:v>
                </c:pt>
                <c:pt idx="5">
                  <c:v>152.4</c:v>
                </c:pt>
                <c:pt idx="6">
                  <c:v>145.69999999999999</c:v>
                </c:pt>
                <c:pt idx="7">
                  <c:v>109.1</c:v>
                </c:pt>
                <c:pt idx="8">
                  <c:v>99.2</c:v>
                </c:pt>
                <c:pt idx="9">
                  <c:v>108.5</c:v>
                </c:pt>
                <c:pt idx="10">
                  <c:v>118.5</c:v>
                </c:pt>
                <c:pt idx="11">
                  <c:v>120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19B-4EE4-B3DF-3064B5CB268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7.8743003033155679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19B-4EE4-B3DF-3064B5CB2684}"/>
                </c:ext>
              </c:extLst>
            </c:dLbl>
            <c:dLbl>
              <c:idx val="1"/>
              <c:layout>
                <c:manualLayout>
                  <c:x val="3.374700129992386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19B-4EE4-B3DF-3064B5CB2684}"/>
                </c:ext>
              </c:extLst>
            </c:dLbl>
            <c:dLbl>
              <c:idx val="2"/>
              <c:layout>
                <c:manualLayout>
                  <c:x val="6.7494002599847724E-3"/>
                  <c:y val="-1.2885993813758783E-1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19B-4EE4-B3DF-3064B5CB2684}"/>
                </c:ext>
              </c:extLst>
            </c:dLbl>
            <c:dLbl>
              <c:idx val="3"/>
              <c:layout>
                <c:manualLayout>
                  <c:x val="2.249800086661590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19B-4EE4-B3DF-3064B5CB2684}"/>
                </c:ext>
              </c:extLst>
            </c:dLbl>
            <c:dLbl>
              <c:idx val="4"/>
              <c:layout>
                <c:manualLayout>
                  <c:x val="5.6245002166538946E-3"/>
                  <c:y val="7.028805094832011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19B-4EE4-B3DF-3064B5CB2684}"/>
                </c:ext>
              </c:extLst>
            </c:dLbl>
            <c:dLbl>
              <c:idx val="6"/>
              <c:layout>
                <c:manualLayout>
                  <c:x val="7.8743003033155679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019B-4EE4-B3DF-3064B5CB2684}"/>
                </c:ext>
              </c:extLst>
            </c:dLbl>
            <c:dLbl>
              <c:idx val="7"/>
              <c:layout>
                <c:manualLayout>
                  <c:x val="8.99920034664628E-3"/>
                  <c:y val="7.02880509483214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19B-4EE4-B3DF-3064B5CB268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Лист1!$A$2:$A$13</c:f>
              <c:strCach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
оценка</c:v>
                </c:pt>
              </c:strCache>
            </c:strRef>
          </c:cat>
          <c:val>
            <c:numRef>
              <c:f>Лист1!$C$2:$C$13</c:f>
              <c:numCache>
                <c:formatCode>0.0</c:formatCode>
                <c:ptCount val="12"/>
                <c:pt idx="0">
                  <c:v>133.9</c:v>
                </c:pt>
                <c:pt idx="1">
                  <c:v>150.5</c:v>
                </c:pt>
                <c:pt idx="2">
                  <c:v>142.9</c:v>
                </c:pt>
                <c:pt idx="3">
                  <c:v>156.9</c:v>
                </c:pt>
                <c:pt idx="4">
                  <c:v>120.5</c:v>
                </c:pt>
                <c:pt idx="5">
                  <c:v>119.2</c:v>
                </c:pt>
                <c:pt idx="6">
                  <c:v>115.7</c:v>
                </c:pt>
                <c:pt idx="7">
                  <c:v>80.099999999999994</c:v>
                </c:pt>
                <c:pt idx="8">
                  <c:v>70.099999999999994</c:v>
                </c:pt>
                <c:pt idx="9">
                  <c:v>78.5</c:v>
                </c:pt>
                <c:pt idx="10">
                  <c:v>86.4</c:v>
                </c:pt>
                <c:pt idx="11">
                  <c:v>86.4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19B-4EE4-B3DF-3064B5CB268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4"/>
        <c:overlap val="37"/>
        <c:axId val="196150016"/>
        <c:axId val="196151552"/>
      </c:barChart>
      <c:catAx>
        <c:axId val="196150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96151552"/>
        <c:crosses val="autoZero"/>
        <c:auto val="1"/>
        <c:lblAlgn val="ctr"/>
        <c:lblOffset val="100"/>
        <c:noMultiLvlLbl val="0"/>
      </c:catAx>
      <c:valAx>
        <c:axId val="196151552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961500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Лист1!$A$1</c:f>
              <c:strCache>
                <c:ptCount val="1"/>
                <c:pt idx="0">
                  <c:v>Ряд 1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9525">
                <a:solidFill>
                  <a:srgbClr val="FFC000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4159965605340304E-2"/>
                  <c:y val="-6.20335825037767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2F1-4B86-A907-49DC090604E8}"/>
                </c:ext>
              </c:extLst>
            </c:dLbl>
            <c:dLbl>
              <c:idx val="1"/>
              <c:layout>
                <c:manualLayout>
                  <c:x val="-3.2213287473787072E-2"/>
                  <c:y val="-4.51153327300193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2F1-4B86-A907-49DC090604E8}"/>
                </c:ext>
              </c:extLst>
            </c:dLbl>
            <c:dLbl>
              <c:idx val="2"/>
              <c:layout>
                <c:manualLayout>
                  <c:x val="-3.0602623100097689E-2"/>
                  <c:y val="-6.2033582503776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2F1-4B86-A907-49DC090604E8}"/>
                </c:ext>
              </c:extLst>
            </c:dLbl>
            <c:dLbl>
              <c:idx val="3"/>
              <c:layout>
                <c:manualLayout>
                  <c:x val="-5.3514513217493384E-2"/>
                  <c:y val="-3.99692402935351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2F1-4B86-A907-49DC090604E8}"/>
                </c:ext>
              </c:extLst>
            </c:dLbl>
            <c:dLbl>
              <c:idx val="4"/>
              <c:layout>
                <c:manualLayout>
                  <c:x val="-2.8991958726408366E-2"/>
                  <c:y val="-6.76729990950291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2F1-4B86-A907-49DC090604E8}"/>
                </c:ext>
              </c:extLst>
            </c:dLbl>
            <c:dLbl>
              <c:idx val="5"/>
              <c:layout>
                <c:manualLayout>
                  <c:x val="-3.0602623100097717E-2"/>
                  <c:y val="-6.20335825037766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2F1-4B86-A907-49DC090604E8}"/>
                </c:ext>
              </c:extLst>
            </c:dLbl>
            <c:dLbl>
              <c:idx val="6"/>
              <c:layout>
                <c:manualLayout>
                  <c:x val="-3.0602623100097835E-2"/>
                  <c:y val="-6.20335825037766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2F1-4B86-A907-49DC090604E8}"/>
                </c:ext>
              </c:extLst>
            </c:dLbl>
            <c:dLbl>
              <c:idx val="7"/>
              <c:layout>
                <c:manualLayout>
                  <c:x val="-3.3823951847476427E-2"/>
                  <c:y val="-6.20335825037766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2F1-4B86-A907-49DC090604E8}"/>
                </c:ext>
              </c:extLst>
            </c:dLbl>
            <c:dLbl>
              <c:idx val="8"/>
              <c:layout>
                <c:manualLayout>
                  <c:x val="-2.8991958726408366E-2"/>
                  <c:y val="-3.94759161387669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2F1-4B86-A907-49DC090604E8}"/>
                </c:ext>
              </c:extLst>
            </c:dLbl>
            <c:dLbl>
              <c:idx val="9"/>
              <c:layout>
                <c:manualLayout>
                  <c:x val="-3.0194247870914868E-2"/>
                  <c:y val="-4.43327288685201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2F1-4B86-A907-49DC090604E8}"/>
                </c:ext>
              </c:extLst>
            </c:dLbl>
            <c:dLbl>
              <c:idx val="10"/>
              <c:layout>
                <c:manualLayout>
                  <c:x val="-3.0398462850371552E-2"/>
                  <c:y val="-5.33064977910823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E2F1-4B86-A907-49DC090604E8}"/>
                </c:ext>
              </c:extLst>
            </c:dLbl>
            <c:dLbl>
              <c:idx val="11"/>
              <c:layout>
                <c:manualLayout>
                  <c:x val="-3.221328747378719E-2"/>
                  <c:y val="-6.76729990950290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E2F1-4B86-A907-49DC090604E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accent4">
                        <a:lumMod val="7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noFill/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Лист1!$A$2:$A$13</c:f>
              <c:numCache>
                <c:formatCode>0.0</c:formatCode>
                <c:ptCount val="12"/>
                <c:pt idx="0">
                  <c:v>144.80000000000001</c:v>
                </c:pt>
                <c:pt idx="1">
                  <c:v>165</c:v>
                </c:pt>
                <c:pt idx="2">
                  <c:v>161</c:v>
                </c:pt>
                <c:pt idx="3">
                  <c:v>195</c:v>
                </c:pt>
                <c:pt idx="4">
                  <c:v>191.1</c:v>
                </c:pt>
                <c:pt idx="5">
                  <c:v>188.1</c:v>
                </c:pt>
                <c:pt idx="6">
                  <c:v>195.3</c:v>
                </c:pt>
                <c:pt idx="7">
                  <c:v>191.1</c:v>
                </c:pt>
                <c:pt idx="8">
                  <c:v>208.8</c:v>
                </c:pt>
                <c:pt idx="9">
                  <c:v>211.2</c:v>
                </c:pt>
                <c:pt idx="10">
                  <c:v>224.7</c:v>
                </c:pt>
                <c:pt idx="11">
                  <c:v>225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C-E2F1-4B86-A907-49DC090604E8}"/>
            </c:ext>
          </c:extLst>
        </c:ser>
        <c:ser>
          <c:idx val="1"/>
          <c:order val="1"/>
          <c:tx>
            <c:strRef>
              <c:f>Лист1!$B$1</c:f>
              <c:strCache>
                <c:ptCount val="1"/>
                <c:pt idx="0">
                  <c:v>Ряд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dLbl>
              <c:idx val="4"/>
              <c:layout>
                <c:manualLayout>
                  <c:x val="-2.3909985935302389E-2"/>
                  <c:y val="-4.00117724926415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F-E2F1-4B86-A907-49DC090604E8}"/>
                </c:ext>
              </c:extLst>
            </c:dLbl>
            <c:dLbl>
              <c:idx val="5"/>
              <c:layout>
                <c:manualLayout>
                  <c:x val="-3.3755274261603373E-2"/>
                  <c:y val="-3.33431437438679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C-E2F1-4B86-A907-49DC090604E8}"/>
                </c:ext>
              </c:extLst>
            </c:dLbl>
            <c:dLbl>
              <c:idx val="6"/>
              <c:layout>
                <c:manualLayout>
                  <c:x val="-3.6568213783403657E-2"/>
                  <c:y val="-4.3346086867028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D-E2F1-4B86-A907-49DC090604E8}"/>
                </c:ext>
              </c:extLst>
            </c:dLbl>
            <c:dLbl>
              <c:idx val="7"/>
              <c:layout>
                <c:manualLayout>
                  <c:x val="-3.2348804500703238E-2"/>
                  <c:y val="-4.00117724926415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E2F1-4B86-A907-49DC090604E8}"/>
                </c:ext>
              </c:extLst>
            </c:dLbl>
            <c:dLbl>
              <c:idx val="8"/>
              <c:layout>
                <c:manualLayout>
                  <c:x val="-3.5161744022503515E-2"/>
                  <c:y val="-4.00117724926415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E2F1-4B86-A907-49DC090604E8}"/>
                </c:ext>
              </c:extLst>
            </c:dLbl>
            <c:dLbl>
              <c:idx val="9"/>
              <c:layout>
                <c:manualLayout>
                  <c:x val="-2.9535864978902954E-2"/>
                  <c:y val="-4.66804012414151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E2F1-4B86-A907-49DC090604E8}"/>
                </c:ext>
              </c:extLst>
            </c:dLbl>
            <c:dLbl>
              <c:idx val="10"/>
              <c:layout>
                <c:manualLayout>
                  <c:x val="-3.5161744022503619E-2"/>
                  <c:y val="-4.00117724926415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E2F1-4B86-A907-49DC090604E8}"/>
                </c:ext>
              </c:extLst>
            </c:dLbl>
            <c:dLbl>
              <c:idx val="11"/>
              <c:layout>
                <c:manualLayout>
                  <c:x val="-2.9535864978902954E-2"/>
                  <c:y val="-4.3346086867028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E2F1-4B86-A907-49DC090604E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rgbClr val="C55A1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noFill/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Лист1!$B$2:$B$13</c:f>
              <c:numCache>
                <c:formatCode>0.0</c:formatCode>
                <c:ptCount val="12"/>
                <c:pt idx="0">
                  <c:v>134</c:v>
                </c:pt>
                <c:pt idx="1">
                  <c:v>165</c:v>
                </c:pt>
                <c:pt idx="2">
                  <c:v>161</c:v>
                </c:pt>
                <c:pt idx="3">
                  <c:v>191.3</c:v>
                </c:pt>
                <c:pt idx="4">
                  <c:v>161</c:v>
                </c:pt>
                <c:pt idx="5">
                  <c:v>167</c:v>
                </c:pt>
                <c:pt idx="6">
                  <c:v>166</c:v>
                </c:pt>
                <c:pt idx="7">
                  <c:v>141.6</c:v>
                </c:pt>
                <c:pt idx="8">
                  <c:v>137</c:v>
                </c:pt>
                <c:pt idx="9">
                  <c:v>152</c:v>
                </c:pt>
                <c:pt idx="10">
                  <c:v>153.9</c:v>
                </c:pt>
                <c:pt idx="11">
                  <c:v>153.9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E-E2F1-4B86-A907-49DC090604E8}"/>
            </c:ext>
          </c:extLst>
        </c:ser>
        <c:ser>
          <c:idx val="2"/>
          <c:order val="2"/>
          <c:tx>
            <c:strRef>
              <c:f>Лист1!$C$1</c:f>
              <c:strCache>
                <c:ptCount val="1"/>
                <c:pt idx="0">
                  <c:v>Ряд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9525">
                <a:solidFill>
                  <a:schemeClr val="accent3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8129395218002819E-2"/>
                  <c:y val="4.00117724926414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3-E2F1-4B86-A907-49DC090604E8}"/>
                </c:ext>
              </c:extLst>
            </c:dLbl>
            <c:dLbl>
              <c:idx val="1"/>
              <c:layout>
                <c:manualLayout>
                  <c:x val="-3.7974683544303799E-2"/>
                  <c:y val="4.00117724926414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2-E2F1-4B86-A907-49DC090604E8}"/>
                </c:ext>
              </c:extLst>
            </c:dLbl>
            <c:dLbl>
              <c:idx val="2"/>
              <c:layout>
                <c:manualLayout>
                  <c:x val="-4.0787623066104055E-2"/>
                  <c:y val="4.00117724926414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1-E2F1-4B86-A907-49DC090604E8}"/>
                </c:ext>
              </c:extLst>
            </c:dLbl>
            <c:dLbl>
              <c:idx val="3"/>
              <c:layout>
                <c:manualLayout>
                  <c:x val="-3.0942334739803096E-2"/>
                  <c:y val="4.66804012414151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0-E2F1-4B86-A907-49DC090604E8}"/>
                </c:ext>
              </c:extLst>
            </c:dLbl>
            <c:dLbl>
              <c:idx val="4"/>
              <c:layout>
                <c:manualLayout>
                  <c:x val="-3.0942334739803096E-2"/>
                  <c:y val="4.00117724926414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E-E2F1-4B86-A907-49DC090604E8}"/>
                </c:ext>
              </c:extLst>
            </c:dLbl>
            <c:dLbl>
              <c:idx val="5"/>
              <c:layout>
                <c:manualLayout>
                  <c:x val="-3.3755274261603373E-2"/>
                  <c:y val="4.00117724926415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A-E2F1-4B86-A907-49DC090604E8}"/>
                </c:ext>
              </c:extLst>
            </c:dLbl>
            <c:dLbl>
              <c:idx val="6"/>
              <c:layout>
                <c:manualLayout>
                  <c:x val="-3.6568213783403657E-2"/>
                  <c:y val="4.00117724926415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B-E2F1-4B86-A907-49DC090604E8}"/>
                </c:ext>
              </c:extLst>
            </c:dLbl>
            <c:dLbl>
              <c:idx val="7"/>
              <c:layout>
                <c:manualLayout>
                  <c:x val="-3.6568213783403761E-2"/>
                  <c:y val="4.3346086867028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E2F1-4B86-A907-49DC090604E8}"/>
                </c:ext>
              </c:extLst>
            </c:dLbl>
            <c:dLbl>
              <c:idx val="8"/>
              <c:layout>
                <c:manualLayout>
                  <c:x val="-3.5161744022503515E-2"/>
                  <c:y val="3.66774581182547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E2F1-4B86-A907-49DC090604E8}"/>
                </c:ext>
              </c:extLst>
            </c:dLbl>
            <c:dLbl>
              <c:idx val="9"/>
              <c:layout>
                <c:manualLayout>
                  <c:x val="-2.9535864978902954E-2"/>
                  <c:y val="4.66804012414150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E2F1-4B86-A907-49DC090604E8}"/>
                </c:ext>
              </c:extLst>
            </c:dLbl>
            <c:dLbl>
              <c:idx val="10"/>
              <c:layout>
                <c:manualLayout>
                  <c:x val="-3.2348804500703238E-2"/>
                  <c:y val="4.00117724926415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E2F1-4B86-A907-49DC090604E8}"/>
                </c:ext>
              </c:extLst>
            </c:dLbl>
            <c:dLbl>
              <c:idx val="11"/>
              <c:layout>
                <c:manualLayout>
                  <c:x val="-2.3909985935302493E-2"/>
                  <c:y val="4.3346086867028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E2F1-4B86-A907-49DC090604E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noFill/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Лист1!$C$2:$C$13</c:f>
              <c:numCache>
                <c:formatCode>0.0</c:formatCode>
                <c:ptCount val="12"/>
                <c:pt idx="0">
                  <c:v>132.80000000000001</c:v>
                </c:pt>
                <c:pt idx="1">
                  <c:v>158</c:v>
                </c:pt>
                <c:pt idx="2">
                  <c:v>156</c:v>
                </c:pt>
                <c:pt idx="3">
                  <c:v>190</c:v>
                </c:pt>
                <c:pt idx="4">
                  <c:v>158</c:v>
                </c:pt>
                <c:pt idx="5">
                  <c:v>162</c:v>
                </c:pt>
                <c:pt idx="6">
                  <c:v>160</c:v>
                </c:pt>
                <c:pt idx="7">
                  <c:v>130</c:v>
                </c:pt>
                <c:pt idx="8">
                  <c:v>121</c:v>
                </c:pt>
                <c:pt idx="9">
                  <c:v>138.4</c:v>
                </c:pt>
                <c:pt idx="10">
                  <c:v>140.1</c:v>
                </c:pt>
                <c:pt idx="11">
                  <c:v>140.5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F-E2F1-4B86-A907-49DC090604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1931392"/>
        <c:axId val="201933184"/>
      </c:lineChart>
      <c:catAx>
        <c:axId val="2019313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01933184"/>
        <c:crosses val="autoZero"/>
        <c:auto val="1"/>
        <c:lblAlgn val="ctr"/>
        <c:lblOffset val="100"/>
        <c:noMultiLvlLbl val="0"/>
      </c:catAx>
      <c:valAx>
        <c:axId val="20193318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019313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70AD4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Лист1!$A$2:$A$13</c:f>
              <c:strCach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
оценка</c:v>
                </c:pt>
              </c:strCache>
            </c:strRef>
          </c:cat>
          <c:val>
            <c:numRef>
              <c:f>Лист1!$B$2:$B$13</c:f>
              <c:numCache>
                <c:formatCode>0.00</c:formatCode>
                <c:ptCount val="12"/>
                <c:pt idx="0">
                  <c:v>12.62</c:v>
                </c:pt>
                <c:pt idx="1">
                  <c:v>17.75</c:v>
                </c:pt>
                <c:pt idx="2">
                  <c:v>10.57</c:v>
                </c:pt>
                <c:pt idx="3">
                  <c:v>15.94</c:v>
                </c:pt>
                <c:pt idx="4">
                  <c:v>16.45</c:v>
                </c:pt>
                <c:pt idx="5">
                  <c:v>16.27</c:v>
                </c:pt>
                <c:pt idx="6">
                  <c:v>16.91</c:v>
                </c:pt>
                <c:pt idx="7">
                  <c:v>17.34</c:v>
                </c:pt>
                <c:pt idx="8">
                  <c:v>19.32</c:v>
                </c:pt>
                <c:pt idx="9">
                  <c:v>20.420000000000002</c:v>
                </c:pt>
                <c:pt idx="10">
                  <c:v>20.88</c:v>
                </c:pt>
                <c:pt idx="11">
                  <c:v>21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EA5-4A89-AF33-52F1C32261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4"/>
        <c:overlap val="37"/>
        <c:axId val="201980544"/>
        <c:axId val="202244480"/>
      </c:barChart>
      <c:catAx>
        <c:axId val="2019805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02244480"/>
        <c:crosses val="autoZero"/>
        <c:auto val="1"/>
        <c:lblAlgn val="ctr"/>
        <c:lblOffset val="100"/>
        <c:noMultiLvlLbl val="0"/>
      </c:catAx>
      <c:valAx>
        <c:axId val="202244480"/>
        <c:scaling>
          <c:orientation val="minMax"/>
        </c:scaling>
        <c:delete val="1"/>
        <c:axPos val="l"/>
        <c:numFmt formatCode="0.00" sourceLinked="1"/>
        <c:majorTickMark val="none"/>
        <c:minorTickMark val="none"/>
        <c:tickLblPos val="nextTo"/>
        <c:crossAx val="2019805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7579807860376308E-2"/>
          <c:y val="5.5379304630970468E-2"/>
          <c:w val="0.96484038427924734"/>
          <c:h val="0.83889656834626769"/>
        </c:manualLayout>
      </c:layout>
      <c:lineChart>
        <c:grouping val="standard"/>
        <c:varyColors val="0"/>
        <c:ser>
          <c:idx val="0"/>
          <c:order val="0"/>
          <c:tx>
            <c:strRef>
              <c:f>Лист1!$A$1</c:f>
              <c:strCache>
                <c:ptCount val="1"/>
                <c:pt idx="0">
                  <c:v>Ряд 1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9525">
                <a:solidFill>
                  <a:srgbClr val="FFC000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3.215078819074834E-2"/>
                  <c:y val="6.56842392592644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069-429D-9862-D3C73DAA2CCD}"/>
                </c:ext>
              </c:extLst>
            </c:dLbl>
            <c:dLbl>
              <c:idx val="1"/>
              <c:layout>
                <c:manualLayout>
                  <c:x val="-3.2213287473787072E-2"/>
                  <c:y val="-4.51153327300193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069-429D-9862-D3C73DAA2CCD}"/>
                </c:ext>
              </c:extLst>
            </c:dLbl>
            <c:dLbl>
              <c:idx val="2"/>
              <c:layout>
                <c:manualLayout>
                  <c:x val="-3.8593403960452605E-2"/>
                  <c:y val="-7.21025068153807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069-429D-9862-D3C73DAA2CCD}"/>
                </c:ext>
              </c:extLst>
            </c:dLbl>
            <c:dLbl>
              <c:idx val="3"/>
              <c:layout>
                <c:manualLayout>
                  <c:x val="-3.3823951847476427E-2"/>
                  <c:y val="-7.33124156862814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069-429D-9862-D3C73DAA2CCD}"/>
                </c:ext>
              </c:extLst>
            </c:dLbl>
            <c:dLbl>
              <c:idx val="4"/>
              <c:layout>
                <c:manualLayout>
                  <c:x val="-2.8991958726408366E-2"/>
                  <c:y val="-6.76729990950291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069-429D-9862-D3C73DAA2CCD}"/>
                </c:ext>
              </c:extLst>
            </c:dLbl>
            <c:dLbl>
              <c:idx val="5"/>
              <c:layout>
                <c:manualLayout>
                  <c:x val="-3.0602623100097717E-2"/>
                  <c:y val="-6.20335825037766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069-429D-9862-D3C73DAA2CCD}"/>
                </c:ext>
              </c:extLst>
            </c:dLbl>
            <c:dLbl>
              <c:idx val="6"/>
              <c:layout>
                <c:manualLayout>
                  <c:x val="-3.0602623100097835E-2"/>
                  <c:y val="-6.20335825037766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0069-429D-9862-D3C73DAA2CCD}"/>
                </c:ext>
              </c:extLst>
            </c:dLbl>
            <c:dLbl>
              <c:idx val="7"/>
              <c:layout>
                <c:manualLayout>
                  <c:x val="1.4120977517854454E-2"/>
                  <c:y val="-2.67921666627685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069-429D-9862-D3C73DAA2CCD}"/>
                </c:ext>
              </c:extLst>
            </c:dLbl>
            <c:dLbl>
              <c:idx val="8"/>
              <c:layout>
                <c:manualLayout>
                  <c:x val="-5.1366260636444415E-2"/>
                  <c:y val="-6.46483017740008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0069-429D-9862-D3C73DAA2CCD}"/>
                </c:ext>
              </c:extLst>
            </c:dLbl>
            <c:dLbl>
              <c:idx val="9"/>
              <c:layout>
                <c:manualLayout>
                  <c:x val="-4.3362980750173315E-2"/>
                  <c:y val="-6.76729552767518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0069-429D-9862-D3C73DAA2CCD}"/>
                </c:ext>
              </c:extLst>
            </c:dLbl>
            <c:dLbl>
              <c:idx val="10"/>
              <c:layout>
                <c:manualLayout>
                  <c:x val="-3.8580945828898011E-2"/>
                  <c:y val="-5.82089214989437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0069-429D-9862-D3C73DAA2CCD}"/>
                </c:ext>
              </c:extLst>
            </c:dLbl>
            <c:dLbl>
              <c:idx val="11"/>
              <c:layout>
                <c:manualLayout>
                  <c:x val="-6.6427009128538599E-3"/>
                  <c:y val="-5.76039907983935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0069-429D-9862-D3C73DAA2CC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accent4">
                        <a:lumMod val="7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noFill/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Лист1!$A$2:$A$13</c:f>
              <c:numCache>
                <c:formatCode>0.0</c:formatCode>
                <c:ptCount val="12"/>
                <c:pt idx="0">
                  <c:v>122</c:v>
                </c:pt>
                <c:pt idx="1">
                  <c:v>254.1</c:v>
                </c:pt>
                <c:pt idx="2">
                  <c:v>209.2</c:v>
                </c:pt>
                <c:pt idx="3">
                  <c:v>262</c:v>
                </c:pt>
                <c:pt idx="4">
                  <c:v>288.8</c:v>
                </c:pt>
                <c:pt idx="5">
                  <c:v>283.60000000000002</c:v>
                </c:pt>
                <c:pt idx="6">
                  <c:v>314</c:v>
                </c:pt>
                <c:pt idx="7">
                  <c:v>312.5</c:v>
                </c:pt>
                <c:pt idx="8">
                  <c:v>492.2</c:v>
                </c:pt>
                <c:pt idx="9">
                  <c:v>493.8</c:v>
                </c:pt>
                <c:pt idx="10">
                  <c:v>481</c:v>
                </c:pt>
                <c:pt idx="11">
                  <c:v>481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C-0069-429D-9862-D3C73DAA2CCD}"/>
            </c:ext>
          </c:extLst>
        </c:ser>
        <c:ser>
          <c:idx val="1"/>
          <c:order val="1"/>
          <c:tx>
            <c:strRef>
              <c:f>Лист1!$B$1</c:f>
              <c:strCache>
                <c:ptCount val="1"/>
                <c:pt idx="0">
                  <c:v>Ряд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5.1141259230185629E-2"/>
                  <c:y val="-5.37900731902721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4-0069-429D-9862-D3C73DAA2CCD}"/>
                </c:ext>
              </c:extLst>
            </c:dLbl>
            <c:dLbl>
              <c:idx val="1"/>
              <c:layout>
                <c:manualLayout>
                  <c:x val="-3.1963287018866013E-2"/>
                  <c:y val="-6.57515272914525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5-0069-429D-9862-D3C73DAA2CCD}"/>
                </c:ext>
              </c:extLst>
            </c:dLbl>
            <c:dLbl>
              <c:idx val="2"/>
              <c:layout>
                <c:manualLayout>
                  <c:x val="-4.4748601826412424E-2"/>
                  <c:y val="-7.53471711561430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6-0069-429D-9862-D3C73DAA2CCD}"/>
                </c:ext>
              </c:extLst>
            </c:dLbl>
            <c:dLbl>
              <c:idx val="3"/>
              <c:layout>
                <c:manualLayout>
                  <c:x val="-3.5159615720752678E-2"/>
                  <c:y val="-5.01749118257633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7-0069-429D-9862-D3C73DAA2CCD}"/>
                </c:ext>
              </c:extLst>
            </c:dLbl>
            <c:dLbl>
              <c:idx val="4"/>
              <c:layout>
                <c:manualLayout>
                  <c:x val="-3.6695363574210257E-2"/>
                  <c:y val="-6.0149773864535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0069-429D-9862-D3C73DAA2CCD}"/>
                </c:ext>
              </c:extLst>
            </c:dLbl>
            <c:dLbl>
              <c:idx val="5"/>
              <c:layout>
                <c:manualLayout>
                  <c:x val="-3.3755244527325277E-2"/>
                  <c:y val="-5.34812651852075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0069-429D-9862-D3C73DAA2CCD}"/>
                </c:ext>
              </c:extLst>
            </c:dLbl>
            <c:dLbl>
              <c:idx val="6"/>
              <c:layout>
                <c:manualLayout>
                  <c:x val="-3.8166555655066804E-2"/>
                  <c:y val="-6.34840282042001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0069-429D-9862-D3C73DAA2CCD}"/>
                </c:ext>
              </c:extLst>
            </c:dLbl>
            <c:dLbl>
              <c:idx val="7"/>
              <c:layout>
                <c:manualLayout>
                  <c:x val="-4.0339681653211674E-2"/>
                  <c:y val="-5.51152916253568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0069-429D-9862-D3C73DAA2CCD}"/>
                </c:ext>
              </c:extLst>
            </c:dLbl>
            <c:dLbl>
              <c:idx val="8"/>
              <c:layout>
                <c:manualLayout>
                  <c:x val="-3.5161754995868051E-2"/>
                  <c:y val="-6.0149773864535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0069-429D-9862-D3C73DAA2CCD}"/>
                </c:ext>
              </c:extLst>
            </c:dLbl>
            <c:dLbl>
              <c:idx val="9"/>
              <c:layout>
                <c:manualLayout>
                  <c:x val="-3.4330332014239517E-2"/>
                  <c:y val="-6.68182825438644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0069-429D-9862-D3C73DAA2CCD}"/>
                </c:ext>
              </c:extLst>
            </c:dLbl>
            <c:dLbl>
              <c:idx val="10"/>
              <c:layout>
                <c:manualLayout>
                  <c:x val="-3.9956248048697955E-2"/>
                  <c:y val="-6.0149773864535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0069-429D-9862-D3C73DAA2CCD}"/>
                </c:ext>
              </c:extLst>
            </c:dLbl>
            <c:dLbl>
              <c:idx val="11"/>
              <c:layout>
                <c:manualLayout>
                  <c:x val="-2.0394842232864627E-2"/>
                  <c:y val="-5.50490901659912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0069-429D-9862-D3C73DAA2CC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rgbClr val="C55A1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noFill/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Лист1!$B$2:$B$13</c:f>
              <c:numCache>
                <c:formatCode>0.0</c:formatCode>
                <c:ptCount val="12"/>
                <c:pt idx="0">
                  <c:v>166.3</c:v>
                </c:pt>
                <c:pt idx="1">
                  <c:v>87.8</c:v>
                </c:pt>
                <c:pt idx="2">
                  <c:v>112.1</c:v>
                </c:pt>
                <c:pt idx="3">
                  <c:v>181</c:v>
                </c:pt>
                <c:pt idx="4">
                  <c:v>179</c:v>
                </c:pt>
                <c:pt idx="5">
                  <c:v>189.3</c:v>
                </c:pt>
                <c:pt idx="6">
                  <c:v>196</c:v>
                </c:pt>
                <c:pt idx="7">
                  <c:v>187.1</c:v>
                </c:pt>
                <c:pt idx="8">
                  <c:v>176.8</c:v>
                </c:pt>
                <c:pt idx="9">
                  <c:v>180.9</c:v>
                </c:pt>
                <c:pt idx="10">
                  <c:v>187.1</c:v>
                </c:pt>
                <c:pt idx="11">
                  <c:v>187.5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15-0069-429D-9862-D3C73DAA2C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2457088"/>
        <c:axId val="202458624"/>
      </c:lineChart>
      <c:catAx>
        <c:axId val="20245708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02458624"/>
        <c:crosses val="autoZero"/>
        <c:auto val="1"/>
        <c:lblAlgn val="ctr"/>
        <c:lblOffset val="100"/>
        <c:noMultiLvlLbl val="0"/>
      </c:catAx>
      <c:valAx>
        <c:axId val="20245862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024570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70AD4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A78-45DB-9411-C4829D25D42B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9A78-45DB-9411-C4829D25D42B}"/>
              </c:ext>
            </c:extLst>
          </c:dPt>
          <c:dPt>
            <c:idx val="2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A78-45DB-9411-C4829D25D42B}"/>
              </c:ext>
            </c:extLst>
          </c:dPt>
          <c:dLbls>
            <c:dLbl>
              <c:idx val="0"/>
              <c:layout>
                <c:manualLayout>
                  <c:x val="9.26916444060749E-2"/>
                  <c:y val="-0.28667660668991285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>
                        <a:solidFill>
                          <a:schemeClr val="tx1"/>
                        </a:solidFill>
                      </a:rPr>
                      <a:t>77%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9A78-45DB-9411-C4829D25D42B}"/>
                </c:ext>
              </c:extLst>
            </c:dLbl>
            <c:dLbl>
              <c:idx val="1"/>
              <c:layout>
                <c:manualLayout>
                  <c:x val="-5.9587485689619607E-2"/>
                  <c:y val="0.18105890948836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A78-45DB-9411-C4829D25D42B}"/>
                </c:ext>
              </c:extLst>
            </c:dLbl>
            <c:dLbl>
              <c:idx val="2"/>
              <c:layout>
                <c:manualLayout>
                  <c:x val="-0.15890048316431965"/>
                  <c:y val="-0.1156436561068770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ru-RU" sz="1200" dirty="0" smtClean="0">
                        <a:solidFill>
                          <a:schemeClr val="tx1"/>
                        </a:solidFill>
                      </a:rPr>
                      <a:t>25%</a:t>
                    </a:r>
                    <a:endParaRPr lang="ru-RU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9832675420761678"/>
                      <c:h val="0.1415277142500727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9A78-45DB-9411-C4829D25D42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0.77</c:v>
                </c:pt>
                <c:pt idx="1">
                  <c:v>0.45</c:v>
                </c:pt>
                <c:pt idx="2">
                  <c:v>0.25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A78-45DB-9411-C4829D25D42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48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70AD4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413-4F2C-B67E-55E6FD85C9D5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413-4F2C-B67E-55E6FD85C9D5}"/>
              </c:ext>
            </c:extLst>
          </c:dPt>
          <c:dPt>
            <c:idx val="2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413-4F2C-B67E-55E6FD85C9D5}"/>
              </c:ext>
            </c:extLst>
          </c:dPt>
          <c:dLbls>
            <c:dLbl>
              <c:idx val="0"/>
              <c:layout>
                <c:manualLayout>
                  <c:x val="0.17214162532556768"/>
                  <c:y val="-0.10561769720154685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tx1"/>
                        </a:solidFill>
                      </a:rPr>
                      <a:t>14%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4413-4F2C-B67E-55E6FD85C9D5}"/>
                </c:ext>
              </c:extLst>
            </c:dLbl>
            <c:dLbl>
              <c:idx val="1"/>
              <c:layout>
                <c:manualLayout>
                  <c:x val="0.17876245706885874"/>
                  <c:y val="3.01764849147276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413-4F2C-B67E-55E6FD85C9D5}"/>
                </c:ext>
              </c:extLst>
            </c:dLbl>
            <c:dLbl>
              <c:idx val="2"/>
              <c:layout>
                <c:manualLayout>
                  <c:x val="-6.6208838758244778E-2"/>
                  <c:y val="-0.2489560005465032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tx1"/>
                        </a:solidFill>
                      </a:rPr>
                      <a:t>30%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4413-4F2C-B67E-55E6FD85C9D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0.14000000000000001</c:v>
                </c:pt>
                <c:pt idx="1">
                  <c:v>0.3</c:v>
                </c:pt>
                <c:pt idx="2">
                  <c:v>0.3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4413-4F2C-B67E-55E6FD85C9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48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70AD4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3A1-4E18-8F7B-0219890FA176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3A1-4E18-8F7B-0219890FA176}"/>
              </c:ext>
            </c:extLst>
          </c:dPt>
          <c:dPt>
            <c:idx val="2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3A1-4E18-8F7B-0219890FA176}"/>
              </c:ext>
            </c:extLst>
          </c:dPt>
          <c:dLbls>
            <c:dLbl>
              <c:idx val="0"/>
              <c:layout>
                <c:manualLayout>
                  <c:x val="7.9449980919492777E-2"/>
                  <c:y val="-0.30176484914727669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tx1"/>
                        </a:solidFill>
                      </a:rPr>
                      <a:t>51%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F3A1-4E18-8F7B-0219890FA176}"/>
                </c:ext>
              </c:extLst>
            </c:dLbl>
            <c:dLbl>
              <c:idx val="1"/>
              <c:layout>
                <c:manualLayout>
                  <c:x val="-5.9587485689619607E-2"/>
                  <c:y val="0.18105890948836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3A1-4E18-8F7B-0219890FA176}"/>
                </c:ext>
              </c:extLst>
            </c:dLbl>
            <c:dLbl>
              <c:idx val="2"/>
              <c:layout>
                <c:manualLayout>
                  <c:x val="-0.17876245706885874"/>
                  <c:y val="-8.298533351550110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ru-RU" dirty="0" smtClean="0">
                        <a:solidFill>
                          <a:schemeClr val="tx1"/>
                        </a:solidFill>
                      </a:rPr>
                      <a:t>26%</a:t>
                    </a:r>
                    <a:endParaRPr lang="ru-RU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9832675420761678"/>
                      <c:h val="0.1415277142500727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F3A1-4E18-8F7B-0219890FA17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0.51</c:v>
                </c:pt>
                <c:pt idx="1">
                  <c:v>0.24</c:v>
                </c:pt>
                <c:pt idx="2">
                  <c:v>0.26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F3A1-4E18-8F7B-0219890FA1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48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70AD4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EED-4175-9ABB-933B77142075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EED-4175-9ABB-933B77142075}"/>
              </c:ext>
            </c:extLst>
          </c:dPt>
          <c:dPt>
            <c:idx val="2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EED-4175-9ABB-933B77142075}"/>
              </c:ext>
            </c:extLst>
          </c:dPt>
          <c:dLbls>
            <c:dLbl>
              <c:idx val="0"/>
              <c:layout>
                <c:manualLayout>
                  <c:x val="0.12579580312253022"/>
                  <c:y val="-0.1357941821162745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tx1"/>
                        </a:solidFill>
                      </a:rPr>
                      <a:t>22%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CEED-4175-9ABB-933B77142075}"/>
                </c:ext>
              </c:extLst>
            </c:dLbl>
            <c:dLbl>
              <c:idx val="1"/>
              <c:layout>
                <c:manualLayout>
                  <c:x val="0.17876245706885874"/>
                  <c:y val="3.01764849147276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EED-4175-9ABB-933B77142075}"/>
                </c:ext>
              </c:extLst>
            </c:dLbl>
            <c:dLbl>
              <c:idx val="2"/>
              <c:layout>
                <c:manualLayout>
                  <c:x val="-5.9587485689619579E-2"/>
                  <c:y val="-0.2263236368604575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tx1"/>
                        </a:solidFill>
                      </a:rPr>
                      <a:t>35%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CEED-4175-9ABB-933B7714207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0.22</c:v>
                </c:pt>
                <c:pt idx="1">
                  <c:v>0.4</c:v>
                </c:pt>
                <c:pt idx="2">
                  <c:v>0.35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CEED-4175-9ABB-933B771420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48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5.7722025270429959E-2"/>
          <c:w val="1"/>
          <c:h val="0.88455594945914007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9525">
                <a:solidFill>
                  <a:srgbClr val="FFC000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3.5303900796435882E-2"/>
                  <c:y val="-7.34643957987290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6F9E-497A-863D-57DF30A9E86B}"/>
                </c:ext>
              </c:extLst>
            </c:dLbl>
            <c:dLbl>
              <c:idx val="1"/>
              <c:layout>
                <c:manualLayout>
                  <c:x val="-4.0347315195926783E-2"/>
                  <c:y val="6.29694821131963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6F9E-497A-863D-57DF30A9E86B}"/>
                </c:ext>
              </c:extLst>
            </c:dLbl>
            <c:dLbl>
              <c:idx val="2"/>
              <c:layout>
                <c:manualLayout>
                  <c:x val="-3.1941624530108653E-2"/>
                  <c:y val="5.24745684276635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6F9E-497A-863D-57DF30A9E86B}"/>
                </c:ext>
              </c:extLst>
            </c:dLbl>
            <c:dLbl>
              <c:idx val="3"/>
              <c:layout>
                <c:manualLayout>
                  <c:x val="-4.0347315195926721E-2"/>
                  <c:y val="6.82169389559626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F9E-497A-863D-57DF30A9E86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noFill/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2012</c:v>
                </c:pt>
                <c:pt idx="1">
                  <c:v>2018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Лист1!$B$2:$B$5</c:f>
              <c:numCache>
                <c:formatCode>0.0</c:formatCode>
                <c:ptCount val="4"/>
                <c:pt idx="0">
                  <c:v>5600</c:v>
                </c:pt>
                <c:pt idx="1">
                  <c:v>6997.3</c:v>
                </c:pt>
                <c:pt idx="2">
                  <c:v>9082.9</c:v>
                </c:pt>
                <c:pt idx="3">
                  <c:v>14800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6F9E-497A-863D-57DF30A9E86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3.3622762663272271E-2"/>
                  <c:y val="2.62372842138317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6F9E-497A-863D-57DF30A9E86B}"/>
                </c:ext>
              </c:extLst>
            </c:dLbl>
            <c:dLbl>
              <c:idx val="1"/>
              <c:layout>
                <c:manualLayout>
                  <c:x val="-4.0347315195926783E-2"/>
                  <c:y val="-6.8216938955962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6F9E-497A-863D-57DF30A9E86B}"/>
                </c:ext>
              </c:extLst>
            </c:dLbl>
            <c:dLbl>
              <c:idx val="2"/>
              <c:layout>
                <c:manualLayout>
                  <c:x val="-3.5303900796435882E-2"/>
                  <c:y val="-5.77220252704300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F9E-497A-863D-57DF30A9E86B}"/>
                </c:ext>
              </c:extLst>
            </c:dLbl>
            <c:dLbl>
              <c:idx val="3"/>
              <c:layout>
                <c:manualLayout>
                  <c:x val="-4.2028453329090332E-2"/>
                  <c:y val="-5.77220252704299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F9E-497A-863D-57DF30A9E86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noFill/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2012</c:v>
                </c:pt>
                <c:pt idx="1">
                  <c:v>2018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Лист1!$C$2:$C$5</c:f>
              <c:numCache>
                <c:formatCode>0.0</c:formatCode>
                <c:ptCount val="4"/>
                <c:pt idx="0">
                  <c:v>4936.5</c:v>
                </c:pt>
                <c:pt idx="1">
                  <c:v>7681.4</c:v>
                </c:pt>
                <c:pt idx="2">
                  <c:v>9663.9</c:v>
                </c:pt>
                <c:pt idx="3">
                  <c:v>16026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6F9E-497A-863D-57DF30A9E86B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ln w="28575" cap="rnd">
              <a:solidFill>
                <a:srgbClr val="70AD47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9525">
                <a:solidFill>
                  <a:srgbClr val="70AD47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3.3622762663272271E-2"/>
                  <c:y val="6.82169389559626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6F9E-497A-863D-57DF30A9E86B}"/>
                </c:ext>
              </c:extLst>
            </c:dLbl>
            <c:dLbl>
              <c:idx val="1"/>
              <c:layout>
                <c:manualLayout>
                  <c:x val="-4.0347315195926783E-2"/>
                  <c:y val="5.24745684276635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6F9E-497A-863D-57DF30A9E86B}"/>
                </c:ext>
              </c:extLst>
            </c:dLbl>
            <c:dLbl>
              <c:idx val="2"/>
              <c:layout>
                <c:manualLayout>
                  <c:x val="-2.8579348263781428E-2"/>
                  <c:y val="5.77220252704299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6F9E-497A-863D-57DF30A9E86B}"/>
                </c:ext>
              </c:extLst>
            </c:dLbl>
            <c:dLbl>
              <c:idx val="3"/>
              <c:layout>
                <c:manualLayout>
                  <c:x val="-4.2028453329090332E-2"/>
                  <c:y val="5.24745684276635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6F9E-497A-863D-57DF30A9E86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Лист1!$A$2:$A$5</c:f>
              <c:numCache>
                <c:formatCode>General</c:formatCode>
                <c:ptCount val="4"/>
                <c:pt idx="0">
                  <c:v>2012</c:v>
                </c:pt>
                <c:pt idx="1">
                  <c:v>2018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Лист1!$D$2:$D$5</c:f>
              <c:numCache>
                <c:formatCode>0.0</c:formatCode>
                <c:ptCount val="4"/>
                <c:pt idx="0">
                  <c:v>3480</c:v>
                </c:pt>
                <c:pt idx="1">
                  <c:v>2882.7</c:v>
                </c:pt>
                <c:pt idx="2">
                  <c:v>4897.3999999999996</c:v>
                </c:pt>
                <c:pt idx="3">
                  <c:v>7639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6F9E-497A-863D-57DF30A9E86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8016896"/>
        <c:axId val="208018432"/>
      </c:lineChart>
      <c:catAx>
        <c:axId val="20801689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08018432"/>
        <c:crosses val="autoZero"/>
        <c:auto val="1"/>
        <c:lblAlgn val="ctr"/>
        <c:lblOffset val="100"/>
        <c:noMultiLvlLbl val="0"/>
      </c:catAx>
      <c:valAx>
        <c:axId val="208018432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080168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dLbl>
              <c:idx val="2"/>
              <c:layout>
                <c:manualLayout>
                  <c:x val="-2.2337654375428881E-2"/>
                  <c:y val="-3.7901707444795752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E3D-4D80-BDA0-56F66FA62047}"/>
                </c:ext>
              </c:extLst>
            </c:dLbl>
            <c:dLbl>
              <c:idx val="10"/>
              <c:layout>
                <c:manualLayout>
                  <c:x val="1.9146560893224755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E3D-4D80-BDA0-56F66FA6204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Лист1!$A$2:$A$13</c:f>
              <c:numCache>
                <c:formatCode>General</c:formatCod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</c:numCache>
            </c:numRef>
          </c:cat>
          <c:val>
            <c:numRef>
              <c:f>Лист1!$B$2:$B$13</c:f>
              <c:numCache>
                <c:formatCode>0.0</c:formatCode>
                <c:ptCount val="12"/>
                <c:pt idx="0">
                  <c:v>273.3</c:v>
                </c:pt>
                <c:pt idx="1">
                  <c:v>141.6</c:v>
                </c:pt>
                <c:pt idx="2">
                  <c:v>233.1</c:v>
                </c:pt>
                <c:pt idx="3">
                  <c:v>246.4</c:v>
                </c:pt>
                <c:pt idx="4">
                  <c:v>321.89999999999998</c:v>
                </c:pt>
                <c:pt idx="5">
                  <c:v>219.7</c:v>
                </c:pt>
                <c:pt idx="6">
                  <c:v>324.8</c:v>
                </c:pt>
                <c:pt idx="7">
                  <c:v>265.39999999999998</c:v>
                </c:pt>
                <c:pt idx="8">
                  <c:v>234.5</c:v>
                </c:pt>
                <c:pt idx="9">
                  <c:v>353</c:v>
                </c:pt>
                <c:pt idx="10">
                  <c:v>355.5</c:v>
                </c:pt>
                <c:pt idx="11">
                  <c:v>198.5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3D-4D80-BDA0-56F66FA620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4"/>
        <c:overlap val="-27"/>
        <c:axId val="208433536"/>
        <c:axId val="208435072"/>
      </c:barChart>
      <c:catAx>
        <c:axId val="208433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08435072"/>
        <c:crosses val="autoZero"/>
        <c:auto val="1"/>
        <c:lblAlgn val="ctr"/>
        <c:lblOffset val="100"/>
        <c:noMultiLvlLbl val="0"/>
      </c:catAx>
      <c:valAx>
        <c:axId val="208435072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084335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75502743545742E-3"/>
          <c:y val="6.9918257699078723E-2"/>
          <c:w val="0.96533893964199369"/>
          <c:h val="0.78071091903470768"/>
        </c:manualLayout>
      </c:layout>
      <c:lineChart>
        <c:grouping val="standard"/>
        <c:varyColors val="0"/>
        <c:ser>
          <c:idx val="0"/>
          <c:order val="0"/>
          <c:tx>
            <c:strRef>
              <c:f>Лист1!$A$1</c:f>
              <c:strCache>
                <c:ptCount val="1"/>
                <c:pt idx="0">
                  <c:v>Ряд 1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9525">
                <a:solidFill>
                  <a:srgbClr val="FFC000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5.9980065302810942E-2"/>
                  <c:y val="-5.56773550178361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24D8-48C5-821F-1878626994D0}"/>
                </c:ext>
              </c:extLst>
            </c:dLbl>
            <c:dLbl>
              <c:idx val="1"/>
              <c:layout>
                <c:manualLayout>
                  <c:x val="-3.2213287473787072E-2"/>
                  <c:y val="-4.51153327300193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4D8-48C5-821F-1878626994D0}"/>
                </c:ext>
              </c:extLst>
            </c:dLbl>
            <c:dLbl>
              <c:idx val="2"/>
              <c:layout>
                <c:manualLayout>
                  <c:x val="-3.0602623100097689E-2"/>
                  <c:y val="-6.2033582503776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4D8-48C5-821F-1878626994D0}"/>
                </c:ext>
              </c:extLst>
            </c:dLbl>
            <c:dLbl>
              <c:idx val="3"/>
              <c:layout>
                <c:manualLayout>
                  <c:x val="-3.3823951847476427E-2"/>
                  <c:y val="-7.33124156862814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4D8-48C5-821F-1878626994D0}"/>
                </c:ext>
              </c:extLst>
            </c:dLbl>
            <c:dLbl>
              <c:idx val="4"/>
              <c:layout>
                <c:manualLayout>
                  <c:x val="-2.8991958726408366E-2"/>
                  <c:y val="-6.76729990950291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24D8-48C5-821F-1878626994D0}"/>
                </c:ext>
              </c:extLst>
            </c:dLbl>
            <c:dLbl>
              <c:idx val="5"/>
              <c:layout>
                <c:manualLayout>
                  <c:x val="-3.0602623100097717E-2"/>
                  <c:y val="-6.20335825037766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4D8-48C5-821F-1878626994D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accent4">
                        <a:lumMod val="7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noFill/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Лист1!$A$2:$A$7</c:f>
              <c:numCache>
                <c:formatCode>0.0</c:formatCode>
                <c:ptCount val="6"/>
                <c:pt idx="0">
                  <c:v>10.8</c:v>
                </c:pt>
                <c:pt idx="1">
                  <c:v>12.4</c:v>
                </c:pt>
                <c:pt idx="2">
                  <c:v>21.7</c:v>
                </c:pt>
                <c:pt idx="3">
                  <c:v>34.700000000000003</c:v>
                </c:pt>
                <c:pt idx="4">
                  <c:v>42.7</c:v>
                </c:pt>
                <c:pt idx="5">
                  <c:v>45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C-24D8-48C5-821F-1878626994D0}"/>
            </c:ext>
          </c:extLst>
        </c:ser>
        <c:ser>
          <c:idx val="1"/>
          <c:order val="1"/>
          <c:tx>
            <c:strRef>
              <c:f>Лист1!$B$1</c:f>
              <c:strCache>
                <c:ptCount val="1"/>
                <c:pt idx="0">
                  <c:v>Ряд 2</c:v>
                </c:pt>
              </c:strCache>
            </c:strRef>
          </c:tx>
          <c:spPr>
            <a:ln w="28575" cap="rnd">
              <a:solidFill>
                <a:srgbClr val="70AD47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9525">
                <a:solidFill>
                  <a:srgbClr val="70AD47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6.6968123369483781E-2"/>
                  <c:y val="3.17810262268539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7131380396844687E-2"/>
                  <c:y val="2.86029236041685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"/>
                  <c:y val="3.17810262268539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3909985935302389E-2"/>
                  <c:y val="-4.00117724926415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24D8-48C5-821F-1878626994D0}"/>
                </c:ext>
              </c:extLst>
            </c:dLbl>
            <c:dLbl>
              <c:idx val="5"/>
              <c:layout>
                <c:manualLayout>
                  <c:x val="-3.3755274261603373E-2"/>
                  <c:y val="-3.33431437438679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24D8-48C5-821F-1878626994D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accent6">
                        <a:lumMod val="7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noFill/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Лист1!$B$2:$B$7</c:f>
              <c:numCache>
                <c:formatCode>0.00</c:formatCode>
                <c:ptCount val="6"/>
                <c:pt idx="0">
                  <c:v>9.6999999999999993</c:v>
                </c:pt>
                <c:pt idx="1">
                  <c:v>9.69</c:v>
                </c:pt>
                <c:pt idx="2">
                  <c:v>16.28</c:v>
                </c:pt>
                <c:pt idx="3">
                  <c:v>29.92</c:v>
                </c:pt>
                <c:pt idx="4">
                  <c:v>35.299999999999997</c:v>
                </c:pt>
                <c:pt idx="5">
                  <c:v>36.299999999999997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15-24D8-48C5-821F-1878626994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8912384"/>
        <c:axId val="208913920"/>
      </c:lineChart>
      <c:catAx>
        <c:axId val="2089123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08913920"/>
        <c:crosses val="autoZero"/>
        <c:auto val="1"/>
        <c:lblAlgn val="ctr"/>
        <c:lblOffset val="100"/>
        <c:noMultiLvlLbl val="0"/>
      </c:catAx>
      <c:valAx>
        <c:axId val="208913920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089123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70AD47"/>
            </a:solidFill>
          </c:spPr>
          <c:dPt>
            <c:idx val="0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2674-44B0-9150-8C1DA57BA89E}"/>
              </c:ext>
            </c:extLst>
          </c:dPt>
          <c:dPt>
            <c:idx val="1"/>
            <c:bubble3D val="0"/>
            <c:explosion val="1"/>
            <c:spPr>
              <a:solidFill>
                <a:srgbClr val="FFC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674-44B0-9150-8C1DA57BA89E}"/>
              </c:ext>
            </c:extLst>
          </c:dPt>
          <c:dLbls>
            <c:dLbl>
              <c:idx val="0"/>
              <c:layout>
                <c:manualLayout>
                  <c:x val="7.3459660813030708E-2"/>
                  <c:y val="-0.156379867631214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674-44B0-9150-8C1DA57BA89E}"/>
                </c:ext>
              </c:extLst>
            </c:dLbl>
            <c:dLbl>
              <c:idx val="1"/>
              <c:layout>
                <c:manualLayout>
                  <c:x val="-0.37648076166678235"/>
                  <c:y val="-0.3308035661429535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674-44B0-9150-8C1DA57BA89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noFill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сложные</c:v>
                </c:pt>
                <c:pt idx="1">
                  <c:v>азотные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1.9E-2</c:v>
                </c:pt>
                <c:pt idx="1">
                  <c:v>0.98099999999999998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674-44B0-9150-8C1DA57BA89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70AD47"/>
            </a:solidFill>
          </c:spPr>
          <c:dPt>
            <c:idx val="0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A91-4589-9D25-D8E2A4896EED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A91-4589-9D25-D8E2A4896EED}"/>
              </c:ext>
            </c:extLst>
          </c:dPt>
          <c:dPt>
            <c:idx val="2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CA91-4589-9D25-D8E2A4896EED}"/>
              </c:ext>
            </c:extLst>
          </c:dPt>
          <c:dLbls>
            <c:dLbl>
              <c:idx val="0"/>
              <c:layout>
                <c:manualLayout>
                  <c:x val="0.1423277313111681"/>
                  <c:y val="-0.132321426457181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A91-4589-9D25-D8E2A4896EED}"/>
                </c:ext>
              </c:extLst>
            </c:dLbl>
            <c:dLbl>
              <c:idx val="1"/>
              <c:layout>
                <c:manualLayout>
                  <c:x val="-0.38107199046759677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A91-4589-9D25-D8E2A4896EED}"/>
                </c:ext>
              </c:extLst>
            </c:dLbl>
            <c:dLbl>
              <c:idx val="2"/>
              <c:layout>
                <c:manualLayout>
                  <c:x val="-0.19283160963420559"/>
                  <c:y val="-4.2102272054557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CA91-4589-9D25-D8E2A4896EE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noFill/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2"/>
                <c:pt idx="0">
                  <c:v>сложные</c:v>
                </c:pt>
                <c:pt idx="1">
                  <c:v>азотные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0.16400000000000001</c:v>
                </c:pt>
                <c:pt idx="1">
                  <c:v>0.59699999999999998</c:v>
                </c:pt>
                <c:pt idx="2">
                  <c:v>0.23899999999999999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A91-4589-9D25-D8E2A4896EE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70AD4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Лист1!$A$2:$A$13</c:f>
              <c:numCache>
                <c:formatCode>General</c:formatCod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</c:numCache>
            </c:numRef>
          </c:cat>
          <c:val>
            <c:numRef>
              <c:f>Лист1!$B$2:$B$13</c:f>
              <c:numCache>
                <c:formatCode>0.0</c:formatCode>
                <c:ptCount val="12"/>
                <c:pt idx="0">
                  <c:v>198</c:v>
                </c:pt>
                <c:pt idx="1">
                  <c:v>196</c:v>
                </c:pt>
                <c:pt idx="2">
                  <c:v>198</c:v>
                </c:pt>
                <c:pt idx="3">
                  <c:v>185</c:v>
                </c:pt>
                <c:pt idx="4">
                  <c:v>177</c:v>
                </c:pt>
                <c:pt idx="5">
                  <c:v>187.6</c:v>
                </c:pt>
                <c:pt idx="6">
                  <c:v>162.5</c:v>
                </c:pt>
                <c:pt idx="7">
                  <c:v>160.69999999999999</c:v>
                </c:pt>
                <c:pt idx="8">
                  <c:v>178.9</c:v>
                </c:pt>
                <c:pt idx="9">
                  <c:v>166.7</c:v>
                </c:pt>
                <c:pt idx="10">
                  <c:v>197.3</c:v>
                </c:pt>
                <c:pt idx="11">
                  <c:v>198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613-40CA-B438-64954A1C8839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4232043625728542E-2"/>
                  <c:y val="1.45876853899543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613-40CA-B438-64954A1C8839}"/>
                </c:ext>
              </c:extLst>
            </c:dLbl>
            <c:dLbl>
              <c:idx val="1"/>
              <c:layout>
                <c:manualLayout>
                  <c:x val="-1.0994422326984608E-2"/>
                  <c:y val="1.94502471866058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613-40CA-B438-64954A1C8839}"/>
                </c:ext>
              </c:extLst>
            </c:dLbl>
            <c:dLbl>
              <c:idx val="2"/>
              <c:layout>
                <c:manualLayout>
                  <c:x val="-4.3037734737335354E-3"/>
                  <c:y val="1.94502471866059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613-40CA-B438-64954A1C8839}"/>
                </c:ext>
              </c:extLst>
            </c:dLbl>
            <c:dLbl>
              <c:idx val="3"/>
              <c:layout>
                <c:manualLayout>
                  <c:x val="-7.6980538675780223E-3"/>
                  <c:y val="4.862561796651494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2613-40CA-B438-64954A1C8839}"/>
                </c:ext>
              </c:extLst>
            </c:dLbl>
            <c:dLbl>
              <c:idx val="4"/>
              <c:layout>
                <c:manualLayout>
                  <c:x val="-9.8499406044447492E-3"/>
                  <c:y val="7.028890508891889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613-40CA-B438-64954A1C8839}"/>
                </c:ext>
              </c:extLst>
            </c:dLbl>
            <c:dLbl>
              <c:idx val="5"/>
              <c:layout>
                <c:manualLayout>
                  <c:x val="-1.4369120333941571E-2"/>
                  <c:y val="1.45876853899544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2613-40CA-B438-64954A1C8839}"/>
                </c:ext>
              </c:extLst>
            </c:dLbl>
            <c:dLbl>
              <c:idx val="6"/>
              <c:layout>
                <c:manualLayout>
                  <c:x val="-4.2841910868460526E-3"/>
                  <c:y val="2.43128089832573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613-40CA-B438-64954A1C8839}"/>
                </c:ext>
              </c:extLst>
            </c:dLbl>
            <c:dLbl>
              <c:idx val="7"/>
              <c:layout>
                <c:manualLayout>
                  <c:x val="-5.3699256487231371E-3"/>
                  <c:y val="1.675401410219487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613-40CA-B438-64954A1C8839}"/>
                </c:ext>
              </c:extLst>
            </c:dLbl>
            <c:dLbl>
              <c:idx val="8"/>
              <c:layout>
                <c:manualLayout>
                  <c:x val="-3.315950846294271E-3"/>
                  <c:y val="9.72512359330290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2613-40CA-B438-64954A1C8839}"/>
                </c:ext>
              </c:extLst>
            </c:dLbl>
            <c:dLbl>
              <c:idx val="9"/>
              <c:layout>
                <c:manualLayout>
                  <c:x val="-9.9478525388827319E-3"/>
                  <c:y val="4.862561796651405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2613-40CA-B438-64954A1C8839}"/>
                </c:ext>
              </c:extLst>
            </c:dLbl>
            <c:dLbl>
              <c:idx val="10"/>
              <c:layout>
                <c:manualLayout>
                  <c:x val="-6.631901692588542E-3"/>
                  <c:y val="1.45876853899544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613-40CA-B438-64954A1C8839}"/>
                </c:ext>
              </c:extLst>
            </c:dLbl>
            <c:dLbl>
              <c:idx val="11"/>
              <c:layout>
                <c:manualLayout>
                  <c:x val="-5.5265847438238118E-3"/>
                  <c:y val="1.45876853899544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2613-40CA-B438-64954A1C883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Лист1!$A$2:$A$13</c:f>
              <c:numCache>
                <c:formatCode>General</c:formatCod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</c:numCache>
            </c:numRef>
          </c:cat>
          <c:val>
            <c:numRef>
              <c:f>Лист1!$C$2:$C$13</c:f>
              <c:numCache>
                <c:formatCode>0.0</c:formatCode>
                <c:ptCount val="12"/>
                <c:pt idx="0">
                  <c:v>18.3</c:v>
                </c:pt>
                <c:pt idx="1">
                  <c:v>20.6</c:v>
                </c:pt>
                <c:pt idx="2">
                  <c:v>20.7</c:v>
                </c:pt>
                <c:pt idx="3">
                  <c:v>21.3</c:v>
                </c:pt>
                <c:pt idx="4">
                  <c:v>25</c:v>
                </c:pt>
                <c:pt idx="5">
                  <c:v>35.1</c:v>
                </c:pt>
                <c:pt idx="6">
                  <c:v>44.2</c:v>
                </c:pt>
                <c:pt idx="7">
                  <c:v>42.5</c:v>
                </c:pt>
                <c:pt idx="8">
                  <c:v>51.9</c:v>
                </c:pt>
                <c:pt idx="9">
                  <c:v>84</c:v>
                </c:pt>
                <c:pt idx="10">
                  <c:v>90.2</c:v>
                </c:pt>
                <c:pt idx="11">
                  <c:v>91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2613-40CA-B438-64954A1C8839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9"/>
              <c:layout>
                <c:manualLayout>
                  <c:x val="6.6319016925883798E-3"/>
                  <c:y val="-8.914593645047907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2613-40CA-B438-64954A1C883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Лист1!$A$2:$A$13</c:f>
              <c:numCache>
                <c:formatCode>General</c:formatCod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</c:numCache>
            </c:numRef>
          </c:cat>
          <c:val>
            <c:numRef>
              <c:f>Лист1!$D$2:$D$13</c:f>
              <c:numCache>
                <c:formatCode>0.0</c:formatCode>
                <c:ptCount val="12"/>
                <c:pt idx="0">
                  <c:v>19.600000000000001</c:v>
                </c:pt>
                <c:pt idx="1">
                  <c:v>22.3</c:v>
                </c:pt>
                <c:pt idx="2">
                  <c:v>33.299999999999997</c:v>
                </c:pt>
                <c:pt idx="3">
                  <c:v>39.9</c:v>
                </c:pt>
                <c:pt idx="4">
                  <c:v>41.1</c:v>
                </c:pt>
                <c:pt idx="5">
                  <c:v>44.3</c:v>
                </c:pt>
                <c:pt idx="6">
                  <c:v>69.599999999999994</c:v>
                </c:pt>
                <c:pt idx="7">
                  <c:v>70.599999999999994</c:v>
                </c:pt>
                <c:pt idx="8">
                  <c:v>72.2</c:v>
                </c:pt>
                <c:pt idx="9">
                  <c:v>81</c:v>
                </c:pt>
                <c:pt idx="10">
                  <c:v>150.9</c:v>
                </c:pt>
                <c:pt idx="11">
                  <c:v>152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2613-40CA-B438-64954A1C88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4"/>
        <c:overlap val="37"/>
        <c:axId val="217061248"/>
        <c:axId val="217062784"/>
      </c:barChart>
      <c:catAx>
        <c:axId val="217061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17062784"/>
        <c:crosses val="autoZero"/>
        <c:auto val="1"/>
        <c:lblAlgn val="ctr"/>
        <c:lblOffset val="100"/>
        <c:noMultiLvlLbl val="0"/>
      </c:catAx>
      <c:valAx>
        <c:axId val="21706278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170612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2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9"/>
          <c:dPt>
            <c:idx val="0"/>
            <c:bubble3D val="0"/>
            <c:spPr>
              <a:solidFill>
                <a:srgbClr val="70AD47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06B-4A21-BF93-70407424D7DB}"/>
              </c:ext>
            </c:extLst>
          </c:dPt>
          <c:dPt>
            <c:idx val="1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06B-4A21-BF93-70407424D7DB}"/>
              </c:ext>
            </c:extLst>
          </c:dPt>
          <c:cat>
            <c:strRef>
              <c:f>Лист1!$A$2:$A$3</c:f>
              <c:strCache>
                <c:ptCount val="2"/>
                <c:pt idx="0">
                  <c:v>Кв. 1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06B-4A21-BF93-70407424D7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FC000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FB86-410E-90D8-A0761D121AF4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B86-410E-90D8-A0761D121AF4}"/>
              </c:ext>
            </c:extLst>
          </c:dPt>
          <c:dPt>
            <c:idx val="2"/>
            <c:bubble3D val="0"/>
            <c:spPr>
              <a:solidFill>
                <a:schemeClr val="tx1">
                  <a:lumMod val="75000"/>
                  <a:lumOff val="2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FB86-410E-90D8-A0761D121AF4}"/>
              </c:ext>
            </c:extLst>
          </c:dPt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75.2</c:v>
                </c:pt>
                <c:pt idx="1">
                  <c:v>20.3</c:v>
                </c:pt>
                <c:pt idx="2">
                  <c:v>4.4000000000000004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B86-410E-90D8-A0761D121AF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27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FC000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A31-4D60-AD5F-9790C88D73F4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A31-4D60-AD5F-9790C88D73F4}"/>
              </c:ext>
            </c:extLst>
          </c:dPt>
          <c:dPt>
            <c:idx val="2"/>
            <c:bubble3D val="0"/>
            <c:spPr>
              <a:solidFill>
                <a:schemeClr val="tx1">
                  <a:lumMod val="75000"/>
                  <a:lumOff val="2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A31-4D60-AD5F-9790C88D73F4}"/>
              </c:ext>
            </c:extLst>
          </c:dPt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54.4</c:v>
                </c:pt>
                <c:pt idx="1">
                  <c:v>45.6</c:v>
                </c:pt>
                <c:pt idx="2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4A31-4D60-AD5F-9790C88D73F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27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FC000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126-413D-9F9F-EBD2DABD758B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126-413D-9F9F-EBD2DABD758B}"/>
              </c:ext>
            </c:extLst>
          </c:dPt>
          <c:dPt>
            <c:idx val="2"/>
            <c:bubble3D val="0"/>
            <c:spPr>
              <a:solidFill>
                <a:schemeClr val="tx1">
                  <a:lumMod val="75000"/>
                  <a:lumOff val="2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126-413D-9F9F-EBD2DABD758B}"/>
              </c:ext>
            </c:extLst>
          </c:dPt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62.4</c:v>
                </c:pt>
                <c:pt idx="1">
                  <c:v>32.5</c:v>
                </c:pt>
                <c:pt idx="2">
                  <c:v>5.0999999999999996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A126-413D-9F9F-EBD2DABD75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27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Лист1!$A$2:$A$7</c:f>
              <c:strCache>
                <c:ptCount val="6"/>
                <c:pt idx="0">
                  <c:v>2012</c:v>
                </c:pt>
                <c:pt idx="1">
                  <c:v>2015</c:v>
                </c:pt>
                <c:pt idx="2">
                  <c:v>2018</c:v>
                </c:pt>
                <c:pt idx="3">
                  <c:v>2021</c:v>
                </c:pt>
                <c:pt idx="4">
                  <c:v>2022</c:v>
                </c:pt>
                <c:pt idx="5">
                  <c:v>2023 оценка</c:v>
                </c:pt>
              </c:strCache>
            </c:strRef>
          </c:cat>
          <c:val>
            <c:numRef>
              <c:f>Лист1!$B$2:$B$7</c:f>
              <c:numCache>
                <c:formatCode>0.0</c:formatCode>
                <c:ptCount val="6"/>
                <c:pt idx="0">
                  <c:v>85</c:v>
                </c:pt>
                <c:pt idx="1">
                  <c:v>87</c:v>
                </c:pt>
                <c:pt idx="2">
                  <c:v>91.5</c:v>
                </c:pt>
                <c:pt idx="3">
                  <c:v>96</c:v>
                </c:pt>
                <c:pt idx="4">
                  <c:v>98</c:v>
                </c:pt>
                <c:pt idx="5">
                  <c:v>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017-466A-8A92-3BDBB0E3D7B3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Лист1!$A$2:$A$7</c:f>
              <c:strCache>
                <c:ptCount val="6"/>
                <c:pt idx="0">
                  <c:v>2012</c:v>
                </c:pt>
                <c:pt idx="1">
                  <c:v>2015</c:v>
                </c:pt>
                <c:pt idx="2">
                  <c:v>2018</c:v>
                </c:pt>
                <c:pt idx="3">
                  <c:v>2021</c:v>
                </c:pt>
                <c:pt idx="4">
                  <c:v>2022</c:v>
                </c:pt>
                <c:pt idx="5">
                  <c:v>2023 оценка</c:v>
                </c:pt>
              </c:strCache>
            </c:strRef>
          </c:cat>
          <c:val>
            <c:numRef>
              <c:f>Лист1!$C$2:$C$7</c:f>
              <c:numCache>
                <c:formatCode>0.0</c:formatCode>
                <c:ptCount val="6"/>
                <c:pt idx="0">
                  <c:v>15</c:v>
                </c:pt>
                <c:pt idx="1">
                  <c:v>13</c:v>
                </c:pt>
                <c:pt idx="2">
                  <c:v>8.5</c:v>
                </c:pt>
                <c:pt idx="3">
                  <c:v>4</c:v>
                </c:pt>
                <c:pt idx="4">
                  <c:v>2</c:v>
                </c:pt>
                <c:pt idx="5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017-466A-8A92-3BDBB0E3D7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"/>
        <c:overlap val="100"/>
        <c:axId val="218444160"/>
        <c:axId val="218445696"/>
      </c:barChart>
      <c:catAx>
        <c:axId val="218444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8445696"/>
        <c:crosses val="autoZero"/>
        <c:auto val="1"/>
        <c:lblAlgn val="ctr"/>
        <c:lblOffset val="100"/>
        <c:noMultiLvlLbl val="0"/>
      </c:catAx>
      <c:valAx>
        <c:axId val="218445696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2184441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86.9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53C-4275-8102-5D33A19FDE1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2">
                  <a:lumMod val="9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53C-4275-8102-5D33A19FDE17}"/>
              </c:ext>
            </c:extLst>
          </c:dPt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13.1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53C-4275-8102-5D33A19FDE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8652672"/>
        <c:axId val="218654208"/>
      </c:barChart>
      <c:catAx>
        <c:axId val="21865267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8654208"/>
        <c:crosses val="autoZero"/>
        <c:auto val="1"/>
        <c:lblAlgn val="ctr"/>
        <c:lblOffset val="100"/>
        <c:noMultiLvlLbl val="0"/>
      </c:catAx>
      <c:valAx>
        <c:axId val="218654208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218652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86.9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338-4879-8745-7082503A03F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2">
                  <a:lumMod val="9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8338-4879-8745-7082503A03F2}"/>
              </c:ext>
            </c:extLst>
          </c:dPt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13.1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8338-4879-8745-7082503A03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8668416"/>
        <c:axId val="218682496"/>
      </c:barChart>
      <c:catAx>
        <c:axId val="21866841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8682496"/>
        <c:crosses val="autoZero"/>
        <c:auto val="1"/>
        <c:lblAlgn val="ctr"/>
        <c:lblOffset val="100"/>
        <c:noMultiLvlLbl val="0"/>
      </c:catAx>
      <c:valAx>
        <c:axId val="218682496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2186684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70AD47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7.779177530631788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91E9-4DB9-A3D5-E318607B6C6C}"/>
                </c:ext>
              </c:extLst>
            </c:dLbl>
            <c:dLbl>
              <c:idx val="1"/>
              <c:layout>
                <c:manualLayout>
                  <c:x val="-5.9269924042908928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1E9-4DB9-A3D5-E318607B6C6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завезенные</c:v>
                </c:pt>
                <c:pt idx="1">
                  <c:v>собственные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7.2999999999999995E-2</c:v>
                </c:pt>
                <c:pt idx="1">
                  <c:v>0.92700000000000005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1E9-4DB9-A3D5-E318607B6C6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7.779177530631788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1E9-4DB9-A3D5-E318607B6C6C}"/>
                </c:ext>
              </c:extLst>
            </c:dLbl>
            <c:dLbl>
              <c:idx val="1"/>
              <c:layout>
                <c:manualLayout>
                  <c:x val="-5.9269924042908928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1E9-4DB9-A3D5-E318607B6C6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завезенные</c:v>
                </c:pt>
                <c:pt idx="1">
                  <c:v>собственные</c:v>
                </c:pt>
              </c:strCache>
            </c:strRef>
          </c:cat>
          <c:val>
            <c:numRef>
              <c:f>Лист1!$C$2:$C$3</c:f>
              <c:numCache>
                <c:formatCode>0.0%</c:formatCode>
                <c:ptCount val="2"/>
                <c:pt idx="0">
                  <c:v>7.3999999999999996E-2</c:v>
                </c:pt>
                <c:pt idx="1">
                  <c:v>0.92600000000000005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1E9-4DB9-A3D5-E318607B6C6C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5.9269924042908873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91E9-4DB9-A3D5-E318607B6C6C}"/>
                </c:ext>
              </c:extLst>
            </c:dLbl>
            <c:dLbl>
              <c:idx val="1"/>
              <c:layout>
                <c:manualLayout>
                  <c:x val="-5.9269924042908928E-2"/>
                  <c:y val="-3.2000200614557961E-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91E9-4DB9-A3D5-E318607B6C6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завезенные</c:v>
                </c:pt>
                <c:pt idx="1">
                  <c:v>собственные</c:v>
                </c:pt>
              </c:strCache>
            </c:strRef>
          </c:cat>
          <c:val>
            <c:numRef>
              <c:f>Лист1!$D$2:$D$3</c:f>
              <c:numCache>
                <c:formatCode>0.0%</c:formatCode>
                <c:ptCount val="2"/>
                <c:pt idx="0">
                  <c:v>0.88500000000000001</c:v>
                </c:pt>
                <c:pt idx="1">
                  <c:v>0.115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91E9-4DB9-A3D5-E318607B6C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"/>
        <c:overlap val="100"/>
        <c:axId val="218870912"/>
        <c:axId val="218872448"/>
      </c:barChart>
      <c:catAx>
        <c:axId val="218870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18872448"/>
        <c:crosses val="autoZero"/>
        <c:auto val="1"/>
        <c:lblAlgn val="ctr"/>
        <c:lblOffset val="100"/>
        <c:noMultiLvlLbl val="0"/>
      </c:catAx>
      <c:valAx>
        <c:axId val="218872448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218870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5"/>
              <c:layout>
                <c:manualLayout>
                  <c:x val="0"/>
                  <c:y val="-1.64546777280106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EA2-4F4C-A90A-6334F1717531}"/>
                </c:ext>
              </c:extLst>
            </c:dLbl>
            <c:dLbl>
              <c:idx val="7"/>
              <c:layout>
                <c:manualLayout>
                  <c:x val="-1.3824130897162989E-16"/>
                  <c:y val="-2.46820165920159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EA2-4F4C-A90A-6334F171753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Лист1!$A$2:$A$9</c:f>
              <c:strCache>
                <c:ptCount val="8"/>
                <c:pt idx="0">
                  <c:v>2012</c:v>
                </c:pt>
                <c:pt idx="1">
                  <c:v>2015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 оценка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15.2</c:v>
                </c:pt>
                <c:pt idx="1">
                  <c:v>17.7</c:v>
                </c:pt>
                <c:pt idx="2">
                  <c:v>21.5</c:v>
                </c:pt>
                <c:pt idx="3">
                  <c:v>13.6</c:v>
                </c:pt>
                <c:pt idx="4">
                  <c:v>9.5</c:v>
                </c:pt>
                <c:pt idx="5">
                  <c:v>4.2</c:v>
                </c:pt>
                <c:pt idx="6">
                  <c:v>7.9</c:v>
                </c:pt>
                <c:pt idx="7">
                  <c:v>5.9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A2-4F4C-A90A-6334F171753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Лист1!$A$2:$A$9</c:f>
              <c:strCache>
                <c:ptCount val="8"/>
                <c:pt idx="0">
                  <c:v>2012</c:v>
                </c:pt>
                <c:pt idx="1">
                  <c:v>2015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 оценка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5.9</c:v>
                </c:pt>
                <c:pt idx="1">
                  <c:v>10.7</c:v>
                </c:pt>
                <c:pt idx="2">
                  <c:v>28.9</c:v>
                </c:pt>
                <c:pt idx="3">
                  <c:v>26.5</c:v>
                </c:pt>
                <c:pt idx="4">
                  <c:v>33.1</c:v>
                </c:pt>
                <c:pt idx="5">
                  <c:v>28</c:v>
                </c:pt>
                <c:pt idx="6">
                  <c:v>40.4</c:v>
                </c:pt>
                <c:pt idx="7">
                  <c:v>40.9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EA2-4F4C-A90A-6334F171753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"/>
        <c:overlap val="100"/>
        <c:axId val="218912256"/>
        <c:axId val="218913792"/>
      </c:barChart>
      <c:catAx>
        <c:axId val="218912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18913792"/>
        <c:crosses val="autoZero"/>
        <c:auto val="1"/>
        <c:lblAlgn val="ctr"/>
        <c:lblOffset val="100"/>
        <c:noMultiLvlLbl val="0"/>
      </c:catAx>
      <c:valAx>
        <c:axId val="218913792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18912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70AD47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6043-4B14-94B2-D20EE0A14FCE}"/>
              </c:ext>
            </c:extLst>
          </c:dPt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043-4B14-94B2-D20EE0A14FC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043-4B14-94B2-D20EE0A14F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9001984"/>
        <c:axId val="219003520"/>
      </c:barChart>
      <c:catAx>
        <c:axId val="21900198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9003520"/>
        <c:crosses val="autoZero"/>
        <c:auto val="1"/>
        <c:lblAlgn val="ctr"/>
        <c:lblOffset val="100"/>
        <c:noMultiLvlLbl val="0"/>
      </c:catAx>
      <c:valAx>
        <c:axId val="21900352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190019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2012</c:v>
                </c:pt>
                <c:pt idx="1">
                  <c:v>2022</c:v>
                </c:pt>
                <c:pt idx="2">
                  <c:v>2023 оценка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</c:v>
                </c:pt>
                <c:pt idx="1">
                  <c:v>6</c:v>
                </c:pt>
                <c:pt idx="2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C96-449F-946D-56A2631DFD7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2012</c:v>
                </c:pt>
                <c:pt idx="1">
                  <c:v>2022</c:v>
                </c:pt>
                <c:pt idx="2">
                  <c:v>2023 оценка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10</c:v>
                </c:pt>
                <c:pt idx="1">
                  <c:v>15</c:v>
                </c:pt>
                <c:pt idx="2">
                  <c:v>16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C96-449F-946D-56A2631DFD75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Лист1!$A$2:$A$4</c:f>
              <c:strCache>
                <c:ptCount val="3"/>
                <c:pt idx="0">
                  <c:v>2012</c:v>
                </c:pt>
                <c:pt idx="1">
                  <c:v>2022</c:v>
                </c:pt>
                <c:pt idx="2">
                  <c:v>2023 оценка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20</c:v>
                </c:pt>
                <c:pt idx="1">
                  <c:v>40</c:v>
                </c:pt>
                <c:pt idx="2">
                  <c:v>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C96-449F-946D-56A2631DFD75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2012</c:v>
                </c:pt>
                <c:pt idx="1">
                  <c:v>2022</c:v>
                </c:pt>
                <c:pt idx="2">
                  <c:v>2023 оценка</c:v>
                </c:pt>
              </c:strCache>
            </c:strRef>
          </c:cat>
          <c:val>
            <c:numRef>
              <c:f>Лист1!$E$2:$E$4</c:f>
              <c:numCache>
                <c:formatCode>General</c:formatCode>
                <c:ptCount val="3"/>
                <c:pt idx="0">
                  <c:v>108.9</c:v>
                </c:pt>
                <c:pt idx="1">
                  <c:v>117.5</c:v>
                </c:pt>
                <c:pt idx="2">
                  <c:v>116.9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0C96-449F-946D-56A2631DFD75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Ряд 5</c:v>
                </c:pt>
              </c:strCache>
            </c:strRef>
          </c:tx>
          <c:spPr>
            <a:solidFill>
              <a:srgbClr val="70AD4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2012</c:v>
                </c:pt>
                <c:pt idx="1">
                  <c:v>2022</c:v>
                </c:pt>
                <c:pt idx="2">
                  <c:v>2023 оценка</c:v>
                </c:pt>
              </c:strCache>
            </c:strRef>
          </c:cat>
          <c:val>
            <c:numRef>
              <c:f>Лист1!$F$2:$F$4</c:f>
              <c:numCache>
                <c:formatCode>General</c:formatCode>
                <c:ptCount val="3"/>
                <c:pt idx="0">
                  <c:v>252.9</c:v>
                </c:pt>
                <c:pt idx="1">
                  <c:v>173.6</c:v>
                </c:pt>
                <c:pt idx="2">
                  <c:v>177.3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0C96-449F-946D-56A2631DFD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"/>
        <c:overlap val="100"/>
        <c:axId val="219121920"/>
        <c:axId val="219131904"/>
      </c:barChart>
      <c:catAx>
        <c:axId val="2191219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19131904"/>
        <c:crosses val="autoZero"/>
        <c:auto val="1"/>
        <c:lblAlgn val="ctr"/>
        <c:lblOffset val="100"/>
        <c:noMultiLvlLbl val="0"/>
      </c:catAx>
      <c:valAx>
        <c:axId val="21913190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191219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70AD4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7D9-4EC9-8061-480704C15B0B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7D9-4EC9-8061-480704C15B0B}"/>
              </c:ext>
            </c:extLst>
          </c:dPt>
          <c:dPt>
            <c:idx val="2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7D9-4EC9-8061-480704C15B0B}"/>
              </c:ext>
            </c:extLst>
          </c:dPt>
          <c:dPt>
            <c:idx val="3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7D9-4EC9-8061-480704C15B0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Лист1!$A$2:$A$6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0.68300000000000005</c:v>
                </c:pt>
                <c:pt idx="1">
                  <c:v>0.29399999999999998</c:v>
                </c:pt>
                <c:pt idx="2">
                  <c:v>1.6E-2</c:v>
                </c:pt>
                <c:pt idx="3">
                  <c:v>5.0000000000000001E-3</c:v>
                </c:pt>
                <c:pt idx="4">
                  <c:v>2E-3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D9-4EC9-8061-480704C15B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70AD4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274-4378-A8AD-64CF77069208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274-4378-A8AD-64CF77069208}"/>
              </c:ext>
            </c:extLst>
          </c:dPt>
          <c:dPt>
            <c:idx val="2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274-4378-A8AD-64CF77069208}"/>
              </c:ext>
            </c:extLst>
          </c:dPt>
          <c:dPt>
            <c:idx val="3"/>
            <c:bubble3D val="0"/>
            <c:spPr>
              <a:solidFill>
                <a:schemeClr val="accent6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274-4378-A8AD-64CF77069208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3274-4378-A8AD-64CF77069208}"/>
              </c:ext>
            </c:extLst>
          </c:dPt>
          <c:cat>
            <c:strRef>
              <c:f>Лист1!$A$2:$A$6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0.53100000000000003</c:v>
                </c:pt>
                <c:pt idx="1">
                  <c:v>0.35</c:v>
                </c:pt>
                <c:pt idx="2">
                  <c:v>8.5999999999999993E-2</c:v>
                </c:pt>
                <c:pt idx="3">
                  <c:v>4.7999999999999996E-3</c:v>
                </c:pt>
                <c:pt idx="4">
                  <c:v>1.8E-3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3274-4378-A8AD-64CF7706920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70AD4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2012</c:v>
                </c:pt>
                <c:pt idx="1">
                  <c:v>2022</c:v>
                </c:pt>
                <c:pt idx="2">
                  <c:v>2023 оценка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100.8</c:v>
                </c:pt>
                <c:pt idx="1">
                  <c:v>202.9</c:v>
                </c:pt>
                <c:pt idx="2">
                  <c:v>148.9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1A5-434E-B336-F56C474834B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rgbClr val="F0802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2012</c:v>
                </c:pt>
                <c:pt idx="1">
                  <c:v>2022</c:v>
                </c:pt>
                <c:pt idx="2">
                  <c:v>2023 оценка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487.1</c:v>
                </c:pt>
                <c:pt idx="1">
                  <c:v>491.4</c:v>
                </c:pt>
                <c:pt idx="2">
                  <c:v>308.5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1A5-434E-B336-F56C474834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226754944"/>
        <c:axId val="226756480"/>
      </c:barChart>
      <c:catAx>
        <c:axId val="226754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26756480"/>
        <c:crosses val="autoZero"/>
        <c:auto val="1"/>
        <c:lblAlgn val="ctr"/>
        <c:lblOffset val="100"/>
        <c:noMultiLvlLbl val="0"/>
      </c:catAx>
      <c:valAx>
        <c:axId val="2267564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267549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"/>
          <c:y val="0.10781244685610532"/>
          <c:w val="1"/>
          <c:h val="0.763511764055624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Краткосрочное </c:v>
                </c:pt>
              </c:strCache>
            </c:strRef>
          </c:tx>
          <c:spPr>
            <a:solidFill>
              <a:srgbClr val="66A53A"/>
            </a:solidFill>
          </c:spPr>
          <c:invertIfNegative val="0"/>
          <c:dLbls>
            <c:dLbl>
              <c:idx val="0"/>
              <c:layout>
                <c:manualLayout>
                  <c:x val="-3.9157583445721539E-3"/>
                  <c:y val="7.8635064007726973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5A5-49FC-8B2B-49F4F72184C8}"/>
                </c:ext>
              </c:extLst>
            </c:dLbl>
            <c:dLbl>
              <c:idx val="1"/>
              <c:layout>
                <c:manualLayout>
                  <c:x val="3.3695514275694396E-3"/>
                  <c:y val="-1.44517216430639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5A5-49FC-8B2B-49F4F72184C8}"/>
                </c:ext>
              </c:extLst>
            </c:dLbl>
            <c:dLbl>
              <c:idx val="2"/>
              <c:layout>
                <c:manualLayout>
                  <c:x val="-6.7307327841690497E-3"/>
                  <c:y val="-3.90097921529360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5A5-49FC-8B2B-49F4F72184C8}"/>
                </c:ext>
              </c:extLst>
            </c:dLbl>
            <c:dLbl>
              <c:idx val="3"/>
              <c:layout>
                <c:manualLayout>
                  <c:x val="9.0600039626307434E-4"/>
                  <c:y val="-7.50000753209425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5A5-49FC-8B2B-49F4F72184C8}"/>
                </c:ext>
              </c:extLst>
            </c:dLbl>
            <c:dLbl>
              <c:idx val="4"/>
              <c:layout>
                <c:manualLayout>
                  <c:x val="-6.46468409977088E-3"/>
                  <c:y val="-7.46107736493772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15A5-49FC-8B2B-49F4F72184C8}"/>
                </c:ext>
              </c:extLst>
            </c:dLbl>
            <c:dLbl>
              <c:idx val="5"/>
              <c:layout>
                <c:manualLayout>
                  <c:x val="-7.7096723703120301E-3"/>
                  <c:y val="-5.58605934171217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5A5-49FC-8B2B-49F4F72184C8}"/>
                </c:ext>
              </c:extLst>
            </c:dLbl>
            <c:spPr>
              <a:noFill/>
              <a:ln>
                <a:noFill/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Лист1!$B$2:$B$7</c:f>
              <c:numCache>
                <c:formatCode>#,##0.0</c:formatCode>
                <c:ptCount val="6"/>
                <c:pt idx="0">
                  <c:v>1150.5999999999999</c:v>
                </c:pt>
                <c:pt idx="1">
                  <c:v>1950.9</c:v>
                </c:pt>
                <c:pt idx="2">
                  <c:v>1548.2</c:v>
                </c:pt>
                <c:pt idx="3">
                  <c:v>3788.9</c:v>
                </c:pt>
                <c:pt idx="4">
                  <c:v>2885.9</c:v>
                </c:pt>
                <c:pt idx="5">
                  <c:v>3500.9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15A5-49FC-8B2B-49F4F72184C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Инвестиционное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-4.1354129213090167E-3"/>
                  <c:y val="6.26024633821857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5A5-49FC-8B2B-49F4F72184C8}"/>
                </c:ext>
              </c:extLst>
            </c:dLbl>
            <c:dLbl>
              <c:idx val="1"/>
              <c:layout>
                <c:manualLayout>
                  <c:x val="-4.0915298349386417E-3"/>
                  <c:y val="1.01614407562049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15A5-49FC-8B2B-49F4F72184C8}"/>
                </c:ext>
              </c:extLst>
            </c:dLbl>
            <c:dLbl>
              <c:idx val="2"/>
              <c:layout>
                <c:manualLayout>
                  <c:x val="-4.0036440897554372E-3"/>
                  <c:y val="1.05662370216635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15A5-49FC-8B2B-49F4F72184C8}"/>
                </c:ext>
              </c:extLst>
            </c:dLbl>
            <c:dLbl>
              <c:idx val="3"/>
              <c:layout>
                <c:manualLayout>
                  <c:x val="-2.4696492258700718E-3"/>
                  <c:y val="9.779886381586225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15A5-49FC-8B2B-49F4F72184C8}"/>
                </c:ext>
              </c:extLst>
            </c:dLbl>
            <c:dLbl>
              <c:idx val="4"/>
              <c:layout>
                <c:manualLayout>
                  <c:x val="-4.3189566204331856E-4"/>
                  <c:y val="-2.733074200597318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15A5-49FC-8B2B-49F4F72184C8}"/>
                </c:ext>
              </c:extLst>
            </c:dLbl>
            <c:dLbl>
              <c:idx val="5"/>
              <c:layout>
                <c:manualLayout>
                  <c:x val="-7.6918560763905297E-3"/>
                  <c:y val="7.7860334313069465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15A5-49FC-8B2B-49F4F72184C8}"/>
                </c:ext>
              </c:extLst>
            </c:dLbl>
            <c:spPr>
              <a:noFill/>
              <a:ln>
                <a:noFill/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Лист1!$C$2:$C$7</c:f>
              <c:numCache>
                <c:formatCode>#,##0.0</c:formatCode>
                <c:ptCount val="6"/>
                <c:pt idx="0">
                  <c:v>422.3</c:v>
                </c:pt>
                <c:pt idx="1">
                  <c:v>217.1</c:v>
                </c:pt>
                <c:pt idx="2">
                  <c:v>801.3</c:v>
                </c:pt>
                <c:pt idx="3">
                  <c:v>525.20000000000005</c:v>
                </c:pt>
                <c:pt idx="4">
                  <c:v>748.1</c:v>
                </c:pt>
                <c:pt idx="5">
                  <c:v>927.1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15A5-49FC-8B2B-49F4F72184C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Кредитование экспортеров</c:v>
                </c:pt>
              </c:strCache>
            </c:strRef>
          </c:tx>
          <c:spPr>
            <a:solidFill>
              <a:srgbClr val="F5A601"/>
            </a:solidFill>
          </c:spPr>
          <c:invertIfNegative val="0"/>
          <c:dLbls>
            <c:dLbl>
              <c:idx val="0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15A5-49FC-8B2B-49F4F72184C8}"/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15A5-49FC-8B2B-49F4F72184C8}"/>
                </c:ext>
              </c:extLst>
            </c:dLbl>
            <c:dLbl>
              <c:idx val="2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15A5-49FC-8B2B-49F4F72184C8}"/>
                </c:ext>
              </c:extLst>
            </c:dLbl>
            <c:dLbl>
              <c:idx val="3"/>
              <c:delete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15A5-49FC-8B2B-49F4F72184C8}"/>
                </c:ext>
              </c:extLst>
            </c:dLbl>
            <c:dLbl>
              <c:idx val="4"/>
              <c:layout>
                <c:manualLayout>
                  <c:x val="-6.2269740842276593E-3"/>
                  <c:y val="-3.27813958132747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15A5-49FC-8B2B-49F4F72184C8}"/>
                </c:ext>
              </c:extLst>
            </c:dLbl>
            <c:dLbl>
              <c:idx val="5"/>
              <c:layout>
                <c:manualLayout>
                  <c:x val="-5.6694077851942148E-3"/>
                  <c:y val="1.183614811282302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15A5-49FC-8B2B-49F4F72184C8}"/>
                </c:ext>
              </c:extLst>
            </c:dLbl>
            <c:spPr>
              <a:noFill/>
              <a:ln>
                <a:noFill/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Лист1!$D$2:$D$7</c:f>
              <c:numCache>
                <c:formatCode>#,##0.0</c:formatCode>
                <c:ptCount val="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3400</c:v>
                </c:pt>
                <c:pt idx="5">
                  <c:v>1500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4-15A5-49FC-8B2B-49F4F72184C8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ТомскАгроИнвест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-4.1792960076794212E-3"/>
                  <c:y val="-4.305990683445017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15A5-49FC-8B2B-49F4F72184C8}"/>
                </c:ext>
              </c:extLst>
            </c:dLbl>
            <c:dLbl>
              <c:idx val="1"/>
              <c:layout>
                <c:manualLayout>
                  <c:x val="-5.6539829401213489E-3"/>
                  <c:y val="-2.74082149754399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15A5-49FC-8B2B-49F4F72184C8}"/>
                </c:ext>
              </c:extLst>
            </c:dLbl>
            <c:dLbl>
              <c:idx val="2"/>
              <c:layout>
                <c:manualLayout>
                  <c:x val="-5.5660971949381185E-3"/>
                  <c:y val="6.260461540911538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15A5-49FC-8B2B-49F4F72184C8}"/>
                </c:ext>
              </c:extLst>
            </c:dLbl>
            <c:dLbl>
              <c:idx val="3"/>
              <c:layout>
                <c:manualLayout>
                  <c:x val="-2.4102217219842668E-3"/>
                  <c:y val="4.305990683445017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15A5-49FC-8B2B-49F4F72184C8}"/>
                </c:ext>
              </c:extLst>
            </c:dLbl>
            <c:dLbl>
              <c:idx val="4"/>
              <c:layout>
                <c:manualLayout>
                  <c:x val="5.0820498989999601E-4"/>
                  <c:y val="-2.205880429180282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15A5-49FC-8B2B-49F4F72184C8}"/>
                </c:ext>
              </c:extLst>
            </c:dLbl>
            <c:dLbl>
              <c:idx val="5"/>
              <c:layout>
                <c:manualLayout>
                  <c:x val="-2.3914488485233585E-5"/>
                  <c:y val="3.9704896851197244E-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A-15A5-49FC-8B2B-49F4F72184C8}"/>
                </c:ext>
              </c:extLst>
            </c:dLbl>
            <c:spPr>
              <a:noFill/>
              <a:ln>
                <a:noFill/>
              </a:ln>
            </c:spPr>
            <c:txPr>
              <a:bodyPr/>
              <a:lstStyle/>
              <a:p>
                <a:pPr>
                  <a:defRPr sz="12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</c:numCache>
            </c:numRef>
          </c:cat>
          <c:val>
            <c:numRef>
              <c:f>Лист1!$E$2:$E$7</c:f>
              <c:numCache>
                <c:formatCode>#,##0.0</c:formatCode>
                <c:ptCount val="6"/>
                <c:pt idx="0">
                  <c:v>151.9</c:v>
                </c:pt>
                <c:pt idx="1">
                  <c:v>158.19999999999999</c:v>
                </c:pt>
                <c:pt idx="2">
                  <c:v>203.5</c:v>
                </c:pt>
                <c:pt idx="3">
                  <c:v>242.8</c:v>
                </c:pt>
                <c:pt idx="4">
                  <c:v>256.8</c:v>
                </c:pt>
                <c:pt idx="5">
                  <c:v>281.60000000000002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B-15A5-49FC-8B2B-49F4F72184C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overlap val="100"/>
        <c:axId val="227180928"/>
        <c:axId val="227182464"/>
      </c:barChart>
      <c:catAx>
        <c:axId val="2271809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ru-RU"/>
          </a:p>
        </c:txPr>
        <c:crossAx val="227182464"/>
        <c:crosses val="autoZero"/>
        <c:auto val="1"/>
        <c:lblAlgn val="ctr"/>
        <c:lblOffset val="100"/>
        <c:noMultiLvlLbl val="0"/>
      </c:catAx>
      <c:valAx>
        <c:axId val="227182464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extTo"/>
        <c:crossAx val="2271809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Электроэнергия</c:v>
                </c:pt>
                <c:pt idx="1">
                  <c:v>Дизельное топливо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6.2</c:v>
                </c:pt>
                <c:pt idx="1">
                  <c:v>58.7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266-4C29-845C-3D94611B8E2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rgbClr val="70AD4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Электроэнергия</c:v>
                </c:pt>
                <c:pt idx="1">
                  <c:v>Дизельное топливо</c:v>
                </c:pt>
              </c:strCache>
            </c:strRef>
          </c:cat>
          <c:val>
            <c:numRef>
              <c:f>Лист1!$C$2:$C$3</c:f>
              <c:numCache>
                <c:formatCode>0.0</c:formatCode>
                <c:ptCount val="2"/>
                <c:pt idx="0">
                  <c:v>7</c:v>
                </c:pt>
                <c:pt idx="1">
                  <c:v>65.8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266-4C29-845C-3D94611B8E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9"/>
        <c:overlap val="3"/>
        <c:axId val="227756288"/>
        <c:axId val="227774464"/>
      </c:barChart>
      <c:catAx>
        <c:axId val="227756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27774464"/>
        <c:crosses val="autoZero"/>
        <c:auto val="1"/>
        <c:lblAlgn val="ctr"/>
        <c:lblOffset val="100"/>
        <c:noMultiLvlLbl val="0"/>
      </c:catAx>
      <c:valAx>
        <c:axId val="227774464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2277562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7517688179765676E-2"/>
          <c:y val="3.8642786129176529E-2"/>
          <c:w val="0.89909450515452527"/>
          <c:h val="0.661097128809049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2"/>
              <c:layout>
                <c:manualLayout>
                  <c:x val="-1.5891145403730191E-2"/>
                  <c:y val="-4.84023416061955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17D-458B-83B9-89410FE3D1D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Семена</c:v>
                </c:pt>
                <c:pt idx="1">
                  <c:v>Амиачная селитра</c:v>
                </c:pt>
                <c:pt idx="2">
                  <c:v>Аммофос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22.9</c:v>
                </c:pt>
                <c:pt idx="1">
                  <c:v>21</c:v>
                </c:pt>
                <c:pt idx="2">
                  <c:v>34.75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17D-458B-83B9-89410FE3D1D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rgbClr val="70AD47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Семена</c:v>
                </c:pt>
                <c:pt idx="1">
                  <c:v>Амиачная селитра</c:v>
                </c:pt>
                <c:pt idx="2">
                  <c:v>Аммофос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35.4</c:v>
                </c:pt>
                <c:pt idx="1">
                  <c:v>23.3</c:v>
                </c:pt>
                <c:pt idx="2">
                  <c:v>54.9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17D-458B-83B9-89410FE3D1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227897728"/>
        <c:axId val="227899264"/>
      </c:barChart>
      <c:catAx>
        <c:axId val="2278977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0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ru-RU"/>
          </a:p>
        </c:txPr>
        <c:crossAx val="227899264"/>
        <c:crosses val="autoZero"/>
        <c:auto val="1"/>
        <c:lblAlgn val="ctr"/>
        <c:lblOffset val="100"/>
        <c:noMultiLvlLbl val="0"/>
      </c:catAx>
      <c:valAx>
        <c:axId val="227899264"/>
        <c:scaling>
          <c:orientation val="minMax"/>
          <c:max val="100"/>
        </c:scaling>
        <c:delete val="1"/>
        <c:axPos val="l"/>
        <c:numFmt formatCode="General" sourceLinked="1"/>
        <c:majorTickMark val="out"/>
        <c:minorTickMark val="none"/>
        <c:tickLblPos val="nextTo"/>
        <c:crossAx val="2278977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0"/>
              <c:layout>
                <c:manualLayout>
                  <c:x val="-1.4583333333333334E-2"/>
                  <c:y val="-6.25000000000000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39A-407E-B8DD-EE7B511BFF28}"/>
                </c:ext>
              </c:extLst>
            </c:dLbl>
            <c:dLbl>
              <c:idx val="2"/>
              <c:layout>
                <c:manualLayout>
                  <c:x val="-1.0416666666666666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39A-407E-B8DD-EE7B511BFF28}"/>
                </c:ext>
              </c:extLst>
            </c:dLbl>
            <c:dLbl>
              <c:idx val="3"/>
              <c:layout>
                <c:manualLayout>
                  <c:x val="-1.0416666666666666E-2"/>
                  <c:y val="3.125000000000028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39A-407E-B8DD-EE7B511BFF28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Инсектициды</c:v>
                </c:pt>
                <c:pt idx="1">
                  <c:v>Фунгициды</c:v>
                </c:pt>
                <c:pt idx="2">
                  <c:v>Гербициды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24.5</c:v>
                </c:pt>
                <c:pt idx="1">
                  <c:v>24.8</c:v>
                </c:pt>
                <c:pt idx="2">
                  <c:v>20.9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A39A-407E-B8DD-EE7B511BFF2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rgbClr val="70AD47"/>
            </a:solidFill>
          </c:spPr>
          <c:invertIfNegative val="0"/>
          <c:dLbls>
            <c:dLbl>
              <c:idx val="0"/>
              <c:layout>
                <c:manualLayout>
                  <c:x val="-8.3333333333333332E-3"/>
                  <c:y val="-6.25000000000000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A39A-407E-B8DD-EE7B511BFF28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Инсектициды</c:v>
                </c:pt>
                <c:pt idx="1">
                  <c:v>Фунгициды</c:v>
                </c:pt>
                <c:pt idx="2">
                  <c:v>Гербициды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30.5</c:v>
                </c:pt>
                <c:pt idx="1">
                  <c:v>34.200000000000003</c:v>
                </c:pt>
                <c:pt idx="2">
                  <c:v>28.9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A39A-407E-B8DD-EE7B511BFF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228035200"/>
        <c:axId val="228045184"/>
      </c:barChart>
      <c:catAx>
        <c:axId val="2280352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0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ru-RU"/>
          </a:p>
        </c:txPr>
        <c:crossAx val="228045184"/>
        <c:crosses val="autoZero"/>
        <c:auto val="1"/>
        <c:lblAlgn val="ctr"/>
        <c:lblOffset val="100"/>
        <c:noMultiLvlLbl val="0"/>
      </c:catAx>
      <c:valAx>
        <c:axId val="228045184"/>
        <c:scaling>
          <c:orientation val="minMax"/>
          <c:max val="35"/>
        </c:scaling>
        <c:delete val="1"/>
        <c:axPos val="l"/>
        <c:numFmt formatCode="General" sourceLinked="1"/>
        <c:majorTickMark val="out"/>
        <c:minorTickMark val="none"/>
        <c:tickLblPos val="nextTo"/>
        <c:crossAx val="228035200"/>
        <c:crosses val="autoZero"/>
        <c:crossBetween val="between"/>
        <c:majorUnit val="2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0.02955</cdr:x>
      <cdr:y>0.57387</cdr:y>
    </cdr:from>
    <cdr:to>
      <cdr:x>0.14008</cdr:x>
      <cdr:y>0.65456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57174" y="3109624"/>
          <a:ext cx="962025" cy="4372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0.0235</cdr:x>
      <cdr:y>0.63012</cdr:y>
    </cdr:from>
    <cdr:to>
      <cdr:x>0.14678</cdr:x>
      <cdr:y>0.69604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59376" y="3282017"/>
          <a:ext cx="836183" cy="343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1 724,8</a:t>
          </a:r>
        </a:p>
      </cdr:txBody>
    </cdr:sp>
  </cdr:relSizeAnchor>
  <cdr:relSizeAnchor xmlns:cdr="http://schemas.openxmlformats.org/drawingml/2006/chartDrawing">
    <cdr:from>
      <cdr:x>0.19787</cdr:x>
      <cdr:y>0.5732</cdr:y>
    </cdr:from>
    <cdr:to>
      <cdr:x>0.31135</cdr:x>
      <cdr:y>0.63955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342108" y="2985528"/>
          <a:ext cx="769711" cy="34558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2 326,2</a:t>
          </a:r>
        </a:p>
      </cdr:txBody>
    </cdr:sp>
  </cdr:relSizeAnchor>
  <cdr:relSizeAnchor xmlns:cdr="http://schemas.openxmlformats.org/drawingml/2006/chartDrawing">
    <cdr:from>
      <cdr:x>0.36082</cdr:x>
      <cdr:y>0.55617</cdr:y>
    </cdr:from>
    <cdr:to>
      <cdr:x>0.46588</cdr:x>
      <cdr:y>0.61738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447361" y="2896846"/>
          <a:ext cx="712600" cy="3188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2 553,0</a:t>
          </a:r>
        </a:p>
      </cdr:txBody>
    </cdr:sp>
  </cdr:relSizeAnchor>
  <cdr:relSizeAnchor xmlns:cdr="http://schemas.openxmlformats.org/drawingml/2006/chartDrawing">
    <cdr:from>
      <cdr:x>0.52515</cdr:x>
      <cdr:y>0.37826</cdr:y>
    </cdr:from>
    <cdr:to>
      <cdr:x>0.64439</cdr:x>
      <cdr:y>0.42709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4260472" y="2313241"/>
          <a:ext cx="967384" cy="2986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4 556,9</a:t>
          </a:r>
        </a:p>
      </cdr:txBody>
    </cdr:sp>
  </cdr:relSizeAnchor>
  <cdr:relSizeAnchor xmlns:cdr="http://schemas.openxmlformats.org/drawingml/2006/chartDrawing">
    <cdr:from>
      <cdr:x>0.69257</cdr:x>
      <cdr:y>0.10433</cdr:y>
    </cdr:from>
    <cdr:to>
      <cdr:x>0.80747</cdr:x>
      <cdr:y>0.16558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4697578" y="543387"/>
          <a:ext cx="779343" cy="319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7 290,8</a:t>
          </a:r>
        </a:p>
      </cdr:txBody>
    </cdr:sp>
  </cdr:relSizeAnchor>
  <cdr:relSizeAnchor xmlns:cdr="http://schemas.openxmlformats.org/drawingml/2006/chartDrawing">
    <cdr:from>
      <cdr:x>0.85958</cdr:x>
      <cdr:y>0.20622</cdr:y>
    </cdr:from>
    <cdr:to>
      <cdr:x>0.97473</cdr:x>
      <cdr:y>0.2661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5830355" y="1074125"/>
          <a:ext cx="781039" cy="3118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1600" b="1" dirty="0">
              <a:latin typeface="Arial" panose="020B0604020202020204" pitchFamily="34" charset="0"/>
              <a:cs typeface="Arial" panose="020B0604020202020204" pitchFamily="34" charset="0"/>
            </a:rPr>
            <a:t>6 209,6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D3DE25-E923-4927-BBC2-139DA21A2D93}" type="datetimeFigureOut">
              <a:rPr lang="ru-RU" smtClean="0"/>
              <a:t>05.04.2023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C22ECE-820D-4EE2-B2F9-3C7151F87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05682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19922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87317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5534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46268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71071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29699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55077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23275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18809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9438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99439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1180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65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61949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44845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82473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34104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7102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22ECE-820D-4EE2-B2F9-3C7151F871D9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7227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EE15257-1303-468C-B575-4D6E246BAD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F89FC8E9-BADE-4B92-A59D-9E25AB23D4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AA30D28-D386-492F-96F1-1011E9C0C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5648F-81BE-4E84-8C04-DA9106BFE26F}" type="datetime1">
              <a:rPr lang="ru-RU" smtClean="0"/>
              <a:t>05.04.2023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1E565D6-DEB4-4C72-AA05-C742E0FFC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401A353-8221-4506-99AB-C8DAAF7A0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261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E52F88C-1483-400E-8CAD-9D403113F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EEAC9C-634A-455F-BAAB-EED5EC8B87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DE83C44-5A26-43AE-B008-87729724E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3F97C-72D0-400C-BD82-93BF44CDCBAF}" type="datetime1">
              <a:rPr lang="ru-RU" smtClean="0"/>
              <a:t>05.04.2023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65E4159-3BDA-4F62-A15B-470665810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7F87295-F69C-4642-B0F0-897BD754D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619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1E227D9-1532-463F-B610-244EC9D08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D9E0305-A59A-4820-B6EE-811788F6F7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7F72441-BDFF-4B17-B3FB-70B1A7EC2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FF1CC-CC1B-49E8-8F8F-1E0E36B4A43A}" type="datetime1">
              <a:rPr lang="ru-RU" smtClean="0"/>
              <a:t>05.04.2023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6899250-117B-4D91-920C-8E6F19484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6E7EB02-E048-416C-916E-C31585482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9912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7A9DAD8-8B3E-44E7-BC7E-27365288D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D775CF2-7A42-4665-9681-54078B5A42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714947B-FF91-4A18-AC26-E83764773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24DC443B-F30E-48F8-912C-6DBAF19B0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71586-9AA0-4067-8317-0EC8D41D8EF3}" type="datetime1">
              <a:rPr lang="ru-RU" smtClean="0"/>
              <a:t>05.04.2023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A163C94-0550-4976-A424-A6B0255D3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D266A3C5-EFD7-4340-BD2F-8C997E447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345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57A04F8-D059-4F40-B3D1-7B14D3A870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912B605C-38C9-4856-A23C-E66B4CE8B8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703A1FC-1C12-4C53-9F17-4E70C20FAA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C10BC334-46D8-4A77-ABA8-2C06172B15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66A74B79-93B0-493E-8BDA-3F86822104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8F1026FA-3353-4623-BC31-9326F851B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80EA-B0D3-42CF-8B3B-4F653604B7E4}" type="datetime1">
              <a:rPr lang="ru-RU" smtClean="0"/>
              <a:t>05.04.2023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099755E4-1A65-4CF2-ACC2-C94341D12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5342D24-85CC-4279-8414-CB2AE59D9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948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B17D285-6723-4A26-AA75-276838601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09CFE603-5E37-4458-B77E-6641D04472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D433D-72BC-46F8-BEEC-75799B643E10}" type="datetime1">
              <a:rPr lang="ru-RU" smtClean="0"/>
              <a:t>05.04.2023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B8CAA521-8B5A-447D-9AA1-9C11700B4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17C1370A-1EC2-4569-9F74-3E9FC42B1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577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318E36D5-1AD9-4A4A-9709-58C54A44B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EAFD6-C775-4546-B4A3-8B4725522436}" type="datetime1">
              <a:rPr lang="ru-RU" smtClean="0"/>
              <a:t>05.04.2023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4ED26B39-C0B3-414A-9830-2215AAFE5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27F35C7E-9447-4B41-86B2-CA13AC2EB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6500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2464BC7-3D32-4A54-9656-B2F51C6CE1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2E616D3-427A-47D9-8CD2-B0716BFA08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761D1D34-A008-4CF8-B62E-AD5AEDDEB1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40B272C-2A6F-4FB4-8D89-CEB2A9076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1824-13CF-4447-8495-DA8CC3960850}" type="datetime1">
              <a:rPr lang="ru-RU" smtClean="0"/>
              <a:t>05.04.2023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415D021-652C-4A2E-B6F7-4AE60B1A1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BC48AF5-F91B-478F-AEA8-B38F4C04D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4280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E93841D-CF4A-4335-AF02-0CF3D8660B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E37568CE-F7B6-4BF4-A883-F13F9BBFC5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4724E502-926C-402F-BBE9-634903A909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BCC21EBF-889A-4D6D-8E67-F6DB055DE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05468-DC4D-40F5-BD33-FEBBF1FE6AC5}" type="datetime1">
              <a:rPr lang="ru-RU" smtClean="0"/>
              <a:t>05.04.2023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1248E5A-D821-4E3A-BDC3-0D7E99BA6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FA0A2FB1-1AD7-482D-AF0B-DC7DDDE12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84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B289197-44C7-4406-840A-2AB6796CD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9B5C6EB2-F775-45B2-8B4F-E008E4E043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766F0D8-4A7B-4DD9-98BA-3BD23259D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F339E-EF29-4BF0-963B-62E658EB9A99}" type="datetime1">
              <a:rPr lang="ru-RU" smtClean="0"/>
              <a:t>05.04.2023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819E73A-7A3F-47D3-8385-454DA5DDA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26189AB-D56E-4F7D-91E2-40BC82196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9946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A07141B5-D61E-4905-BB57-8B12F21C01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58C68CD-E348-457F-9095-4A261E29DE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CCB2D64-8191-4B41-8C98-B3ED48D1C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1B154-1078-4FE2-917E-244A72A4AD2A}" type="datetime1">
              <a:rPr lang="ru-RU" smtClean="0"/>
              <a:t>05.04.2023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44E8F9D-78D1-444F-B9E2-83A868DA4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D62A130-126F-4A22-81C0-46BD0CAEA6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675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58675C8-9996-440F-8B64-D9D151FCB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E47C224-0796-4944-A90C-58ECDBB8BA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D99BA38-2CFE-4118-B263-FED6C929C1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A6D3BA-0690-4DB3-96F7-F1CD79D4CE28}" type="datetime1">
              <a:rPr lang="ru-RU" smtClean="0"/>
              <a:t>05.04.2023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62F9772-CEB8-4060-BD70-383E0BEFAD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0A39434-F197-4487-8A75-6750FA3DAA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54033A-A304-4FBC-BC2B-FB29A6B36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7353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6.xml"/><Relationship Id="rId5" Type="http://schemas.openxmlformats.org/officeDocument/2006/relationships/chart" Target="../charts/chart5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2.jp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2.xml"/><Relationship Id="rId13" Type="http://schemas.openxmlformats.org/officeDocument/2006/relationships/image" Target="../media/image16.png"/><Relationship Id="rId3" Type="http://schemas.openxmlformats.org/officeDocument/2006/relationships/image" Target="../media/image5.jpg"/><Relationship Id="rId7" Type="http://schemas.openxmlformats.org/officeDocument/2006/relationships/chart" Target="../charts/chart11.xml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0.xml"/><Relationship Id="rId11" Type="http://schemas.openxmlformats.org/officeDocument/2006/relationships/chart" Target="../charts/chart14.xml"/><Relationship Id="rId5" Type="http://schemas.openxmlformats.org/officeDocument/2006/relationships/chart" Target="../charts/chart9.xml"/><Relationship Id="rId10" Type="http://schemas.openxmlformats.org/officeDocument/2006/relationships/chart" Target="../charts/chart13.xml"/><Relationship Id="rId4" Type="http://schemas.openxmlformats.org/officeDocument/2006/relationships/image" Target="../media/image6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7.jpg"/><Relationship Id="rId7" Type="http://schemas.openxmlformats.org/officeDocument/2006/relationships/chart" Target="../charts/chart1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6.xml"/><Relationship Id="rId5" Type="http://schemas.openxmlformats.org/officeDocument/2006/relationships/image" Target="../media/image6.png"/><Relationship Id="rId4" Type="http://schemas.openxmlformats.org/officeDocument/2006/relationships/chart" Target="../charts/char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9.xml"/><Relationship Id="rId4" Type="http://schemas.openxmlformats.org/officeDocument/2006/relationships/chart" Target="../charts/chart1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4.xml"/><Relationship Id="rId3" Type="http://schemas.openxmlformats.org/officeDocument/2006/relationships/image" Target="../media/image6.png"/><Relationship Id="rId7" Type="http://schemas.openxmlformats.org/officeDocument/2006/relationships/chart" Target="../charts/chart2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2.xml"/><Relationship Id="rId5" Type="http://schemas.openxmlformats.org/officeDocument/2006/relationships/chart" Target="../charts/chart21.xml"/><Relationship Id="rId4" Type="http://schemas.openxmlformats.org/officeDocument/2006/relationships/chart" Target="../charts/chart20.xml"/><Relationship Id="rId9" Type="http://schemas.openxmlformats.org/officeDocument/2006/relationships/chart" Target="../charts/chart2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8.xml"/><Relationship Id="rId3" Type="http://schemas.openxmlformats.org/officeDocument/2006/relationships/image" Target="../media/image19.jp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7.xml"/><Relationship Id="rId5" Type="http://schemas.openxmlformats.org/officeDocument/2006/relationships/chart" Target="../charts/chart26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7" Type="http://schemas.openxmlformats.org/officeDocument/2006/relationships/chart" Target="../charts/chart3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0.xml"/><Relationship Id="rId5" Type="http://schemas.openxmlformats.org/officeDocument/2006/relationships/chart" Target="../charts/chart29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jp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6.png"/><Relationship Id="rId9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7" Type="http://schemas.openxmlformats.org/officeDocument/2006/relationships/chart" Target="../charts/chart3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chart" Target="../charts/chart32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6.xml"/><Relationship Id="rId3" Type="http://schemas.openxmlformats.org/officeDocument/2006/relationships/chart" Target="../charts/chart34.xml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chart" Target="../charts/chart35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2.jpe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6.png"/><Relationship Id="rId9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8.jp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3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92A1376B-12D6-45DA-B066-7A135D4FC243}"/>
              </a:ext>
            </a:extLst>
          </p:cNvPr>
          <p:cNvSpPr/>
          <p:nvPr/>
        </p:nvSpPr>
        <p:spPr>
          <a:xfrm>
            <a:off x="0" y="4467180"/>
            <a:ext cx="6648450" cy="108594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838200" y="23431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6725" y="4647158"/>
            <a:ext cx="581025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АНДРЕЙ ФИЛИППОВИЧ КНОРР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заместитель Губернатора Томской области по агропромышленной политике и природопользованию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10542FD-D6CC-4BFC-A09F-59471459124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25" y="376237"/>
            <a:ext cx="1223963" cy="1123959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E0556D8B-1C48-449F-9465-D0236585A48E}"/>
              </a:ext>
            </a:extLst>
          </p:cNvPr>
          <p:cNvSpPr/>
          <p:nvPr/>
        </p:nvSpPr>
        <p:spPr>
          <a:xfrm>
            <a:off x="-1" y="2488222"/>
            <a:ext cx="9565419" cy="2121877"/>
          </a:xfrm>
          <a:prstGeom prst="rect">
            <a:avLst/>
          </a:prstGeom>
          <a:solidFill>
            <a:schemeClr val="accent6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FA89723-6FD4-44B3-9EC3-1802F9E96AD6}"/>
              </a:ext>
            </a:extLst>
          </p:cNvPr>
          <p:cNvSpPr txBox="1"/>
          <p:nvPr/>
        </p:nvSpPr>
        <p:spPr>
          <a:xfrm>
            <a:off x="466724" y="2837278"/>
            <a:ext cx="8923765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</a:rPr>
              <a:t>ИТОГИ ЗА 10 ЛЕТ. ГОТОВНОСТЬ К ПОЛЕВОМУ СЕЗОНУ 2023 ГОДА.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6D61791-7CB1-4D8E-9E0E-FDA57EA26D2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162" y="376237"/>
            <a:ext cx="1111285" cy="1124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61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3B1BC658-4EA2-4B7A-B137-5402ABEC00A4}"/>
              </a:ext>
            </a:extLst>
          </p:cNvPr>
          <p:cNvSpPr txBox="1"/>
          <p:nvPr/>
        </p:nvSpPr>
        <p:spPr>
          <a:xfrm>
            <a:off x="1276350" y="479789"/>
            <a:ext cx="89219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ЭТАПЫ СЕЛЬСКОХОЗЯЙСТВЕННЫХ РАБОТ С АПРЕЛЯ ПО НОЯБРЬ</a:t>
            </a:r>
          </a:p>
        </p:txBody>
      </p:sp>
      <p:grpSp>
        <p:nvGrpSpPr>
          <p:cNvPr id="132" name="Группа 131">
            <a:extLst>
              <a:ext uri="{FF2B5EF4-FFF2-40B4-BE49-F238E27FC236}">
                <a16:creationId xmlns:a16="http://schemas.microsoft.com/office/drawing/2014/main" xmlns="" id="{7B853B4E-EAD1-4EA0-9FDB-99792EEF9FC4}"/>
              </a:ext>
            </a:extLst>
          </p:cNvPr>
          <p:cNvGrpSpPr/>
          <p:nvPr/>
        </p:nvGrpSpPr>
        <p:grpSpPr>
          <a:xfrm>
            <a:off x="857250" y="879899"/>
            <a:ext cx="9029700" cy="148066"/>
            <a:chOff x="857250" y="699531"/>
            <a:chExt cx="8658225" cy="180677"/>
          </a:xfrm>
        </p:grpSpPr>
        <p:sp>
          <p:nvSpPr>
            <p:cNvPr id="133" name="Прямоугольник 132">
              <a:extLst>
                <a:ext uri="{FF2B5EF4-FFF2-40B4-BE49-F238E27FC236}">
                  <a16:creationId xmlns:a16="http://schemas.microsoft.com/office/drawing/2014/main" xmlns="" id="{23BF53DB-A7C3-4E96-B9B7-6B74A4457ECE}"/>
                </a:ext>
              </a:extLst>
            </p:cNvPr>
            <p:cNvSpPr/>
            <p:nvPr/>
          </p:nvSpPr>
          <p:spPr>
            <a:xfrm flipV="1">
              <a:off x="857250" y="699531"/>
              <a:ext cx="8658225" cy="45719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4" name="Прямоугольник 133">
              <a:extLst>
                <a:ext uri="{FF2B5EF4-FFF2-40B4-BE49-F238E27FC236}">
                  <a16:creationId xmlns:a16="http://schemas.microsoft.com/office/drawing/2014/main" xmlns="" id="{CF2BCB20-34CE-47CE-9691-63687B0ED0EE}"/>
                </a:ext>
              </a:extLst>
            </p:cNvPr>
            <p:cNvSpPr/>
            <p:nvPr/>
          </p:nvSpPr>
          <p:spPr>
            <a:xfrm>
              <a:off x="857250" y="775433"/>
              <a:ext cx="8658225" cy="104775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35" name="Рисунок 134">
            <a:extLst>
              <a:ext uri="{FF2B5EF4-FFF2-40B4-BE49-F238E27FC236}">
                <a16:creationId xmlns:a16="http://schemas.microsoft.com/office/drawing/2014/main" xmlns="" id="{0D6FCE05-D612-489F-9D71-E753DD3C98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175859"/>
            <a:ext cx="1012580" cy="929847"/>
          </a:xfrm>
          <a:prstGeom prst="rect">
            <a:avLst/>
          </a:prstGeom>
        </p:spPr>
      </p:pic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xmlns="" id="{7F78631F-9A96-4469-B328-CFAA92C5641E}"/>
              </a:ext>
            </a:extLst>
          </p:cNvPr>
          <p:cNvCxnSpPr>
            <a:cxnSpLocks/>
          </p:cNvCxnSpPr>
          <p:nvPr/>
        </p:nvCxnSpPr>
        <p:spPr>
          <a:xfrm>
            <a:off x="762018" y="1641163"/>
            <a:ext cx="0" cy="3821848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lg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>
            <a:extLst>
              <a:ext uri="{FF2B5EF4-FFF2-40B4-BE49-F238E27FC236}">
                <a16:creationId xmlns:a16="http://schemas.microsoft.com/office/drawing/2014/main" xmlns="" id="{29F7CB68-72D6-4E78-8492-E8DA229B0FA2}"/>
              </a:ext>
            </a:extLst>
          </p:cNvPr>
          <p:cNvCxnSpPr>
            <a:cxnSpLocks/>
          </p:cNvCxnSpPr>
          <p:nvPr/>
        </p:nvCxnSpPr>
        <p:spPr>
          <a:xfrm>
            <a:off x="2111428" y="1641163"/>
            <a:ext cx="0" cy="3821848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lg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>
            <a:extLst>
              <a:ext uri="{FF2B5EF4-FFF2-40B4-BE49-F238E27FC236}">
                <a16:creationId xmlns:a16="http://schemas.microsoft.com/office/drawing/2014/main" xmlns="" id="{EA3146C9-CF3B-48E8-AC1A-44781FDEC9D5}"/>
              </a:ext>
            </a:extLst>
          </p:cNvPr>
          <p:cNvCxnSpPr>
            <a:cxnSpLocks/>
          </p:cNvCxnSpPr>
          <p:nvPr/>
        </p:nvCxnSpPr>
        <p:spPr>
          <a:xfrm>
            <a:off x="3460838" y="1641163"/>
            <a:ext cx="0" cy="3821848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lg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>
            <a:extLst>
              <a:ext uri="{FF2B5EF4-FFF2-40B4-BE49-F238E27FC236}">
                <a16:creationId xmlns:a16="http://schemas.microsoft.com/office/drawing/2014/main" xmlns="" id="{AAE6CF16-022F-4604-89F9-4F2963A514CE}"/>
              </a:ext>
            </a:extLst>
          </p:cNvPr>
          <p:cNvCxnSpPr>
            <a:cxnSpLocks/>
          </p:cNvCxnSpPr>
          <p:nvPr/>
        </p:nvCxnSpPr>
        <p:spPr>
          <a:xfrm>
            <a:off x="4810248" y="1641163"/>
            <a:ext cx="0" cy="3821848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lg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>
            <a:extLst>
              <a:ext uri="{FF2B5EF4-FFF2-40B4-BE49-F238E27FC236}">
                <a16:creationId xmlns:a16="http://schemas.microsoft.com/office/drawing/2014/main" xmlns="" id="{BC531530-A767-4670-A252-478336BC41C2}"/>
              </a:ext>
            </a:extLst>
          </p:cNvPr>
          <p:cNvCxnSpPr>
            <a:cxnSpLocks/>
          </p:cNvCxnSpPr>
          <p:nvPr/>
        </p:nvCxnSpPr>
        <p:spPr>
          <a:xfrm>
            <a:off x="6159658" y="1641163"/>
            <a:ext cx="0" cy="3821848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lg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>
            <a:extLst>
              <a:ext uri="{FF2B5EF4-FFF2-40B4-BE49-F238E27FC236}">
                <a16:creationId xmlns:a16="http://schemas.microsoft.com/office/drawing/2014/main" xmlns="" id="{E3186636-B637-4516-9E91-5F75ECD49E48}"/>
              </a:ext>
            </a:extLst>
          </p:cNvPr>
          <p:cNvCxnSpPr>
            <a:cxnSpLocks/>
          </p:cNvCxnSpPr>
          <p:nvPr/>
        </p:nvCxnSpPr>
        <p:spPr>
          <a:xfrm>
            <a:off x="7509068" y="1641163"/>
            <a:ext cx="0" cy="3821848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lg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>
            <a:extLst>
              <a:ext uri="{FF2B5EF4-FFF2-40B4-BE49-F238E27FC236}">
                <a16:creationId xmlns:a16="http://schemas.microsoft.com/office/drawing/2014/main" xmlns="" id="{45D621C1-51D1-4D0B-9B3F-AE00184B53A3}"/>
              </a:ext>
            </a:extLst>
          </p:cNvPr>
          <p:cNvCxnSpPr>
            <a:cxnSpLocks/>
          </p:cNvCxnSpPr>
          <p:nvPr/>
        </p:nvCxnSpPr>
        <p:spPr>
          <a:xfrm>
            <a:off x="8858478" y="1641163"/>
            <a:ext cx="0" cy="3821848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lg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>
            <a:extLst>
              <a:ext uri="{FF2B5EF4-FFF2-40B4-BE49-F238E27FC236}">
                <a16:creationId xmlns:a16="http://schemas.microsoft.com/office/drawing/2014/main" xmlns="" id="{FADA6DBA-0A4B-4BDE-BC01-20A16641A874}"/>
              </a:ext>
            </a:extLst>
          </p:cNvPr>
          <p:cNvCxnSpPr>
            <a:cxnSpLocks/>
          </p:cNvCxnSpPr>
          <p:nvPr/>
        </p:nvCxnSpPr>
        <p:spPr>
          <a:xfrm>
            <a:off x="10207887" y="1641163"/>
            <a:ext cx="0" cy="3821848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lg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9" name="Группа 8">
            <a:extLst>
              <a:ext uri="{FF2B5EF4-FFF2-40B4-BE49-F238E27FC236}">
                <a16:creationId xmlns:a16="http://schemas.microsoft.com/office/drawing/2014/main" xmlns="" id="{BBB67172-4520-4382-9E7C-D155D172757C}"/>
              </a:ext>
            </a:extLst>
          </p:cNvPr>
          <p:cNvGrpSpPr/>
          <p:nvPr/>
        </p:nvGrpSpPr>
        <p:grpSpPr>
          <a:xfrm>
            <a:off x="452437" y="5798899"/>
            <a:ext cx="11287125" cy="362985"/>
            <a:chOff x="452437" y="3095526"/>
            <a:chExt cx="11287125" cy="362985"/>
          </a:xfrm>
        </p:grpSpPr>
        <p:cxnSp>
          <p:nvCxnSpPr>
            <p:cNvPr id="4" name="Прямая со стрелкой 3">
              <a:extLst>
                <a:ext uri="{FF2B5EF4-FFF2-40B4-BE49-F238E27FC236}">
                  <a16:creationId xmlns:a16="http://schemas.microsoft.com/office/drawing/2014/main" xmlns="" id="{3E03BD45-0D6A-4F34-9DA7-39D3765F3563}"/>
                </a:ext>
              </a:extLst>
            </p:cNvPr>
            <p:cNvCxnSpPr/>
            <p:nvPr/>
          </p:nvCxnSpPr>
          <p:spPr>
            <a:xfrm>
              <a:off x="452437" y="3419475"/>
              <a:ext cx="11287125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xmlns="" id="{46C1405A-C838-4062-9243-BB3291980922}"/>
                </a:ext>
              </a:extLst>
            </p:cNvPr>
            <p:cNvSpPr txBox="1"/>
            <p:nvPr/>
          </p:nvSpPr>
          <p:spPr>
            <a:xfrm>
              <a:off x="902331" y="3115539"/>
              <a:ext cx="1036196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600" dirty="0">
                  <a:latin typeface="Arial" panose="020B0604020202020204" pitchFamily="34" charset="0"/>
                  <a:cs typeface="Arial" panose="020B0604020202020204" pitchFamily="34" charset="0"/>
                </a:rPr>
                <a:t>апрель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xmlns="" id="{9BB35188-D5D4-4D78-8182-9B07D26D0509}"/>
                </a:ext>
              </a:extLst>
            </p:cNvPr>
            <p:cNvSpPr txBox="1"/>
            <p:nvPr/>
          </p:nvSpPr>
          <p:spPr>
            <a:xfrm>
              <a:off x="3800189" y="3115539"/>
              <a:ext cx="779993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600" dirty="0">
                  <a:latin typeface="Arial" panose="020B0604020202020204" pitchFamily="34" charset="0"/>
                  <a:cs typeface="Arial" panose="020B0604020202020204" pitchFamily="34" charset="0"/>
                </a:rPr>
                <a:t>июнь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xmlns="" id="{DFFA8BDF-DC27-4BEE-9130-AEA57C0B4173}"/>
                </a:ext>
              </a:extLst>
            </p:cNvPr>
            <p:cNvSpPr txBox="1"/>
            <p:nvPr/>
          </p:nvSpPr>
          <p:spPr>
            <a:xfrm>
              <a:off x="2411653" y="3119957"/>
              <a:ext cx="779993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600" dirty="0">
                  <a:latin typeface="Arial" panose="020B0604020202020204" pitchFamily="34" charset="0"/>
                  <a:cs typeface="Arial" panose="020B0604020202020204" pitchFamily="34" charset="0"/>
                </a:rPr>
                <a:t>май</a:t>
              </a: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xmlns="" id="{83B26E6E-2295-4E58-A60D-17D3E76AC3C1}"/>
                </a:ext>
              </a:extLst>
            </p:cNvPr>
            <p:cNvSpPr txBox="1"/>
            <p:nvPr/>
          </p:nvSpPr>
          <p:spPr>
            <a:xfrm>
              <a:off x="5098735" y="3111024"/>
              <a:ext cx="779993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600" dirty="0">
                  <a:latin typeface="Arial" panose="020B0604020202020204" pitchFamily="34" charset="0"/>
                  <a:cs typeface="Arial" panose="020B0604020202020204" pitchFamily="34" charset="0"/>
                </a:rPr>
                <a:t>июль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xmlns="" id="{95FBABEB-0569-4767-80C2-FCF74E4F8348}"/>
                </a:ext>
              </a:extLst>
            </p:cNvPr>
            <p:cNvSpPr txBox="1"/>
            <p:nvPr/>
          </p:nvSpPr>
          <p:spPr>
            <a:xfrm>
              <a:off x="7652966" y="3109723"/>
              <a:ext cx="1240662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600" dirty="0">
                  <a:latin typeface="Arial" panose="020B0604020202020204" pitchFamily="34" charset="0"/>
                  <a:cs typeface="Arial" panose="020B0604020202020204" pitchFamily="34" charset="0"/>
                </a:rPr>
                <a:t>сентябрь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xmlns="" id="{2F931FDF-9514-41AB-A632-513B9AD93783}"/>
                </a:ext>
              </a:extLst>
            </p:cNvPr>
            <p:cNvSpPr txBox="1"/>
            <p:nvPr/>
          </p:nvSpPr>
          <p:spPr>
            <a:xfrm>
              <a:off x="6440589" y="3112167"/>
              <a:ext cx="779993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600" dirty="0">
                  <a:latin typeface="Arial" panose="020B0604020202020204" pitchFamily="34" charset="0"/>
                  <a:cs typeface="Arial" panose="020B0604020202020204" pitchFamily="34" charset="0"/>
                </a:rPr>
                <a:t>август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xmlns="" id="{3AAF8149-AA30-43EE-89B1-8C55883A8051}"/>
                </a:ext>
              </a:extLst>
            </p:cNvPr>
            <p:cNvSpPr txBox="1"/>
            <p:nvPr/>
          </p:nvSpPr>
          <p:spPr>
            <a:xfrm>
              <a:off x="8968018" y="3103275"/>
              <a:ext cx="1379408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600" dirty="0">
                  <a:latin typeface="Arial" panose="020B0604020202020204" pitchFamily="34" charset="0"/>
                  <a:cs typeface="Arial" panose="020B0604020202020204" pitchFamily="34" charset="0"/>
                </a:rPr>
                <a:t>октябрь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xmlns="" id="{D7789F80-D9A4-4291-B58A-168B9DD09EFE}"/>
                </a:ext>
              </a:extLst>
            </p:cNvPr>
            <p:cNvSpPr txBox="1"/>
            <p:nvPr/>
          </p:nvSpPr>
          <p:spPr>
            <a:xfrm>
              <a:off x="10448163" y="3095526"/>
              <a:ext cx="1045023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600" dirty="0">
                  <a:latin typeface="Arial" panose="020B0604020202020204" pitchFamily="34" charset="0"/>
                  <a:cs typeface="Arial" panose="020B0604020202020204" pitchFamily="34" charset="0"/>
                </a:rPr>
                <a:t>ноябрь</a:t>
              </a:r>
            </a:p>
          </p:txBody>
        </p:sp>
      </p:grp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9B9740D9-E357-45AE-A7E6-515E0D08ED7F}"/>
              </a:ext>
            </a:extLst>
          </p:cNvPr>
          <p:cNvSpPr/>
          <p:nvPr/>
        </p:nvSpPr>
        <p:spPr>
          <a:xfrm>
            <a:off x="1114426" y="1743242"/>
            <a:ext cx="2961228" cy="899364"/>
          </a:xfrm>
          <a:prstGeom prst="rect">
            <a:avLst/>
          </a:prstGeom>
          <a:solidFill>
            <a:schemeClr val="bg1">
              <a:alpha val="87000"/>
            </a:schemeClr>
          </a:solidFill>
          <a:ln>
            <a:solidFill>
              <a:srgbClr val="70AD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Прямоугольник 74">
            <a:extLst>
              <a:ext uri="{FF2B5EF4-FFF2-40B4-BE49-F238E27FC236}">
                <a16:creationId xmlns:a16="http://schemas.microsoft.com/office/drawing/2014/main" xmlns="" id="{B0F6724C-9ABB-49B9-BF5B-A2E656F15F89}"/>
              </a:ext>
            </a:extLst>
          </p:cNvPr>
          <p:cNvSpPr/>
          <p:nvPr/>
        </p:nvSpPr>
        <p:spPr>
          <a:xfrm>
            <a:off x="4356583" y="1734945"/>
            <a:ext cx="5569655" cy="899364"/>
          </a:xfrm>
          <a:prstGeom prst="rect">
            <a:avLst/>
          </a:prstGeom>
          <a:solidFill>
            <a:schemeClr val="bg1">
              <a:alpha val="87000"/>
            </a:schemeClr>
          </a:solidFill>
          <a:ln>
            <a:solidFill>
              <a:srgbClr val="70AD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xmlns="" id="{01549387-1DED-4F75-AE58-3F90E02856AB}"/>
              </a:ext>
            </a:extLst>
          </p:cNvPr>
          <p:cNvGrpSpPr/>
          <p:nvPr/>
        </p:nvGrpSpPr>
        <p:grpSpPr>
          <a:xfrm>
            <a:off x="1275096" y="1515723"/>
            <a:ext cx="1605827" cy="386522"/>
            <a:chOff x="1275096" y="1457212"/>
            <a:chExt cx="1605827" cy="386522"/>
          </a:xfrm>
        </p:grpSpPr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xmlns="" id="{338AF5C3-EB4C-4BD0-A58B-6C3D53BA88F5}"/>
                </a:ext>
              </a:extLst>
            </p:cNvPr>
            <p:cNvSpPr/>
            <p:nvPr/>
          </p:nvSpPr>
          <p:spPr>
            <a:xfrm>
              <a:off x="1275096" y="1457212"/>
              <a:ext cx="1605827" cy="386522"/>
            </a:xfrm>
            <a:prstGeom prst="rect">
              <a:avLst/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xmlns="" id="{788522C0-EBD7-4B9D-89BB-06379C954D97}"/>
                </a:ext>
              </a:extLst>
            </p:cNvPr>
            <p:cNvSpPr txBox="1"/>
            <p:nvPr/>
          </p:nvSpPr>
          <p:spPr>
            <a:xfrm>
              <a:off x="1300881" y="1507528"/>
              <a:ext cx="1474429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ПОСЕВНАЯ</a:t>
              </a:r>
            </a:p>
          </p:txBody>
        </p:sp>
      </p:grpSp>
      <p:grpSp>
        <p:nvGrpSpPr>
          <p:cNvPr id="82" name="Группа 81">
            <a:extLst>
              <a:ext uri="{FF2B5EF4-FFF2-40B4-BE49-F238E27FC236}">
                <a16:creationId xmlns:a16="http://schemas.microsoft.com/office/drawing/2014/main" xmlns="" id="{844660A8-1E1C-4053-866C-6C52F5B38BB8}"/>
              </a:ext>
            </a:extLst>
          </p:cNvPr>
          <p:cNvGrpSpPr/>
          <p:nvPr/>
        </p:nvGrpSpPr>
        <p:grpSpPr>
          <a:xfrm>
            <a:off x="4503684" y="1534774"/>
            <a:ext cx="2878066" cy="386522"/>
            <a:chOff x="1275096" y="1457212"/>
            <a:chExt cx="2878066" cy="386522"/>
          </a:xfrm>
        </p:grpSpPr>
        <p:sp>
          <p:nvSpPr>
            <p:cNvPr id="83" name="Прямоугольник 82">
              <a:extLst>
                <a:ext uri="{FF2B5EF4-FFF2-40B4-BE49-F238E27FC236}">
                  <a16:creationId xmlns:a16="http://schemas.microsoft.com/office/drawing/2014/main" xmlns="" id="{B1DFDD77-B8D4-4ED6-B7F6-DE720E79AA54}"/>
                </a:ext>
              </a:extLst>
            </p:cNvPr>
            <p:cNvSpPr/>
            <p:nvPr/>
          </p:nvSpPr>
          <p:spPr>
            <a:xfrm>
              <a:off x="1275096" y="1457212"/>
              <a:ext cx="2878066" cy="386522"/>
            </a:xfrm>
            <a:prstGeom prst="rect">
              <a:avLst/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xmlns="" id="{8DBBB532-F56D-4133-8A67-7133835B507C}"/>
                </a:ext>
              </a:extLst>
            </p:cNvPr>
            <p:cNvSpPr txBox="1"/>
            <p:nvPr/>
          </p:nvSpPr>
          <p:spPr>
            <a:xfrm>
              <a:off x="1300880" y="1507528"/>
              <a:ext cx="2804779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КОРМОЗАГОТОВИТЕЛЬНАЯ</a:t>
              </a:r>
            </a:p>
          </p:txBody>
        </p:sp>
      </p:grpSp>
      <p:sp>
        <p:nvSpPr>
          <p:cNvPr id="98" name="TextBox 97">
            <a:extLst>
              <a:ext uri="{FF2B5EF4-FFF2-40B4-BE49-F238E27FC236}">
                <a16:creationId xmlns:a16="http://schemas.microsoft.com/office/drawing/2014/main" xmlns="" id="{E82BBD19-AAB2-4CE8-992F-A533EE2ABCDD}"/>
              </a:ext>
            </a:extLst>
          </p:cNvPr>
          <p:cNvSpPr txBox="1"/>
          <p:nvPr/>
        </p:nvSpPr>
        <p:spPr>
          <a:xfrm>
            <a:off x="1190568" y="1927956"/>
            <a:ext cx="20580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F08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 апреля – 14 июня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xmlns="" id="{C92643E1-9669-4B8C-B87C-9857D4CBB3EA}"/>
              </a:ext>
            </a:extLst>
          </p:cNvPr>
          <p:cNvSpPr txBox="1"/>
          <p:nvPr/>
        </p:nvSpPr>
        <p:spPr>
          <a:xfrm>
            <a:off x="3104954" y="2177731"/>
            <a:ext cx="991257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2381 ед. </a:t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с/х техника</a:t>
            </a:r>
          </a:p>
        </p:txBody>
      </p:sp>
      <p:pic>
        <p:nvPicPr>
          <p:cNvPr id="100" name="Рисунок 99">
            <a:extLst>
              <a:ext uri="{FF2B5EF4-FFF2-40B4-BE49-F238E27FC236}">
                <a16:creationId xmlns:a16="http://schemas.microsoft.com/office/drawing/2014/main" xmlns="" id="{2386C0FE-DCA3-4528-9D68-2A264A37632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517" y="2154737"/>
            <a:ext cx="696714" cy="696714"/>
          </a:xfrm>
          <a:prstGeom prst="rect">
            <a:avLst/>
          </a:prstGeom>
        </p:spPr>
      </p:pic>
      <p:sp>
        <p:nvSpPr>
          <p:cNvPr id="101" name="TextBox 100">
            <a:extLst>
              <a:ext uri="{FF2B5EF4-FFF2-40B4-BE49-F238E27FC236}">
                <a16:creationId xmlns:a16="http://schemas.microsoft.com/office/drawing/2014/main" xmlns="" id="{6E308A5A-8A83-4F29-BF01-97752ABFF3A3}"/>
              </a:ext>
            </a:extLst>
          </p:cNvPr>
          <p:cNvSpPr txBox="1"/>
          <p:nvPr/>
        </p:nvSpPr>
        <p:spPr>
          <a:xfrm>
            <a:off x="4414733" y="1955052"/>
            <a:ext cx="20580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F08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 июня – 25 октября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xmlns="" id="{F2217C14-F1FE-412A-A85E-F093609783BC}"/>
              </a:ext>
            </a:extLst>
          </p:cNvPr>
          <p:cNvSpPr txBox="1"/>
          <p:nvPr/>
        </p:nvSpPr>
        <p:spPr>
          <a:xfrm>
            <a:off x="8874393" y="2147267"/>
            <a:ext cx="1080262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562 ед. </a:t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с/х техника</a:t>
            </a:r>
          </a:p>
        </p:txBody>
      </p:sp>
      <p:pic>
        <p:nvPicPr>
          <p:cNvPr id="105" name="Рисунок 104">
            <a:extLst>
              <a:ext uri="{FF2B5EF4-FFF2-40B4-BE49-F238E27FC236}">
                <a16:creationId xmlns:a16="http://schemas.microsoft.com/office/drawing/2014/main" xmlns="" id="{0FAB690D-9522-4C06-88DE-7FC71E8ED08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495" y="2155310"/>
            <a:ext cx="696714" cy="696714"/>
          </a:xfrm>
          <a:prstGeom prst="rect">
            <a:avLst/>
          </a:prstGeom>
        </p:spPr>
      </p:pic>
      <p:grpSp>
        <p:nvGrpSpPr>
          <p:cNvPr id="22" name="Группа 21">
            <a:extLst>
              <a:ext uri="{FF2B5EF4-FFF2-40B4-BE49-F238E27FC236}">
                <a16:creationId xmlns:a16="http://schemas.microsoft.com/office/drawing/2014/main" xmlns="" id="{1D8741A9-04FD-4F18-9446-C3678A4B21FC}"/>
              </a:ext>
            </a:extLst>
          </p:cNvPr>
          <p:cNvGrpSpPr/>
          <p:nvPr/>
        </p:nvGrpSpPr>
        <p:grpSpPr>
          <a:xfrm>
            <a:off x="6699463" y="3609349"/>
            <a:ext cx="4588034" cy="1307439"/>
            <a:chOff x="6159658" y="3934104"/>
            <a:chExt cx="4588034" cy="1307439"/>
          </a:xfrm>
        </p:grpSpPr>
        <p:sp>
          <p:nvSpPr>
            <p:cNvPr id="76" name="Прямоугольник 75">
              <a:extLst>
                <a:ext uri="{FF2B5EF4-FFF2-40B4-BE49-F238E27FC236}">
                  <a16:creationId xmlns:a16="http://schemas.microsoft.com/office/drawing/2014/main" xmlns="" id="{D6E72119-B8C7-4F5F-BC1A-71741B5A13E7}"/>
                </a:ext>
              </a:extLst>
            </p:cNvPr>
            <p:cNvSpPr/>
            <p:nvPr/>
          </p:nvSpPr>
          <p:spPr>
            <a:xfrm>
              <a:off x="6159658" y="4134473"/>
              <a:ext cx="4460717" cy="899364"/>
            </a:xfrm>
            <a:prstGeom prst="rect">
              <a:avLst/>
            </a:prstGeom>
            <a:solidFill>
              <a:schemeClr val="bg1">
                <a:alpha val="87000"/>
              </a:schemeClr>
            </a:solidFill>
            <a:ln>
              <a:solidFill>
                <a:srgbClr val="70AD4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85" name="Группа 84">
              <a:extLst>
                <a:ext uri="{FF2B5EF4-FFF2-40B4-BE49-F238E27FC236}">
                  <a16:creationId xmlns:a16="http://schemas.microsoft.com/office/drawing/2014/main" xmlns="" id="{C64FD041-6422-4E01-947C-EE5AA5DAB7F3}"/>
                </a:ext>
              </a:extLst>
            </p:cNvPr>
            <p:cNvGrpSpPr/>
            <p:nvPr/>
          </p:nvGrpSpPr>
          <p:grpSpPr>
            <a:xfrm>
              <a:off x="6754579" y="3934104"/>
              <a:ext cx="1605827" cy="386522"/>
              <a:chOff x="1275096" y="1457212"/>
              <a:chExt cx="1605827" cy="386522"/>
            </a:xfrm>
          </p:grpSpPr>
          <p:sp>
            <p:nvSpPr>
              <p:cNvPr id="86" name="Прямоугольник 85">
                <a:extLst>
                  <a:ext uri="{FF2B5EF4-FFF2-40B4-BE49-F238E27FC236}">
                    <a16:creationId xmlns:a16="http://schemas.microsoft.com/office/drawing/2014/main" xmlns="" id="{E440C942-3357-4185-91A9-743ECF57CE5C}"/>
                  </a:ext>
                </a:extLst>
              </p:cNvPr>
              <p:cNvSpPr/>
              <p:nvPr/>
            </p:nvSpPr>
            <p:spPr>
              <a:xfrm>
                <a:off x="1275096" y="1457212"/>
                <a:ext cx="1605827" cy="386522"/>
              </a:xfrm>
              <a:prstGeom prst="rect">
                <a:avLst/>
              </a:prstGeom>
              <a:solidFill>
                <a:srgbClr val="70AD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xmlns="" id="{A4DA5263-1795-4F60-85D4-CBC630F03ADF}"/>
                  </a:ext>
                </a:extLst>
              </p:cNvPr>
              <p:cNvSpPr txBox="1"/>
              <p:nvPr/>
            </p:nvSpPr>
            <p:spPr>
              <a:xfrm>
                <a:off x="1300881" y="1507528"/>
                <a:ext cx="1538452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14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УБОРОЧНАЯ</a:t>
                </a:r>
              </a:p>
            </p:txBody>
          </p:sp>
        </p:grp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xmlns="" id="{7BAFEA47-A27D-47F9-B72D-FBAE57758885}"/>
                </a:ext>
              </a:extLst>
            </p:cNvPr>
            <p:cNvSpPr txBox="1"/>
            <p:nvPr/>
          </p:nvSpPr>
          <p:spPr>
            <a:xfrm>
              <a:off x="6666644" y="4335139"/>
              <a:ext cx="2058034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400" b="1" dirty="0">
                  <a:solidFill>
                    <a:srgbClr val="F0802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 августа – 8 ноября</a:t>
              </a: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xmlns="" id="{877736FB-8F78-4495-A3A8-727016ADA1F5}"/>
                </a:ext>
              </a:extLst>
            </p:cNvPr>
            <p:cNvSpPr txBox="1"/>
            <p:nvPr/>
          </p:nvSpPr>
          <p:spPr>
            <a:xfrm>
              <a:off x="9649675" y="4559368"/>
              <a:ext cx="1098017" cy="50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428 ед.</a:t>
              </a:r>
              <a:br>
                <a:rPr lang="ru-RU" sz="1600" b="1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100" b="1" dirty="0">
                  <a:latin typeface="Arial" panose="020B0604020202020204" pitchFamily="34" charset="0"/>
                  <a:cs typeface="Arial" panose="020B0604020202020204" pitchFamily="34" charset="0"/>
                </a:rPr>
                <a:t>с/х техника</a:t>
              </a:r>
            </a:p>
          </p:txBody>
        </p:sp>
        <p:pic>
          <p:nvPicPr>
            <p:cNvPr id="108" name="Рисунок 107">
              <a:extLst>
                <a:ext uri="{FF2B5EF4-FFF2-40B4-BE49-F238E27FC236}">
                  <a16:creationId xmlns:a16="http://schemas.microsoft.com/office/drawing/2014/main" xmlns="" id="{6ED78213-1EC1-441F-8493-052935BA28F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13404" y="4544829"/>
              <a:ext cx="696714" cy="696714"/>
            </a:xfrm>
            <a:prstGeom prst="rect">
              <a:avLst/>
            </a:prstGeom>
          </p:spPr>
        </p:pic>
      </p:grpSp>
      <p:grpSp>
        <p:nvGrpSpPr>
          <p:cNvPr id="21" name="Группа 20">
            <a:extLst>
              <a:ext uri="{FF2B5EF4-FFF2-40B4-BE49-F238E27FC236}">
                <a16:creationId xmlns:a16="http://schemas.microsoft.com/office/drawing/2014/main" xmlns="" id="{F26F3F5D-23CF-45B6-90AE-97512C193E6E}"/>
              </a:ext>
            </a:extLst>
          </p:cNvPr>
          <p:cNvGrpSpPr/>
          <p:nvPr/>
        </p:nvGrpSpPr>
        <p:grpSpPr>
          <a:xfrm>
            <a:off x="2880923" y="3712554"/>
            <a:ext cx="3776626" cy="1247229"/>
            <a:chOff x="2880923" y="3649030"/>
            <a:chExt cx="3776626" cy="1247229"/>
          </a:xfrm>
        </p:grpSpPr>
        <p:sp>
          <p:nvSpPr>
            <p:cNvPr id="74" name="Прямоугольник 73">
              <a:extLst>
                <a:ext uri="{FF2B5EF4-FFF2-40B4-BE49-F238E27FC236}">
                  <a16:creationId xmlns:a16="http://schemas.microsoft.com/office/drawing/2014/main" xmlns="" id="{64A46AA3-33BA-4837-9AF6-332C4C18D302}"/>
                </a:ext>
              </a:extLst>
            </p:cNvPr>
            <p:cNvSpPr/>
            <p:nvPr/>
          </p:nvSpPr>
          <p:spPr>
            <a:xfrm>
              <a:off x="2880923" y="3753269"/>
              <a:ext cx="3654683" cy="899364"/>
            </a:xfrm>
            <a:prstGeom prst="rect">
              <a:avLst/>
            </a:prstGeom>
            <a:solidFill>
              <a:schemeClr val="bg1">
                <a:alpha val="87000"/>
              </a:schemeClr>
            </a:solidFill>
            <a:ln>
              <a:solidFill>
                <a:srgbClr val="70AD4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91" name="Группа 90">
              <a:extLst>
                <a:ext uri="{FF2B5EF4-FFF2-40B4-BE49-F238E27FC236}">
                  <a16:creationId xmlns:a16="http://schemas.microsoft.com/office/drawing/2014/main" xmlns="" id="{8A77D8DD-6B8A-4090-B612-4897945B473E}"/>
                </a:ext>
              </a:extLst>
            </p:cNvPr>
            <p:cNvGrpSpPr/>
            <p:nvPr/>
          </p:nvGrpSpPr>
          <p:grpSpPr>
            <a:xfrm>
              <a:off x="3029770" y="3649030"/>
              <a:ext cx="2878066" cy="386522"/>
              <a:chOff x="1275096" y="1457212"/>
              <a:chExt cx="2878066" cy="386522"/>
            </a:xfrm>
          </p:grpSpPr>
          <p:sp>
            <p:nvSpPr>
              <p:cNvPr id="92" name="Прямоугольник 91">
                <a:extLst>
                  <a:ext uri="{FF2B5EF4-FFF2-40B4-BE49-F238E27FC236}">
                    <a16:creationId xmlns:a16="http://schemas.microsoft.com/office/drawing/2014/main" xmlns="" id="{1B1348BA-5838-4407-93DE-D090DD3984E2}"/>
                  </a:ext>
                </a:extLst>
              </p:cNvPr>
              <p:cNvSpPr/>
              <p:nvPr/>
            </p:nvSpPr>
            <p:spPr>
              <a:xfrm>
                <a:off x="1275096" y="1457212"/>
                <a:ext cx="2878066" cy="386522"/>
              </a:xfrm>
              <a:prstGeom prst="rect">
                <a:avLst/>
              </a:prstGeom>
              <a:solidFill>
                <a:srgbClr val="70AD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5" name="TextBox 94">
                <a:extLst>
                  <a:ext uri="{FF2B5EF4-FFF2-40B4-BE49-F238E27FC236}">
                    <a16:creationId xmlns:a16="http://schemas.microsoft.com/office/drawing/2014/main" xmlns="" id="{0CD051EE-F89B-485F-A2DC-3DA4D213554E}"/>
                  </a:ext>
                </a:extLst>
              </p:cNvPr>
              <p:cNvSpPr txBox="1"/>
              <p:nvPr/>
            </p:nvSpPr>
            <p:spPr>
              <a:xfrm>
                <a:off x="1300880" y="1507528"/>
                <a:ext cx="2804779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14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ХИМИЧЕСКАЯ ПРОПОЛКА</a:t>
                </a:r>
              </a:p>
            </p:txBody>
          </p:sp>
        </p:grpSp>
        <p:pic>
          <p:nvPicPr>
            <p:cNvPr id="109" name="Рисунок 108">
              <a:extLst>
                <a:ext uri="{FF2B5EF4-FFF2-40B4-BE49-F238E27FC236}">
                  <a16:creationId xmlns:a16="http://schemas.microsoft.com/office/drawing/2014/main" xmlns="" id="{78F76FD9-72C9-4756-856A-9594155467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90411" y="4199545"/>
              <a:ext cx="696714" cy="696714"/>
            </a:xfrm>
            <a:prstGeom prst="rect">
              <a:avLst/>
            </a:prstGeom>
          </p:spPr>
        </p:pic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xmlns="" id="{B58797C5-4874-4184-966F-1DE06A2EF778}"/>
                </a:ext>
              </a:extLst>
            </p:cNvPr>
            <p:cNvSpPr txBox="1"/>
            <p:nvPr/>
          </p:nvSpPr>
          <p:spPr>
            <a:xfrm>
              <a:off x="2941569" y="4066904"/>
              <a:ext cx="2058034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400" b="1" dirty="0">
                  <a:solidFill>
                    <a:srgbClr val="F0802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 мая – 10 августа</a:t>
              </a:r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xmlns="" id="{84B2768C-325E-481C-93E9-05F837DEB9B8}"/>
                </a:ext>
              </a:extLst>
            </p:cNvPr>
            <p:cNvSpPr txBox="1"/>
            <p:nvPr/>
          </p:nvSpPr>
          <p:spPr>
            <a:xfrm>
              <a:off x="5577287" y="4192075"/>
              <a:ext cx="1080262" cy="50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126 ед. </a:t>
              </a:r>
              <a:br>
                <a:rPr lang="ru-RU" sz="1600" b="1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100" b="1" dirty="0">
                  <a:latin typeface="Arial" panose="020B0604020202020204" pitchFamily="34" charset="0"/>
                  <a:cs typeface="Arial" panose="020B0604020202020204" pitchFamily="34" charset="0"/>
                </a:rPr>
                <a:t>с/х техника</a:t>
              </a:r>
            </a:p>
          </p:txBody>
        </p:sp>
      </p:grp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xmlns="" id="{7D3B5298-B1F5-49B1-9036-4955B892339C}"/>
              </a:ext>
            </a:extLst>
          </p:cNvPr>
          <p:cNvCxnSpPr>
            <a:cxnSpLocks/>
          </p:cNvCxnSpPr>
          <p:nvPr/>
        </p:nvCxnSpPr>
        <p:spPr>
          <a:xfrm>
            <a:off x="1114426" y="1743242"/>
            <a:ext cx="0" cy="12115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Прямая со стрелкой 17">
            <a:extLst>
              <a:ext uri="{FF2B5EF4-FFF2-40B4-BE49-F238E27FC236}">
                <a16:creationId xmlns:a16="http://schemas.microsoft.com/office/drawing/2014/main" xmlns="" id="{2AC466C2-AE8A-437C-8E2A-68E587738724}"/>
              </a:ext>
            </a:extLst>
          </p:cNvPr>
          <p:cNvCxnSpPr>
            <a:cxnSpLocks/>
          </p:cNvCxnSpPr>
          <p:nvPr/>
        </p:nvCxnSpPr>
        <p:spPr>
          <a:xfrm>
            <a:off x="1627900" y="3083065"/>
            <a:ext cx="40879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:a16="http://schemas.microsoft.com/office/drawing/2014/main" xmlns="" id="{89666A1A-34F6-4E03-89D8-231F468E61B1}"/>
              </a:ext>
            </a:extLst>
          </p:cNvPr>
          <p:cNvSpPr txBox="1"/>
          <p:nvPr/>
        </p:nvSpPr>
        <p:spPr>
          <a:xfrm>
            <a:off x="713751" y="2945201"/>
            <a:ext cx="113404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Засуха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xmlns="" id="{D003F3F2-0259-4584-B3AD-144298D98CC2}"/>
              </a:ext>
            </a:extLst>
          </p:cNvPr>
          <p:cNvSpPr txBox="1"/>
          <p:nvPr/>
        </p:nvSpPr>
        <p:spPr>
          <a:xfrm>
            <a:off x="2077843" y="2837480"/>
            <a:ext cx="27208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Отставание </a:t>
            </a:r>
            <a:br>
              <a:rPr lang="ru-RU" sz="1400" b="1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по всходам на 10 дней</a:t>
            </a:r>
          </a:p>
        </p:txBody>
      </p:sp>
      <p:cxnSp>
        <p:nvCxnSpPr>
          <p:cNvPr id="77" name="Прямая со стрелкой 76">
            <a:extLst>
              <a:ext uri="{FF2B5EF4-FFF2-40B4-BE49-F238E27FC236}">
                <a16:creationId xmlns:a16="http://schemas.microsoft.com/office/drawing/2014/main" xmlns="" id="{6146E6EC-54CB-4202-A9BF-1FF3A60C3096}"/>
              </a:ext>
            </a:extLst>
          </p:cNvPr>
          <p:cNvCxnSpPr>
            <a:cxnSpLocks/>
          </p:cNvCxnSpPr>
          <p:nvPr/>
        </p:nvCxnSpPr>
        <p:spPr>
          <a:xfrm>
            <a:off x="4350664" y="1737395"/>
            <a:ext cx="0" cy="12173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8" name="Прямая со стрелкой 77">
            <a:extLst>
              <a:ext uri="{FF2B5EF4-FFF2-40B4-BE49-F238E27FC236}">
                <a16:creationId xmlns:a16="http://schemas.microsoft.com/office/drawing/2014/main" xmlns="" id="{9B613137-13FC-49DD-A105-08AB9AE244E4}"/>
              </a:ext>
            </a:extLst>
          </p:cNvPr>
          <p:cNvCxnSpPr>
            <a:cxnSpLocks/>
          </p:cNvCxnSpPr>
          <p:nvPr/>
        </p:nvCxnSpPr>
        <p:spPr>
          <a:xfrm>
            <a:off x="5958857" y="3077218"/>
            <a:ext cx="40879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xmlns="" id="{8BDB9642-2094-4D59-A81C-65747948ACE0}"/>
              </a:ext>
            </a:extLst>
          </p:cNvPr>
          <p:cNvSpPr txBox="1"/>
          <p:nvPr/>
        </p:nvSpPr>
        <p:spPr>
          <a:xfrm>
            <a:off x="4252110" y="2908250"/>
            <a:ext cx="194213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Переувлажнение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xmlns="" id="{BFAFCE46-40BD-4C2A-B2F8-3D83EA91B3D0}"/>
              </a:ext>
            </a:extLst>
          </p:cNvPr>
          <p:cNvSpPr txBox="1"/>
          <p:nvPr/>
        </p:nvSpPr>
        <p:spPr>
          <a:xfrm>
            <a:off x="6395272" y="2852024"/>
            <a:ext cx="38247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Увеличение сроков заготовки кормов на 14 дней</a:t>
            </a:r>
          </a:p>
        </p:txBody>
      </p:sp>
      <p:cxnSp>
        <p:nvCxnSpPr>
          <p:cNvPr id="88" name="Прямая со стрелкой 87">
            <a:extLst>
              <a:ext uri="{FF2B5EF4-FFF2-40B4-BE49-F238E27FC236}">
                <a16:creationId xmlns:a16="http://schemas.microsoft.com/office/drawing/2014/main" xmlns="" id="{AEB6E469-1321-40DD-8463-27703A0D332D}"/>
              </a:ext>
            </a:extLst>
          </p:cNvPr>
          <p:cNvCxnSpPr>
            <a:cxnSpLocks/>
          </p:cNvCxnSpPr>
          <p:nvPr/>
        </p:nvCxnSpPr>
        <p:spPr>
          <a:xfrm flipH="1">
            <a:off x="2880923" y="3815289"/>
            <a:ext cx="127" cy="12270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9" name="Прямая со стрелкой 88">
            <a:extLst>
              <a:ext uri="{FF2B5EF4-FFF2-40B4-BE49-F238E27FC236}">
                <a16:creationId xmlns:a16="http://schemas.microsoft.com/office/drawing/2014/main" xmlns="" id="{4A20754B-7C2B-4295-8070-97A8912EB22E}"/>
              </a:ext>
            </a:extLst>
          </p:cNvPr>
          <p:cNvCxnSpPr>
            <a:cxnSpLocks/>
          </p:cNvCxnSpPr>
          <p:nvPr/>
        </p:nvCxnSpPr>
        <p:spPr>
          <a:xfrm>
            <a:off x="3789420" y="5194900"/>
            <a:ext cx="40879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0" name="TextBox 89">
            <a:extLst>
              <a:ext uri="{FF2B5EF4-FFF2-40B4-BE49-F238E27FC236}">
                <a16:creationId xmlns:a16="http://schemas.microsoft.com/office/drawing/2014/main" xmlns="" id="{2BDA18A0-5BD4-4732-B148-80C4F1355CCB}"/>
              </a:ext>
            </a:extLst>
          </p:cNvPr>
          <p:cNvSpPr txBox="1"/>
          <p:nvPr/>
        </p:nvSpPr>
        <p:spPr>
          <a:xfrm>
            <a:off x="2111428" y="5042291"/>
            <a:ext cx="197473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Переувлажнение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xmlns="" id="{322EE172-6ECD-426E-8BC5-A001A82A621E}"/>
              </a:ext>
            </a:extLst>
          </p:cNvPr>
          <p:cNvSpPr txBox="1"/>
          <p:nvPr/>
        </p:nvSpPr>
        <p:spPr>
          <a:xfrm>
            <a:off x="4153874" y="5042291"/>
            <a:ext cx="241269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Разбалансированность по фазам обработки</a:t>
            </a:r>
          </a:p>
        </p:txBody>
      </p:sp>
      <p:cxnSp>
        <p:nvCxnSpPr>
          <p:cNvPr id="94" name="Прямая со стрелкой 93">
            <a:extLst>
              <a:ext uri="{FF2B5EF4-FFF2-40B4-BE49-F238E27FC236}">
                <a16:creationId xmlns:a16="http://schemas.microsoft.com/office/drawing/2014/main" xmlns="" id="{81A507BA-D3D9-48CC-BEE7-2C01896A7F0A}"/>
              </a:ext>
            </a:extLst>
          </p:cNvPr>
          <p:cNvCxnSpPr>
            <a:cxnSpLocks/>
          </p:cNvCxnSpPr>
          <p:nvPr/>
        </p:nvCxnSpPr>
        <p:spPr>
          <a:xfrm flipH="1">
            <a:off x="6697106" y="3809718"/>
            <a:ext cx="127" cy="12270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6" name="Прямая со стрелкой 95">
            <a:extLst>
              <a:ext uri="{FF2B5EF4-FFF2-40B4-BE49-F238E27FC236}">
                <a16:creationId xmlns:a16="http://schemas.microsoft.com/office/drawing/2014/main" xmlns="" id="{170DD8F8-0525-46D2-9FB0-A898C3A121FC}"/>
              </a:ext>
            </a:extLst>
          </p:cNvPr>
          <p:cNvCxnSpPr>
            <a:cxnSpLocks/>
          </p:cNvCxnSpPr>
          <p:nvPr/>
        </p:nvCxnSpPr>
        <p:spPr>
          <a:xfrm>
            <a:off x="8117037" y="5158333"/>
            <a:ext cx="40879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7" name="TextBox 96">
            <a:extLst>
              <a:ext uri="{FF2B5EF4-FFF2-40B4-BE49-F238E27FC236}">
                <a16:creationId xmlns:a16="http://schemas.microsoft.com/office/drawing/2014/main" xmlns="" id="{0CF9D6C1-75F4-4BC0-8A6E-A0EE66116EDA}"/>
              </a:ext>
            </a:extLst>
          </p:cNvPr>
          <p:cNvSpPr txBox="1"/>
          <p:nvPr/>
        </p:nvSpPr>
        <p:spPr>
          <a:xfrm>
            <a:off x="6634302" y="4984429"/>
            <a:ext cx="166890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Поздние сроки всходов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xmlns="" id="{9A3DF4B4-F421-4F4F-B020-094031FF4F14}"/>
              </a:ext>
            </a:extLst>
          </p:cNvPr>
          <p:cNvSpPr txBox="1"/>
          <p:nvPr/>
        </p:nvSpPr>
        <p:spPr>
          <a:xfrm>
            <a:off x="8485861" y="4881740"/>
            <a:ext cx="300732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Отставание </a:t>
            </a:r>
            <a:r>
              <a:rPr lang="ru-RU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созревания яровых зерновых </a:t>
            </a:r>
            <a:br>
              <a:rPr lang="ru-RU" sz="1400" b="1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Сев озимых</a:t>
            </a:r>
            <a:br>
              <a:rPr lang="ru-RU" sz="1400" b="1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Окончание кормозаготовки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CB54033A-A304-4FBC-BC2B-FB29A6B36650}" type="slidenum">
              <a:rPr lang="ru-RU" smtClean="0">
                <a:solidFill>
                  <a:schemeClr val="tx1"/>
                </a:solidFill>
              </a:rPr>
              <a:t>2</a:t>
            </a:fld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075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4B584F5E-3B15-4C62-9273-F8B50BED5075}"/>
              </a:ext>
            </a:extLst>
          </p:cNvPr>
          <p:cNvSpPr/>
          <p:nvPr/>
        </p:nvSpPr>
        <p:spPr>
          <a:xfrm>
            <a:off x="704850" y="381000"/>
            <a:ext cx="2952750" cy="536366"/>
          </a:xfrm>
          <a:prstGeom prst="rect">
            <a:avLst/>
          </a:prstGeom>
          <a:solidFill>
            <a:srgbClr val="E0B0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2" name="Прямоугольник 111">
            <a:extLst>
              <a:ext uri="{FF2B5EF4-FFF2-40B4-BE49-F238E27FC236}">
                <a16:creationId xmlns:a16="http://schemas.microsoft.com/office/drawing/2014/main" xmlns="" id="{3FA74E28-EDAC-4CCF-93B3-0B546F9E1FBE}"/>
              </a:ext>
            </a:extLst>
          </p:cNvPr>
          <p:cNvSpPr/>
          <p:nvPr/>
        </p:nvSpPr>
        <p:spPr>
          <a:xfrm>
            <a:off x="8534402" y="0"/>
            <a:ext cx="3657598" cy="68580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3B1BC658-4EA2-4B7A-B137-5402ABEC00A4}"/>
              </a:ext>
            </a:extLst>
          </p:cNvPr>
          <p:cNvSpPr txBox="1"/>
          <p:nvPr/>
        </p:nvSpPr>
        <p:spPr>
          <a:xfrm>
            <a:off x="3946283" y="479789"/>
            <a:ext cx="458811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ЗЕРНОВЫЕ И ЗЕРНОБОБОВЫЕ</a:t>
            </a:r>
          </a:p>
        </p:txBody>
      </p:sp>
      <p:grpSp>
        <p:nvGrpSpPr>
          <p:cNvPr id="132" name="Группа 131">
            <a:extLst>
              <a:ext uri="{FF2B5EF4-FFF2-40B4-BE49-F238E27FC236}">
                <a16:creationId xmlns:a16="http://schemas.microsoft.com/office/drawing/2014/main" xmlns="" id="{7B853B4E-EAD1-4EA0-9FDB-99792EEF9FC4}"/>
              </a:ext>
            </a:extLst>
          </p:cNvPr>
          <p:cNvGrpSpPr/>
          <p:nvPr/>
        </p:nvGrpSpPr>
        <p:grpSpPr>
          <a:xfrm>
            <a:off x="857250" y="879899"/>
            <a:ext cx="9029700" cy="148066"/>
            <a:chOff x="857250" y="699531"/>
            <a:chExt cx="8658225" cy="180677"/>
          </a:xfrm>
        </p:grpSpPr>
        <p:sp>
          <p:nvSpPr>
            <p:cNvPr id="133" name="Прямоугольник 132">
              <a:extLst>
                <a:ext uri="{FF2B5EF4-FFF2-40B4-BE49-F238E27FC236}">
                  <a16:creationId xmlns:a16="http://schemas.microsoft.com/office/drawing/2014/main" xmlns="" id="{23BF53DB-A7C3-4E96-B9B7-6B74A4457ECE}"/>
                </a:ext>
              </a:extLst>
            </p:cNvPr>
            <p:cNvSpPr/>
            <p:nvPr/>
          </p:nvSpPr>
          <p:spPr>
            <a:xfrm flipV="1">
              <a:off x="857250" y="699531"/>
              <a:ext cx="8658225" cy="45719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4" name="Прямоугольник 133">
              <a:extLst>
                <a:ext uri="{FF2B5EF4-FFF2-40B4-BE49-F238E27FC236}">
                  <a16:creationId xmlns:a16="http://schemas.microsoft.com/office/drawing/2014/main" xmlns="" id="{CF2BCB20-34CE-47CE-9691-63687B0ED0EE}"/>
                </a:ext>
              </a:extLst>
            </p:cNvPr>
            <p:cNvSpPr/>
            <p:nvPr/>
          </p:nvSpPr>
          <p:spPr>
            <a:xfrm>
              <a:off x="857250" y="775433"/>
              <a:ext cx="8658225" cy="104775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35" name="Рисунок 134">
            <a:extLst>
              <a:ext uri="{FF2B5EF4-FFF2-40B4-BE49-F238E27FC236}">
                <a16:creationId xmlns:a16="http://schemas.microsoft.com/office/drawing/2014/main" xmlns="" id="{0D6FCE05-D612-489F-9D71-E753DD3C98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175859"/>
            <a:ext cx="1012580" cy="929847"/>
          </a:xfrm>
          <a:prstGeom prst="rect">
            <a:avLst/>
          </a:prstGeom>
        </p:spPr>
      </p:pic>
      <p:sp>
        <p:nvSpPr>
          <p:cNvPr id="104" name="TextBox 103">
            <a:extLst>
              <a:ext uri="{FF2B5EF4-FFF2-40B4-BE49-F238E27FC236}">
                <a16:creationId xmlns:a16="http://schemas.microsoft.com/office/drawing/2014/main" xmlns="" id="{99A3B2CC-566C-4A58-816F-F71753C8155F}"/>
              </a:ext>
            </a:extLst>
          </p:cNvPr>
          <p:cNvSpPr txBox="1"/>
          <p:nvPr/>
        </p:nvSpPr>
        <p:spPr>
          <a:xfrm>
            <a:off x="1270376" y="479789"/>
            <a:ext cx="23050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ИТОГИ ЗА 10 ЛЕТ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A47CBF4D-FF2C-414F-9BA4-EEAF8522E7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4997" y="3949231"/>
            <a:ext cx="2651835" cy="1505558"/>
          </a:xfrm>
          <a:prstGeom prst="rect">
            <a:avLst/>
          </a:prstGeom>
        </p:spPr>
      </p:pic>
      <p:sp>
        <p:nvSpPr>
          <p:cNvPr id="113" name="TextBox 112">
            <a:extLst>
              <a:ext uri="{FF2B5EF4-FFF2-40B4-BE49-F238E27FC236}">
                <a16:creationId xmlns:a16="http://schemas.microsoft.com/office/drawing/2014/main" xmlns="" id="{6A5D2918-8293-443B-B221-0E2D46376398}"/>
              </a:ext>
            </a:extLst>
          </p:cNvPr>
          <p:cNvSpPr txBox="1"/>
          <p:nvPr/>
        </p:nvSpPr>
        <p:spPr>
          <a:xfrm>
            <a:off x="8894997" y="1403211"/>
            <a:ext cx="3123297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sz="4400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место</a:t>
            </a:r>
          </a:p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В СФО</a:t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ПО УРОЖАЙНОСТИ</a:t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ЗЕРНОВЫХ</a:t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И ЗЕРНОБОБОВЫХ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(в весе после доработки)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2" name="Группа 31">
            <a:extLst>
              <a:ext uri="{FF2B5EF4-FFF2-40B4-BE49-F238E27FC236}">
                <a16:creationId xmlns:a16="http://schemas.microsoft.com/office/drawing/2014/main" xmlns="" id="{2AFD0510-CE25-48F5-A6D6-BE364E7E890E}"/>
              </a:ext>
            </a:extLst>
          </p:cNvPr>
          <p:cNvGrpSpPr/>
          <p:nvPr/>
        </p:nvGrpSpPr>
        <p:grpSpPr>
          <a:xfrm>
            <a:off x="1101764" y="4718840"/>
            <a:ext cx="6375538" cy="276999"/>
            <a:chOff x="502882" y="4573406"/>
            <a:chExt cx="6375538" cy="276999"/>
          </a:xfrm>
        </p:grpSpPr>
        <p:grpSp>
          <p:nvGrpSpPr>
            <p:cNvPr id="29" name="Группа 28">
              <a:extLst>
                <a:ext uri="{FF2B5EF4-FFF2-40B4-BE49-F238E27FC236}">
                  <a16:creationId xmlns:a16="http://schemas.microsoft.com/office/drawing/2014/main" xmlns="" id="{A06A264C-F4E6-4D7E-8F67-FD507FE59917}"/>
                </a:ext>
              </a:extLst>
            </p:cNvPr>
            <p:cNvGrpSpPr/>
            <p:nvPr/>
          </p:nvGrpSpPr>
          <p:grpSpPr>
            <a:xfrm>
              <a:off x="502882" y="4654337"/>
              <a:ext cx="684079" cy="86237"/>
              <a:chOff x="502882" y="1462697"/>
              <a:chExt cx="684079" cy="86237"/>
            </a:xfrm>
          </p:grpSpPr>
          <p:cxnSp>
            <p:nvCxnSpPr>
              <p:cNvPr id="26" name="Прямая соединительная линия 25">
                <a:extLst>
                  <a:ext uri="{FF2B5EF4-FFF2-40B4-BE49-F238E27FC236}">
                    <a16:creationId xmlns:a16="http://schemas.microsoft.com/office/drawing/2014/main" xmlns="" id="{80DDE424-18CC-4985-9A9A-69AAE4E3E0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2882" y="1505815"/>
                <a:ext cx="684079" cy="0"/>
              </a:xfrm>
              <a:prstGeom prst="line">
                <a:avLst/>
              </a:prstGeom>
              <a:ln w="28575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" name="Овал 27">
                <a:extLst>
                  <a:ext uri="{FF2B5EF4-FFF2-40B4-BE49-F238E27FC236}">
                    <a16:creationId xmlns:a16="http://schemas.microsoft.com/office/drawing/2014/main" xmlns="" id="{396F3474-42CA-448F-A6B2-3641AE82652E}"/>
                  </a:ext>
                </a:extLst>
              </p:cNvPr>
              <p:cNvSpPr/>
              <p:nvPr/>
            </p:nvSpPr>
            <p:spPr>
              <a:xfrm>
                <a:off x="801803" y="1462697"/>
                <a:ext cx="86237" cy="86237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xmlns="" id="{04D77993-0E66-4208-817E-FB45BB3B07C6}"/>
                </a:ext>
              </a:extLst>
            </p:cNvPr>
            <p:cNvSpPr txBox="1"/>
            <p:nvPr/>
          </p:nvSpPr>
          <p:spPr>
            <a:xfrm>
              <a:off x="1307285" y="4573406"/>
              <a:ext cx="5571135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200" dirty="0">
                  <a:latin typeface="Arial" panose="020B0604020202020204" pitchFamily="34" charset="0"/>
                  <a:cs typeface="Arial" panose="020B0604020202020204" pitchFamily="34" charset="0"/>
                </a:rPr>
                <a:t>Урожайность зерновых, ц/га   		Валовый сбор, </a:t>
              </a:r>
              <a:r>
                <a:rPr lang="ru-RU" sz="1200" dirty="0" err="1">
                  <a:latin typeface="Arial" panose="020B0604020202020204" pitchFamily="34" charset="0"/>
                  <a:cs typeface="Arial" panose="020B0604020202020204" pitchFamily="34" charset="0"/>
                </a:rPr>
                <a:t>тыс</a:t>
              </a:r>
              <a:r>
                <a:rPr lang="ru-RU" sz="1200" dirty="0">
                  <a:latin typeface="Arial" panose="020B0604020202020204" pitchFamily="34" charset="0"/>
                  <a:cs typeface="Arial" panose="020B0604020202020204" pitchFamily="34" charset="0"/>
                </a:rPr>
                <a:t> тонн</a:t>
              </a:r>
            </a:p>
          </p:txBody>
        </p:sp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xmlns="" id="{DA5C9178-E09F-49D1-B780-84D1E3525832}"/>
                </a:ext>
              </a:extLst>
            </p:cNvPr>
            <p:cNvSpPr/>
            <p:nvPr/>
          </p:nvSpPr>
          <p:spPr>
            <a:xfrm>
              <a:off x="4176602" y="4668791"/>
              <a:ext cx="684079" cy="86228"/>
            </a:xfrm>
            <a:prstGeom prst="rect">
              <a:avLst/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15" name="Рисунок 114">
            <a:extLst>
              <a:ext uri="{FF2B5EF4-FFF2-40B4-BE49-F238E27FC236}">
                <a16:creationId xmlns:a16="http://schemas.microsoft.com/office/drawing/2014/main" xmlns="" id="{36ED280C-7F8F-4034-B00F-54A9D498C94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5308" y="4484586"/>
            <a:ext cx="1332119" cy="1157877"/>
          </a:xfrm>
          <a:prstGeom prst="rect">
            <a:avLst/>
          </a:prstGeom>
        </p:spPr>
      </p:pic>
      <p:grpSp>
        <p:nvGrpSpPr>
          <p:cNvPr id="31" name="Группа 30">
            <a:extLst>
              <a:ext uri="{FF2B5EF4-FFF2-40B4-BE49-F238E27FC236}">
                <a16:creationId xmlns:a16="http://schemas.microsoft.com/office/drawing/2014/main" xmlns="" id="{B6F44CF8-6BC9-4019-93C2-25A5797B65E9}"/>
              </a:ext>
            </a:extLst>
          </p:cNvPr>
          <p:cNvGrpSpPr/>
          <p:nvPr/>
        </p:nvGrpSpPr>
        <p:grpSpPr>
          <a:xfrm>
            <a:off x="311557" y="1317476"/>
            <a:ext cx="7884947" cy="3396785"/>
            <a:chOff x="311557" y="1955400"/>
            <a:chExt cx="7884947" cy="3396785"/>
          </a:xfrm>
        </p:grpSpPr>
        <p:graphicFrame>
          <p:nvGraphicFramePr>
            <p:cNvPr id="17" name="Диаграмма 16">
              <a:extLst>
                <a:ext uri="{FF2B5EF4-FFF2-40B4-BE49-F238E27FC236}">
                  <a16:creationId xmlns:a16="http://schemas.microsoft.com/office/drawing/2014/main" xmlns="" id="{25975E63-4676-4520-9DD4-731334390C00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282729044"/>
                </p:ext>
              </p:extLst>
            </p:nvPr>
          </p:nvGraphicFramePr>
          <p:xfrm>
            <a:off x="311558" y="1955400"/>
            <a:ext cx="7884946" cy="325035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graphicFrame>
          <p:nvGraphicFramePr>
            <p:cNvPr id="24" name="Диаграмма 23">
              <a:extLst>
                <a:ext uri="{FF2B5EF4-FFF2-40B4-BE49-F238E27FC236}">
                  <a16:creationId xmlns:a16="http://schemas.microsoft.com/office/drawing/2014/main" xmlns="" id="{91C4A354-7807-4FD7-A12E-4FB7B9506EE2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18569092"/>
                </p:ext>
              </p:extLst>
            </p:nvPr>
          </p:nvGraphicFramePr>
          <p:xfrm>
            <a:off x="311557" y="3100179"/>
            <a:ext cx="7884945" cy="225200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xmlns="" id="{0C7873F1-6182-43AD-A00F-967D07E203DE}"/>
                </a:ext>
              </a:extLst>
            </p:cNvPr>
            <p:cNvSpPr txBox="1"/>
            <p:nvPr/>
          </p:nvSpPr>
          <p:spPr>
            <a:xfrm>
              <a:off x="7477302" y="5063525"/>
              <a:ext cx="529139" cy="2154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800" dirty="0">
                  <a:latin typeface="Arial" panose="020B0604020202020204" pitchFamily="34" charset="0"/>
                  <a:cs typeface="Arial" panose="020B0604020202020204" pitchFamily="34" charset="0"/>
                </a:rPr>
                <a:t>оценка</a:t>
              </a:r>
            </a:p>
          </p:txBody>
        </p:sp>
      </p:grp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CB54033A-A304-4FBC-BC2B-FB29A6B36650}" type="slidenum">
              <a:rPr lang="ru-RU" smtClean="0">
                <a:solidFill>
                  <a:schemeClr val="tx1"/>
                </a:solidFill>
              </a:rPr>
              <a:t>3</a:t>
            </a:fld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312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Диаграмма 13">
            <a:extLst>
              <a:ext uri="{FF2B5EF4-FFF2-40B4-BE49-F238E27FC236}">
                <a16:creationId xmlns:a16="http://schemas.microsoft.com/office/drawing/2014/main" xmlns="" id="{D3EFD7C7-2E2B-46F6-AD34-77E8176950A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6894246"/>
              </p:ext>
            </p:extLst>
          </p:nvPr>
        </p:nvGraphicFramePr>
        <p:xfrm>
          <a:off x="311558" y="1989701"/>
          <a:ext cx="11289892" cy="36137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5" name="Диаграмма 14">
            <a:extLst>
              <a:ext uri="{FF2B5EF4-FFF2-40B4-BE49-F238E27FC236}">
                <a16:creationId xmlns:a16="http://schemas.microsoft.com/office/drawing/2014/main" xmlns="" id="{6328C1C6-4586-4614-8A67-3020AC647C2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46704198"/>
              </p:ext>
            </p:extLst>
          </p:nvPr>
        </p:nvGraphicFramePr>
        <p:xfrm>
          <a:off x="-14359" y="1683659"/>
          <a:ext cx="11289891" cy="2189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132" name="Группа 131">
            <a:extLst>
              <a:ext uri="{FF2B5EF4-FFF2-40B4-BE49-F238E27FC236}">
                <a16:creationId xmlns:a16="http://schemas.microsoft.com/office/drawing/2014/main" xmlns="" id="{7B853B4E-EAD1-4EA0-9FDB-99792EEF9FC4}"/>
              </a:ext>
            </a:extLst>
          </p:cNvPr>
          <p:cNvGrpSpPr/>
          <p:nvPr/>
        </p:nvGrpSpPr>
        <p:grpSpPr>
          <a:xfrm>
            <a:off x="857250" y="917366"/>
            <a:ext cx="9029700" cy="148066"/>
            <a:chOff x="857250" y="699531"/>
            <a:chExt cx="8658225" cy="180677"/>
          </a:xfrm>
        </p:grpSpPr>
        <p:sp>
          <p:nvSpPr>
            <p:cNvPr id="133" name="Прямоугольник 132">
              <a:extLst>
                <a:ext uri="{FF2B5EF4-FFF2-40B4-BE49-F238E27FC236}">
                  <a16:creationId xmlns:a16="http://schemas.microsoft.com/office/drawing/2014/main" xmlns="" id="{23BF53DB-A7C3-4E96-B9B7-6B74A4457ECE}"/>
                </a:ext>
              </a:extLst>
            </p:cNvPr>
            <p:cNvSpPr/>
            <p:nvPr/>
          </p:nvSpPr>
          <p:spPr>
            <a:xfrm flipV="1">
              <a:off x="857250" y="699531"/>
              <a:ext cx="8658225" cy="45719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4" name="Прямоугольник 133">
              <a:extLst>
                <a:ext uri="{FF2B5EF4-FFF2-40B4-BE49-F238E27FC236}">
                  <a16:creationId xmlns:a16="http://schemas.microsoft.com/office/drawing/2014/main" xmlns="" id="{CF2BCB20-34CE-47CE-9691-63687B0ED0EE}"/>
                </a:ext>
              </a:extLst>
            </p:cNvPr>
            <p:cNvSpPr/>
            <p:nvPr/>
          </p:nvSpPr>
          <p:spPr>
            <a:xfrm>
              <a:off x="857250" y="775433"/>
              <a:ext cx="8658225" cy="104775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FA7B59E3-9D63-48EF-B8F5-085C8A92B0FC}"/>
              </a:ext>
            </a:extLst>
          </p:cNvPr>
          <p:cNvSpPr/>
          <p:nvPr/>
        </p:nvSpPr>
        <p:spPr>
          <a:xfrm>
            <a:off x="704850" y="381000"/>
            <a:ext cx="2952750" cy="536366"/>
          </a:xfrm>
          <a:prstGeom prst="rect">
            <a:avLst/>
          </a:prstGeom>
          <a:solidFill>
            <a:srgbClr val="E0B0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62BEB9DE-671A-494A-8AB9-F07DA7C4D059}"/>
              </a:ext>
            </a:extLst>
          </p:cNvPr>
          <p:cNvSpPr txBox="1"/>
          <p:nvPr/>
        </p:nvSpPr>
        <p:spPr>
          <a:xfrm>
            <a:off x="3946283" y="479789"/>
            <a:ext cx="458811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РАПС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FF0B9578-9189-46F8-89F6-867B9F3F650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175859"/>
            <a:ext cx="1012580" cy="92984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928DCBD3-7D3C-4530-8840-7EB5CFAFEC7B}"/>
              </a:ext>
            </a:extLst>
          </p:cNvPr>
          <p:cNvSpPr txBox="1"/>
          <p:nvPr/>
        </p:nvSpPr>
        <p:spPr>
          <a:xfrm>
            <a:off x="1270376" y="479789"/>
            <a:ext cx="23050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ИТОГИ ЗА 10 ЛЕТ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E4FEB180-E8CD-4AB8-A5BB-A8849248F112}"/>
              </a:ext>
            </a:extLst>
          </p:cNvPr>
          <p:cNvSpPr txBox="1"/>
          <p:nvPr/>
        </p:nvSpPr>
        <p:spPr>
          <a:xfrm>
            <a:off x="10769640" y="5463536"/>
            <a:ext cx="52913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800" dirty="0">
                <a:latin typeface="Arial" panose="020B0604020202020204" pitchFamily="34" charset="0"/>
                <a:cs typeface="Arial" panose="020B0604020202020204" pitchFamily="34" charset="0"/>
              </a:rPr>
              <a:t>оценка</a:t>
            </a: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xmlns="" id="{12B9C90B-EC68-4733-98DF-ECC5C8B54076}"/>
              </a:ext>
            </a:extLst>
          </p:cNvPr>
          <p:cNvGrpSpPr/>
          <p:nvPr/>
        </p:nvGrpSpPr>
        <p:grpSpPr>
          <a:xfrm>
            <a:off x="590550" y="1559610"/>
            <a:ext cx="3173335" cy="1015663"/>
            <a:chOff x="502881" y="1381766"/>
            <a:chExt cx="3173335" cy="1015663"/>
          </a:xfrm>
        </p:grpSpPr>
        <p:grpSp>
          <p:nvGrpSpPr>
            <p:cNvPr id="16" name="Группа 15">
              <a:extLst>
                <a:ext uri="{FF2B5EF4-FFF2-40B4-BE49-F238E27FC236}">
                  <a16:creationId xmlns:a16="http://schemas.microsoft.com/office/drawing/2014/main" xmlns="" id="{AA7D355E-62A6-439E-92BC-8A8403B4A245}"/>
                </a:ext>
              </a:extLst>
            </p:cNvPr>
            <p:cNvGrpSpPr/>
            <p:nvPr/>
          </p:nvGrpSpPr>
          <p:grpSpPr>
            <a:xfrm>
              <a:off x="502882" y="1462697"/>
              <a:ext cx="684079" cy="86237"/>
              <a:chOff x="502882" y="1462697"/>
              <a:chExt cx="684079" cy="86237"/>
            </a:xfrm>
          </p:grpSpPr>
          <p:cxnSp>
            <p:nvCxnSpPr>
              <p:cNvPr id="17" name="Прямая соединительная линия 16">
                <a:extLst>
                  <a:ext uri="{FF2B5EF4-FFF2-40B4-BE49-F238E27FC236}">
                    <a16:creationId xmlns:a16="http://schemas.microsoft.com/office/drawing/2014/main" xmlns="" id="{B4D3B365-821D-4F66-9495-B558D85347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2882" y="1505815"/>
                <a:ext cx="684079" cy="0"/>
              </a:xfrm>
              <a:prstGeom prst="line">
                <a:avLst/>
              </a:prstGeom>
              <a:ln w="28575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Овал 17">
                <a:extLst>
                  <a:ext uri="{FF2B5EF4-FFF2-40B4-BE49-F238E27FC236}">
                    <a16:creationId xmlns:a16="http://schemas.microsoft.com/office/drawing/2014/main" xmlns="" id="{D47A119C-13E4-4BE3-A110-D93CB8A9D9DB}"/>
                  </a:ext>
                </a:extLst>
              </p:cNvPr>
              <p:cNvSpPr/>
              <p:nvPr/>
            </p:nvSpPr>
            <p:spPr>
              <a:xfrm>
                <a:off x="801803" y="1462697"/>
                <a:ext cx="86237" cy="86237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BF14C975-A319-4A49-A22A-A458B5B653AD}"/>
                </a:ext>
              </a:extLst>
            </p:cNvPr>
            <p:cNvSpPr txBox="1"/>
            <p:nvPr/>
          </p:nvSpPr>
          <p:spPr>
            <a:xfrm>
              <a:off x="1307285" y="1381766"/>
              <a:ext cx="2368931" cy="101566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200" dirty="0">
                  <a:latin typeface="Arial" panose="020B0604020202020204" pitchFamily="34" charset="0"/>
                  <a:cs typeface="Arial" panose="020B0604020202020204" pitchFamily="34" charset="0"/>
                </a:rPr>
                <a:t>Урожайность, ц/га</a:t>
              </a:r>
            </a:p>
            <a:p>
              <a:endParaRPr lang="ru-RU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ru-RU" sz="1200" dirty="0">
                  <a:latin typeface="Arial" panose="020B0604020202020204" pitchFamily="34" charset="0"/>
                  <a:cs typeface="Arial" panose="020B0604020202020204" pitchFamily="34" charset="0"/>
                </a:rPr>
                <a:t>Валовый сбор, </a:t>
              </a:r>
              <a:r>
                <a:rPr lang="ru-RU" sz="1200" dirty="0" err="1">
                  <a:latin typeface="Arial" panose="020B0604020202020204" pitchFamily="34" charset="0"/>
                  <a:cs typeface="Arial" panose="020B0604020202020204" pitchFamily="34" charset="0"/>
                </a:rPr>
                <a:t>тыс</a:t>
              </a:r>
              <a:r>
                <a:rPr lang="ru-RU" sz="1200" dirty="0">
                  <a:latin typeface="Arial" panose="020B0604020202020204" pitchFamily="34" charset="0"/>
                  <a:cs typeface="Arial" panose="020B0604020202020204" pitchFamily="34" charset="0"/>
                </a:rPr>
                <a:t> тонн</a:t>
              </a:r>
            </a:p>
            <a:p>
              <a:endParaRPr lang="ru-RU" sz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ru-RU" sz="1200" dirty="0">
                  <a:latin typeface="Arial" panose="020B0604020202020204" pitchFamily="34" charset="0"/>
                  <a:cs typeface="Arial" panose="020B0604020202020204" pitchFamily="34" charset="0"/>
                </a:rPr>
                <a:t>Посевная площадь, тыс. га</a:t>
              </a:r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471FA831-B079-4756-BE35-5909A8F55766}"/>
                </a:ext>
              </a:extLst>
            </p:cNvPr>
            <p:cNvSpPr/>
            <p:nvPr/>
          </p:nvSpPr>
          <p:spPr>
            <a:xfrm>
              <a:off x="502882" y="1858160"/>
              <a:ext cx="684079" cy="86228"/>
            </a:xfrm>
            <a:prstGeom prst="rect">
              <a:avLst/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>
              <a:extLst>
                <a:ext uri="{FF2B5EF4-FFF2-40B4-BE49-F238E27FC236}">
                  <a16:creationId xmlns:a16="http://schemas.microsoft.com/office/drawing/2014/main" xmlns="" id="{1FDE7637-7C04-4D3C-BDD9-5277661118B0}"/>
                </a:ext>
              </a:extLst>
            </p:cNvPr>
            <p:cNvSpPr/>
            <p:nvPr/>
          </p:nvSpPr>
          <p:spPr>
            <a:xfrm>
              <a:off x="502881" y="2233528"/>
              <a:ext cx="684079" cy="86228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19140AB0-8BCA-4297-A8AF-0A3593462B7B}" type="slidenum">
              <a:rPr lang="ru-RU" smtClean="0">
                <a:solidFill>
                  <a:schemeClr val="tx1"/>
                </a:solidFill>
              </a:rPr>
              <a:t>4</a:t>
            </a:fld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08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34EBC7EF-79F3-45F9-B75C-C04876E1773D}"/>
              </a:ext>
            </a:extLst>
          </p:cNvPr>
          <p:cNvSpPr/>
          <p:nvPr/>
        </p:nvSpPr>
        <p:spPr>
          <a:xfrm>
            <a:off x="704850" y="381000"/>
            <a:ext cx="2952750" cy="536366"/>
          </a:xfrm>
          <a:prstGeom prst="rect">
            <a:avLst/>
          </a:prstGeom>
          <a:solidFill>
            <a:srgbClr val="E0B0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32" name="Группа 131">
            <a:extLst>
              <a:ext uri="{FF2B5EF4-FFF2-40B4-BE49-F238E27FC236}">
                <a16:creationId xmlns:a16="http://schemas.microsoft.com/office/drawing/2014/main" xmlns="" id="{7B853B4E-EAD1-4EA0-9FDB-99792EEF9FC4}"/>
              </a:ext>
            </a:extLst>
          </p:cNvPr>
          <p:cNvGrpSpPr/>
          <p:nvPr/>
        </p:nvGrpSpPr>
        <p:grpSpPr>
          <a:xfrm>
            <a:off x="857250" y="879899"/>
            <a:ext cx="9029700" cy="148066"/>
            <a:chOff x="857250" y="699531"/>
            <a:chExt cx="8658225" cy="180677"/>
          </a:xfrm>
        </p:grpSpPr>
        <p:sp>
          <p:nvSpPr>
            <p:cNvPr id="133" name="Прямоугольник 132">
              <a:extLst>
                <a:ext uri="{FF2B5EF4-FFF2-40B4-BE49-F238E27FC236}">
                  <a16:creationId xmlns:a16="http://schemas.microsoft.com/office/drawing/2014/main" xmlns="" id="{23BF53DB-A7C3-4E96-B9B7-6B74A4457ECE}"/>
                </a:ext>
              </a:extLst>
            </p:cNvPr>
            <p:cNvSpPr/>
            <p:nvPr/>
          </p:nvSpPr>
          <p:spPr>
            <a:xfrm flipV="1">
              <a:off x="857250" y="699531"/>
              <a:ext cx="8658225" cy="45719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4" name="Прямоугольник 133">
              <a:extLst>
                <a:ext uri="{FF2B5EF4-FFF2-40B4-BE49-F238E27FC236}">
                  <a16:creationId xmlns:a16="http://schemas.microsoft.com/office/drawing/2014/main" xmlns="" id="{CF2BCB20-34CE-47CE-9691-63687B0ED0EE}"/>
                </a:ext>
              </a:extLst>
            </p:cNvPr>
            <p:cNvSpPr/>
            <p:nvPr/>
          </p:nvSpPr>
          <p:spPr>
            <a:xfrm>
              <a:off x="857250" y="775433"/>
              <a:ext cx="8658225" cy="104775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35" name="Рисунок 134">
            <a:extLst>
              <a:ext uri="{FF2B5EF4-FFF2-40B4-BE49-F238E27FC236}">
                <a16:creationId xmlns:a16="http://schemas.microsoft.com/office/drawing/2014/main" xmlns="" id="{0D6FCE05-D612-489F-9D71-E753DD3C98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175859"/>
            <a:ext cx="1012580" cy="92984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BE9122E-C1ED-4F53-931E-5127E30CA05E}"/>
              </a:ext>
            </a:extLst>
          </p:cNvPr>
          <p:cNvSpPr txBox="1"/>
          <p:nvPr/>
        </p:nvSpPr>
        <p:spPr>
          <a:xfrm>
            <a:off x="3946283" y="479789"/>
            <a:ext cx="458811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КАРТОФЕЛЕВОДСТВО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EAE16D4-6DEC-4A59-85EE-0A1FD7F41490}"/>
              </a:ext>
            </a:extLst>
          </p:cNvPr>
          <p:cNvSpPr txBox="1"/>
          <p:nvPr/>
        </p:nvSpPr>
        <p:spPr>
          <a:xfrm>
            <a:off x="1270376" y="479789"/>
            <a:ext cx="23050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ИТОГИ ЗА 10 ЛЕТ</a:t>
            </a:r>
            <a:endParaRPr lang="ru-RU" dirty="0">
              <a:solidFill>
                <a:schemeClr val="bg1"/>
              </a:solidFill>
            </a:endParaRPr>
          </a:p>
        </p:txBody>
      </p:sp>
      <p:graphicFrame>
        <p:nvGraphicFramePr>
          <p:cNvPr id="13" name="Диаграмма 12">
            <a:extLst>
              <a:ext uri="{FF2B5EF4-FFF2-40B4-BE49-F238E27FC236}">
                <a16:creationId xmlns:a16="http://schemas.microsoft.com/office/drawing/2014/main" xmlns="" id="{C699B836-C704-4C68-9BC7-EC4FEAE868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4770531"/>
              </p:ext>
            </p:extLst>
          </p:nvPr>
        </p:nvGraphicFramePr>
        <p:xfrm>
          <a:off x="311558" y="3095625"/>
          <a:ext cx="9032467" cy="26365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15" name="Группа 14">
            <a:extLst>
              <a:ext uri="{FF2B5EF4-FFF2-40B4-BE49-F238E27FC236}">
                <a16:creationId xmlns:a16="http://schemas.microsoft.com/office/drawing/2014/main" xmlns="" id="{407438A8-B173-41E1-8306-B893B9D9E4DE}"/>
              </a:ext>
            </a:extLst>
          </p:cNvPr>
          <p:cNvGrpSpPr/>
          <p:nvPr/>
        </p:nvGrpSpPr>
        <p:grpSpPr>
          <a:xfrm>
            <a:off x="9845737" y="1417385"/>
            <a:ext cx="684079" cy="86237"/>
            <a:chOff x="502882" y="1462697"/>
            <a:chExt cx="684079" cy="86237"/>
          </a:xfrm>
        </p:grpSpPr>
        <p:cxnSp>
          <p:nvCxnSpPr>
            <p:cNvPr id="19" name="Прямая соединительная линия 18">
              <a:extLst>
                <a:ext uri="{FF2B5EF4-FFF2-40B4-BE49-F238E27FC236}">
                  <a16:creationId xmlns:a16="http://schemas.microsoft.com/office/drawing/2014/main" xmlns="" id="{4FBB5728-1181-434A-8669-8D26AD1B8A27}"/>
                </a:ext>
              </a:extLst>
            </p:cNvPr>
            <p:cNvCxnSpPr>
              <a:cxnSpLocks/>
            </p:cNvCxnSpPr>
            <p:nvPr/>
          </p:nvCxnSpPr>
          <p:spPr>
            <a:xfrm>
              <a:off x="502882" y="1505815"/>
              <a:ext cx="684079" cy="0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Овал 19">
              <a:extLst>
                <a:ext uri="{FF2B5EF4-FFF2-40B4-BE49-F238E27FC236}">
                  <a16:creationId xmlns:a16="http://schemas.microsoft.com/office/drawing/2014/main" xmlns="" id="{02261353-D82D-4610-BBCC-57B2C5FFA3E4}"/>
                </a:ext>
              </a:extLst>
            </p:cNvPr>
            <p:cNvSpPr/>
            <p:nvPr/>
          </p:nvSpPr>
          <p:spPr>
            <a:xfrm>
              <a:off x="801803" y="1462697"/>
              <a:ext cx="86237" cy="8623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E65A4F47-7A40-490B-9E4C-A3CCEEF0F8BB}"/>
              </a:ext>
            </a:extLst>
          </p:cNvPr>
          <p:cNvSpPr txBox="1"/>
          <p:nvPr/>
        </p:nvSpPr>
        <p:spPr>
          <a:xfrm>
            <a:off x="9762322" y="1586300"/>
            <a:ext cx="211812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Урожайность, ц/га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000" dirty="0">
                <a:latin typeface="Arial" panose="020B0604020202020204" pitchFamily="34" charset="0"/>
                <a:cs typeface="Arial" panose="020B0604020202020204" pitchFamily="34" charset="0"/>
              </a:rPr>
              <a:t>в хозяйствах всех категорий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Урожайность, ц/га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000" dirty="0">
                <a:latin typeface="Arial" panose="020B0604020202020204" pitchFamily="34" charset="0"/>
                <a:cs typeface="Arial" panose="020B0604020202020204" pitchFamily="34" charset="0"/>
              </a:rPr>
              <a:t>в ЛПХ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Урожайность, ц/га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000" dirty="0">
                <a:latin typeface="Arial" panose="020B0604020202020204" pitchFamily="34" charset="0"/>
                <a:cs typeface="Arial" panose="020B0604020202020204" pitchFamily="34" charset="0"/>
              </a:rPr>
              <a:t>в СХО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Валовый сбор, </a:t>
            </a:r>
            <a:r>
              <a:rPr lang="ru-RU" sz="1200" dirty="0" err="1">
                <a:latin typeface="Arial" panose="020B0604020202020204" pitchFamily="34" charset="0"/>
                <a:cs typeface="Arial" panose="020B0604020202020204" pitchFamily="34" charset="0"/>
              </a:rPr>
              <a:t>тыс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 тонн</a:t>
            </a:r>
          </a:p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000" dirty="0">
                <a:latin typeface="Arial" panose="020B0604020202020204" pitchFamily="34" charset="0"/>
                <a:cs typeface="Arial" panose="020B0604020202020204" pitchFamily="34" charset="0"/>
              </a:rPr>
              <a:t>в хозяйствах всех категорий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Посевная площадь, тыс. га</a:t>
            </a:r>
          </a:p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000" dirty="0">
                <a:latin typeface="Arial" panose="020B0604020202020204" pitchFamily="34" charset="0"/>
                <a:cs typeface="Arial" panose="020B0604020202020204" pitchFamily="34" charset="0"/>
              </a:rPr>
              <a:t>в ЛПХ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18CDFD93-D3C7-425C-9F09-73DDC51B587E}"/>
              </a:ext>
            </a:extLst>
          </p:cNvPr>
          <p:cNvSpPr/>
          <p:nvPr/>
        </p:nvSpPr>
        <p:spPr>
          <a:xfrm>
            <a:off x="9845737" y="4100747"/>
            <a:ext cx="684079" cy="86228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ABDEC376-23C0-465A-9123-ACE595F13BB7}"/>
              </a:ext>
            </a:extLst>
          </p:cNvPr>
          <p:cNvSpPr/>
          <p:nvPr/>
        </p:nvSpPr>
        <p:spPr>
          <a:xfrm>
            <a:off x="9845736" y="5003321"/>
            <a:ext cx="684079" cy="862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1" name="Диаграмма 20">
            <a:extLst>
              <a:ext uri="{FF2B5EF4-FFF2-40B4-BE49-F238E27FC236}">
                <a16:creationId xmlns:a16="http://schemas.microsoft.com/office/drawing/2014/main" xmlns="" id="{83906D8C-BBD7-461F-91DD-5175D4A14AC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7741547"/>
              </p:ext>
            </p:extLst>
          </p:nvPr>
        </p:nvGraphicFramePr>
        <p:xfrm>
          <a:off x="311558" y="1416265"/>
          <a:ext cx="9029700" cy="38088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22" name="Группа 21">
            <a:extLst>
              <a:ext uri="{FF2B5EF4-FFF2-40B4-BE49-F238E27FC236}">
                <a16:creationId xmlns:a16="http://schemas.microsoft.com/office/drawing/2014/main" xmlns="" id="{C37CE1AE-52B9-44B5-A607-8795358A8809}"/>
              </a:ext>
            </a:extLst>
          </p:cNvPr>
          <p:cNvGrpSpPr/>
          <p:nvPr/>
        </p:nvGrpSpPr>
        <p:grpSpPr>
          <a:xfrm>
            <a:off x="9857185" y="3198164"/>
            <a:ext cx="684079" cy="86237"/>
            <a:chOff x="502882" y="1462697"/>
            <a:chExt cx="684079" cy="86237"/>
          </a:xfrm>
        </p:grpSpPr>
        <p:cxnSp>
          <p:nvCxnSpPr>
            <p:cNvPr id="23" name="Прямая соединительная линия 22">
              <a:extLst>
                <a:ext uri="{FF2B5EF4-FFF2-40B4-BE49-F238E27FC236}">
                  <a16:creationId xmlns:a16="http://schemas.microsoft.com/office/drawing/2014/main" xmlns="" id="{E0F8E8C7-3BFD-46BD-8BF7-7A03570CE751}"/>
                </a:ext>
              </a:extLst>
            </p:cNvPr>
            <p:cNvCxnSpPr>
              <a:cxnSpLocks/>
            </p:cNvCxnSpPr>
            <p:nvPr/>
          </p:nvCxnSpPr>
          <p:spPr>
            <a:xfrm>
              <a:off x="502882" y="1505815"/>
              <a:ext cx="684079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Овал 23">
              <a:extLst>
                <a:ext uri="{FF2B5EF4-FFF2-40B4-BE49-F238E27FC236}">
                  <a16:creationId xmlns:a16="http://schemas.microsoft.com/office/drawing/2014/main" xmlns="" id="{09004CEA-9DEF-4CCB-B342-775A17E909E0}"/>
                </a:ext>
              </a:extLst>
            </p:cNvPr>
            <p:cNvSpPr/>
            <p:nvPr/>
          </p:nvSpPr>
          <p:spPr>
            <a:xfrm>
              <a:off x="801803" y="1462697"/>
              <a:ext cx="86237" cy="8623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xmlns="" id="{B4CCF862-52B8-490B-A6EF-968288056E55}"/>
              </a:ext>
            </a:extLst>
          </p:cNvPr>
          <p:cNvGrpSpPr/>
          <p:nvPr/>
        </p:nvGrpSpPr>
        <p:grpSpPr>
          <a:xfrm>
            <a:off x="9857186" y="2315498"/>
            <a:ext cx="684079" cy="86237"/>
            <a:chOff x="502882" y="1462697"/>
            <a:chExt cx="684079" cy="86237"/>
          </a:xfrm>
        </p:grpSpPr>
        <p:cxnSp>
          <p:nvCxnSpPr>
            <p:cNvPr id="26" name="Прямая соединительная линия 25">
              <a:extLst>
                <a:ext uri="{FF2B5EF4-FFF2-40B4-BE49-F238E27FC236}">
                  <a16:creationId xmlns:a16="http://schemas.microsoft.com/office/drawing/2014/main" xmlns="" id="{2E3F7FD8-7AA1-4011-80CD-5ABB89749213}"/>
                </a:ext>
              </a:extLst>
            </p:cNvPr>
            <p:cNvCxnSpPr>
              <a:cxnSpLocks/>
            </p:cNvCxnSpPr>
            <p:nvPr/>
          </p:nvCxnSpPr>
          <p:spPr>
            <a:xfrm>
              <a:off x="502882" y="1505815"/>
              <a:ext cx="684079" cy="0"/>
            </a:xfrm>
            <a:prstGeom prst="line">
              <a:avLst/>
            </a:prstGeom>
            <a:ln w="28575">
              <a:solidFill>
                <a:srgbClr val="ED7D3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Овал 27">
              <a:extLst>
                <a:ext uri="{FF2B5EF4-FFF2-40B4-BE49-F238E27FC236}">
                  <a16:creationId xmlns:a16="http://schemas.microsoft.com/office/drawing/2014/main" xmlns="" id="{1BE55D39-10E6-499E-A7B1-13A07C0B5E2D}"/>
                </a:ext>
              </a:extLst>
            </p:cNvPr>
            <p:cNvSpPr/>
            <p:nvPr/>
          </p:nvSpPr>
          <p:spPr>
            <a:xfrm>
              <a:off x="801803" y="1462697"/>
              <a:ext cx="86237" cy="86237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ED7D3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CB54033A-A304-4FBC-BC2B-FB29A6B36650}" type="slidenum">
              <a:rPr lang="ru-RU" smtClean="0">
                <a:solidFill>
                  <a:schemeClr val="tx1"/>
                </a:solidFill>
              </a:rPr>
              <a:t>5</a:t>
            </a:fld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883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id="{AA8D85A0-F329-4E54-BD00-D4F0ECC52EE9}"/>
              </a:ext>
            </a:extLst>
          </p:cNvPr>
          <p:cNvGrpSpPr/>
          <p:nvPr/>
        </p:nvGrpSpPr>
        <p:grpSpPr>
          <a:xfrm>
            <a:off x="311559" y="880173"/>
            <a:ext cx="7949052" cy="4303821"/>
            <a:chOff x="311559" y="1702574"/>
            <a:chExt cx="7949052" cy="4303821"/>
          </a:xfrm>
        </p:grpSpPr>
        <p:graphicFrame>
          <p:nvGraphicFramePr>
            <p:cNvPr id="12" name="Диаграмма 11">
              <a:extLst>
                <a:ext uri="{FF2B5EF4-FFF2-40B4-BE49-F238E27FC236}">
                  <a16:creationId xmlns:a16="http://schemas.microsoft.com/office/drawing/2014/main" xmlns="" id="{21BC9D4E-B303-4546-BEEF-D687539635FE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633087942"/>
                </p:ext>
              </p:extLst>
            </p:nvPr>
          </p:nvGraphicFramePr>
          <p:xfrm>
            <a:off x="311559" y="3369871"/>
            <a:ext cx="7949052" cy="263652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graphicFrame>
          <p:nvGraphicFramePr>
            <p:cNvPr id="19" name="Диаграмма 18">
              <a:extLst>
                <a:ext uri="{FF2B5EF4-FFF2-40B4-BE49-F238E27FC236}">
                  <a16:creationId xmlns:a16="http://schemas.microsoft.com/office/drawing/2014/main" xmlns="" id="{C7505245-DAC4-49A5-80D4-6C51D34B510D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804015570"/>
                </p:ext>
              </p:extLst>
            </p:nvPr>
          </p:nvGraphicFramePr>
          <p:xfrm>
            <a:off x="313994" y="1702574"/>
            <a:ext cx="7946617" cy="25226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</p:grp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xmlns="" id="{DBF90C3B-C9A5-48E3-9883-875F6C3D4EC1}"/>
              </a:ext>
            </a:extLst>
          </p:cNvPr>
          <p:cNvSpPr/>
          <p:nvPr/>
        </p:nvSpPr>
        <p:spPr>
          <a:xfrm>
            <a:off x="8534402" y="0"/>
            <a:ext cx="3657598" cy="68580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7E889A61-D581-4152-AA20-B2FAA31E166C}"/>
              </a:ext>
            </a:extLst>
          </p:cNvPr>
          <p:cNvSpPr/>
          <p:nvPr/>
        </p:nvSpPr>
        <p:spPr>
          <a:xfrm>
            <a:off x="704850" y="381000"/>
            <a:ext cx="2952750" cy="536366"/>
          </a:xfrm>
          <a:prstGeom prst="rect">
            <a:avLst/>
          </a:prstGeom>
          <a:solidFill>
            <a:srgbClr val="E0B0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ED72E928-0464-4B4E-8370-EAD5DD9B1852}"/>
              </a:ext>
            </a:extLst>
          </p:cNvPr>
          <p:cNvSpPr txBox="1"/>
          <p:nvPr/>
        </p:nvSpPr>
        <p:spPr>
          <a:xfrm>
            <a:off x="3946283" y="479789"/>
            <a:ext cx="458811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ОВОЩЕВОДСТВО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6DFAD1E-93A5-41F8-8AA7-8AFED50DB002}"/>
              </a:ext>
            </a:extLst>
          </p:cNvPr>
          <p:cNvSpPr txBox="1"/>
          <p:nvPr/>
        </p:nvSpPr>
        <p:spPr>
          <a:xfrm>
            <a:off x="1270376" y="479789"/>
            <a:ext cx="23050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ИТОГИ ЗА 10 ЛЕТ</a:t>
            </a:r>
            <a:endParaRPr lang="ru-RU" dirty="0">
              <a:solidFill>
                <a:schemeClr val="bg1"/>
              </a:solidFill>
            </a:endParaRPr>
          </a:p>
        </p:txBody>
      </p:sp>
      <p:grpSp>
        <p:nvGrpSpPr>
          <p:cNvPr id="132" name="Группа 131">
            <a:extLst>
              <a:ext uri="{FF2B5EF4-FFF2-40B4-BE49-F238E27FC236}">
                <a16:creationId xmlns:a16="http://schemas.microsoft.com/office/drawing/2014/main" xmlns="" id="{7B853B4E-EAD1-4EA0-9FDB-99792EEF9FC4}"/>
              </a:ext>
            </a:extLst>
          </p:cNvPr>
          <p:cNvGrpSpPr/>
          <p:nvPr/>
        </p:nvGrpSpPr>
        <p:grpSpPr>
          <a:xfrm>
            <a:off x="857250" y="879899"/>
            <a:ext cx="9029700" cy="148066"/>
            <a:chOff x="857250" y="699531"/>
            <a:chExt cx="8658225" cy="180677"/>
          </a:xfrm>
        </p:grpSpPr>
        <p:sp>
          <p:nvSpPr>
            <p:cNvPr id="133" name="Прямоугольник 132">
              <a:extLst>
                <a:ext uri="{FF2B5EF4-FFF2-40B4-BE49-F238E27FC236}">
                  <a16:creationId xmlns:a16="http://schemas.microsoft.com/office/drawing/2014/main" xmlns="" id="{23BF53DB-A7C3-4E96-B9B7-6B74A4457ECE}"/>
                </a:ext>
              </a:extLst>
            </p:cNvPr>
            <p:cNvSpPr/>
            <p:nvPr/>
          </p:nvSpPr>
          <p:spPr>
            <a:xfrm flipV="1">
              <a:off x="857250" y="699531"/>
              <a:ext cx="8658225" cy="45719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4" name="Прямоугольник 133">
              <a:extLst>
                <a:ext uri="{FF2B5EF4-FFF2-40B4-BE49-F238E27FC236}">
                  <a16:creationId xmlns:a16="http://schemas.microsoft.com/office/drawing/2014/main" xmlns="" id="{CF2BCB20-34CE-47CE-9691-63687B0ED0EE}"/>
                </a:ext>
              </a:extLst>
            </p:cNvPr>
            <p:cNvSpPr/>
            <p:nvPr/>
          </p:nvSpPr>
          <p:spPr>
            <a:xfrm>
              <a:off x="857250" y="775433"/>
              <a:ext cx="8658225" cy="104775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35" name="Рисунок 134">
            <a:extLst>
              <a:ext uri="{FF2B5EF4-FFF2-40B4-BE49-F238E27FC236}">
                <a16:creationId xmlns:a16="http://schemas.microsoft.com/office/drawing/2014/main" xmlns="" id="{0D6FCE05-D612-489F-9D71-E753DD3C989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175859"/>
            <a:ext cx="1012580" cy="929847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202B73FB-ECEA-4BCF-8D17-866CB696C504}"/>
              </a:ext>
            </a:extLst>
          </p:cNvPr>
          <p:cNvSpPr txBox="1"/>
          <p:nvPr/>
        </p:nvSpPr>
        <p:spPr>
          <a:xfrm>
            <a:off x="8894997" y="1481292"/>
            <a:ext cx="3123297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4400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400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место</a:t>
            </a:r>
          </a:p>
          <a:p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В СФО</a:t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ПО УРОЖАЙНОСТИ</a:t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ОВОЩЕЙ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(в 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сельскохозяйственных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организациях)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A91415CC-439D-4F8D-A8C9-F60B36740188}"/>
              </a:ext>
            </a:extLst>
          </p:cNvPr>
          <p:cNvGrpSpPr/>
          <p:nvPr/>
        </p:nvGrpSpPr>
        <p:grpSpPr>
          <a:xfrm>
            <a:off x="1587908" y="5280118"/>
            <a:ext cx="5798116" cy="565816"/>
            <a:chOff x="492533" y="1438174"/>
            <a:chExt cx="5798116" cy="565816"/>
          </a:xfrm>
        </p:grpSpPr>
        <p:grpSp>
          <p:nvGrpSpPr>
            <p:cNvPr id="13" name="Группа 12">
              <a:extLst>
                <a:ext uri="{FF2B5EF4-FFF2-40B4-BE49-F238E27FC236}">
                  <a16:creationId xmlns:a16="http://schemas.microsoft.com/office/drawing/2014/main" xmlns="" id="{B9ABFAA0-5D3A-4C83-88B8-355419FF1738}"/>
                </a:ext>
              </a:extLst>
            </p:cNvPr>
            <p:cNvGrpSpPr/>
            <p:nvPr/>
          </p:nvGrpSpPr>
          <p:grpSpPr>
            <a:xfrm>
              <a:off x="586297" y="1438174"/>
              <a:ext cx="684079" cy="86237"/>
              <a:chOff x="502882" y="1462697"/>
              <a:chExt cx="684079" cy="86237"/>
            </a:xfrm>
          </p:grpSpPr>
          <p:cxnSp>
            <p:nvCxnSpPr>
              <p:cNvPr id="14" name="Прямая соединительная линия 13">
                <a:extLst>
                  <a:ext uri="{FF2B5EF4-FFF2-40B4-BE49-F238E27FC236}">
                    <a16:creationId xmlns:a16="http://schemas.microsoft.com/office/drawing/2014/main" xmlns="" id="{3BFBDACE-70C5-4F90-8A42-ADB26E6290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2882" y="1505815"/>
                <a:ext cx="684079" cy="0"/>
              </a:xfrm>
              <a:prstGeom prst="line">
                <a:avLst/>
              </a:prstGeom>
              <a:ln w="28575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Овал 14">
                <a:extLst>
                  <a:ext uri="{FF2B5EF4-FFF2-40B4-BE49-F238E27FC236}">
                    <a16:creationId xmlns:a16="http://schemas.microsoft.com/office/drawing/2014/main" xmlns="" id="{45E85FC0-AB6A-4BB8-8C2A-1A727A0805CC}"/>
                  </a:ext>
                </a:extLst>
              </p:cNvPr>
              <p:cNvSpPr/>
              <p:nvPr/>
            </p:nvSpPr>
            <p:spPr>
              <a:xfrm>
                <a:off x="801803" y="1462697"/>
                <a:ext cx="86237" cy="86237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FF9CCBC9-DF44-41EE-B0C2-4143FED622A5}"/>
                </a:ext>
              </a:extLst>
            </p:cNvPr>
            <p:cNvSpPr txBox="1"/>
            <p:nvPr/>
          </p:nvSpPr>
          <p:spPr>
            <a:xfrm>
              <a:off x="492533" y="1573103"/>
              <a:ext cx="2118120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200" dirty="0">
                  <a:latin typeface="Arial" panose="020B0604020202020204" pitchFamily="34" charset="0"/>
                  <a:cs typeface="Arial" panose="020B0604020202020204" pitchFamily="34" charset="0"/>
                </a:rPr>
                <a:t>Урожайность, ц/га</a:t>
              </a:r>
              <a:r>
                <a:rPr 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US" sz="1000" dirty="0">
                  <a:latin typeface="Arial" panose="020B0604020202020204" pitchFamily="34" charset="0"/>
                  <a:cs typeface="Arial" panose="020B0604020202020204" pitchFamily="34" charset="0"/>
                </a:rPr>
                <a:t>(</a:t>
              </a:r>
              <a:r>
                <a:rPr lang="ru-RU" sz="1000" dirty="0">
                  <a:latin typeface="Arial" panose="020B0604020202020204" pitchFamily="34" charset="0"/>
                  <a:cs typeface="Arial" panose="020B0604020202020204" pitchFamily="34" charset="0"/>
                </a:rPr>
                <a:t>в СХО</a:t>
              </a:r>
              <a:r>
                <a:rPr lang="en-US" sz="1000" dirty="0">
                  <a:latin typeface="Arial" panose="020B0604020202020204" pitchFamily="34" charset="0"/>
                  <a:cs typeface="Arial" panose="020B0604020202020204" pitchFamily="34" charset="0"/>
                </a:rPr>
                <a:t>)</a:t>
              </a:r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A809A686-72C3-42E7-82F5-DE6A5D6B7D00}"/>
                </a:ext>
              </a:extLst>
            </p:cNvPr>
            <p:cNvSpPr/>
            <p:nvPr/>
          </p:nvSpPr>
          <p:spPr>
            <a:xfrm>
              <a:off x="4275937" y="1438178"/>
              <a:ext cx="684079" cy="86228"/>
            </a:xfrm>
            <a:prstGeom prst="rect">
              <a:avLst/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23" name="Группа 22">
              <a:extLst>
                <a:ext uri="{FF2B5EF4-FFF2-40B4-BE49-F238E27FC236}">
                  <a16:creationId xmlns:a16="http://schemas.microsoft.com/office/drawing/2014/main" xmlns="" id="{EE23F997-E6AD-4EB2-AD42-9D4F8C192A77}"/>
                </a:ext>
              </a:extLst>
            </p:cNvPr>
            <p:cNvGrpSpPr/>
            <p:nvPr/>
          </p:nvGrpSpPr>
          <p:grpSpPr>
            <a:xfrm>
              <a:off x="2422901" y="1438174"/>
              <a:ext cx="684079" cy="86237"/>
              <a:chOff x="502882" y="1462697"/>
              <a:chExt cx="684079" cy="86237"/>
            </a:xfrm>
          </p:grpSpPr>
          <p:cxnSp>
            <p:nvCxnSpPr>
              <p:cNvPr id="24" name="Прямая соединительная линия 23">
                <a:extLst>
                  <a:ext uri="{FF2B5EF4-FFF2-40B4-BE49-F238E27FC236}">
                    <a16:creationId xmlns:a16="http://schemas.microsoft.com/office/drawing/2014/main" xmlns="" id="{B23FD536-FD41-4562-A3CC-F032087E54C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2882" y="1505815"/>
                <a:ext cx="684079" cy="0"/>
              </a:xfrm>
              <a:prstGeom prst="line">
                <a:avLst/>
              </a:prstGeom>
              <a:ln w="28575">
                <a:solidFill>
                  <a:srgbClr val="ED7D3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Овал 24">
                <a:extLst>
                  <a:ext uri="{FF2B5EF4-FFF2-40B4-BE49-F238E27FC236}">
                    <a16:creationId xmlns:a16="http://schemas.microsoft.com/office/drawing/2014/main" xmlns="" id="{D93042DD-7350-47F3-A4B6-9A3FB41695D4}"/>
                  </a:ext>
                </a:extLst>
              </p:cNvPr>
              <p:cNvSpPr/>
              <p:nvPr/>
            </p:nvSpPr>
            <p:spPr>
              <a:xfrm>
                <a:off x="801803" y="1462697"/>
                <a:ext cx="86237" cy="86237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ED7D3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E81FA34F-63C5-4371-A712-972EDAD6662A}"/>
                </a:ext>
              </a:extLst>
            </p:cNvPr>
            <p:cNvSpPr txBox="1"/>
            <p:nvPr/>
          </p:nvSpPr>
          <p:spPr>
            <a:xfrm>
              <a:off x="4172529" y="1573103"/>
              <a:ext cx="2118120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200" dirty="0">
                  <a:latin typeface="Arial" panose="020B0604020202020204" pitchFamily="34" charset="0"/>
                  <a:cs typeface="Arial" panose="020B0604020202020204" pitchFamily="34" charset="0"/>
                </a:rPr>
                <a:t>Производство овощей</a:t>
              </a:r>
            </a:p>
            <a:p>
              <a:r>
                <a:rPr lang="en-US" sz="1000" dirty="0">
                  <a:latin typeface="Arial" panose="020B0604020202020204" pitchFamily="34" charset="0"/>
                  <a:cs typeface="Arial" panose="020B0604020202020204" pitchFamily="34" charset="0"/>
                </a:rPr>
                <a:t>(</a:t>
              </a:r>
              <a:r>
                <a:rPr lang="ru-RU" sz="1000" dirty="0">
                  <a:latin typeface="Arial" panose="020B0604020202020204" pitchFamily="34" charset="0"/>
                  <a:cs typeface="Arial" panose="020B0604020202020204" pitchFamily="34" charset="0"/>
                </a:rPr>
                <a:t>в СХО и КФХ</a:t>
              </a:r>
              <a:r>
                <a:rPr lang="en-US" sz="1000" dirty="0">
                  <a:latin typeface="Arial" panose="020B0604020202020204" pitchFamily="34" charset="0"/>
                  <a:cs typeface="Arial" panose="020B0604020202020204" pitchFamily="34" charset="0"/>
                </a:rPr>
                <a:t>)</a:t>
              </a:r>
              <a:r>
                <a:rPr lang="ru-RU" sz="1000" dirty="0">
                  <a:latin typeface="Arial" panose="020B0604020202020204" pitchFamily="34" charset="0"/>
                  <a:cs typeface="Arial" panose="020B0604020202020204" pitchFamily="34" charset="0"/>
                </a:rPr>
                <a:t>, тыс. тонн</a:t>
              </a:r>
              <a:endParaRPr lang="en-US" sz="1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4A7BB786-BBAB-4E6D-818F-CF61DF7AE53D}"/>
                </a:ext>
              </a:extLst>
            </p:cNvPr>
            <p:cNvSpPr txBox="1"/>
            <p:nvPr/>
          </p:nvSpPr>
          <p:spPr>
            <a:xfrm>
              <a:off x="2332531" y="1573103"/>
              <a:ext cx="2118120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200" dirty="0">
                  <a:latin typeface="Arial" panose="020B0604020202020204" pitchFamily="34" charset="0"/>
                  <a:cs typeface="Arial" panose="020B0604020202020204" pitchFamily="34" charset="0"/>
                </a:rPr>
                <a:t>Урожайность, ц/га</a:t>
              </a:r>
              <a:r>
                <a:rPr 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en-US" sz="120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US" sz="1000" dirty="0">
                  <a:latin typeface="Arial" panose="020B0604020202020204" pitchFamily="34" charset="0"/>
                  <a:cs typeface="Arial" panose="020B0604020202020204" pitchFamily="34" charset="0"/>
                </a:rPr>
                <a:t>(</a:t>
              </a:r>
              <a:r>
                <a:rPr lang="ru-RU" sz="1000" dirty="0">
                  <a:latin typeface="Arial" panose="020B0604020202020204" pitchFamily="34" charset="0"/>
                  <a:cs typeface="Arial" panose="020B0604020202020204" pitchFamily="34" charset="0"/>
                </a:rPr>
                <a:t>в КФХ</a:t>
              </a:r>
              <a:r>
                <a:rPr lang="en-US" sz="1000" dirty="0">
                  <a:latin typeface="Arial" panose="020B0604020202020204" pitchFamily="34" charset="0"/>
                  <a:cs typeface="Arial" panose="020B0604020202020204" pitchFamily="34" charset="0"/>
                </a:rPr>
                <a:t>)</a:t>
              </a:r>
            </a:p>
          </p:txBody>
        </p:sp>
      </p:grp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70F6B84-E667-4FD9-ADB5-7BB41F2E1D8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8771" y="3956893"/>
            <a:ext cx="2349607" cy="1584876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1946EAB1-1670-4A29-86B5-E85D5809F89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2929" y="4652536"/>
            <a:ext cx="1332119" cy="1157877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CB54033A-A304-4FBC-BC2B-FB29A6B36650}" type="slidenum">
              <a:rPr lang="ru-RU" smtClean="0">
                <a:solidFill>
                  <a:schemeClr val="tx1"/>
                </a:solidFill>
              </a:rPr>
              <a:t>6</a:t>
            </a:fld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30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Прямоугольник 85">
            <a:extLst>
              <a:ext uri="{FF2B5EF4-FFF2-40B4-BE49-F238E27FC236}">
                <a16:creationId xmlns:a16="http://schemas.microsoft.com/office/drawing/2014/main" xmlns="" id="{73ADD8D2-A1A5-45CB-97B3-A7B2F3C98672}"/>
              </a:ext>
            </a:extLst>
          </p:cNvPr>
          <p:cNvSpPr/>
          <p:nvPr/>
        </p:nvSpPr>
        <p:spPr>
          <a:xfrm>
            <a:off x="8077446" y="-6206"/>
            <a:ext cx="4114554" cy="6857999"/>
          </a:xfrm>
          <a:prstGeom prst="rect">
            <a:avLst/>
          </a:prstGeom>
          <a:solidFill>
            <a:srgbClr val="66A5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AEDE24CD-D0E1-4E39-8938-FDF0B4DB849F}"/>
              </a:ext>
            </a:extLst>
          </p:cNvPr>
          <p:cNvSpPr/>
          <p:nvPr/>
        </p:nvSpPr>
        <p:spPr>
          <a:xfrm>
            <a:off x="704850" y="381000"/>
            <a:ext cx="2952750" cy="536366"/>
          </a:xfrm>
          <a:prstGeom prst="rect">
            <a:avLst/>
          </a:prstGeom>
          <a:solidFill>
            <a:srgbClr val="E0B0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EEDBA6FD-F2D7-4909-BC64-0F8C947ECC61}"/>
              </a:ext>
            </a:extLst>
          </p:cNvPr>
          <p:cNvSpPr txBox="1"/>
          <p:nvPr/>
        </p:nvSpPr>
        <p:spPr>
          <a:xfrm>
            <a:off x="3946283" y="479789"/>
            <a:ext cx="418806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ТЕХНИЧЕСКОЕ ОСНАЩЕНИЕ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6E33DF7-8039-42C6-ADEE-DC8E7821AFE9}"/>
              </a:ext>
            </a:extLst>
          </p:cNvPr>
          <p:cNvSpPr txBox="1"/>
          <p:nvPr/>
        </p:nvSpPr>
        <p:spPr>
          <a:xfrm>
            <a:off x="1270376" y="479789"/>
            <a:ext cx="23050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ИТОГИ ЗА 10 ЛЕТ</a:t>
            </a:r>
            <a:endParaRPr lang="ru-RU" dirty="0">
              <a:solidFill>
                <a:schemeClr val="bg1"/>
              </a:solidFill>
            </a:endParaRPr>
          </a:p>
        </p:txBody>
      </p:sp>
      <p:grpSp>
        <p:nvGrpSpPr>
          <p:cNvPr id="132" name="Группа 131">
            <a:extLst>
              <a:ext uri="{FF2B5EF4-FFF2-40B4-BE49-F238E27FC236}">
                <a16:creationId xmlns:a16="http://schemas.microsoft.com/office/drawing/2014/main" xmlns="" id="{7B853B4E-EAD1-4EA0-9FDB-99792EEF9FC4}"/>
              </a:ext>
            </a:extLst>
          </p:cNvPr>
          <p:cNvGrpSpPr/>
          <p:nvPr/>
        </p:nvGrpSpPr>
        <p:grpSpPr>
          <a:xfrm>
            <a:off x="857250" y="916073"/>
            <a:ext cx="7109680" cy="111892"/>
            <a:chOff x="857250" y="699531"/>
            <a:chExt cx="8658225" cy="180677"/>
          </a:xfrm>
        </p:grpSpPr>
        <p:sp>
          <p:nvSpPr>
            <p:cNvPr id="133" name="Прямоугольник 132">
              <a:extLst>
                <a:ext uri="{FF2B5EF4-FFF2-40B4-BE49-F238E27FC236}">
                  <a16:creationId xmlns:a16="http://schemas.microsoft.com/office/drawing/2014/main" xmlns="" id="{23BF53DB-A7C3-4E96-B9B7-6B74A4457ECE}"/>
                </a:ext>
              </a:extLst>
            </p:cNvPr>
            <p:cNvSpPr/>
            <p:nvPr/>
          </p:nvSpPr>
          <p:spPr>
            <a:xfrm flipV="1">
              <a:off x="857250" y="699531"/>
              <a:ext cx="8658225" cy="45719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4" name="Прямоугольник 133">
              <a:extLst>
                <a:ext uri="{FF2B5EF4-FFF2-40B4-BE49-F238E27FC236}">
                  <a16:creationId xmlns:a16="http://schemas.microsoft.com/office/drawing/2014/main" xmlns="" id="{CF2BCB20-34CE-47CE-9691-63687B0ED0EE}"/>
                </a:ext>
              </a:extLst>
            </p:cNvPr>
            <p:cNvSpPr/>
            <p:nvPr/>
          </p:nvSpPr>
          <p:spPr>
            <a:xfrm>
              <a:off x="857250" y="775433"/>
              <a:ext cx="8658225" cy="104775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35" name="Рисунок 134">
            <a:extLst>
              <a:ext uri="{FF2B5EF4-FFF2-40B4-BE49-F238E27FC236}">
                <a16:creationId xmlns:a16="http://schemas.microsoft.com/office/drawing/2014/main" xmlns="" id="{0D6FCE05-D612-489F-9D71-E753DD3C98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175859"/>
            <a:ext cx="1012580" cy="929847"/>
          </a:xfrm>
          <a:prstGeom prst="rect">
            <a:avLst/>
          </a:prstGeom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72662E32-22F5-4014-971A-AC5102C36D40}"/>
              </a:ext>
            </a:extLst>
          </p:cNvPr>
          <p:cNvSpPr/>
          <p:nvPr/>
        </p:nvSpPr>
        <p:spPr>
          <a:xfrm>
            <a:off x="5823748" y="1289769"/>
            <a:ext cx="2143182" cy="588306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7FB3D221-E036-4719-AC20-E4E3AFDD8794}"/>
              </a:ext>
            </a:extLst>
          </p:cNvPr>
          <p:cNvSpPr txBox="1"/>
          <p:nvPr/>
        </p:nvSpPr>
        <p:spPr>
          <a:xfrm>
            <a:off x="234732" y="1192154"/>
            <a:ext cx="458668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ВОЗРАСТНАЯ СТРУКТУРА ПАРКА ТЕХНИКИ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xmlns="" id="{A8712723-B0F9-48A2-8F3A-A88BE1E09A36}"/>
              </a:ext>
            </a:extLst>
          </p:cNvPr>
          <p:cNvGrpSpPr/>
          <p:nvPr/>
        </p:nvGrpSpPr>
        <p:grpSpPr>
          <a:xfrm>
            <a:off x="643780" y="1477719"/>
            <a:ext cx="1918188" cy="1683430"/>
            <a:chOff x="263037" y="1995084"/>
            <a:chExt cx="1918188" cy="1683430"/>
          </a:xfrm>
        </p:grpSpPr>
        <p:graphicFrame>
          <p:nvGraphicFramePr>
            <p:cNvPr id="6" name="Диаграмма 5">
              <a:extLst>
                <a:ext uri="{FF2B5EF4-FFF2-40B4-BE49-F238E27FC236}">
                  <a16:creationId xmlns:a16="http://schemas.microsoft.com/office/drawing/2014/main" xmlns="" id="{2BB0F0B9-779A-435C-B01B-AE80E9478BEC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058845181"/>
                </p:ext>
              </p:extLst>
            </p:nvPr>
          </p:nvGraphicFramePr>
          <p:xfrm>
            <a:off x="263037" y="1995084"/>
            <a:ext cx="1918188" cy="168343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86F95FEB-0200-44A4-B69F-EE32773E037D}"/>
                </a:ext>
              </a:extLst>
            </p:cNvPr>
            <p:cNvSpPr txBox="1"/>
            <p:nvPr/>
          </p:nvSpPr>
          <p:spPr>
            <a:xfrm>
              <a:off x="889312" y="2678151"/>
              <a:ext cx="665638" cy="40761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ts val="1200"/>
                </a:lnSpc>
              </a:pPr>
              <a:r>
                <a:rPr lang="en-US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&gt;10</a:t>
              </a:r>
              <a:r>
                <a:rPr lang="ru-RU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ru-RU" sz="2000" b="1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лет</a:t>
              </a:r>
              <a:endParaRPr lang="ru-RU" sz="1400" b="1" dirty="0"/>
            </a:p>
          </p:txBody>
        </p:sp>
      </p:grpSp>
      <p:grpSp>
        <p:nvGrpSpPr>
          <p:cNvPr id="30" name="Группа 29">
            <a:extLst>
              <a:ext uri="{FF2B5EF4-FFF2-40B4-BE49-F238E27FC236}">
                <a16:creationId xmlns:a16="http://schemas.microsoft.com/office/drawing/2014/main" xmlns="" id="{940BD8AF-AADB-47DC-A0CA-7EB302C6E674}"/>
              </a:ext>
            </a:extLst>
          </p:cNvPr>
          <p:cNvGrpSpPr/>
          <p:nvPr/>
        </p:nvGrpSpPr>
        <p:grpSpPr>
          <a:xfrm>
            <a:off x="643780" y="3136924"/>
            <a:ext cx="1918188" cy="1683430"/>
            <a:chOff x="263037" y="1995084"/>
            <a:chExt cx="1918188" cy="1683430"/>
          </a:xfrm>
        </p:grpSpPr>
        <p:graphicFrame>
          <p:nvGraphicFramePr>
            <p:cNvPr id="31" name="Диаграмма 30">
              <a:extLst>
                <a:ext uri="{FF2B5EF4-FFF2-40B4-BE49-F238E27FC236}">
                  <a16:creationId xmlns:a16="http://schemas.microsoft.com/office/drawing/2014/main" xmlns="" id="{B021D4AE-366D-4C64-AC8B-698660B47133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719786989"/>
                </p:ext>
              </p:extLst>
            </p:nvPr>
          </p:nvGraphicFramePr>
          <p:xfrm>
            <a:off x="263037" y="1995084"/>
            <a:ext cx="1918188" cy="168343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xmlns="" id="{45282E9A-529B-43EF-B04C-349189EC6A8F}"/>
                </a:ext>
              </a:extLst>
            </p:cNvPr>
            <p:cNvSpPr txBox="1"/>
            <p:nvPr/>
          </p:nvSpPr>
          <p:spPr>
            <a:xfrm>
              <a:off x="889312" y="2678151"/>
              <a:ext cx="665638" cy="40761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ts val="1200"/>
                </a:lnSpc>
              </a:pPr>
              <a:r>
                <a:rPr lang="en-US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&lt;</a:t>
              </a:r>
              <a:r>
                <a:rPr lang="ru-RU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br>
                <a:rPr lang="ru-RU" sz="2000" b="1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лет</a:t>
              </a:r>
              <a:endParaRPr lang="ru-RU" sz="1400" b="1" dirty="0"/>
            </a:p>
          </p:txBody>
        </p:sp>
      </p:grpSp>
      <p:grpSp>
        <p:nvGrpSpPr>
          <p:cNvPr id="34" name="Группа 33">
            <a:extLst>
              <a:ext uri="{FF2B5EF4-FFF2-40B4-BE49-F238E27FC236}">
                <a16:creationId xmlns:a16="http://schemas.microsoft.com/office/drawing/2014/main" xmlns="" id="{EE62AF5F-B827-4A97-9F40-67ED4C14489D}"/>
              </a:ext>
            </a:extLst>
          </p:cNvPr>
          <p:cNvGrpSpPr/>
          <p:nvPr/>
        </p:nvGrpSpPr>
        <p:grpSpPr>
          <a:xfrm>
            <a:off x="3138781" y="1477719"/>
            <a:ext cx="1918188" cy="1683430"/>
            <a:chOff x="263037" y="1995084"/>
            <a:chExt cx="1918188" cy="1683430"/>
          </a:xfrm>
        </p:grpSpPr>
        <p:graphicFrame>
          <p:nvGraphicFramePr>
            <p:cNvPr id="35" name="Диаграмма 34">
              <a:extLst>
                <a:ext uri="{FF2B5EF4-FFF2-40B4-BE49-F238E27FC236}">
                  <a16:creationId xmlns:a16="http://schemas.microsoft.com/office/drawing/2014/main" xmlns="" id="{A0A95DE5-50DF-4D69-A206-FDEEC4782FAC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016791454"/>
                </p:ext>
              </p:extLst>
            </p:nvPr>
          </p:nvGraphicFramePr>
          <p:xfrm>
            <a:off x="263037" y="1995084"/>
            <a:ext cx="1918188" cy="168343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xmlns="" id="{6B0CB071-A15A-46D2-AA43-BB921A8632E6}"/>
                </a:ext>
              </a:extLst>
            </p:cNvPr>
            <p:cNvSpPr txBox="1"/>
            <p:nvPr/>
          </p:nvSpPr>
          <p:spPr>
            <a:xfrm>
              <a:off x="889312" y="2678151"/>
              <a:ext cx="665638" cy="40761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ts val="1200"/>
                </a:lnSpc>
              </a:pPr>
              <a:r>
                <a:rPr lang="en-US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&gt;10</a:t>
              </a:r>
              <a:r>
                <a:rPr lang="ru-RU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ru-RU" sz="2000" b="1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лет</a:t>
              </a:r>
              <a:endParaRPr lang="ru-RU" sz="1400" b="1" dirty="0"/>
            </a:p>
          </p:txBody>
        </p:sp>
      </p:grpSp>
      <p:grpSp>
        <p:nvGrpSpPr>
          <p:cNvPr id="37" name="Группа 36">
            <a:extLst>
              <a:ext uri="{FF2B5EF4-FFF2-40B4-BE49-F238E27FC236}">
                <a16:creationId xmlns:a16="http://schemas.microsoft.com/office/drawing/2014/main" xmlns="" id="{D6DB8A2F-F6B8-41F2-BC29-88B1F36C6A99}"/>
              </a:ext>
            </a:extLst>
          </p:cNvPr>
          <p:cNvGrpSpPr/>
          <p:nvPr/>
        </p:nvGrpSpPr>
        <p:grpSpPr>
          <a:xfrm>
            <a:off x="3138781" y="3136924"/>
            <a:ext cx="1918188" cy="1683430"/>
            <a:chOff x="263037" y="1995084"/>
            <a:chExt cx="1918188" cy="1683430"/>
          </a:xfrm>
        </p:grpSpPr>
        <p:graphicFrame>
          <p:nvGraphicFramePr>
            <p:cNvPr id="38" name="Диаграмма 37">
              <a:extLst>
                <a:ext uri="{FF2B5EF4-FFF2-40B4-BE49-F238E27FC236}">
                  <a16:creationId xmlns:a16="http://schemas.microsoft.com/office/drawing/2014/main" xmlns="" id="{9B3A1762-1B31-4939-993B-BDEBAACC0639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32367378"/>
                </p:ext>
              </p:extLst>
            </p:nvPr>
          </p:nvGraphicFramePr>
          <p:xfrm>
            <a:off x="263037" y="1995084"/>
            <a:ext cx="1918188" cy="168343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8"/>
            </a:graphicData>
          </a:graphic>
        </p:graphicFrame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xmlns="" id="{4005C397-C7F3-4203-BD99-B228F2B56D72}"/>
                </a:ext>
              </a:extLst>
            </p:cNvPr>
            <p:cNvSpPr txBox="1"/>
            <p:nvPr/>
          </p:nvSpPr>
          <p:spPr>
            <a:xfrm>
              <a:off x="889312" y="2678151"/>
              <a:ext cx="665638" cy="40761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ts val="1200"/>
                </a:lnSpc>
              </a:pPr>
              <a:r>
                <a:rPr lang="en-US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&lt;</a:t>
              </a:r>
              <a:r>
                <a:rPr lang="ru-RU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5</a:t>
              </a:r>
              <a:br>
                <a:rPr lang="ru-RU" sz="2000" b="1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лет</a:t>
              </a:r>
              <a:endParaRPr lang="ru-RU" sz="1400" b="1" dirty="0"/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CFD2DB6D-45A4-463D-9E21-8CE6EEC05771}"/>
              </a:ext>
            </a:extLst>
          </p:cNvPr>
          <p:cNvSpPr txBox="1"/>
          <p:nvPr/>
        </p:nvSpPr>
        <p:spPr>
          <a:xfrm>
            <a:off x="6432283" y="1434006"/>
            <a:ext cx="130004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ТРАКТОРЫ</a:t>
            </a: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FF9AB1F7-1E43-4AB4-AFB4-9F2E5A9C2B7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327" y="1366760"/>
            <a:ext cx="1116812" cy="696146"/>
          </a:xfrm>
          <a:prstGeom prst="rect">
            <a:avLst/>
          </a:prstGeom>
        </p:spPr>
      </p:pic>
      <p:grpSp>
        <p:nvGrpSpPr>
          <p:cNvPr id="55" name="Группа 54">
            <a:extLst>
              <a:ext uri="{FF2B5EF4-FFF2-40B4-BE49-F238E27FC236}">
                <a16:creationId xmlns:a16="http://schemas.microsoft.com/office/drawing/2014/main" xmlns="" id="{5AD3DDBD-FF7B-43F9-8E53-4F1B0699F2BB}"/>
              </a:ext>
            </a:extLst>
          </p:cNvPr>
          <p:cNvGrpSpPr/>
          <p:nvPr/>
        </p:nvGrpSpPr>
        <p:grpSpPr>
          <a:xfrm>
            <a:off x="8343209" y="3974381"/>
            <a:ext cx="3714064" cy="1292662"/>
            <a:chOff x="1098265" y="5428809"/>
            <a:chExt cx="4565985" cy="1292662"/>
          </a:xfrm>
        </p:grpSpPr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xmlns="" id="{0BABA562-6D7E-47F4-B80A-D30657547B5F}"/>
                </a:ext>
              </a:extLst>
            </p:cNvPr>
            <p:cNvSpPr txBox="1"/>
            <p:nvPr/>
          </p:nvSpPr>
          <p:spPr>
            <a:xfrm>
              <a:off x="1098265" y="5428809"/>
              <a:ext cx="4565985" cy="129266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ru-RU" sz="4400" b="1" dirty="0">
                  <a:solidFill>
                    <a:schemeClr val="accent6">
                      <a:lumMod val="40000"/>
                      <a:lumOff val="6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2836</a:t>
              </a:r>
            </a:p>
            <a:p>
              <a:pPr algn="r"/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ЕДИНИЦ ТЕХНИКИ И ОБОРУДОВАНИЯ</a:t>
              </a:r>
              <a:r>
                <a:rPr lang="ru-RU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ru-RU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на сумму </a:t>
              </a:r>
              <a:r>
                <a:rPr lang="ru-RU" sz="2000" b="1" dirty="0">
                  <a:solidFill>
                    <a:srgbClr val="FFC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11,8 млрд руб.</a:t>
              </a:r>
              <a:endParaRPr lang="ru-RU" sz="1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xmlns="" id="{413724C4-D593-467E-9117-7B69118947A5}"/>
                </a:ext>
              </a:extLst>
            </p:cNvPr>
            <p:cNvSpPr txBox="1"/>
            <p:nvPr/>
          </p:nvSpPr>
          <p:spPr>
            <a:xfrm>
              <a:off x="1902683" y="5800427"/>
              <a:ext cx="2122983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ПРИОБРЕТЕНО</a:t>
              </a:r>
              <a:endParaRPr lang="ru-RU" sz="1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2" name="Группа 61">
            <a:extLst>
              <a:ext uri="{FF2B5EF4-FFF2-40B4-BE49-F238E27FC236}">
                <a16:creationId xmlns:a16="http://schemas.microsoft.com/office/drawing/2014/main" xmlns="" id="{618C9DEA-1EBB-4BAD-A33E-3C4EB8148C2D}"/>
              </a:ext>
            </a:extLst>
          </p:cNvPr>
          <p:cNvGrpSpPr/>
          <p:nvPr/>
        </p:nvGrpSpPr>
        <p:grpSpPr>
          <a:xfrm>
            <a:off x="8077446" y="5337696"/>
            <a:ext cx="3979827" cy="1292662"/>
            <a:chOff x="1086583" y="5428809"/>
            <a:chExt cx="4577667" cy="1292662"/>
          </a:xfrm>
        </p:grpSpPr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xmlns="" id="{77CD0FAA-263C-4701-BBA7-F1A17D5CFA41}"/>
                </a:ext>
              </a:extLst>
            </p:cNvPr>
            <p:cNvSpPr txBox="1"/>
            <p:nvPr/>
          </p:nvSpPr>
          <p:spPr>
            <a:xfrm>
              <a:off x="1086583" y="5428809"/>
              <a:ext cx="4577667" cy="129266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ru-RU" sz="4400" b="1" dirty="0">
                  <a:solidFill>
                    <a:schemeClr val="accent6">
                      <a:lumMod val="40000"/>
                      <a:lumOff val="6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1641</a:t>
              </a:r>
            </a:p>
            <a:p>
              <a:pPr algn="r"/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ЕДИНИЦ С/Х ТЕХНИКИ И ОБОРУДОВАНИЯ</a:t>
              </a:r>
              <a:r>
                <a:rPr lang="ru-RU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ru-RU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Выделено субсидии </a:t>
              </a:r>
              <a:r>
                <a:rPr lang="ru-RU" sz="2000" b="1" dirty="0">
                  <a:solidFill>
                    <a:srgbClr val="FFC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2,9 млрд руб.</a:t>
              </a:r>
              <a:endParaRPr lang="ru-RU" sz="1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xmlns="" id="{C92613F1-72C3-48E5-B314-07B21F322078}"/>
                </a:ext>
              </a:extLst>
            </p:cNvPr>
            <p:cNvSpPr txBox="1"/>
            <p:nvPr/>
          </p:nvSpPr>
          <p:spPr>
            <a:xfrm>
              <a:off x="1650949" y="5800427"/>
              <a:ext cx="2632969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ПРОСУБСИДИРОВАНО</a:t>
              </a:r>
              <a:endParaRPr lang="ru-RU" sz="1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58" name="Диаграмма 57">
            <a:extLst>
              <a:ext uri="{FF2B5EF4-FFF2-40B4-BE49-F238E27FC236}">
                <a16:creationId xmlns:a16="http://schemas.microsoft.com/office/drawing/2014/main" xmlns="" id="{A1F84803-35B5-433A-94F5-D38114F996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26587967"/>
              </p:ext>
            </p:extLst>
          </p:nvPr>
        </p:nvGraphicFramePr>
        <p:xfrm>
          <a:off x="-514350" y="4520698"/>
          <a:ext cx="8243137" cy="21318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66" name="Диаграмма 65">
            <a:extLst>
              <a:ext uri="{FF2B5EF4-FFF2-40B4-BE49-F238E27FC236}">
                <a16:creationId xmlns:a16="http://schemas.microsoft.com/office/drawing/2014/main" xmlns="" id="{208C023B-4EC2-4F8D-8886-C803633F11C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4808438"/>
              </p:ext>
            </p:extLst>
          </p:nvPr>
        </p:nvGraphicFramePr>
        <p:xfrm>
          <a:off x="8119330" y="832223"/>
          <a:ext cx="3979827" cy="30715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71" name="TextBox 70">
            <a:extLst>
              <a:ext uri="{FF2B5EF4-FFF2-40B4-BE49-F238E27FC236}">
                <a16:creationId xmlns:a16="http://schemas.microsoft.com/office/drawing/2014/main" xmlns="" id="{07E3E7D6-30FC-4FCA-9A9D-C05E87C1B5B0}"/>
              </a:ext>
            </a:extLst>
          </p:cNvPr>
          <p:cNvSpPr txBox="1"/>
          <p:nvPr/>
        </p:nvSpPr>
        <p:spPr>
          <a:xfrm>
            <a:off x="8570104" y="493411"/>
            <a:ext cx="31307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ГОСПОДДЕРЖКА</a:t>
            </a:r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2012-2023 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гг., </a:t>
            </a:r>
            <a:r>
              <a:rPr lang="ru-RU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млн. 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руб.</a:t>
            </a:r>
            <a:endParaRPr lang="ru-RU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xmlns="" id="{0982E635-966E-46D2-81D5-E77624E143BA}"/>
              </a:ext>
            </a:extLst>
          </p:cNvPr>
          <p:cNvSpPr txBox="1"/>
          <p:nvPr/>
        </p:nvSpPr>
        <p:spPr>
          <a:xfrm>
            <a:off x="247109" y="4973002"/>
            <a:ext cx="458668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ДИНАМИКА ЦЕН НА ТЕХНИКУ, тыс. руб.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8" name="Группа 67">
            <a:extLst>
              <a:ext uri="{FF2B5EF4-FFF2-40B4-BE49-F238E27FC236}">
                <a16:creationId xmlns:a16="http://schemas.microsoft.com/office/drawing/2014/main" xmlns="" id="{C448A599-4BC6-462E-ABE6-D64B49A31237}"/>
              </a:ext>
            </a:extLst>
          </p:cNvPr>
          <p:cNvGrpSpPr/>
          <p:nvPr/>
        </p:nvGrpSpPr>
        <p:grpSpPr>
          <a:xfrm>
            <a:off x="298202" y="1612010"/>
            <a:ext cx="338554" cy="3113023"/>
            <a:chOff x="4752770" y="1794339"/>
            <a:chExt cx="338554" cy="2907087"/>
          </a:xfrm>
        </p:grpSpPr>
        <p:sp>
          <p:nvSpPr>
            <p:cNvPr id="67" name="Прямоугольник 66">
              <a:extLst>
                <a:ext uri="{FF2B5EF4-FFF2-40B4-BE49-F238E27FC236}">
                  <a16:creationId xmlns:a16="http://schemas.microsoft.com/office/drawing/2014/main" xmlns="" id="{B8B3ACE2-92F1-4421-9A4B-47F48CF48EA0}"/>
                </a:ext>
              </a:extLst>
            </p:cNvPr>
            <p:cNvSpPr/>
            <p:nvPr/>
          </p:nvSpPr>
          <p:spPr>
            <a:xfrm>
              <a:off x="4781550" y="1905000"/>
              <a:ext cx="287051" cy="269557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xmlns="" id="{BB76F01C-1C5C-4E9A-8103-25002C6F8838}"/>
                </a:ext>
              </a:extLst>
            </p:cNvPr>
            <p:cNvSpPr txBox="1"/>
            <p:nvPr/>
          </p:nvSpPr>
          <p:spPr>
            <a:xfrm rot="16200000">
              <a:off x="3468503" y="3078606"/>
              <a:ext cx="2907087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Томская область, 2012 г.</a:t>
              </a:r>
              <a:endParaRPr lang="ru-RU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5" name="Группа 74">
            <a:extLst>
              <a:ext uri="{FF2B5EF4-FFF2-40B4-BE49-F238E27FC236}">
                <a16:creationId xmlns:a16="http://schemas.microsoft.com/office/drawing/2014/main" xmlns="" id="{5DBCB8D3-9C4D-41AE-B374-A6CDEDB0B897}"/>
              </a:ext>
            </a:extLst>
          </p:cNvPr>
          <p:cNvGrpSpPr/>
          <p:nvPr/>
        </p:nvGrpSpPr>
        <p:grpSpPr>
          <a:xfrm>
            <a:off x="2854149" y="1604567"/>
            <a:ext cx="338554" cy="3113023"/>
            <a:chOff x="4752770" y="1794339"/>
            <a:chExt cx="338554" cy="2907087"/>
          </a:xfrm>
        </p:grpSpPr>
        <p:sp>
          <p:nvSpPr>
            <p:cNvPr id="76" name="Прямоугольник 75">
              <a:extLst>
                <a:ext uri="{FF2B5EF4-FFF2-40B4-BE49-F238E27FC236}">
                  <a16:creationId xmlns:a16="http://schemas.microsoft.com/office/drawing/2014/main" xmlns="" id="{F3DF6CAE-0695-4E10-A2B8-AAF321C6DE44}"/>
                </a:ext>
              </a:extLst>
            </p:cNvPr>
            <p:cNvSpPr/>
            <p:nvPr/>
          </p:nvSpPr>
          <p:spPr>
            <a:xfrm>
              <a:off x="4781550" y="1905000"/>
              <a:ext cx="287051" cy="269557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xmlns="" id="{5E5A7ACA-62EC-4D47-89C5-1EFAD28E93B6}"/>
                </a:ext>
              </a:extLst>
            </p:cNvPr>
            <p:cNvSpPr txBox="1"/>
            <p:nvPr/>
          </p:nvSpPr>
          <p:spPr>
            <a:xfrm rot="16200000">
              <a:off x="3468503" y="3078606"/>
              <a:ext cx="2907087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Томская область, 2022 г.</a:t>
              </a:r>
              <a:endParaRPr lang="ru-RU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8" name="Прямоугольник 77">
            <a:extLst>
              <a:ext uri="{FF2B5EF4-FFF2-40B4-BE49-F238E27FC236}">
                <a16:creationId xmlns:a16="http://schemas.microsoft.com/office/drawing/2014/main" xmlns="" id="{53F19BB3-015A-4AB3-B767-E8C4906C48E2}"/>
              </a:ext>
            </a:extLst>
          </p:cNvPr>
          <p:cNvSpPr/>
          <p:nvPr/>
        </p:nvSpPr>
        <p:spPr>
          <a:xfrm>
            <a:off x="5823748" y="3796030"/>
            <a:ext cx="2143182" cy="58830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Прямоугольник 78">
            <a:extLst>
              <a:ext uri="{FF2B5EF4-FFF2-40B4-BE49-F238E27FC236}">
                <a16:creationId xmlns:a16="http://schemas.microsoft.com/office/drawing/2014/main" xmlns="" id="{16B20AAC-9A93-46A9-A02B-4E38A93F97ED}"/>
              </a:ext>
            </a:extLst>
          </p:cNvPr>
          <p:cNvSpPr/>
          <p:nvPr/>
        </p:nvSpPr>
        <p:spPr>
          <a:xfrm>
            <a:off x="5823748" y="2567912"/>
            <a:ext cx="2143182" cy="58830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8" name="Рисунок 47">
            <a:extLst>
              <a:ext uri="{FF2B5EF4-FFF2-40B4-BE49-F238E27FC236}">
                <a16:creationId xmlns:a16="http://schemas.microsoft.com/office/drawing/2014/main" xmlns="" id="{33CCB2D0-8C8C-4D76-B87A-1D8B270233D4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278" y="3906792"/>
            <a:ext cx="1509239" cy="941398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xmlns="" id="{54E69F8D-C48F-4883-A81D-0D99AC57B786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738" y="2658775"/>
            <a:ext cx="1361349" cy="92309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C93F7A1A-E960-416D-875F-556F6C985552}"/>
              </a:ext>
            </a:extLst>
          </p:cNvPr>
          <p:cNvSpPr txBox="1"/>
          <p:nvPr/>
        </p:nvSpPr>
        <p:spPr>
          <a:xfrm>
            <a:off x="6432283" y="2646621"/>
            <a:ext cx="149118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ЗЕРНОУБОРОЧНЫЕ</a:t>
            </a:r>
          </a:p>
          <a:p>
            <a: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  <a:t>КОМБАЙНЫ</a:t>
            </a:r>
            <a:endParaRPr lang="ru-RU" sz="1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3CB6302F-03D8-44EE-AA88-A01F39CE755D}"/>
              </a:ext>
            </a:extLst>
          </p:cNvPr>
          <p:cNvSpPr txBox="1"/>
          <p:nvPr/>
        </p:nvSpPr>
        <p:spPr>
          <a:xfrm>
            <a:off x="6432283" y="3919169"/>
            <a:ext cx="156695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  <a:t>КО</a:t>
            </a:r>
            <a:r>
              <a:rPr lang="ru-RU" sz="1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РМОУБОРОЧНЫЕ</a:t>
            </a:r>
          </a:p>
          <a:p>
            <a: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  <a:t>КОМБАЙНЫ</a:t>
            </a:r>
            <a:endParaRPr lang="ru-RU" sz="1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9" name="Группа 68">
            <a:extLst>
              <a:ext uri="{FF2B5EF4-FFF2-40B4-BE49-F238E27FC236}">
                <a16:creationId xmlns:a16="http://schemas.microsoft.com/office/drawing/2014/main" xmlns="" id="{5AE2AD30-0E13-4D17-8F94-DCCBEDF695D0}"/>
              </a:ext>
            </a:extLst>
          </p:cNvPr>
          <p:cNvGrpSpPr/>
          <p:nvPr/>
        </p:nvGrpSpPr>
        <p:grpSpPr>
          <a:xfrm>
            <a:off x="301431" y="6562831"/>
            <a:ext cx="6615038" cy="230832"/>
            <a:chOff x="301431" y="6885797"/>
            <a:chExt cx="6615038" cy="230832"/>
          </a:xfrm>
        </p:grpSpPr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xmlns="" id="{9A3F7CBD-E702-48DD-832B-3C2790B77A42}"/>
                </a:ext>
              </a:extLst>
            </p:cNvPr>
            <p:cNvSpPr txBox="1"/>
            <p:nvPr/>
          </p:nvSpPr>
          <p:spPr>
            <a:xfrm>
              <a:off x="301431" y="6885797"/>
              <a:ext cx="484186" cy="2308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2012</a:t>
              </a:r>
              <a:endParaRPr lang="ru-RU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xmlns="" id="{17598665-ED6F-4132-BABF-07C7B402474A}"/>
                </a:ext>
              </a:extLst>
            </p:cNvPr>
            <p:cNvSpPr txBox="1"/>
            <p:nvPr/>
          </p:nvSpPr>
          <p:spPr>
            <a:xfrm>
              <a:off x="2319875" y="6885797"/>
              <a:ext cx="484186" cy="2308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2018</a:t>
              </a:r>
              <a:endParaRPr lang="ru-RU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xmlns="" id="{F8DF35F4-5BBA-4CC0-BB24-CBD7911A9887}"/>
                </a:ext>
              </a:extLst>
            </p:cNvPr>
            <p:cNvSpPr txBox="1"/>
            <p:nvPr/>
          </p:nvSpPr>
          <p:spPr>
            <a:xfrm>
              <a:off x="4402253" y="6885797"/>
              <a:ext cx="484186" cy="2308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2021</a:t>
              </a:r>
              <a:endParaRPr lang="ru-RU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xmlns="" id="{45C5B14D-5E54-43FA-B838-AE1A86F305BB}"/>
                </a:ext>
              </a:extLst>
            </p:cNvPr>
            <p:cNvSpPr txBox="1"/>
            <p:nvPr/>
          </p:nvSpPr>
          <p:spPr>
            <a:xfrm>
              <a:off x="6432283" y="6885797"/>
              <a:ext cx="484186" cy="2308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202</a:t>
              </a:r>
              <a:r>
                <a:rPr lang="ru-RU" sz="900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ru-RU" sz="9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9448800" y="6495684"/>
            <a:ext cx="2743200" cy="365125"/>
          </a:xfrm>
        </p:spPr>
        <p:txBody>
          <a:bodyPr/>
          <a:lstStyle/>
          <a:p>
            <a:fld id="{CB54033A-A304-4FBC-BC2B-FB29A6B36650}" type="slidenum">
              <a:rPr lang="ru-RU" smtClean="0">
                <a:solidFill>
                  <a:schemeClr val="tx1"/>
                </a:solidFill>
              </a:rPr>
              <a:t>7</a:t>
            </a:fld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69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2" name="Группа 131">
            <a:extLst>
              <a:ext uri="{FF2B5EF4-FFF2-40B4-BE49-F238E27FC236}">
                <a16:creationId xmlns:a16="http://schemas.microsoft.com/office/drawing/2014/main" xmlns="" id="{7B853B4E-EAD1-4EA0-9FDB-99792EEF9FC4}"/>
              </a:ext>
            </a:extLst>
          </p:cNvPr>
          <p:cNvGrpSpPr/>
          <p:nvPr/>
        </p:nvGrpSpPr>
        <p:grpSpPr>
          <a:xfrm>
            <a:off x="857250" y="879899"/>
            <a:ext cx="9029700" cy="148066"/>
            <a:chOff x="857250" y="699531"/>
            <a:chExt cx="8658225" cy="180677"/>
          </a:xfrm>
        </p:grpSpPr>
        <p:sp>
          <p:nvSpPr>
            <p:cNvPr id="133" name="Прямоугольник 132">
              <a:extLst>
                <a:ext uri="{FF2B5EF4-FFF2-40B4-BE49-F238E27FC236}">
                  <a16:creationId xmlns:a16="http://schemas.microsoft.com/office/drawing/2014/main" xmlns="" id="{23BF53DB-A7C3-4E96-B9B7-6B74A4457ECE}"/>
                </a:ext>
              </a:extLst>
            </p:cNvPr>
            <p:cNvSpPr/>
            <p:nvPr/>
          </p:nvSpPr>
          <p:spPr>
            <a:xfrm flipV="1">
              <a:off x="857250" y="699531"/>
              <a:ext cx="8658225" cy="45719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4" name="Прямоугольник 133">
              <a:extLst>
                <a:ext uri="{FF2B5EF4-FFF2-40B4-BE49-F238E27FC236}">
                  <a16:creationId xmlns:a16="http://schemas.microsoft.com/office/drawing/2014/main" xmlns="" id="{CF2BCB20-34CE-47CE-9691-63687B0ED0EE}"/>
                </a:ext>
              </a:extLst>
            </p:cNvPr>
            <p:cNvSpPr/>
            <p:nvPr/>
          </p:nvSpPr>
          <p:spPr>
            <a:xfrm>
              <a:off x="857250" y="775433"/>
              <a:ext cx="8658225" cy="104775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54" name="Прямоугольник 53">
            <a:extLst>
              <a:ext uri="{FF2B5EF4-FFF2-40B4-BE49-F238E27FC236}">
                <a16:creationId xmlns:a16="http://schemas.microsoft.com/office/drawing/2014/main" xmlns="" id="{DDA4305A-53C1-4639-BB53-9922F7ED9D7F}"/>
              </a:ext>
            </a:extLst>
          </p:cNvPr>
          <p:cNvSpPr/>
          <p:nvPr/>
        </p:nvSpPr>
        <p:spPr>
          <a:xfrm>
            <a:off x="8077446" y="-6206"/>
            <a:ext cx="4114554" cy="6864206"/>
          </a:xfrm>
          <a:prstGeom prst="rect">
            <a:avLst/>
          </a:prstGeom>
          <a:solidFill>
            <a:srgbClr val="66A5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xmlns="" id="{42765A0A-1671-402D-99C0-652293DD13C6}"/>
              </a:ext>
            </a:extLst>
          </p:cNvPr>
          <p:cNvSpPr/>
          <p:nvPr/>
        </p:nvSpPr>
        <p:spPr>
          <a:xfrm>
            <a:off x="485256" y="1249231"/>
            <a:ext cx="3243679" cy="2257175"/>
          </a:xfrm>
          <a:prstGeom prst="rect">
            <a:avLst/>
          </a:prstGeom>
          <a:solidFill>
            <a:schemeClr val="bg1"/>
          </a:solidFill>
          <a:ln w="28575">
            <a:solidFill>
              <a:srgbClr val="70AD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xmlns="" id="{D8515FAF-2C97-4ED8-872D-FF0D1F549C91}"/>
              </a:ext>
            </a:extLst>
          </p:cNvPr>
          <p:cNvGrpSpPr/>
          <p:nvPr/>
        </p:nvGrpSpPr>
        <p:grpSpPr>
          <a:xfrm>
            <a:off x="247650" y="2091605"/>
            <a:ext cx="8154626" cy="3996095"/>
            <a:chOff x="247650" y="942101"/>
            <a:chExt cx="8154626" cy="3996095"/>
          </a:xfrm>
        </p:grpSpPr>
        <p:graphicFrame>
          <p:nvGraphicFramePr>
            <p:cNvPr id="12" name="Диаграмма 11">
              <a:extLst>
                <a:ext uri="{FF2B5EF4-FFF2-40B4-BE49-F238E27FC236}">
                  <a16:creationId xmlns:a16="http://schemas.microsoft.com/office/drawing/2014/main" xmlns="" id="{25B7857B-8EDF-46A2-AC32-270758A90687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810749463"/>
                </p:ext>
              </p:extLst>
            </p:nvPr>
          </p:nvGraphicFramePr>
          <p:xfrm>
            <a:off x="247650" y="942101"/>
            <a:ext cx="8154626" cy="399609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grpSp>
          <p:nvGrpSpPr>
            <p:cNvPr id="7" name="Группа 6">
              <a:extLst>
                <a:ext uri="{FF2B5EF4-FFF2-40B4-BE49-F238E27FC236}">
                  <a16:creationId xmlns:a16="http://schemas.microsoft.com/office/drawing/2014/main" xmlns="" id="{8594BBD6-F335-4A75-8F16-5962D2219103}"/>
                </a:ext>
              </a:extLst>
            </p:cNvPr>
            <p:cNvGrpSpPr/>
            <p:nvPr/>
          </p:nvGrpSpPr>
          <p:grpSpPr>
            <a:xfrm>
              <a:off x="704850" y="3862233"/>
              <a:ext cx="7048499" cy="353943"/>
              <a:chOff x="704850" y="3862233"/>
              <a:chExt cx="7048499" cy="353943"/>
            </a:xfrm>
          </p:grpSpPr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xmlns="" id="{66049F4A-ED20-49D4-9EB8-D63BD324F241}"/>
                  </a:ext>
                </a:extLst>
              </p:cNvPr>
              <p:cNvSpPr txBox="1"/>
              <p:nvPr/>
            </p:nvSpPr>
            <p:spPr>
              <a:xfrm>
                <a:off x="704850" y="3862233"/>
                <a:ext cx="484186" cy="2308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9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2012</a:t>
                </a:r>
                <a:endParaRPr lang="ru-RU" sz="9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xmlns="" id="{66EA3ECE-0E02-451D-91A8-F7081A82DDE9}"/>
                  </a:ext>
                </a:extLst>
              </p:cNvPr>
              <p:cNvSpPr txBox="1"/>
              <p:nvPr/>
            </p:nvSpPr>
            <p:spPr>
              <a:xfrm>
                <a:off x="1999837" y="3862233"/>
                <a:ext cx="484186" cy="2308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9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2015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xmlns="" id="{A57CB5FA-AE20-473D-9908-67668E4B901B}"/>
                  </a:ext>
                </a:extLst>
              </p:cNvPr>
              <p:cNvSpPr txBox="1"/>
              <p:nvPr/>
            </p:nvSpPr>
            <p:spPr>
              <a:xfrm>
                <a:off x="3294824" y="3862233"/>
                <a:ext cx="484186" cy="2308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9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2018</a:t>
                </a: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xmlns="" id="{1E5C9430-9840-4AFF-B415-59E0BB6DC7E3}"/>
                  </a:ext>
                </a:extLst>
              </p:cNvPr>
              <p:cNvSpPr txBox="1"/>
              <p:nvPr/>
            </p:nvSpPr>
            <p:spPr>
              <a:xfrm>
                <a:off x="5884798" y="3862233"/>
                <a:ext cx="484186" cy="2308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9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2022</a:t>
                </a:r>
                <a:endParaRPr lang="ru-RU" sz="9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xmlns="" id="{BB4B908B-D599-4A2D-B647-9F79EEE2D38B}"/>
                  </a:ext>
                </a:extLst>
              </p:cNvPr>
              <p:cNvSpPr txBox="1"/>
              <p:nvPr/>
            </p:nvSpPr>
            <p:spPr>
              <a:xfrm>
                <a:off x="4589811" y="3862233"/>
                <a:ext cx="484186" cy="2308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9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2021</a:t>
                </a:r>
                <a:endParaRPr lang="ru-RU" sz="9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xmlns="" id="{CD1B6AC8-0827-481F-88F5-6C2291564022}"/>
                  </a:ext>
                </a:extLst>
              </p:cNvPr>
              <p:cNvSpPr txBox="1"/>
              <p:nvPr/>
            </p:nvSpPr>
            <p:spPr>
              <a:xfrm>
                <a:off x="7179786" y="3862233"/>
                <a:ext cx="573563" cy="35394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9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202</a:t>
                </a:r>
                <a:r>
                  <a:rPr lang="ru-RU" sz="9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</a:t>
                </a:r>
                <a:br>
                  <a:rPr lang="ru-RU" sz="9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</a:br>
                <a:r>
                  <a:rPr lang="ru-RU" sz="800" dirty="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оценка</a:t>
                </a:r>
                <a:endParaRPr lang="ru-RU" sz="9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D363AA20-26DC-4D2B-B57F-8F98C136FBA1}"/>
              </a:ext>
            </a:extLst>
          </p:cNvPr>
          <p:cNvSpPr/>
          <p:nvPr/>
        </p:nvSpPr>
        <p:spPr>
          <a:xfrm>
            <a:off x="704850" y="381000"/>
            <a:ext cx="2952750" cy="536366"/>
          </a:xfrm>
          <a:prstGeom prst="rect">
            <a:avLst/>
          </a:prstGeom>
          <a:solidFill>
            <a:srgbClr val="E0B0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8E5978B-8ED5-4DE5-BBFE-393A8143A5EF}"/>
              </a:ext>
            </a:extLst>
          </p:cNvPr>
          <p:cNvSpPr txBox="1"/>
          <p:nvPr/>
        </p:nvSpPr>
        <p:spPr>
          <a:xfrm>
            <a:off x="3946283" y="479789"/>
            <a:ext cx="458811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УДОБРЕНИЯ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DF5FC14-B5A3-4C33-9FF8-0D574D497079}"/>
              </a:ext>
            </a:extLst>
          </p:cNvPr>
          <p:cNvSpPr txBox="1"/>
          <p:nvPr/>
        </p:nvSpPr>
        <p:spPr>
          <a:xfrm>
            <a:off x="1270376" y="479789"/>
            <a:ext cx="23050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ИТОГИ ЗА 10 ЛЕТ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35" name="Рисунок 134">
            <a:extLst>
              <a:ext uri="{FF2B5EF4-FFF2-40B4-BE49-F238E27FC236}">
                <a16:creationId xmlns:a16="http://schemas.microsoft.com/office/drawing/2014/main" xmlns="" id="{0D6FCE05-D612-489F-9D71-E753DD3C989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175859"/>
            <a:ext cx="1012580" cy="92984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1F0B946-91B7-412E-9A36-F9DF74F98695}"/>
              </a:ext>
            </a:extLst>
          </p:cNvPr>
          <p:cNvSpPr txBox="1"/>
          <p:nvPr/>
        </p:nvSpPr>
        <p:spPr>
          <a:xfrm>
            <a:off x="623108" y="1270973"/>
            <a:ext cx="2919053" cy="21544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77,4%</a:t>
            </a:r>
          </a:p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ПРИОБРЕТЕНО И ЗАКОНТРАКТОВАНО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(по состоянию на 01.04.2023 г.)</a:t>
            </a:r>
            <a:b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 </a:t>
            </a:r>
            <a:r>
              <a:rPr lang="ru-RU" sz="2400" b="1" dirty="0" err="1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тыс.тонн</a:t>
            </a:r>
            <a:r>
              <a:rPr lang="ru-RU" sz="2400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физическом весе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1" name="Группа 40">
            <a:extLst>
              <a:ext uri="{FF2B5EF4-FFF2-40B4-BE49-F238E27FC236}">
                <a16:creationId xmlns:a16="http://schemas.microsoft.com/office/drawing/2014/main" xmlns="" id="{A097613E-F7CD-4D94-BCB4-AEF45BA0F958}"/>
              </a:ext>
            </a:extLst>
          </p:cNvPr>
          <p:cNvGrpSpPr/>
          <p:nvPr/>
        </p:nvGrpSpPr>
        <p:grpSpPr>
          <a:xfrm>
            <a:off x="4486245" y="1449202"/>
            <a:ext cx="3508194" cy="688927"/>
            <a:chOff x="857250" y="5127760"/>
            <a:chExt cx="3508194" cy="688927"/>
          </a:xfrm>
        </p:grpSpPr>
        <p:grpSp>
          <p:nvGrpSpPr>
            <p:cNvPr id="15" name="Группа 14">
              <a:extLst>
                <a:ext uri="{FF2B5EF4-FFF2-40B4-BE49-F238E27FC236}">
                  <a16:creationId xmlns:a16="http://schemas.microsoft.com/office/drawing/2014/main" xmlns="" id="{DC3FD305-6CA9-485D-AC8E-8182EBF92C9A}"/>
                </a:ext>
              </a:extLst>
            </p:cNvPr>
            <p:cNvGrpSpPr/>
            <p:nvPr/>
          </p:nvGrpSpPr>
          <p:grpSpPr>
            <a:xfrm>
              <a:off x="951014" y="5127760"/>
              <a:ext cx="684079" cy="86237"/>
              <a:chOff x="502882" y="1462697"/>
              <a:chExt cx="684079" cy="86237"/>
            </a:xfrm>
          </p:grpSpPr>
          <p:cxnSp>
            <p:nvCxnSpPr>
              <p:cNvPr id="23" name="Прямая соединительная линия 22">
                <a:extLst>
                  <a:ext uri="{FF2B5EF4-FFF2-40B4-BE49-F238E27FC236}">
                    <a16:creationId xmlns:a16="http://schemas.microsoft.com/office/drawing/2014/main" xmlns="" id="{2BF2A832-10F3-4AEA-A9FF-5F7B9C7419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2882" y="1505815"/>
                <a:ext cx="684079" cy="0"/>
              </a:xfrm>
              <a:prstGeom prst="line">
                <a:avLst/>
              </a:prstGeom>
              <a:ln w="28575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Овал 23">
                <a:extLst>
                  <a:ext uri="{FF2B5EF4-FFF2-40B4-BE49-F238E27FC236}">
                    <a16:creationId xmlns:a16="http://schemas.microsoft.com/office/drawing/2014/main" xmlns="" id="{7E4ABDB4-7159-4924-9F25-49BB066E502C}"/>
                  </a:ext>
                </a:extLst>
              </p:cNvPr>
              <p:cNvSpPr/>
              <p:nvPr/>
            </p:nvSpPr>
            <p:spPr>
              <a:xfrm>
                <a:off x="801803" y="1462697"/>
                <a:ext cx="86237" cy="86237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D4E84145-89D6-4D6B-9BC6-EFCBDEA685E3}"/>
                </a:ext>
              </a:extLst>
            </p:cNvPr>
            <p:cNvSpPr txBox="1"/>
            <p:nvPr/>
          </p:nvSpPr>
          <p:spPr>
            <a:xfrm>
              <a:off x="857250" y="5262689"/>
              <a:ext cx="2118120" cy="5539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000" dirty="0">
                  <a:latin typeface="Arial" panose="020B0604020202020204" pitchFamily="34" charset="0"/>
                  <a:cs typeface="Arial" panose="020B0604020202020204" pitchFamily="34" charset="0"/>
                </a:rPr>
                <a:t>Приобретено минеральных удобрений, тыс. тонн в физическом весе</a:t>
              </a:r>
              <a:endParaRPr lang="en-US" sz="1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8" name="Группа 17">
              <a:extLst>
                <a:ext uri="{FF2B5EF4-FFF2-40B4-BE49-F238E27FC236}">
                  <a16:creationId xmlns:a16="http://schemas.microsoft.com/office/drawing/2014/main" xmlns="" id="{568945BE-DAF1-469D-BAC6-44B4F90AB992}"/>
                </a:ext>
              </a:extLst>
            </p:cNvPr>
            <p:cNvGrpSpPr/>
            <p:nvPr/>
          </p:nvGrpSpPr>
          <p:grpSpPr>
            <a:xfrm>
              <a:off x="3295437" y="5127760"/>
              <a:ext cx="684079" cy="86237"/>
              <a:chOff x="502882" y="1462697"/>
              <a:chExt cx="684079" cy="86237"/>
            </a:xfrm>
          </p:grpSpPr>
          <p:cxnSp>
            <p:nvCxnSpPr>
              <p:cNvPr id="21" name="Прямая соединительная линия 20">
                <a:extLst>
                  <a:ext uri="{FF2B5EF4-FFF2-40B4-BE49-F238E27FC236}">
                    <a16:creationId xmlns:a16="http://schemas.microsoft.com/office/drawing/2014/main" xmlns="" id="{6AAA7B32-3143-4BE5-AEE4-D3B0384ACC4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2882" y="1505815"/>
                <a:ext cx="684079" cy="0"/>
              </a:xfrm>
              <a:prstGeom prst="line">
                <a:avLst/>
              </a:prstGeom>
              <a:ln w="28575">
                <a:solidFill>
                  <a:srgbClr val="70AD4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Овал 21">
                <a:extLst>
                  <a:ext uri="{FF2B5EF4-FFF2-40B4-BE49-F238E27FC236}">
                    <a16:creationId xmlns:a16="http://schemas.microsoft.com/office/drawing/2014/main" xmlns="" id="{0EC4FC7A-1D8A-417B-BF28-E9D714F58B65}"/>
                  </a:ext>
                </a:extLst>
              </p:cNvPr>
              <p:cNvSpPr/>
              <p:nvPr/>
            </p:nvSpPr>
            <p:spPr>
              <a:xfrm>
                <a:off x="801803" y="1462697"/>
                <a:ext cx="86237" cy="86237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70AD4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9E713F55-62C8-42C3-A98B-BEF5308F660B}"/>
                </a:ext>
              </a:extLst>
            </p:cNvPr>
            <p:cNvSpPr txBox="1"/>
            <p:nvPr/>
          </p:nvSpPr>
          <p:spPr>
            <a:xfrm>
              <a:off x="3205067" y="5262689"/>
              <a:ext cx="1160377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000" dirty="0">
                  <a:latin typeface="Arial" panose="020B0604020202020204" pitchFamily="34" charset="0"/>
                  <a:cs typeface="Arial" panose="020B0604020202020204" pitchFamily="34" charset="0"/>
                </a:rPr>
                <a:t>Внесено кг </a:t>
              </a:r>
              <a:r>
                <a:rPr lang="ru-RU" sz="1000" dirty="0" err="1">
                  <a:latin typeface="Arial" panose="020B0604020202020204" pitchFamily="34" charset="0"/>
                  <a:cs typeface="Arial" panose="020B0604020202020204" pitchFamily="34" charset="0"/>
                </a:rPr>
                <a:t>д.в</a:t>
              </a:r>
              <a:r>
                <a:rPr lang="ru-RU" sz="1000" dirty="0">
                  <a:latin typeface="Arial" panose="020B0604020202020204" pitchFamily="34" charset="0"/>
                  <a:cs typeface="Arial" panose="020B0604020202020204" pitchFamily="34" charset="0"/>
                </a:rPr>
                <a:t>. </a:t>
              </a:r>
              <a:br>
                <a:rPr lang="ru-RU" sz="100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000" dirty="0">
                  <a:latin typeface="Arial" panose="020B0604020202020204" pitchFamily="34" charset="0"/>
                  <a:cs typeface="Arial" panose="020B0604020202020204" pitchFamily="34" charset="0"/>
                </a:rPr>
                <a:t>на 1 га</a:t>
              </a:r>
              <a:endParaRPr lang="en-US" sz="1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52099D6F-A2F6-4951-A2D9-5CCC48847C1E}"/>
              </a:ext>
            </a:extLst>
          </p:cNvPr>
          <p:cNvSpPr txBox="1"/>
          <p:nvPr/>
        </p:nvSpPr>
        <p:spPr>
          <a:xfrm>
            <a:off x="8463374" y="493411"/>
            <a:ext cx="341471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СТРУКТУРА </a:t>
            </a:r>
            <a:r>
              <a:rPr lang="ru-RU" sz="1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ПРИОБРЕТАЕМЫХ </a:t>
            </a:r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МИНЕРАЛЬНЫХ УДОБРЕНИЙ</a:t>
            </a:r>
            <a:endParaRPr lang="ru-RU" sz="1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2" name="Группа 51">
            <a:extLst>
              <a:ext uri="{FF2B5EF4-FFF2-40B4-BE49-F238E27FC236}">
                <a16:creationId xmlns:a16="http://schemas.microsoft.com/office/drawing/2014/main" xmlns="" id="{437460BE-44BC-4195-98E6-292EBAAE270F}"/>
              </a:ext>
            </a:extLst>
          </p:cNvPr>
          <p:cNvGrpSpPr/>
          <p:nvPr/>
        </p:nvGrpSpPr>
        <p:grpSpPr>
          <a:xfrm>
            <a:off x="8844984" y="1303854"/>
            <a:ext cx="2766144" cy="2111525"/>
            <a:chOff x="8844984" y="1303854"/>
            <a:chExt cx="2766144" cy="2111525"/>
          </a:xfrm>
        </p:grpSpPr>
        <p:graphicFrame>
          <p:nvGraphicFramePr>
            <p:cNvPr id="36" name="Диаграмма 35">
              <a:extLst>
                <a:ext uri="{FF2B5EF4-FFF2-40B4-BE49-F238E27FC236}">
                  <a16:creationId xmlns:a16="http://schemas.microsoft.com/office/drawing/2014/main" xmlns="" id="{85864F08-E979-4506-8651-2CC8C0B596D5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848100929"/>
                </p:ext>
              </p:extLst>
            </p:nvPr>
          </p:nvGraphicFramePr>
          <p:xfrm>
            <a:off x="8844984" y="1303854"/>
            <a:ext cx="2766144" cy="211152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xmlns="" id="{32CFB8EA-862C-4CB1-A9AF-5C4056A546BA}"/>
                </a:ext>
              </a:extLst>
            </p:cNvPr>
            <p:cNvSpPr txBox="1"/>
            <p:nvPr/>
          </p:nvSpPr>
          <p:spPr>
            <a:xfrm>
              <a:off x="9887728" y="2178316"/>
              <a:ext cx="680656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2012</a:t>
              </a:r>
            </a:p>
          </p:txBody>
        </p:sp>
      </p:grpSp>
      <p:grpSp>
        <p:nvGrpSpPr>
          <p:cNvPr id="51" name="Группа 50">
            <a:extLst>
              <a:ext uri="{FF2B5EF4-FFF2-40B4-BE49-F238E27FC236}">
                <a16:creationId xmlns:a16="http://schemas.microsoft.com/office/drawing/2014/main" xmlns="" id="{F5BCBCFD-67CA-44E5-8ADB-45F829E657D0}"/>
              </a:ext>
            </a:extLst>
          </p:cNvPr>
          <p:cNvGrpSpPr/>
          <p:nvPr/>
        </p:nvGrpSpPr>
        <p:grpSpPr>
          <a:xfrm>
            <a:off x="8844984" y="3435758"/>
            <a:ext cx="2766144" cy="2111525"/>
            <a:chOff x="8844984" y="3454658"/>
            <a:chExt cx="2766144" cy="2111525"/>
          </a:xfrm>
        </p:grpSpPr>
        <p:graphicFrame>
          <p:nvGraphicFramePr>
            <p:cNvPr id="38" name="Диаграмма 37">
              <a:extLst>
                <a:ext uri="{FF2B5EF4-FFF2-40B4-BE49-F238E27FC236}">
                  <a16:creationId xmlns:a16="http://schemas.microsoft.com/office/drawing/2014/main" xmlns="" id="{0BA23B91-3066-4974-BC8C-DE8C5C41D943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696531566"/>
                </p:ext>
              </p:extLst>
            </p:nvPr>
          </p:nvGraphicFramePr>
          <p:xfrm>
            <a:off x="8844984" y="3454658"/>
            <a:ext cx="2766144" cy="211152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xmlns="" id="{37B98DBD-48BC-4CEC-ABAA-F626A4E95C0A}"/>
                </a:ext>
              </a:extLst>
            </p:cNvPr>
            <p:cNvSpPr txBox="1"/>
            <p:nvPr/>
          </p:nvSpPr>
          <p:spPr>
            <a:xfrm>
              <a:off x="9887728" y="4373266"/>
              <a:ext cx="680656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2022</a:t>
              </a:r>
            </a:p>
          </p:txBody>
        </p:sp>
      </p:grpSp>
      <p:pic>
        <p:nvPicPr>
          <p:cNvPr id="50" name="Рисунок 49">
            <a:extLst>
              <a:ext uri="{FF2B5EF4-FFF2-40B4-BE49-F238E27FC236}">
                <a16:creationId xmlns:a16="http://schemas.microsoft.com/office/drawing/2014/main" xmlns="" id="{242CAA66-5B01-460F-93A1-0BB52CDCDCB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9154" b="34723"/>
          <a:stretch/>
        </p:blipFill>
        <p:spPr>
          <a:xfrm>
            <a:off x="9769761" y="4270349"/>
            <a:ext cx="2424668" cy="2601273"/>
          </a:xfrm>
          <a:prstGeom prst="rect">
            <a:avLst/>
          </a:prstGeom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xmlns="" id="{2E39AF65-B9B8-4825-B729-3137F11FAF4F}"/>
              </a:ext>
            </a:extLst>
          </p:cNvPr>
          <p:cNvGrpSpPr/>
          <p:nvPr/>
        </p:nvGrpSpPr>
        <p:grpSpPr>
          <a:xfrm>
            <a:off x="8726375" y="5616146"/>
            <a:ext cx="1620683" cy="977469"/>
            <a:chOff x="8603427" y="5466802"/>
            <a:chExt cx="909627" cy="977469"/>
          </a:xfrm>
        </p:grpSpPr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xmlns="" id="{96B63A0D-843D-4A78-8340-A65A72D20396}"/>
                </a:ext>
              </a:extLst>
            </p:cNvPr>
            <p:cNvGrpSpPr/>
            <p:nvPr/>
          </p:nvGrpSpPr>
          <p:grpSpPr>
            <a:xfrm>
              <a:off x="8603427" y="5466802"/>
              <a:ext cx="909627" cy="584775"/>
              <a:chOff x="8603427" y="5466802"/>
              <a:chExt cx="909627" cy="584775"/>
            </a:xfrm>
          </p:grpSpPr>
          <p:sp>
            <p:nvSpPr>
              <p:cNvPr id="4" name="Прямоугольник 3">
                <a:extLst>
                  <a:ext uri="{FF2B5EF4-FFF2-40B4-BE49-F238E27FC236}">
                    <a16:creationId xmlns:a16="http://schemas.microsoft.com/office/drawing/2014/main" xmlns="" id="{26CE1692-3113-4397-95AF-25732F488036}"/>
                  </a:ext>
                </a:extLst>
              </p:cNvPr>
              <p:cNvSpPr/>
              <p:nvPr/>
            </p:nvSpPr>
            <p:spPr>
              <a:xfrm>
                <a:off x="8603427" y="5610225"/>
                <a:ext cx="148965" cy="148965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600"/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xmlns="" id="{37EFDE1D-4F6B-48A9-9620-AF05D4E04DCB}"/>
                  </a:ext>
                </a:extLst>
              </p:cNvPr>
              <p:cNvSpPr txBox="1"/>
              <p:nvPr/>
            </p:nvSpPr>
            <p:spPr>
              <a:xfrm>
                <a:off x="8758605" y="5466802"/>
                <a:ext cx="754449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ru-RU" sz="1600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азотные</a:t>
                </a:r>
              </a:p>
            </p:txBody>
          </p:sp>
        </p:grpSp>
        <p:grpSp>
          <p:nvGrpSpPr>
            <p:cNvPr id="42" name="Группа 41">
              <a:extLst>
                <a:ext uri="{FF2B5EF4-FFF2-40B4-BE49-F238E27FC236}">
                  <a16:creationId xmlns:a16="http://schemas.microsoft.com/office/drawing/2014/main" xmlns="" id="{559E0BF1-CE6A-4BC9-85E7-66D093459FAF}"/>
                </a:ext>
              </a:extLst>
            </p:cNvPr>
            <p:cNvGrpSpPr/>
            <p:nvPr/>
          </p:nvGrpSpPr>
          <p:grpSpPr>
            <a:xfrm>
              <a:off x="8603427" y="5817880"/>
              <a:ext cx="903414" cy="584775"/>
              <a:chOff x="8603427" y="5564494"/>
              <a:chExt cx="903414" cy="584775"/>
            </a:xfrm>
          </p:grpSpPr>
          <p:sp>
            <p:nvSpPr>
              <p:cNvPr id="43" name="Прямоугольник 42">
                <a:extLst>
                  <a:ext uri="{FF2B5EF4-FFF2-40B4-BE49-F238E27FC236}">
                    <a16:creationId xmlns:a16="http://schemas.microsoft.com/office/drawing/2014/main" xmlns="" id="{33663EB6-7232-4FF9-8ACF-28CA06463306}"/>
                  </a:ext>
                </a:extLst>
              </p:cNvPr>
              <p:cNvSpPr/>
              <p:nvPr/>
            </p:nvSpPr>
            <p:spPr>
              <a:xfrm>
                <a:off x="8603427" y="5675537"/>
                <a:ext cx="148965" cy="148965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600"/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xmlns="" id="{2C740313-4B6C-4726-9855-9A01657DED7A}"/>
                  </a:ext>
                </a:extLst>
              </p:cNvPr>
              <p:cNvSpPr txBox="1"/>
              <p:nvPr/>
            </p:nvSpPr>
            <p:spPr>
              <a:xfrm>
                <a:off x="8752392" y="5564494"/>
                <a:ext cx="754449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ru-RU" sz="1600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сложные</a:t>
                </a:r>
              </a:p>
            </p:txBody>
          </p:sp>
        </p:grpSp>
        <p:grpSp>
          <p:nvGrpSpPr>
            <p:cNvPr id="45" name="Группа 44">
              <a:extLst>
                <a:ext uri="{FF2B5EF4-FFF2-40B4-BE49-F238E27FC236}">
                  <a16:creationId xmlns:a16="http://schemas.microsoft.com/office/drawing/2014/main" xmlns="" id="{623D250B-2A3E-4018-B060-489ED7563D3F}"/>
                </a:ext>
              </a:extLst>
            </p:cNvPr>
            <p:cNvGrpSpPr/>
            <p:nvPr/>
          </p:nvGrpSpPr>
          <p:grpSpPr>
            <a:xfrm>
              <a:off x="8603427" y="6105717"/>
              <a:ext cx="903414" cy="338554"/>
              <a:chOff x="8603427" y="5564494"/>
              <a:chExt cx="903414" cy="338554"/>
            </a:xfrm>
          </p:grpSpPr>
          <p:sp>
            <p:nvSpPr>
              <p:cNvPr id="46" name="Прямоугольник 45">
                <a:extLst>
                  <a:ext uri="{FF2B5EF4-FFF2-40B4-BE49-F238E27FC236}">
                    <a16:creationId xmlns:a16="http://schemas.microsoft.com/office/drawing/2014/main" xmlns="" id="{E829BAF0-F5DC-4BCE-AD0C-E9F9A45090DB}"/>
                  </a:ext>
                </a:extLst>
              </p:cNvPr>
              <p:cNvSpPr/>
              <p:nvPr/>
            </p:nvSpPr>
            <p:spPr>
              <a:xfrm>
                <a:off x="8603427" y="5667373"/>
                <a:ext cx="148965" cy="14896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600" dirty="0"/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xmlns="" id="{F1759D06-41FA-4421-9066-6C5149BA1253}"/>
                  </a:ext>
                </a:extLst>
              </p:cNvPr>
              <p:cNvSpPr txBox="1"/>
              <p:nvPr/>
            </p:nvSpPr>
            <p:spPr>
              <a:xfrm>
                <a:off x="8752392" y="5564494"/>
                <a:ext cx="754449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ru-RU" sz="1600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КАС</a:t>
                </a:r>
              </a:p>
            </p:txBody>
          </p:sp>
        </p:grpSp>
      </p:grp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9448800" y="6512008"/>
            <a:ext cx="2743200" cy="365125"/>
          </a:xfrm>
        </p:spPr>
        <p:txBody>
          <a:bodyPr/>
          <a:lstStyle/>
          <a:p>
            <a:fld id="{CB54033A-A304-4FBC-BC2B-FB29A6B36650}" type="slidenum">
              <a:rPr lang="ru-RU" smtClean="0">
                <a:solidFill>
                  <a:schemeClr val="tx1"/>
                </a:solidFill>
              </a:rPr>
              <a:t>8</a:t>
            </a:fld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695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72AC25F9-5CF3-4A1E-B56E-4AE4C200ED7C}"/>
              </a:ext>
            </a:extLst>
          </p:cNvPr>
          <p:cNvSpPr/>
          <p:nvPr/>
        </p:nvSpPr>
        <p:spPr>
          <a:xfrm>
            <a:off x="704850" y="381000"/>
            <a:ext cx="2952750" cy="536366"/>
          </a:xfrm>
          <a:prstGeom prst="rect">
            <a:avLst/>
          </a:prstGeom>
          <a:solidFill>
            <a:srgbClr val="E0B0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8132F1B-C174-4B90-9E32-F97EFBB7908B}"/>
              </a:ext>
            </a:extLst>
          </p:cNvPr>
          <p:cNvSpPr txBox="1"/>
          <p:nvPr/>
        </p:nvSpPr>
        <p:spPr>
          <a:xfrm>
            <a:off x="3946283" y="479789"/>
            <a:ext cx="458811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ЗАЩИТА И УХОД ЗА ПОСЕВАМИ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C010903-795F-4105-8654-C914F7B3F9C2}"/>
              </a:ext>
            </a:extLst>
          </p:cNvPr>
          <p:cNvSpPr txBox="1"/>
          <p:nvPr/>
        </p:nvSpPr>
        <p:spPr>
          <a:xfrm>
            <a:off x="1270376" y="479789"/>
            <a:ext cx="23050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ИТОГИ ЗА 10 ЛЕТ</a:t>
            </a:r>
            <a:endParaRPr lang="ru-RU" dirty="0">
              <a:solidFill>
                <a:schemeClr val="bg1"/>
              </a:solidFill>
            </a:endParaRPr>
          </a:p>
        </p:txBody>
      </p:sp>
      <p:grpSp>
        <p:nvGrpSpPr>
          <p:cNvPr id="132" name="Группа 131">
            <a:extLst>
              <a:ext uri="{FF2B5EF4-FFF2-40B4-BE49-F238E27FC236}">
                <a16:creationId xmlns:a16="http://schemas.microsoft.com/office/drawing/2014/main" xmlns="" id="{7B853B4E-EAD1-4EA0-9FDB-99792EEF9FC4}"/>
              </a:ext>
            </a:extLst>
          </p:cNvPr>
          <p:cNvGrpSpPr/>
          <p:nvPr/>
        </p:nvGrpSpPr>
        <p:grpSpPr>
          <a:xfrm>
            <a:off x="857250" y="879899"/>
            <a:ext cx="9029700" cy="148066"/>
            <a:chOff x="857250" y="699531"/>
            <a:chExt cx="8658225" cy="180677"/>
          </a:xfrm>
        </p:grpSpPr>
        <p:sp>
          <p:nvSpPr>
            <p:cNvPr id="133" name="Прямоугольник 132">
              <a:extLst>
                <a:ext uri="{FF2B5EF4-FFF2-40B4-BE49-F238E27FC236}">
                  <a16:creationId xmlns:a16="http://schemas.microsoft.com/office/drawing/2014/main" xmlns="" id="{23BF53DB-A7C3-4E96-B9B7-6B74A4457ECE}"/>
                </a:ext>
              </a:extLst>
            </p:cNvPr>
            <p:cNvSpPr/>
            <p:nvPr/>
          </p:nvSpPr>
          <p:spPr>
            <a:xfrm flipV="1">
              <a:off x="857250" y="699531"/>
              <a:ext cx="8658225" cy="45719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4" name="Прямоугольник 133">
              <a:extLst>
                <a:ext uri="{FF2B5EF4-FFF2-40B4-BE49-F238E27FC236}">
                  <a16:creationId xmlns:a16="http://schemas.microsoft.com/office/drawing/2014/main" xmlns="" id="{CF2BCB20-34CE-47CE-9691-63687B0ED0EE}"/>
                </a:ext>
              </a:extLst>
            </p:cNvPr>
            <p:cNvSpPr/>
            <p:nvPr/>
          </p:nvSpPr>
          <p:spPr>
            <a:xfrm>
              <a:off x="857250" y="775433"/>
              <a:ext cx="8658225" cy="104775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35" name="Рисунок 134">
            <a:extLst>
              <a:ext uri="{FF2B5EF4-FFF2-40B4-BE49-F238E27FC236}">
                <a16:creationId xmlns:a16="http://schemas.microsoft.com/office/drawing/2014/main" xmlns="" id="{0D6FCE05-D612-489F-9D71-E753DD3C98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175859"/>
            <a:ext cx="1012580" cy="929847"/>
          </a:xfrm>
          <a:prstGeom prst="rect">
            <a:avLst/>
          </a:prstGeom>
        </p:spPr>
      </p:pic>
      <p:graphicFrame>
        <p:nvGraphicFramePr>
          <p:cNvPr id="12" name="Диаграмма 11">
            <a:extLst>
              <a:ext uri="{FF2B5EF4-FFF2-40B4-BE49-F238E27FC236}">
                <a16:creationId xmlns:a16="http://schemas.microsoft.com/office/drawing/2014/main" xmlns="" id="{0BF0FC55-6549-46B0-8C84-4756BA8327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19842397"/>
              </p:ext>
            </p:extLst>
          </p:nvPr>
        </p:nvGraphicFramePr>
        <p:xfrm>
          <a:off x="263932" y="1999457"/>
          <a:ext cx="11489917" cy="26117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9BD3354A-A7F8-4C07-818E-EDD1AAC328A0}"/>
              </a:ext>
            </a:extLst>
          </p:cNvPr>
          <p:cNvGrpSpPr/>
          <p:nvPr/>
        </p:nvGrpSpPr>
        <p:grpSpPr>
          <a:xfrm>
            <a:off x="443120" y="1416265"/>
            <a:ext cx="2118120" cy="574391"/>
            <a:chOff x="443120" y="4081034"/>
            <a:chExt cx="2118120" cy="574391"/>
          </a:xfrm>
        </p:grpSpPr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xmlns="" id="{206ED15E-F266-4EA5-87AF-79E4E170EF05}"/>
                </a:ext>
              </a:extLst>
            </p:cNvPr>
            <p:cNvSpPr/>
            <p:nvPr/>
          </p:nvSpPr>
          <p:spPr>
            <a:xfrm>
              <a:off x="546528" y="4081034"/>
              <a:ext cx="684079" cy="86228"/>
            </a:xfrm>
            <a:prstGeom prst="rect">
              <a:avLst/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B3EE7552-2554-4276-9488-036F547D002F}"/>
                </a:ext>
              </a:extLst>
            </p:cNvPr>
            <p:cNvSpPr txBox="1"/>
            <p:nvPr/>
          </p:nvSpPr>
          <p:spPr>
            <a:xfrm>
              <a:off x="443120" y="4162982"/>
              <a:ext cx="2118120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000" dirty="0">
                  <a:latin typeface="Arial" panose="020B0604020202020204" pitchFamily="34" charset="0"/>
                  <a:cs typeface="Arial" panose="020B0604020202020204" pitchFamily="34" charset="0"/>
                </a:rPr>
                <a:t>Против сорняков, тыс. га</a:t>
              </a:r>
              <a:br>
                <a:rPr lang="ru-RU" sz="100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600" b="1" dirty="0">
                  <a:solidFill>
                    <a:srgbClr val="70AD47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100% </a:t>
              </a:r>
              <a:r>
                <a:rPr lang="ru-RU" sz="1000" dirty="0">
                  <a:latin typeface="Arial" panose="020B0604020202020204" pitchFamily="34" charset="0"/>
                  <a:cs typeface="Arial" panose="020B0604020202020204" pitchFamily="34" charset="0"/>
                </a:rPr>
                <a:t>к 2012 г.</a:t>
              </a:r>
              <a:endParaRPr lang="en-US" sz="1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xmlns="" id="{10B84406-8C1C-4A3B-9B93-692E719EAC62}"/>
              </a:ext>
            </a:extLst>
          </p:cNvPr>
          <p:cNvGrpSpPr/>
          <p:nvPr/>
        </p:nvGrpSpPr>
        <p:grpSpPr>
          <a:xfrm>
            <a:off x="5423940" y="1416265"/>
            <a:ext cx="2118120" cy="512835"/>
            <a:chOff x="443120" y="4081034"/>
            <a:chExt cx="2118120" cy="512835"/>
          </a:xfrm>
        </p:grpSpPr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2545C0B2-9E2A-44ED-B741-12DC76AB1957}"/>
                </a:ext>
              </a:extLst>
            </p:cNvPr>
            <p:cNvSpPr/>
            <p:nvPr/>
          </p:nvSpPr>
          <p:spPr>
            <a:xfrm>
              <a:off x="546528" y="4081034"/>
              <a:ext cx="684079" cy="8622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xmlns="" id="{C83F4F67-6DDC-439D-BE36-973F102EAAB7}"/>
                </a:ext>
              </a:extLst>
            </p:cNvPr>
            <p:cNvSpPr txBox="1"/>
            <p:nvPr/>
          </p:nvSpPr>
          <p:spPr>
            <a:xfrm>
              <a:off x="443120" y="4162982"/>
              <a:ext cx="2118120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000" dirty="0">
                  <a:latin typeface="Arial" panose="020B0604020202020204" pitchFamily="34" charset="0"/>
                  <a:cs typeface="Arial" panose="020B0604020202020204" pitchFamily="34" charset="0"/>
                </a:rPr>
                <a:t>Против вредителей, тыс. га</a:t>
              </a:r>
              <a:br>
                <a:rPr lang="ru-RU" sz="100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200" b="1" dirty="0">
                  <a:solidFill>
                    <a:srgbClr val="70AD47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↑</a:t>
              </a:r>
              <a:r>
                <a:rPr lang="ru-RU" sz="1200" b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200" b="1" dirty="0">
                  <a:solidFill>
                    <a:srgbClr val="70AD47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 7,8 раз </a:t>
              </a:r>
              <a:r>
                <a:rPr lang="ru-RU" sz="1000" dirty="0">
                  <a:latin typeface="Arial" panose="020B0604020202020204" pitchFamily="34" charset="0"/>
                  <a:cs typeface="Arial" panose="020B0604020202020204" pitchFamily="34" charset="0"/>
                </a:rPr>
                <a:t>к 2012 г.</a:t>
              </a:r>
              <a:endParaRPr lang="en-US" sz="1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984008CF-5367-4B0F-A832-9D536AB037ED}"/>
              </a:ext>
            </a:extLst>
          </p:cNvPr>
          <p:cNvSpPr/>
          <p:nvPr/>
        </p:nvSpPr>
        <p:spPr>
          <a:xfrm>
            <a:off x="3043305" y="1416265"/>
            <a:ext cx="684079" cy="8622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E686E91C-9D85-4EFA-B32D-50EE64099655}"/>
              </a:ext>
            </a:extLst>
          </p:cNvPr>
          <p:cNvSpPr txBox="1"/>
          <p:nvPr/>
        </p:nvSpPr>
        <p:spPr>
          <a:xfrm>
            <a:off x="2965321" y="1498213"/>
            <a:ext cx="170498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000" dirty="0">
                <a:latin typeface="Arial" panose="020B0604020202020204" pitchFamily="34" charset="0"/>
                <a:cs typeface="Arial" panose="020B0604020202020204" pitchFamily="34" charset="0"/>
              </a:rPr>
              <a:t>Против болезней, тыс. га</a:t>
            </a:r>
            <a:br>
              <a:rPr lang="ru-RU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70AD4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↑</a:t>
            </a:r>
            <a:r>
              <a:rPr lang="ru-RU" sz="1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dirty="0">
                <a:solidFill>
                  <a:srgbClr val="70AD4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5,1 раз </a:t>
            </a:r>
            <a:r>
              <a:rPr lang="ru-RU" sz="1000" dirty="0">
                <a:latin typeface="Arial" panose="020B0604020202020204" pitchFamily="34" charset="0"/>
                <a:cs typeface="Arial" panose="020B0604020202020204" pitchFamily="34" charset="0"/>
              </a:rPr>
              <a:t>к 2012 г.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B6B2F769-E355-4647-A179-79FF0A79411A}"/>
              </a:ext>
            </a:extLst>
          </p:cNvPr>
          <p:cNvSpPr/>
          <p:nvPr/>
        </p:nvSpPr>
        <p:spPr>
          <a:xfrm>
            <a:off x="0" y="4810329"/>
            <a:ext cx="12192000" cy="1868859"/>
          </a:xfrm>
          <a:prstGeom prst="rect">
            <a:avLst/>
          </a:prstGeom>
          <a:solidFill>
            <a:schemeClr val="bg1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156A7986-B6E2-46A4-90BB-8E51A864F82A}"/>
              </a:ext>
            </a:extLst>
          </p:cNvPr>
          <p:cNvSpPr txBox="1"/>
          <p:nvPr/>
        </p:nvSpPr>
        <p:spPr>
          <a:xfrm>
            <a:off x="438152" y="5159982"/>
            <a:ext cx="3219036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215,2 </a:t>
            </a:r>
            <a:r>
              <a:rPr lang="ru-RU" sz="2800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 тонн</a:t>
            </a:r>
          </a:p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ПОТРЕБНОСТЬ В СРЕДСТВАХ ЗАЩИТЫ РАСТЕНИЙ на 2023 год, </a:t>
            </a:r>
            <a:b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в том числе: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авая фигурная скобка 4">
            <a:extLst>
              <a:ext uri="{FF2B5EF4-FFF2-40B4-BE49-F238E27FC236}">
                <a16:creationId xmlns:a16="http://schemas.microsoft.com/office/drawing/2014/main" xmlns="" id="{16269928-0CAB-4007-92E2-E9D175A1C054}"/>
              </a:ext>
            </a:extLst>
          </p:cNvPr>
          <p:cNvSpPr/>
          <p:nvPr/>
        </p:nvSpPr>
        <p:spPr>
          <a:xfrm>
            <a:off x="3718922" y="5019440"/>
            <a:ext cx="181958" cy="1504950"/>
          </a:xfrm>
          <a:prstGeom prst="rightBrace">
            <a:avLst>
              <a:gd name="adj1" fmla="val 78603"/>
              <a:gd name="adj2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26ED3F9B-7348-41DD-9D25-26DE9D4118B9}"/>
              </a:ext>
            </a:extLst>
          </p:cNvPr>
          <p:cNvSpPr txBox="1"/>
          <p:nvPr/>
        </p:nvSpPr>
        <p:spPr>
          <a:xfrm>
            <a:off x="4049182" y="4871441"/>
            <a:ext cx="1944083" cy="1746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134,2 тыс. тонн</a:t>
            </a:r>
          </a:p>
          <a:p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ГЕРБИЦИДЫ</a:t>
            </a:r>
          </a:p>
          <a:p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64,9 тыс. тонн</a:t>
            </a:r>
          </a:p>
          <a:p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ФУНГИЦИДЫ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16,1 тыс. тонн</a:t>
            </a:r>
          </a:p>
          <a:p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ИНСЕКТИЦИДЫ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99D4118D-CC88-4D6B-B035-07240281517C}"/>
              </a:ext>
            </a:extLst>
          </p:cNvPr>
          <p:cNvSpPr txBox="1"/>
          <p:nvPr/>
        </p:nvSpPr>
        <p:spPr>
          <a:xfrm>
            <a:off x="6160327" y="5065716"/>
            <a:ext cx="2123071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ЗАКОНТРАКТОВАНО </a:t>
            </a:r>
            <a:b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 smtClean="0">
                <a:solidFill>
                  <a:srgbClr val="70AD4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156,9 </a:t>
            </a:r>
            <a:r>
              <a:rPr lang="ru-RU" sz="1400" b="1" dirty="0">
                <a:solidFill>
                  <a:srgbClr val="70AD4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 тонн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(62,5%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от плана)</a:t>
            </a:r>
            <a:b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ОСНОВНАЯ ПОСТАВКА </a:t>
            </a:r>
            <a:b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solidFill>
                  <a:srgbClr val="70AD4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май–июнь</a:t>
            </a:r>
            <a:endParaRPr lang="ru-RU" sz="1200" dirty="0">
              <a:solidFill>
                <a:srgbClr val="70AD4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18156135-F16B-4BC4-8C0C-773A7BAD663C}"/>
              </a:ext>
            </a:extLst>
          </p:cNvPr>
          <p:cNvSpPr txBox="1"/>
          <p:nvPr/>
        </p:nvSpPr>
        <p:spPr>
          <a:xfrm>
            <a:off x="8639178" y="5017856"/>
            <a:ext cx="342899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Все сырье для производства средств защиты растений поставляется из-за рубежа:</a:t>
            </a:r>
            <a:endParaRPr lang="ru-RU" sz="1200" dirty="0">
              <a:solidFill>
                <a:srgbClr val="70AD4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xmlns="" id="{3833B389-0B20-44EC-AFB1-52F3B5D02F7E}"/>
              </a:ext>
            </a:extLst>
          </p:cNvPr>
          <p:cNvCxnSpPr>
            <a:cxnSpLocks/>
          </p:cNvCxnSpPr>
          <p:nvPr/>
        </p:nvCxnSpPr>
        <p:spPr>
          <a:xfrm>
            <a:off x="8363166" y="5017856"/>
            <a:ext cx="0" cy="156334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36" name="Диаграмма 35">
            <a:extLst>
              <a:ext uri="{FF2B5EF4-FFF2-40B4-BE49-F238E27FC236}">
                <a16:creationId xmlns:a16="http://schemas.microsoft.com/office/drawing/2014/main" xmlns="" id="{C2DDA108-5C94-4751-858A-A28215CD4E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92704475"/>
              </p:ext>
            </p:extLst>
          </p:nvPr>
        </p:nvGraphicFramePr>
        <p:xfrm>
          <a:off x="8967794" y="5705645"/>
          <a:ext cx="2386976" cy="8779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F50ACB9F-C72E-4739-B3E3-F9CDD0B75201}"/>
              </a:ext>
            </a:extLst>
          </p:cNvPr>
          <p:cNvSpPr txBox="1"/>
          <p:nvPr/>
        </p:nvSpPr>
        <p:spPr>
          <a:xfrm>
            <a:off x="8631606" y="5842532"/>
            <a:ext cx="101722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0%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Страны Евросоюза</a:t>
            </a:r>
            <a:endParaRPr lang="ru-RU" sz="1200" dirty="0"/>
          </a:p>
        </p:txBody>
      </p:sp>
      <p:cxnSp>
        <p:nvCxnSpPr>
          <p:cNvPr id="41" name="Прямая соединительная линия 40">
            <a:extLst>
              <a:ext uri="{FF2B5EF4-FFF2-40B4-BE49-F238E27FC236}">
                <a16:creationId xmlns:a16="http://schemas.microsoft.com/office/drawing/2014/main" xmlns="" id="{F074DA34-A4C4-4372-9AC6-9EA7D6CEF119}"/>
              </a:ext>
            </a:extLst>
          </p:cNvPr>
          <p:cNvCxnSpPr/>
          <p:nvPr/>
        </p:nvCxnSpPr>
        <p:spPr>
          <a:xfrm>
            <a:off x="10739097" y="1626382"/>
            <a:ext cx="3557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FF82F1F8-C056-4F30-8E12-65C685DAE113}"/>
              </a:ext>
            </a:extLst>
          </p:cNvPr>
          <p:cNvSpPr txBox="1"/>
          <p:nvPr/>
        </p:nvSpPr>
        <p:spPr>
          <a:xfrm>
            <a:off x="10957001" y="5851478"/>
            <a:ext cx="1017220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80%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Китай</a:t>
            </a:r>
            <a:endParaRPr lang="ru-RU" sz="12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9403071" y="6524390"/>
            <a:ext cx="2743200" cy="365125"/>
          </a:xfrm>
        </p:spPr>
        <p:txBody>
          <a:bodyPr/>
          <a:lstStyle/>
          <a:p>
            <a:fld id="{CB54033A-A304-4FBC-BC2B-FB29A6B36650}" type="slidenum">
              <a:rPr lang="ru-RU" smtClean="0">
                <a:solidFill>
                  <a:schemeClr val="tx1"/>
                </a:solidFill>
              </a:rPr>
              <a:t>9</a:t>
            </a:fld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677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67327009-9B59-4FE5-80F2-963F7F60289E}"/>
              </a:ext>
            </a:extLst>
          </p:cNvPr>
          <p:cNvSpPr/>
          <p:nvPr/>
        </p:nvSpPr>
        <p:spPr>
          <a:xfrm>
            <a:off x="704850" y="381000"/>
            <a:ext cx="2952750" cy="536366"/>
          </a:xfrm>
          <a:prstGeom prst="rect">
            <a:avLst/>
          </a:prstGeom>
          <a:solidFill>
            <a:srgbClr val="E0B0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05B225B-C361-4EDD-97FE-13F63F01E5E7}"/>
              </a:ext>
            </a:extLst>
          </p:cNvPr>
          <p:cNvSpPr txBox="1"/>
          <p:nvPr/>
        </p:nvSpPr>
        <p:spPr>
          <a:xfrm>
            <a:off x="3946283" y="479789"/>
            <a:ext cx="458811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СЕМЕННОЙ ФОНД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AF0530D-C876-48B9-B095-428342BCEFC9}"/>
              </a:ext>
            </a:extLst>
          </p:cNvPr>
          <p:cNvSpPr txBox="1"/>
          <p:nvPr/>
        </p:nvSpPr>
        <p:spPr>
          <a:xfrm>
            <a:off x="1270376" y="479789"/>
            <a:ext cx="23050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ИТОГИ ЗА 10 ЛЕТ</a:t>
            </a:r>
            <a:endParaRPr lang="ru-RU" dirty="0">
              <a:solidFill>
                <a:schemeClr val="bg1"/>
              </a:solidFill>
            </a:endParaRPr>
          </a:p>
        </p:txBody>
      </p:sp>
      <p:grpSp>
        <p:nvGrpSpPr>
          <p:cNvPr id="132" name="Группа 131">
            <a:extLst>
              <a:ext uri="{FF2B5EF4-FFF2-40B4-BE49-F238E27FC236}">
                <a16:creationId xmlns:a16="http://schemas.microsoft.com/office/drawing/2014/main" xmlns="" id="{7B853B4E-EAD1-4EA0-9FDB-99792EEF9FC4}"/>
              </a:ext>
            </a:extLst>
          </p:cNvPr>
          <p:cNvGrpSpPr/>
          <p:nvPr/>
        </p:nvGrpSpPr>
        <p:grpSpPr>
          <a:xfrm>
            <a:off x="857250" y="879899"/>
            <a:ext cx="9029700" cy="148066"/>
            <a:chOff x="857250" y="699531"/>
            <a:chExt cx="8658225" cy="180677"/>
          </a:xfrm>
        </p:grpSpPr>
        <p:sp>
          <p:nvSpPr>
            <p:cNvPr id="133" name="Прямоугольник 132">
              <a:extLst>
                <a:ext uri="{FF2B5EF4-FFF2-40B4-BE49-F238E27FC236}">
                  <a16:creationId xmlns:a16="http://schemas.microsoft.com/office/drawing/2014/main" xmlns="" id="{23BF53DB-A7C3-4E96-B9B7-6B74A4457ECE}"/>
                </a:ext>
              </a:extLst>
            </p:cNvPr>
            <p:cNvSpPr/>
            <p:nvPr/>
          </p:nvSpPr>
          <p:spPr>
            <a:xfrm flipV="1">
              <a:off x="857250" y="699531"/>
              <a:ext cx="8658225" cy="45719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4" name="Прямоугольник 133">
              <a:extLst>
                <a:ext uri="{FF2B5EF4-FFF2-40B4-BE49-F238E27FC236}">
                  <a16:creationId xmlns:a16="http://schemas.microsoft.com/office/drawing/2014/main" xmlns="" id="{CF2BCB20-34CE-47CE-9691-63687B0ED0EE}"/>
                </a:ext>
              </a:extLst>
            </p:cNvPr>
            <p:cNvSpPr/>
            <p:nvPr/>
          </p:nvSpPr>
          <p:spPr>
            <a:xfrm>
              <a:off x="857250" y="775433"/>
              <a:ext cx="8658225" cy="104775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35" name="Рисунок 134">
            <a:extLst>
              <a:ext uri="{FF2B5EF4-FFF2-40B4-BE49-F238E27FC236}">
                <a16:creationId xmlns:a16="http://schemas.microsoft.com/office/drawing/2014/main" xmlns="" id="{0D6FCE05-D612-489F-9D71-E753DD3C98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175859"/>
            <a:ext cx="1012580" cy="929847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6422A654-E10E-46C5-ADC0-3DB62189E040}"/>
              </a:ext>
            </a:extLst>
          </p:cNvPr>
          <p:cNvSpPr/>
          <p:nvPr/>
        </p:nvSpPr>
        <p:spPr>
          <a:xfrm>
            <a:off x="0" y="4334900"/>
            <a:ext cx="12192000" cy="2407567"/>
          </a:xfrm>
          <a:prstGeom prst="rect">
            <a:avLst/>
          </a:prstGeom>
          <a:solidFill>
            <a:srgbClr val="66A5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AB806BB-8463-4957-9493-0F891EE6056C}"/>
              </a:ext>
            </a:extLst>
          </p:cNvPr>
          <p:cNvSpPr txBox="1"/>
          <p:nvPr/>
        </p:nvSpPr>
        <p:spPr>
          <a:xfrm>
            <a:off x="3284196" y="4425462"/>
            <a:ext cx="562360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ОТЕЧЕСТВЕННЫЕ И ИНОСТРАННЫЕ СОРТА (2022 г.)</a:t>
            </a:r>
            <a:endParaRPr lang="ru-RU" sz="7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xmlns="" id="{20F3CA18-0746-4791-8C37-4F1DD75AAFB3}"/>
              </a:ext>
            </a:extLst>
          </p:cNvPr>
          <p:cNvGrpSpPr/>
          <p:nvPr/>
        </p:nvGrpSpPr>
        <p:grpSpPr>
          <a:xfrm>
            <a:off x="400338" y="4760716"/>
            <a:ext cx="3533809" cy="1895358"/>
            <a:chOff x="2241988" y="4791899"/>
            <a:chExt cx="3533809" cy="1895358"/>
          </a:xfrm>
        </p:grpSpPr>
        <p:graphicFrame>
          <p:nvGraphicFramePr>
            <p:cNvPr id="6" name="Диаграмма 5">
              <a:extLst>
                <a:ext uri="{FF2B5EF4-FFF2-40B4-BE49-F238E27FC236}">
                  <a16:creationId xmlns:a16="http://schemas.microsoft.com/office/drawing/2014/main" xmlns="" id="{6C6DBF9B-5E09-4EA3-A483-4A7A7EFD6BE1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56755237"/>
                </p:ext>
              </p:extLst>
            </p:nvPr>
          </p:nvGraphicFramePr>
          <p:xfrm>
            <a:off x="2241988" y="4791899"/>
            <a:ext cx="2157660" cy="189535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5413E732-2C39-4DB8-BC31-1119463EC5BC}"/>
                </a:ext>
              </a:extLst>
            </p:cNvPr>
            <p:cNvSpPr txBox="1"/>
            <p:nvPr/>
          </p:nvSpPr>
          <p:spPr>
            <a:xfrm>
              <a:off x="2397856" y="6025726"/>
              <a:ext cx="1285875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/>
              <a:r>
                <a:rPr lang="ru-RU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ЗЕРНОВЫЕ</a:t>
              </a:r>
              <a:endParaRPr lang="ru-RU" sz="1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6" name="Группа 15">
              <a:extLst>
                <a:ext uri="{FF2B5EF4-FFF2-40B4-BE49-F238E27FC236}">
                  <a16:creationId xmlns:a16="http://schemas.microsoft.com/office/drawing/2014/main" xmlns="" id="{401136A4-FAAA-4F6D-9CC5-E5D17B9D2C10}"/>
                </a:ext>
              </a:extLst>
            </p:cNvPr>
            <p:cNvGrpSpPr/>
            <p:nvPr/>
          </p:nvGrpSpPr>
          <p:grpSpPr>
            <a:xfrm>
              <a:off x="3739417" y="5109284"/>
              <a:ext cx="2036380" cy="1186152"/>
              <a:chOff x="4001969" y="5109284"/>
              <a:chExt cx="2036380" cy="1186152"/>
            </a:xfrm>
          </p:grpSpPr>
          <p:grpSp>
            <p:nvGrpSpPr>
              <p:cNvPr id="15" name="Группа 14">
                <a:extLst>
                  <a:ext uri="{FF2B5EF4-FFF2-40B4-BE49-F238E27FC236}">
                    <a16:creationId xmlns:a16="http://schemas.microsoft.com/office/drawing/2014/main" xmlns="" id="{55AE0E6B-0321-49E7-A9C5-8981109930F2}"/>
                  </a:ext>
                </a:extLst>
              </p:cNvPr>
              <p:cNvGrpSpPr/>
              <p:nvPr/>
            </p:nvGrpSpPr>
            <p:grpSpPr>
              <a:xfrm>
                <a:off x="4001970" y="5109284"/>
                <a:ext cx="2036379" cy="430887"/>
                <a:chOff x="4070241" y="5092973"/>
                <a:chExt cx="2036379" cy="430887"/>
              </a:xfrm>
            </p:grpSpPr>
            <p:sp>
              <p:nvSpPr>
                <p:cNvPr id="7" name="Прямоугольник: скругленные углы 6">
                  <a:extLst>
                    <a:ext uri="{FF2B5EF4-FFF2-40B4-BE49-F238E27FC236}">
                      <a16:creationId xmlns:a16="http://schemas.microsoft.com/office/drawing/2014/main" xmlns="" id="{EFC850F0-27B1-404B-B21E-ACE0D0A20A0C}"/>
                    </a:ext>
                  </a:extLst>
                </p:cNvPr>
                <p:cNvSpPr/>
                <p:nvPr/>
              </p:nvSpPr>
              <p:spPr>
                <a:xfrm>
                  <a:off x="4070241" y="5139176"/>
                  <a:ext cx="782144" cy="301067"/>
                </a:xfrm>
                <a:prstGeom prst="roundRect">
                  <a:avLst/>
                </a:prstGeom>
                <a:solidFill>
                  <a:srgbClr val="FFC000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0" name="TextBox 19">
                  <a:extLst>
                    <a:ext uri="{FF2B5EF4-FFF2-40B4-BE49-F238E27FC236}">
                      <a16:creationId xmlns:a16="http://schemas.microsoft.com/office/drawing/2014/main" xmlns="" id="{B7510D60-CE61-4EA9-92CE-5ACEEDBFBF73}"/>
                    </a:ext>
                  </a:extLst>
                </p:cNvPr>
                <p:cNvSpPr txBox="1"/>
                <p:nvPr/>
              </p:nvSpPr>
              <p:spPr>
                <a:xfrm>
                  <a:off x="4931018" y="5092973"/>
                  <a:ext cx="1175602" cy="43088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lvl="0"/>
                  <a:r>
                    <a:rPr lang="ru-RU" sz="1200" b="1" dirty="0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60 сортов</a:t>
                  </a:r>
                  <a:r>
                    <a:rPr lang="ru-RU" sz="1000" b="1" dirty="0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/>
                  </a:r>
                  <a:br>
                    <a:rPr lang="ru-RU" sz="1000" b="1" dirty="0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</a:br>
                  <a:r>
                    <a:rPr lang="ru-RU" sz="10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отечественные</a:t>
                  </a:r>
                </a:p>
              </p:txBody>
            </p:sp>
            <p:sp>
              <p:nvSpPr>
                <p:cNvPr id="22" name="TextBox 21">
                  <a:extLst>
                    <a:ext uri="{FF2B5EF4-FFF2-40B4-BE49-F238E27FC236}">
                      <a16:creationId xmlns:a16="http://schemas.microsoft.com/office/drawing/2014/main" xmlns="" id="{0C681EF1-F80A-428C-BEC3-C9923F3A04D0}"/>
                    </a:ext>
                  </a:extLst>
                </p:cNvPr>
                <p:cNvSpPr txBox="1"/>
                <p:nvPr/>
              </p:nvSpPr>
              <p:spPr>
                <a:xfrm>
                  <a:off x="4088345" y="5105043"/>
                  <a:ext cx="847354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ru-RU" b="1" dirty="0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75,2% </a:t>
                  </a:r>
                  <a:endParaRPr lang="ru-RU" dirty="0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25" name="Прямоугольник: скругленные углы 24">
                <a:extLst>
                  <a:ext uri="{FF2B5EF4-FFF2-40B4-BE49-F238E27FC236}">
                    <a16:creationId xmlns:a16="http://schemas.microsoft.com/office/drawing/2014/main" xmlns="" id="{59002668-F47A-4D3B-883D-7F09E38EFF9C}"/>
                  </a:ext>
                </a:extLst>
              </p:cNvPr>
              <p:cNvSpPr/>
              <p:nvPr/>
            </p:nvSpPr>
            <p:spPr>
              <a:xfrm>
                <a:off x="4001970" y="5557862"/>
                <a:ext cx="782144" cy="301067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xmlns="" id="{D368EEBB-3365-455E-B8C1-52A1247FC3BA}"/>
                  </a:ext>
                </a:extLst>
              </p:cNvPr>
              <p:cNvSpPr txBox="1"/>
              <p:nvPr/>
            </p:nvSpPr>
            <p:spPr>
              <a:xfrm>
                <a:off x="4862747" y="5511659"/>
                <a:ext cx="1175602" cy="4308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/>
                <a:r>
                  <a:rPr lang="ru-RU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29 сортов</a:t>
                </a:r>
                <a:r>
                  <a:rPr lang="ru-RU" sz="10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/>
                </a:r>
                <a:br>
                  <a:rPr lang="ru-RU" sz="10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</a:br>
                <a:r>
                  <a:rPr lang="ru-RU" sz="1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иностранные</a:t>
                </a: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xmlns="" id="{8A6DDB7D-D7B4-4DDF-A5D5-56640A245329}"/>
                  </a:ext>
                </a:extLst>
              </p:cNvPr>
              <p:cNvSpPr txBox="1"/>
              <p:nvPr/>
            </p:nvSpPr>
            <p:spPr>
              <a:xfrm>
                <a:off x="4001969" y="5523729"/>
                <a:ext cx="860777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ru-RU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20,3% </a:t>
                </a:r>
                <a:endParaRPr lang="ru-RU" dirty="0"/>
              </a:p>
            </p:txBody>
          </p:sp>
          <p:sp>
            <p:nvSpPr>
              <p:cNvPr id="30" name="Прямоугольник: скругленные углы 29">
                <a:extLst>
                  <a:ext uri="{FF2B5EF4-FFF2-40B4-BE49-F238E27FC236}">
                    <a16:creationId xmlns:a16="http://schemas.microsoft.com/office/drawing/2014/main" xmlns="" id="{479DA324-E074-40F1-806A-CF5E627863A3}"/>
                  </a:ext>
                </a:extLst>
              </p:cNvPr>
              <p:cNvSpPr/>
              <p:nvPr/>
            </p:nvSpPr>
            <p:spPr>
              <a:xfrm>
                <a:off x="4001970" y="5960237"/>
                <a:ext cx="782144" cy="301067"/>
              </a:xfrm>
              <a:prstGeom prst="round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xmlns="" id="{3F3169A9-B9E5-47C0-99C2-0EBD0CF27C8A}"/>
                  </a:ext>
                </a:extLst>
              </p:cNvPr>
              <p:cNvSpPr txBox="1"/>
              <p:nvPr/>
            </p:nvSpPr>
            <p:spPr>
              <a:xfrm>
                <a:off x="4862747" y="5981551"/>
                <a:ext cx="966052" cy="2462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/>
                <a:r>
                  <a:rPr lang="ru-RU" sz="1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рядовые</a:t>
                </a: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xmlns="" id="{AA684567-1F7E-4BE4-8905-BC16F9DF1D20}"/>
                  </a:ext>
                </a:extLst>
              </p:cNvPr>
              <p:cNvSpPr txBox="1"/>
              <p:nvPr/>
            </p:nvSpPr>
            <p:spPr>
              <a:xfrm>
                <a:off x="4001970" y="5926104"/>
                <a:ext cx="78214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4,4% </a:t>
                </a:r>
                <a:endParaRPr lang="ru-RU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34" name="Группа 33">
            <a:extLst>
              <a:ext uri="{FF2B5EF4-FFF2-40B4-BE49-F238E27FC236}">
                <a16:creationId xmlns:a16="http://schemas.microsoft.com/office/drawing/2014/main" xmlns="" id="{B41ED2EB-288B-4BDE-B1C0-C2CDBEF0BAF1}"/>
              </a:ext>
            </a:extLst>
          </p:cNvPr>
          <p:cNvGrpSpPr/>
          <p:nvPr/>
        </p:nvGrpSpPr>
        <p:grpSpPr>
          <a:xfrm>
            <a:off x="4279012" y="4760716"/>
            <a:ext cx="3633977" cy="1895358"/>
            <a:chOff x="2141820" y="4791899"/>
            <a:chExt cx="3633977" cy="1895358"/>
          </a:xfrm>
        </p:grpSpPr>
        <p:graphicFrame>
          <p:nvGraphicFramePr>
            <p:cNvPr id="35" name="Диаграмма 34">
              <a:extLst>
                <a:ext uri="{FF2B5EF4-FFF2-40B4-BE49-F238E27FC236}">
                  <a16:creationId xmlns:a16="http://schemas.microsoft.com/office/drawing/2014/main" xmlns="" id="{6147BB19-7C0E-41AE-AB3A-63B2E903B502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053599256"/>
                </p:ext>
              </p:extLst>
            </p:nvPr>
          </p:nvGraphicFramePr>
          <p:xfrm>
            <a:off x="2241988" y="4791899"/>
            <a:ext cx="2157660" cy="189535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xmlns="" id="{CACE3E7B-9902-4815-B4D3-4326351AD9D1}"/>
                </a:ext>
              </a:extLst>
            </p:cNvPr>
            <p:cNvSpPr txBox="1"/>
            <p:nvPr/>
          </p:nvSpPr>
          <p:spPr>
            <a:xfrm>
              <a:off x="2141820" y="6025726"/>
              <a:ext cx="1541912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/>
              <a:r>
                <a:rPr lang="ru-RU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ТЕХНИЧЕСКИЕ</a:t>
              </a:r>
              <a:endParaRPr lang="ru-RU" sz="1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7" name="Группа 36">
              <a:extLst>
                <a:ext uri="{FF2B5EF4-FFF2-40B4-BE49-F238E27FC236}">
                  <a16:creationId xmlns:a16="http://schemas.microsoft.com/office/drawing/2014/main" xmlns="" id="{1A30F353-91D2-4856-AC0D-CED223DACDD1}"/>
                </a:ext>
              </a:extLst>
            </p:cNvPr>
            <p:cNvGrpSpPr/>
            <p:nvPr/>
          </p:nvGrpSpPr>
          <p:grpSpPr>
            <a:xfrm>
              <a:off x="3739417" y="5109284"/>
              <a:ext cx="2036380" cy="1186152"/>
              <a:chOff x="4001969" y="5109284"/>
              <a:chExt cx="2036380" cy="1186152"/>
            </a:xfrm>
          </p:grpSpPr>
          <p:grpSp>
            <p:nvGrpSpPr>
              <p:cNvPr id="38" name="Группа 37">
                <a:extLst>
                  <a:ext uri="{FF2B5EF4-FFF2-40B4-BE49-F238E27FC236}">
                    <a16:creationId xmlns:a16="http://schemas.microsoft.com/office/drawing/2014/main" xmlns="" id="{698C5F64-F52C-4893-BE7C-C37CB69B8DC2}"/>
                  </a:ext>
                </a:extLst>
              </p:cNvPr>
              <p:cNvGrpSpPr/>
              <p:nvPr/>
            </p:nvGrpSpPr>
            <p:grpSpPr>
              <a:xfrm>
                <a:off x="4001970" y="5109284"/>
                <a:ext cx="2036379" cy="430887"/>
                <a:chOff x="4070241" y="5092973"/>
                <a:chExt cx="2036379" cy="430887"/>
              </a:xfrm>
            </p:grpSpPr>
            <p:sp>
              <p:nvSpPr>
                <p:cNvPr id="45" name="Прямоугольник: скругленные углы 44">
                  <a:extLst>
                    <a:ext uri="{FF2B5EF4-FFF2-40B4-BE49-F238E27FC236}">
                      <a16:creationId xmlns:a16="http://schemas.microsoft.com/office/drawing/2014/main" xmlns="" id="{0160A8B1-B11D-4A7A-AE42-EF1DBD6F2F04}"/>
                    </a:ext>
                  </a:extLst>
                </p:cNvPr>
                <p:cNvSpPr/>
                <p:nvPr/>
              </p:nvSpPr>
              <p:spPr>
                <a:xfrm>
                  <a:off x="4070241" y="5139176"/>
                  <a:ext cx="782144" cy="301067"/>
                </a:xfrm>
                <a:prstGeom prst="roundRect">
                  <a:avLst/>
                </a:prstGeom>
                <a:solidFill>
                  <a:srgbClr val="FFC000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46" name="TextBox 45">
                  <a:extLst>
                    <a:ext uri="{FF2B5EF4-FFF2-40B4-BE49-F238E27FC236}">
                      <a16:creationId xmlns:a16="http://schemas.microsoft.com/office/drawing/2014/main" xmlns="" id="{C7A2E0BF-95F6-40A9-A0AE-054D3AB76D24}"/>
                    </a:ext>
                  </a:extLst>
                </p:cNvPr>
                <p:cNvSpPr txBox="1"/>
                <p:nvPr/>
              </p:nvSpPr>
              <p:spPr>
                <a:xfrm>
                  <a:off x="4931018" y="5092973"/>
                  <a:ext cx="1175602" cy="43088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lvl="0"/>
                  <a:r>
                    <a:rPr lang="ru-RU" sz="1200" b="1" dirty="0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15 сортов</a:t>
                  </a:r>
                  <a:r>
                    <a:rPr lang="ru-RU" sz="1000" b="1" dirty="0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/>
                  </a:r>
                  <a:br>
                    <a:rPr lang="ru-RU" sz="1000" b="1" dirty="0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</a:br>
                  <a:r>
                    <a:rPr lang="ru-RU" sz="10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отечественные</a:t>
                  </a:r>
                </a:p>
              </p:txBody>
            </p:sp>
            <p:sp>
              <p:nvSpPr>
                <p:cNvPr id="47" name="TextBox 46">
                  <a:extLst>
                    <a:ext uri="{FF2B5EF4-FFF2-40B4-BE49-F238E27FC236}">
                      <a16:creationId xmlns:a16="http://schemas.microsoft.com/office/drawing/2014/main" xmlns="" id="{10925B3E-4D37-4EFB-AF59-686374D405F0}"/>
                    </a:ext>
                  </a:extLst>
                </p:cNvPr>
                <p:cNvSpPr txBox="1"/>
                <p:nvPr/>
              </p:nvSpPr>
              <p:spPr>
                <a:xfrm>
                  <a:off x="4088345" y="5105043"/>
                  <a:ext cx="847354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ru-RU" b="1" dirty="0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54,4% </a:t>
                  </a:r>
                  <a:endParaRPr lang="ru-RU" dirty="0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39" name="Прямоугольник: скругленные углы 38">
                <a:extLst>
                  <a:ext uri="{FF2B5EF4-FFF2-40B4-BE49-F238E27FC236}">
                    <a16:creationId xmlns:a16="http://schemas.microsoft.com/office/drawing/2014/main" xmlns="" id="{210FD1D3-9BB0-49E8-870F-C2E80B8A1891}"/>
                  </a:ext>
                </a:extLst>
              </p:cNvPr>
              <p:cNvSpPr/>
              <p:nvPr/>
            </p:nvSpPr>
            <p:spPr>
              <a:xfrm>
                <a:off x="4001970" y="5557862"/>
                <a:ext cx="782144" cy="301067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xmlns="" id="{ACD530A1-AD34-431E-AAAE-C5C04F18B355}"/>
                  </a:ext>
                </a:extLst>
              </p:cNvPr>
              <p:cNvSpPr txBox="1"/>
              <p:nvPr/>
            </p:nvSpPr>
            <p:spPr>
              <a:xfrm>
                <a:off x="4862747" y="5511659"/>
                <a:ext cx="1175602" cy="4308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/>
                <a:r>
                  <a:rPr lang="ru-RU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15 сортов</a:t>
                </a:r>
                <a:r>
                  <a:rPr lang="ru-RU" sz="10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/>
                </a:r>
                <a:br>
                  <a:rPr lang="ru-RU" sz="10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</a:br>
                <a:r>
                  <a:rPr lang="ru-RU" sz="1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иностранные</a:t>
                </a:r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xmlns="" id="{A96D83B5-2A97-478A-9E9E-0468731E43CC}"/>
                  </a:ext>
                </a:extLst>
              </p:cNvPr>
              <p:cNvSpPr txBox="1"/>
              <p:nvPr/>
            </p:nvSpPr>
            <p:spPr>
              <a:xfrm>
                <a:off x="4001969" y="5523729"/>
                <a:ext cx="860777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ru-RU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45,6% </a:t>
                </a:r>
                <a:endParaRPr lang="ru-RU" dirty="0"/>
              </a:p>
            </p:txBody>
          </p:sp>
          <p:sp>
            <p:nvSpPr>
              <p:cNvPr id="42" name="Прямоугольник: скругленные углы 41">
                <a:extLst>
                  <a:ext uri="{FF2B5EF4-FFF2-40B4-BE49-F238E27FC236}">
                    <a16:creationId xmlns:a16="http://schemas.microsoft.com/office/drawing/2014/main" xmlns="" id="{43EB75ED-488A-4AB7-815D-3FCF1EA995B0}"/>
                  </a:ext>
                </a:extLst>
              </p:cNvPr>
              <p:cNvSpPr/>
              <p:nvPr/>
            </p:nvSpPr>
            <p:spPr>
              <a:xfrm>
                <a:off x="4001970" y="5960237"/>
                <a:ext cx="782144" cy="301067"/>
              </a:xfrm>
              <a:prstGeom prst="round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xmlns="" id="{BCC00041-E3EC-452C-9622-3451626C1A3D}"/>
                  </a:ext>
                </a:extLst>
              </p:cNvPr>
              <p:cNvSpPr txBox="1"/>
              <p:nvPr/>
            </p:nvSpPr>
            <p:spPr>
              <a:xfrm>
                <a:off x="4862747" y="5981551"/>
                <a:ext cx="966052" cy="2462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/>
                <a:r>
                  <a:rPr lang="ru-RU" sz="1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рядовые</a:t>
                </a: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xmlns="" id="{963B2035-D142-4556-974A-DE0CEAF0B061}"/>
                  </a:ext>
                </a:extLst>
              </p:cNvPr>
              <p:cNvSpPr txBox="1"/>
              <p:nvPr/>
            </p:nvSpPr>
            <p:spPr>
              <a:xfrm>
                <a:off x="4001970" y="5926104"/>
                <a:ext cx="78214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1,0% </a:t>
                </a:r>
                <a:endParaRPr lang="ru-RU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48" name="Группа 47">
            <a:extLst>
              <a:ext uri="{FF2B5EF4-FFF2-40B4-BE49-F238E27FC236}">
                <a16:creationId xmlns:a16="http://schemas.microsoft.com/office/drawing/2014/main" xmlns="" id="{5C4EC447-5E42-43DF-8BAF-EB3B84931878}"/>
              </a:ext>
            </a:extLst>
          </p:cNvPr>
          <p:cNvGrpSpPr/>
          <p:nvPr/>
        </p:nvGrpSpPr>
        <p:grpSpPr>
          <a:xfrm>
            <a:off x="8313060" y="4760716"/>
            <a:ext cx="3533809" cy="1895358"/>
            <a:chOff x="2241988" y="4791899"/>
            <a:chExt cx="3533809" cy="1895358"/>
          </a:xfrm>
        </p:grpSpPr>
        <p:graphicFrame>
          <p:nvGraphicFramePr>
            <p:cNvPr id="49" name="Диаграмма 48">
              <a:extLst>
                <a:ext uri="{FF2B5EF4-FFF2-40B4-BE49-F238E27FC236}">
                  <a16:creationId xmlns:a16="http://schemas.microsoft.com/office/drawing/2014/main" xmlns="" id="{5CFE1FCD-35FC-4A7F-9D86-0C45FFA8DC7F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093385551"/>
                </p:ext>
              </p:extLst>
            </p:nvPr>
          </p:nvGraphicFramePr>
          <p:xfrm>
            <a:off x="2241988" y="4791899"/>
            <a:ext cx="2157660" cy="189535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xmlns="" id="{B5550EBA-2D32-4432-AB23-EA85493153F7}"/>
                </a:ext>
              </a:extLst>
            </p:cNvPr>
            <p:cNvSpPr txBox="1"/>
            <p:nvPr/>
          </p:nvSpPr>
          <p:spPr>
            <a:xfrm>
              <a:off x="2341524" y="6025726"/>
              <a:ext cx="1342207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/>
              <a:r>
                <a:rPr lang="ru-RU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КАРТОФЕЛЬ</a:t>
              </a:r>
              <a:endParaRPr lang="ru-RU" sz="1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1" name="Группа 50">
              <a:extLst>
                <a:ext uri="{FF2B5EF4-FFF2-40B4-BE49-F238E27FC236}">
                  <a16:creationId xmlns:a16="http://schemas.microsoft.com/office/drawing/2014/main" xmlns="" id="{14ADE7A7-EFA7-4C27-97CB-6C78FC276C9E}"/>
                </a:ext>
              </a:extLst>
            </p:cNvPr>
            <p:cNvGrpSpPr/>
            <p:nvPr/>
          </p:nvGrpSpPr>
          <p:grpSpPr>
            <a:xfrm>
              <a:off x="3739417" y="5109284"/>
              <a:ext cx="2036380" cy="1186152"/>
              <a:chOff x="4001969" y="5109284"/>
              <a:chExt cx="2036380" cy="1186152"/>
            </a:xfrm>
          </p:grpSpPr>
          <p:grpSp>
            <p:nvGrpSpPr>
              <p:cNvPr id="52" name="Группа 51">
                <a:extLst>
                  <a:ext uri="{FF2B5EF4-FFF2-40B4-BE49-F238E27FC236}">
                    <a16:creationId xmlns:a16="http://schemas.microsoft.com/office/drawing/2014/main" xmlns="" id="{F13834A1-2AA3-4CAA-9767-CFF09C4D8FDB}"/>
                  </a:ext>
                </a:extLst>
              </p:cNvPr>
              <p:cNvGrpSpPr/>
              <p:nvPr/>
            </p:nvGrpSpPr>
            <p:grpSpPr>
              <a:xfrm>
                <a:off x="4001970" y="5109284"/>
                <a:ext cx="2036379" cy="430887"/>
                <a:chOff x="4070241" y="5092973"/>
                <a:chExt cx="2036379" cy="430887"/>
              </a:xfrm>
            </p:grpSpPr>
            <p:sp>
              <p:nvSpPr>
                <p:cNvPr id="59" name="Прямоугольник: скругленные углы 58">
                  <a:extLst>
                    <a:ext uri="{FF2B5EF4-FFF2-40B4-BE49-F238E27FC236}">
                      <a16:creationId xmlns:a16="http://schemas.microsoft.com/office/drawing/2014/main" xmlns="" id="{4F0D601A-7E19-482F-86AF-37A0375DA314}"/>
                    </a:ext>
                  </a:extLst>
                </p:cNvPr>
                <p:cNvSpPr/>
                <p:nvPr/>
              </p:nvSpPr>
              <p:spPr>
                <a:xfrm>
                  <a:off x="4070241" y="5139176"/>
                  <a:ext cx="782144" cy="301067"/>
                </a:xfrm>
                <a:prstGeom prst="roundRect">
                  <a:avLst/>
                </a:prstGeom>
                <a:solidFill>
                  <a:srgbClr val="FFC000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60" name="TextBox 59">
                  <a:extLst>
                    <a:ext uri="{FF2B5EF4-FFF2-40B4-BE49-F238E27FC236}">
                      <a16:creationId xmlns:a16="http://schemas.microsoft.com/office/drawing/2014/main" xmlns="" id="{17B25B81-2261-4BA8-80D3-97934F2CFAA3}"/>
                    </a:ext>
                  </a:extLst>
                </p:cNvPr>
                <p:cNvSpPr txBox="1"/>
                <p:nvPr/>
              </p:nvSpPr>
              <p:spPr>
                <a:xfrm>
                  <a:off x="4931018" y="5092973"/>
                  <a:ext cx="1175602" cy="43088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lvl="0"/>
                  <a:r>
                    <a:rPr lang="ru-RU" sz="1200" b="1" dirty="0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18 сортов</a:t>
                  </a:r>
                  <a:r>
                    <a:rPr lang="ru-RU" sz="1000" b="1" dirty="0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/>
                  </a:r>
                  <a:br>
                    <a:rPr lang="ru-RU" sz="1000" b="1" dirty="0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</a:br>
                  <a:r>
                    <a:rPr lang="ru-RU" sz="10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отечественные</a:t>
                  </a:r>
                </a:p>
              </p:txBody>
            </p:sp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xmlns="" id="{0DE4DDF0-0F22-4341-B50F-3D7D8182FB03}"/>
                    </a:ext>
                  </a:extLst>
                </p:cNvPr>
                <p:cNvSpPr txBox="1"/>
                <p:nvPr/>
              </p:nvSpPr>
              <p:spPr>
                <a:xfrm>
                  <a:off x="4088345" y="5105043"/>
                  <a:ext cx="847354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ru-RU" b="1" dirty="0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62,4% </a:t>
                  </a:r>
                  <a:endParaRPr lang="ru-RU" dirty="0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53" name="Прямоугольник: скругленные углы 52">
                <a:extLst>
                  <a:ext uri="{FF2B5EF4-FFF2-40B4-BE49-F238E27FC236}">
                    <a16:creationId xmlns:a16="http://schemas.microsoft.com/office/drawing/2014/main" xmlns="" id="{8D493B90-4D8E-422A-B147-5EE1DDD1549B}"/>
                  </a:ext>
                </a:extLst>
              </p:cNvPr>
              <p:cNvSpPr/>
              <p:nvPr/>
            </p:nvSpPr>
            <p:spPr>
              <a:xfrm>
                <a:off x="4001970" y="5557862"/>
                <a:ext cx="782144" cy="301067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xmlns="" id="{FBCD0387-A176-4933-A87A-76DE15554029}"/>
                  </a:ext>
                </a:extLst>
              </p:cNvPr>
              <p:cNvSpPr txBox="1"/>
              <p:nvPr/>
            </p:nvSpPr>
            <p:spPr>
              <a:xfrm>
                <a:off x="4862747" y="5511659"/>
                <a:ext cx="1175602" cy="4308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/>
                <a:r>
                  <a:rPr lang="ru-RU" sz="12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12 сортов</a:t>
                </a:r>
                <a:r>
                  <a:rPr lang="ru-RU" sz="10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/>
                </a:r>
                <a:br>
                  <a:rPr lang="ru-RU" sz="1000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</a:br>
                <a:r>
                  <a:rPr lang="ru-RU" sz="1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иностранные</a:t>
                </a: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xmlns="" id="{FE66A627-01FA-413F-B7AC-9751D9E79B42}"/>
                  </a:ext>
                </a:extLst>
              </p:cNvPr>
              <p:cNvSpPr txBox="1"/>
              <p:nvPr/>
            </p:nvSpPr>
            <p:spPr>
              <a:xfrm>
                <a:off x="4001969" y="5523729"/>
                <a:ext cx="860777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ru-RU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32,5% </a:t>
                </a:r>
                <a:endParaRPr lang="ru-RU" dirty="0"/>
              </a:p>
            </p:txBody>
          </p:sp>
          <p:sp>
            <p:nvSpPr>
              <p:cNvPr id="56" name="Прямоугольник: скругленные углы 55">
                <a:extLst>
                  <a:ext uri="{FF2B5EF4-FFF2-40B4-BE49-F238E27FC236}">
                    <a16:creationId xmlns:a16="http://schemas.microsoft.com/office/drawing/2014/main" xmlns="" id="{EA63A070-8093-4CDC-B926-DCC76592BD03}"/>
                  </a:ext>
                </a:extLst>
              </p:cNvPr>
              <p:cNvSpPr/>
              <p:nvPr/>
            </p:nvSpPr>
            <p:spPr>
              <a:xfrm>
                <a:off x="4001970" y="5960237"/>
                <a:ext cx="782144" cy="301067"/>
              </a:xfrm>
              <a:prstGeom prst="round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xmlns="" id="{6BC1D1E7-12A6-4116-840D-9AF8CB88F36D}"/>
                  </a:ext>
                </a:extLst>
              </p:cNvPr>
              <p:cNvSpPr txBox="1"/>
              <p:nvPr/>
            </p:nvSpPr>
            <p:spPr>
              <a:xfrm>
                <a:off x="4862747" y="5981551"/>
                <a:ext cx="966052" cy="24622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/>
                <a:r>
                  <a:rPr lang="ru-RU" sz="10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рядовые</a:t>
                </a: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xmlns="" id="{30169725-8B09-4690-A7FC-6A841D0CD4E0}"/>
                  </a:ext>
                </a:extLst>
              </p:cNvPr>
              <p:cNvSpPr txBox="1"/>
              <p:nvPr/>
            </p:nvSpPr>
            <p:spPr>
              <a:xfrm>
                <a:off x="4001970" y="5926104"/>
                <a:ext cx="78214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b="1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5,1% </a:t>
                </a:r>
                <a:endParaRPr lang="ru-RU" dirty="0">
                  <a:solidFill>
                    <a:schemeClr val="bg1"/>
                  </a:solidFill>
                </a:endParaRPr>
              </a:p>
            </p:txBody>
          </p:sp>
        </p:grpSp>
      </p:grpSp>
      <p:graphicFrame>
        <p:nvGraphicFramePr>
          <p:cNvPr id="23" name="Диаграмма 22">
            <a:extLst>
              <a:ext uri="{FF2B5EF4-FFF2-40B4-BE49-F238E27FC236}">
                <a16:creationId xmlns:a16="http://schemas.microsoft.com/office/drawing/2014/main" xmlns="" id="{80DD3368-FBF7-4697-83B0-3B5C4EC62D3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83008670"/>
              </p:ext>
            </p:extLst>
          </p:nvPr>
        </p:nvGraphicFramePr>
        <p:xfrm>
          <a:off x="400338" y="1691660"/>
          <a:ext cx="5415969" cy="25712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65" name="TextBox 64">
            <a:extLst>
              <a:ext uri="{FF2B5EF4-FFF2-40B4-BE49-F238E27FC236}">
                <a16:creationId xmlns:a16="http://schemas.microsoft.com/office/drawing/2014/main" xmlns="" id="{BB03191C-4150-4D45-9DFD-D7F14A5B8D4D}"/>
              </a:ext>
            </a:extLst>
          </p:cNvPr>
          <p:cNvSpPr txBox="1"/>
          <p:nvPr/>
        </p:nvSpPr>
        <p:spPr>
          <a:xfrm>
            <a:off x="638174" y="1362245"/>
            <a:ext cx="49434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ДОЛЯ КОНДИЦИОННЫХ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СЕМЯН, %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4" name="Группа 63">
            <a:extLst>
              <a:ext uri="{FF2B5EF4-FFF2-40B4-BE49-F238E27FC236}">
                <a16:creationId xmlns:a16="http://schemas.microsoft.com/office/drawing/2014/main" xmlns="" id="{57CC7FDF-709E-4A50-8111-DD72CB01BA56}"/>
              </a:ext>
            </a:extLst>
          </p:cNvPr>
          <p:cNvGrpSpPr/>
          <p:nvPr/>
        </p:nvGrpSpPr>
        <p:grpSpPr>
          <a:xfrm>
            <a:off x="6464830" y="1305967"/>
            <a:ext cx="5496144" cy="1462214"/>
            <a:chOff x="6464830" y="1457589"/>
            <a:chExt cx="5496144" cy="1462214"/>
          </a:xfrm>
        </p:grpSpPr>
        <p:graphicFrame>
          <p:nvGraphicFramePr>
            <p:cNvPr id="63" name="Диаграмма 62">
              <a:extLst>
                <a:ext uri="{FF2B5EF4-FFF2-40B4-BE49-F238E27FC236}">
                  <a16:creationId xmlns:a16="http://schemas.microsoft.com/office/drawing/2014/main" xmlns="" id="{5FC7E7B7-5DD2-437C-B05F-EEBA1FC3BDBC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134596222"/>
                </p:ext>
              </p:extLst>
            </p:nvPr>
          </p:nvGraphicFramePr>
          <p:xfrm>
            <a:off x="6464830" y="1457589"/>
            <a:ext cx="5496144" cy="146221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8"/>
            </a:graphicData>
          </a:graphic>
        </p:graphicFrame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xmlns="" id="{66A35EEC-5596-4E54-977E-90FF249CDF62}"/>
                </a:ext>
              </a:extLst>
            </p:cNvPr>
            <p:cNvSpPr txBox="1"/>
            <p:nvPr/>
          </p:nvSpPr>
          <p:spPr>
            <a:xfrm>
              <a:off x="6765961" y="1952257"/>
              <a:ext cx="1465660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/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13,1%</a:t>
              </a:r>
              <a:r>
                <a:rPr lang="ru-RU" sz="1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ru-RU" sz="1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нерайонированные</a:t>
              </a: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xmlns="" id="{EF9C7709-AA3E-4578-8CA6-CE9A6632E853}"/>
                </a:ext>
              </a:extLst>
            </p:cNvPr>
            <p:cNvSpPr txBox="1"/>
            <p:nvPr/>
          </p:nvSpPr>
          <p:spPr>
            <a:xfrm>
              <a:off x="9440157" y="1951889"/>
              <a:ext cx="1465660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/>
              <a:r>
                <a:rPr lang="ru-RU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86,9%</a:t>
              </a:r>
              <a: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районированные</a:t>
              </a:r>
            </a:p>
          </p:txBody>
        </p:sp>
      </p:grpSp>
      <p:sp>
        <p:nvSpPr>
          <p:cNvPr id="71" name="TextBox 70">
            <a:extLst>
              <a:ext uri="{FF2B5EF4-FFF2-40B4-BE49-F238E27FC236}">
                <a16:creationId xmlns:a16="http://schemas.microsoft.com/office/drawing/2014/main" xmlns="" id="{795AB1F4-F560-467A-8894-19DDA783FED4}"/>
              </a:ext>
            </a:extLst>
          </p:cNvPr>
          <p:cNvSpPr txBox="1"/>
          <p:nvPr/>
        </p:nvSpPr>
        <p:spPr>
          <a:xfrm>
            <a:off x="6610353" y="1353106"/>
            <a:ext cx="523651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СТРУКТУРА РАЙОНИРОВАННЫХ СОРТОВ (2022 г.)</a:t>
            </a:r>
          </a:p>
        </p:txBody>
      </p:sp>
      <p:grpSp>
        <p:nvGrpSpPr>
          <p:cNvPr id="73" name="Группа 72">
            <a:extLst>
              <a:ext uri="{FF2B5EF4-FFF2-40B4-BE49-F238E27FC236}">
                <a16:creationId xmlns:a16="http://schemas.microsoft.com/office/drawing/2014/main" xmlns="" id="{111E2704-0130-4FA3-BDFB-3C127CF82272}"/>
              </a:ext>
            </a:extLst>
          </p:cNvPr>
          <p:cNvGrpSpPr/>
          <p:nvPr/>
        </p:nvGrpSpPr>
        <p:grpSpPr>
          <a:xfrm>
            <a:off x="6464830" y="2942953"/>
            <a:ext cx="5496144" cy="1462214"/>
            <a:chOff x="6464830" y="1457589"/>
            <a:chExt cx="5496144" cy="1462214"/>
          </a:xfrm>
        </p:grpSpPr>
        <p:graphicFrame>
          <p:nvGraphicFramePr>
            <p:cNvPr id="74" name="Диаграмма 73">
              <a:extLst>
                <a:ext uri="{FF2B5EF4-FFF2-40B4-BE49-F238E27FC236}">
                  <a16:creationId xmlns:a16="http://schemas.microsoft.com/office/drawing/2014/main" xmlns="" id="{DC1F82B7-BE3E-468E-964D-94A50527E24C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703886551"/>
                </p:ext>
              </p:extLst>
            </p:nvPr>
          </p:nvGraphicFramePr>
          <p:xfrm>
            <a:off x="6464830" y="1457589"/>
            <a:ext cx="5496144" cy="146221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9"/>
            </a:graphicData>
          </a:graphic>
        </p:graphicFrame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xmlns="" id="{4CDCF5BC-AE17-4C88-888F-55405D8F9950}"/>
                </a:ext>
              </a:extLst>
            </p:cNvPr>
            <p:cNvSpPr txBox="1"/>
            <p:nvPr/>
          </p:nvSpPr>
          <p:spPr>
            <a:xfrm>
              <a:off x="6765961" y="1952257"/>
              <a:ext cx="1465660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/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6,3%</a:t>
              </a:r>
              <a:r>
                <a:rPr lang="ru-RU" sz="1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ru-RU" sz="10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0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среднеранние</a:t>
              </a:r>
              <a:endParaRPr lang="ru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xmlns="" id="{691870BD-3D85-457E-A912-69B29FEA913D}"/>
                </a:ext>
              </a:extLst>
            </p:cNvPr>
            <p:cNvSpPr txBox="1"/>
            <p:nvPr/>
          </p:nvSpPr>
          <p:spPr>
            <a:xfrm>
              <a:off x="9191735" y="1951889"/>
              <a:ext cx="1923168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/>
              <a:r>
                <a:rPr lang="ru-RU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93,7%</a:t>
              </a:r>
              <a: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ранние и среднеранние</a:t>
              </a:r>
            </a:p>
          </p:txBody>
        </p:sp>
      </p:grpSp>
      <p:sp>
        <p:nvSpPr>
          <p:cNvPr id="77" name="TextBox 76">
            <a:extLst>
              <a:ext uri="{FF2B5EF4-FFF2-40B4-BE49-F238E27FC236}">
                <a16:creationId xmlns:a16="http://schemas.microsoft.com/office/drawing/2014/main" xmlns="" id="{F035B7AF-96F8-4116-AEBA-37EC7F65D1BA}"/>
              </a:ext>
            </a:extLst>
          </p:cNvPr>
          <p:cNvSpPr txBox="1"/>
          <p:nvPr/>
        </p:nvSpPr>
        <p:spPr>
          <a:xfrm>
            <a:off x="6610353" y="2802993"/>
            <a:ext cx="5236516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СТРУКТУРА РАЙОНИРОВАННЫХ СОРТОВ (2022 г.)</a:t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по срокам вегетации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9440157" y="6492875"/>
            <a:ext cx="2743200" cy="365125"/>
          </a:xfrm>
        </p:spPr>
        <p:txBody>
          <a:bodyPr/>
          <a:lstStyle/>
          <a:p>
            <a:fld id="{CB54033A-A304-4FBC-BC2B-FB29A6B36650}" type="slidenum">
              <a:rPr lang="ru-RU" smtClean="0">
                <a:solidFill>
                  <a:schemeClr val="tx1"/>
                </a:solidFill>
              </a:rPr>
              <a:t>10</a:t>
            </a:fld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7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F663C3E6-D72B-4B9F-B1A2-CC2EEE811410}"/>
              </a:ext>
            </a:extLst>
          </p:cNvPr>
          <p:cNvSpPr/>
          <p:nvPr/>
        </p:nvSpPr>
        <p:spPr>
          <a:xfrm>
            <a:off x="704850" y="381000"/>
            <a:ext cx="2952750" cy="536366"/>
          </a:xfrm>
          <a:prstGeom prst="rect">
            <a:avLst/>
          </a:prstGeom>
          <a:solidFill>
            <a:srgbClr val="E0B0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6D41489-C8C6-4373-B8F4-BF1402EEA43F}"/>
              </a:ext>
            </a:extLst>
          </p:cNvPr>
          <p:cNvSpPr txBox="1"/>
          <p:nvPr/>
        </p:nvSpPr>
        <p:spPr>
          <a:xfrm>
            <a:off x="3898923" y="449128"/>
            <a:ext cx="458811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СЕМЕННОЙ </a:t>
            </a: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ФОНД (продолжение)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C274F5B-B067-4A0E-9BC3-E404FB432B2D}"/>
              </a:ext>
            </a:extLst>
          </p:cNvPr>
          <p:cNvSpPr txBox="1"/>
          <p:nvPr/>
        </p:nvSpPr>
        <p:spPr>
          <a:xfrm>
            <a:off x="1270376" y="479789"/>
            <a:ext cx="23050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ИТОГИ ЗА 10 ЛЕТ</a:t>
            </a:r>
            <a:endParaRPr lang="ru-RU" dirty="0">
              <a:solidFill>
                <a:schemeClr val="bg1"/>
              </a:solidFill>
            </a:endParaRPr>
          </a:p>
        </p:txBody>
      </p:sp>
      <p:grpSp>
        <p:nvGrpSpPr>
          <p:cNvPr id="132" name="Группа 131">
            <a:extLst>
              <a:ext uri="{FF2B5EF4-FFF2-40B4-BE49-F238E27FC236}">
                <a16:creationId xmlns:a16="http://schemas.microsoft.com/office/drawing/2014/main" xmlns="" id="{7B853B4E-EAD1-4EA0-9FDB-99792EEF9FC4}"/>
              </a:ext>
            </a:extLst>
          </p:cNvPr>
          <p:cNvGrpSpPr/>
          <p:nvPr/>
        </p:nvGrpSpPr>
        <p:grpSpPr>
          <a:xfrm>
            <a:off x="857250" y="879899"/>
            <a:ext cx="9029700" cy="148066"/>
            <a:chOff x="857250" y="699531"/>
            <a:chExt cx="8658225" cy="180677"/>
          </a:xfrm>
        </p:grpSpPr>
        <p:sp>
          <p:nvSpPr>
            <p:cNvPr id="133" name="Прямоугольник 132">
              <a:extLst>
                <a:ext uri="{FF2B5EF4-FFF2-40B4-BE49-F238E27FC236}">
                  <a16:creationId xmlns:a16="http://schemas.microsoft.com/office/drawing/2014/main" xmlns="" id="{23BF53DB-A7C3-4E96-B9B7-6B74A4457ECE}"/>
                </a:ext>
              </a:extLst>
            </p:cNvPr>
            <p:cNvSpPr/>
            <p:nvPr/>
          </p:nvSpPr>
          <p:spPr>
            <a:xfrm flipV="1">
              <a:off x="857250" y="699531"/>
              <a:ext cx="8658225" cy="45719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4" name="Прямоугольник 133">
              <a:extLst>
                <a:ext uri="{FF2B5EF4-FFF2-40B4-BE49-F238E27FC236}">
                  <a16:creationId xmlns:a16="http://schemas.microsoft.com/office/drawing/2014/main" xmlns="" id="{CF2BCB20-34CE-47CE-9691-63687B0ED0EE}"/>
                </a:ext>
              </a:extLst>
            </p:cNvPr>
            <p:cNvSpPr/>
            <p:nvPr/>
          </p:nvSpPr>
          <p:spPr>
            <a:xfrm>
              <a:off x="857250" y="775433"/>
              <a:ext cx="8658225" cy="104775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35" name="Рисунок 134">
            <a:extLst>
              <a:ext uri="{FF2B5EF4-FFF2-40B4-BE49-F238E27FC236}">
                <a16:creationId xmlns:a16="http://schemas.microsoft.com/office/drawing/2014/main" xmlns="" id="{0D6FCE05-D612-489F-9D71-E753DD3C98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175859"/>
            <a:ext cx="1012580" cy="92984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E81B13E3-0497-4AAA-A058-E04B26A3B1B5}"/>
              </a:ext>
            </a:extLst>
          </p:cNvPr>
          <p:cNvSpPr txBox="1"/>
          <p:nvPr/>
        </p:nvSpPr>
        <p:spPr>
          <a:xfrm>
            <a:off x="8211002" y="1437557"/>
            <a:ext cx="341976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СОБСТВЕННЫЕ И ЗАВОЗНЫЕ СЕМЕНА, тыс. тонн</a:t>
            </a:r>
          </a:p>
        </p:txBody>
      </p:sp>
      <p:graphicFrame>
        <p:nvGraphicFramePr>
          <p:cNvPr id="13" name="Диаграмма 12">
            <a:extLst>
              <a:ext uri="{FF2B5EF4-FFF2-40B4-BE49-F238E27FC236}">
                <a16:creationId xmlns:a16="http://schemas.microsoft.com/office/drawing/2014/main" xmlns="" id="{13882FF8-4356-4A33-B7CD-B90699DE62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66131031"/>
              </p:ext>
            </p:extLst>
          </p:nvPr>
        </p:nvGraphicFramePr>
        <p:xfrm>
          <a:off x="7931201" y="2051970"/>
          <a:ext cx="3428383" cy="45474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14" name="Группа 13">
            <a:extLst>
              <a:ext uri="{FF2B5EF4-FFF2-40B4-BE49-F238E27FC236}">
                <a16:creationId xmlns:a16="http://schemas.microsoft.com/office/drawing/2014/main" xmlns="" id="{6AB12855-92F9-4EEC-AA15-C45CCE75AB12}"/>
              </a:ext>
            </a:extLst>
          </p:cNvPr>
          <p:cNvGrpSpPr/>
          <p:nvPr/>
        </p:nvGrpSpPr>
        <p:grpSpPr>
          <a:xfrm>
            <a:off x="11108227" y="3411238"/>
            <a:ext cx="986075" cy="1509456"/>
            <a:chOff x="10273982" y="4477321"/>
            <a:chExt cx="1055498" cy="1509456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xmlns="" id="{B1F12CD7-4D07-4B55-9468-3D1117252AF3}"/>
                </a:ext>
              </a:extLst>
            </p:cNvPr>
            <p:cNvSpPr/>
            <p:nvPr/>
          </p:nvSpPr>
          <p:spPr>
            <a:xfrm>
              <a:off x="10390231" y="4477321"/>
              <a:ext cx="123904" cy="123904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TextBox 28">
              <a:extLst>
                <a:ext uri="{FF2B5EF4-FFF2-40B4-BE49-F238E27FC236}">
                  <a16:creationId xmlns:a16="http://schemas.microsoft.com/office/drawing/2014/main" xmlns="" id="{3E350EB6-D247-40D4-AAF5-78ADD0E7092A}"/>
                </a:ext>
              </a:extLst>
            </p:cNvPr>
            <p:cNvSpPr txBox="1"/>
            <p:nvPr/>
          </p:nvSpPr>
          <p:spPr>
            <a:xfrm>
              <a:off x="10278139" y="4601225"/>
              <a:ext cx="61292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1200" dirty="0">
                  <a:latin typeface="Arial" panose="020B0604020202020204" pitchFamily="34" charset="0"/>
                  <a:cs typeface="Arial" panose="020B0604020202020204" pitchFamily="34" charset="0"/>
                </a:rPr>
                <a:t>Рапс</a:t>
              </a:r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xmlns="" id="{45BB3C53-B64E-4C0B-A02D-93081CDDA533}"/>
                </a:ext>
              </a:extLst>
            </p:cNvPr>
            <p:cNvSpPr/>
            <p:nvPr/>
          </p:nvSpPr>
          <p:spPr>
            <a:xfrm>
              <a:off x="10386071" y="5001124"/>
              <a:ext cx="123904" cy="123904"/>
            </a:xfrm>
            <a:prstGeom prst="rect">
              <a:avLst/>
            </a:prstGeom>
            <a:solidFill>
              <a:srgbClr val="F08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28">
              <a:extLst>
                <a:ext uri="{FF2B5EF4-FFF2-40B4-BE49-F238E27FC236}">
                  <a16:creationId xmlns:a16="http://schemas.microsoft.com/office/drawing/2014/main" xmlns="" id="{72C26E97-7A2F-40D5-9AB4-DA6106E39E18}"/>
                </a:ext>
              </a:extLst>
            </p:cNvPr>
            <p:cNvSpPr txBox="1"/>
            <p:nvPr/>
          </p:nvSpPr>
          <p:spPr>
            <a:xfrm>
              <a:off x="10273982" y="5125028"/>
              <a:ext cx="105549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1200" dirty="0">
                  <a:latin typeface="Arial" panose="020B0604020202020204" pitchFamily="34" charset="0"/>
                  <a:cs typeface="Arial" panose="020B0604020202020204" pitchFamily="34" charset="0"/>
                </a:rPr>
                <a:t>Картофель</a:t>
              </a:r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0B7556F3-166F-473E-AB48-56340F1077D7}"/>
                </a:ext>
              </a:extLst>
            </p:cNvPr>
            <p:cNvSpPr/>
            <p:nvPr/>
          </p:nvSpPr>
          <p:spPr>
            <a:xfrm>
              <a:off x="10391835" y="5585874"/>
              <a:ext cx="123904" cy="123904"/>
            </a:xfrm>
            <a:prstGeom prst="rect">
              <a:avLst/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TextBox 28">
              <a:extLst>
                <a:ext uri="{FF2B5EF4-FFF2-40B4-BE49-F238E27FC236}">
                  <a16:creationId xmlns:a16="http://schemas.microsoft.com/office/drawing/2014/main" xmlns="" id="{3807BBEC-DD8A-4F84-B0A4-A332FE61E67B}"/>
                </a:ext>
              </a:extLst>
            </p:cNvPr>
            <p:cNvSpPr txBox="1"/>
            <p:nvPr/>
          </p:nvSpPr>
          <p:spPr>
            <a:xfrm>
              <a:off x="10279743" y="5709778"/>
              <a:ext cx="104973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1200" dirty="0">
                  <a:latin typeface="Arial" panose="020B0604020202020204" pitchFamily="34" charset="0"/>
                  <a:cs typeface="Arial" panose="020B0604020202020204" pitchFamily="34" charset="0"/>
                </a:rPr>
                <a:t>Зерновые</a:t>
              </a: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C7AEC21D-FB3B-4967-8917-A2484C9EF160}"/>
              </a:ext>
            </a:extLst>
          </p:cNvPr>
          <p:cNvSpPr txBox="1"/>
          <p:nvPr/>
        </p:nvSpPr>
        <p:spPr>
          <a:xfrm>
            <a:off x="8802123" y="2181172"/>
            <a:ext cx="63664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0,129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D21A0BDA-5BC0-49E8-BA85-D40A0A935FA4}"/>
              </a:ext>
            </a:extLst>
          </p:cNvPr>
          <p:cNvSpPr txBox="1"/>
          <p:nvPr/>
        </p:nvSpPr>
        <p:spPr>
          <a:xfrm>
            <a:off x="8802123" y="5934642"/>
            <a:ext cx="63664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3,230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C2556873-B9D9-4968-A476-DBC77C91816C}"/>
              </a:ext>
            </a:extLst>
          </p:cNvPr>
          <p:cNvSpPr txBox="1"/>
          <p:nvPr/>
        </p:nvSpPr>
        <p:spPr>
          <a:xfrm>
            <a:off x="8802123" y="5650162"/>
            <a:ext cx="63664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0,302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11F04C8A-25AD-433C-B4C1-9ED4153C4A30}"/>
              </a:ext>
            </a:extLst>
          </p:cNvPr>
          <p:cNvSpPr txBox="1"/>
          <p:nvPr/>
        </p:nvSpPr>
        <p:spPr>
          <a:xfrm>
            <a:off x="10429725" y="2181172"/>
            <a:ext cx="63664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0,016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D4AFE6CD-898A-4476-8BD2-F38F44D77313}"/>
              </a:ext>
            </a:extLst>
          </p:cNvPr>
          <p:cNvSpPr txBox="1"/>
          <p:nvPr/>
        </p:nvSpPr>
        <p:spPr>
          <a:xfrm>
            <a:off x="10429725" y="4325692"/>
            <a:ext cx="63664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41,2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31AEBE3E-75C7-44F0-8336-925BD73B09D9}"/>
              </a:ext>
            </a:extLst>
          </p:cNvPr>
          <p:cNvSpPr txBox="1"/>
          <p:nvPr/>
        </p:nvSpPr>
        <p:spPr>
          <a:xfrm>
            <a:off x="10429725" y="2441179"/>
            <a:ext cx="636645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3,795</a:t>
            </a:r>
          </a:p>
        </p:txBody>
      </p:sp>
      <p:graphicFrame>
        <p:nvGraphicFramePr>
          <p:cNvPr id="28" name="Диаграмма 27">
            <a:extLst>
              <a:ext uri="{FF2B5EF4-FFF2-40B4-BE49-F238E27FC236}">
                <a16:creationId xmlns:a16="http://schemas.microsoft.com/office/drawing/2014/main" xmlns="" id="{A9D38FB0-AD03-4732-B3EF-4F0B56AAEA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9671758"/>
              </p:ext>
            </p:extLst>
          </p:nvPr>
        </p:nvGraphicFramePr>
        <p:xfrm>
          <a:off x="176354" y="1873127"/>
          <a:ext cx="7732747" cy="2116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D9FC545-75F2-424B-9BAC-22842D54BC9C}"/>
              </a:ext>
            </a:extLst>
          </p:cNvPr>
          <p:cNvSpPr txBox="1"/>
          <p:nvPr/>
        </p:nvSpPr>
        <p:spPr>
          <a:xfrm>
            <a:off x="446998" y="1465827"/>
            <a:ext cx="309374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ПОСЕВЫ ЭЛИТНЫХ СЕМЯН,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тыс. га</a:t>
            </a: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xmlns="" id="{212F95C8-B24C-4D2C-8F10-C91E6A32D152}"/>
              </a:ext>
            </a:extLst>
          </p:cNvPr>
          <p:cNvSpPr/>
          <p:nvPr/>
        </p:nvSpPr>
        <p:spPr>
          <a:xfrm>
            <a:off x="3864050" y="1545027"/>
            <a:ext cx="136626" cy="13498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TextBox 28">
            <a:extLst>
              <a:ext uri="{FF2B5EF4-FFF2-40B4-BE49-F238E27FC236}">
                <a16:creationId xmlns:a16="http://schemas.microsoft.com/office/drawing/2014/main" xmlns="" id="{493A2E6A-FEEC-40DA-BD5D-3CB0F5CA967B}"/>
              </a:ext>
            </a:extLst>
          </p:cNvPr>
          <p:cNvSpPr txBox="1"/>
          <p:nvPr/>
        </p:nvSpPr>
        <p:spPr>
          <a:xfrm>
            <a:off x="4027855" y="1452165"/>
            <a:ext cx="197577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Площади элитных посевов </a:t>
            </a:r>
            <a:r>
              <a:rPr lang="ru-RU" sz="1400" b="1" dirty="0">
                <a:solidFill>
                  <a:srgbClr val="70AD4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↑ в 7 раз</a:t>
            </a:r>
            <a:endParaRPr lang="ru-RU" sz="1200" b="1" dirty="0">
              <a:solidFill>
                <a:srgbClr val="70AD4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xmlns="" id="{76E43E20-3B09-4D4B-AF39-2574E708247C}"/>
              </a:ext>
            </a:extLst>
          </p:cNvPr>
          <p:cNvSpPr/>
          <p:nvPr/>
        </p:nvSpPr>
        <p:spPr>
          <a:xfrm>
            <a:off x="5867007" y="1538590"/>
            <a:ext cx="136626" cy="13498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28">
            <a:extLst>
              <a:ext uri="{FF2B5EF4-FFF2-40B4-BE49-F238E27FC236}">
                <a16:creationId xmlns:a16="http://schemas.microsoft.com/office/drawing/2014/main" xmlns="" id="{CE948AB9-6DC8-44CA-A897-C48474C6EAF7}"/>
              </a:ext>
            </a:extLst>
          </p:cNvPr>
          <p:cNvSpPr txBox="1"/>
          <p:nvPr/>
        </p:nvSpPr>
        <p:spPr>
          <a:xfrm>
            <a:off x="6030812" y="1445728"/>
            <a:ext cx="197577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Площади рядовых посевов </a:t>
            </a:r>
            <a:r>
              <a:rPr lang="ru-RU" sz="1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↓ в 2 раза</a:t>
            </a:r>
            <a:endParaRPr lang="ru-RU" sz="1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28">
            <a:extLst>
              <a:ext uri="{FF2B5EF4-FFF2-40B4-BE49-F238E27FC236}">
                <a16:creationId xmlns:a16="http://schemas.microsoft.com/office/drawing/2014/main" xmlns="" id="{ADFDF521-25D8-40FC-9B8F-E453905129B6}"/>
              </a:ext>
            </a:extLst>
          </p:cNvPr>
          <p:cNvSpPr txBox="1"/>
          <p:nvPr/>
        </p:nvSpPr>
        <p:spPr>
          <a:xfrm>
            <a:off x="357520" y="4335944"/>
            <a:ext cx="21006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>
                <a:solidFill>
                  <a:srgbClr val="70AD4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1831,6 тонн</a:t>
            </a:r>
          </a:p>
          <a:p>
            <a: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  <a:t>ПРОИЗВОДСТВО ЭЛИТНЫХ СЕМЯН ЗЕРНОВЫХ КУЛЬТУР</a:t>
            </a:r>
          </a:p>
        </p:txBody>
      </p:sp>
      <p:sp>
        <p:nvSpPr>
          <p:cNvPr id="41" name="TextBox 28">
            <a:extLst>
              <a:ext uri="{FF2B5EF4-FFF2-40B4-BE49-F238E27FC236}">
                <a16:creationId xmlns:a16="http://schemas.microsoft.com/office/drawing/2014/main" xmlns="" id="{A0094E0A-E713-4AD7-9B21-FCBAD77069F2}"/>
              </a:ext>
            </a:extLst>
          </p:cNvPr>
          <p:cNvSpPr txBox="1"/>
          <p:nvPr/>
        </p:nvSpPr>
        <p:spPr>
          <a:xfrm>
            <a:off x="357520" y="5196544"/>
            <a:ext cx="18476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>
                <a:solidFill>
                  <a:srgbClr val="70AD4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22,5 тонн</a:t>
            </a:r>
          </a:p>
          <a:p>
            <a: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  <a:t>ПРОИЗВОДСТВО СЕМЯН </a:t>
            </a: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  <a:t>МНОГОЛЕТНИХ ТРАВ,</a:t>
            </a: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  <a:t>в т.ч. 12,2 тонн - элита</a:t>
            </a:r>
          </a:p>
        </p:txBody>
      </p:sp>
      <p:sp>
        <p:nvSpPr>
          <p:cNvPr id="42" name="TextBox 28">
            <a:extLst>
              <a:ext uri="{FF2B5EF4-FFF2-40B4-BE49-F238E27FC236}">
                <a16:creationId xmlns:a16="http://schemas.microsoft.com/office/drawing/2014/main" xmlns="" id="{07F50BE9-9270-4C1F-B8F9-2211AA1289D1}"/>
              </a:ext>
            </a:extLst>
          </p:cNvPr>
          <p:cNvSpPr txBox="1"/>
          <p:nvPr/>
        </p:nvSpPr>
        <p:spPr>
          <a:xfrm>
            <a:off x="4554663" y="5104131"/>
            <a:ext cx="16383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70%</a:t>
            </a:r>
          </a:p>
          <a:p>
            <a: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  <a:t>РЕАЛИЗУЕТСЯ </a:t>
            </a:r>
            <a:b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  <a:t>В ТОМСКОЙ</a:t>
            </a: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  <a:t>ОБЛАСТИ</a:t>
            </a:r>
          </a:p>
        </p:txBody>
      </p:sp>
      <p:sp>
        <p:nvSpPr>
          <p:cNvPr id="43" name="TextBox 28">
            <a:extLst>
              <a:ext uri="{FF2B5EF4-FFF2-40B4-BE49-F238E27FC236}">
                <a16:creationId xmlns:a16="http://schemas.microsoft.com/office/drawing/2014/main" xmlns="" id="{6A51D211-7834-4025-87A4-191259F97233}"/>
              </a:ext>
            </a:extLst>
          </p:cNvPr>
          <p:cNvSpPr txBox="1"/>
          <p:nvPr/>
        </p:nvSpPr>
        <p:spPr>
          <a:xfrm>
            <a:off x="6615263" y="5104131"/>
            <a:ext cx="11810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30%</a:t>
            </a:r>
          </a:p>
          <a:p>
            <a: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  <a:t>РЕАЛИЗУЕТСЯ </a:t>
            </a:r>
            <a:b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  <a:t>В СФО</a:t>
            </a:r>
          </a:p>
        </p:txBody>
      </p:sp>
      <p:pic>
        <p:nvPicPr>
          <p:cNvPr id="51" name="Рисунок 50">
            <a:extLst>
              <a:ext uri="{FF2B5EF4-FFF2-40B4-BE49-F238E27FC236}">
                <a16:creationId xmlns:a16="http://schemas.microsoft.com/office/drawing/2014/main" xmlns="" id="{8A901284-73AF-4C3D-AA5B-ECC1387A0F4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069" y="4325612"/>
            <a:ext cx="1337568" cy="1782929"/>
          </a:xfrm>
          <a:prstGeom prst="rect">
            <a:avLst/>
          </a:prstGeom>
        </p:spPr>
      </p:pic>
      <p:graphicFrame>
        <p:nvGraphicFramePr>
          <p:cNvPr id="54" name="Диаграмма 53">
            <a:extLst>
              <a:ext uri="{FF2B5EF4-FFF2-40B4-BE49-F238E27FC236}">
                <a16:creationId xmlns:a16="http://schemas.microsoft.com/office/drawing/2014/main" xmlns="" id="{82C209F9-C6CC-4313-93AB-77C23A94FE3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04124640"/>
              </p:ext>
            </p:extLst>
          </p:nvPr>
        </p:nvGraphicFramePr>
        <p:xfrm>
          <a:off x="4485018" y="4418130"/>
          <a:ext cx="3881537" cy="9276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cxnSp>
        <p:nvCxnSpPr>
          <p:cNvPr id="56" name="Прямая соединительная линия 55">
            <a:extLst>
              <a:ext uri="{FF2B5EF4-FFF2-40B4-BE49-F238E27FC236}">
                <a16:creationId xmlns:a16="http://schemas.microsoft.com/office/drawing/2014/main" xmlns="" id="{5FEA45D8-28F6-4897-B144-BD235A015D56}"/>
              </a:ext>
            </a:extLst>
          </p:cNvPr>
          <p:cNvCxnSpPr/>
          <p:nvPr/>
        </p:nvCxnSpPr>
        <p:spPr>
          <a:xfrm>
            <a:off x="446999" y="4125620"/>
            <a:ext cx="721301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CB54033A-A304-4FBC-BC2B-FB29A6B36650}" type="slidenum">
              <a:rPr lang="ru-RU" smtClean="0">
                <a:solidFill>
                  <a:schemeClr val="tx1"/>
                </a:solidFill>
              </a:rPr>
              <a:t>11</a:t>
            </a:fld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20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3A5198C5-78CC-46D0-8A7F-8220D94EB689}"/>
              </a:ext>
            </a:extLst>
          </p:cNvPr>
          <p:cNvSpPr/>
          <p:nvPr/>
        </p:nvSpPr>
        <p:spPr>
          <a:xfrm>
            <a:off x="619125" y="6312932"/>
            <a:ext cx="3257550" cy="2258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BEF3CF48-CB17-42C0-9494-0842D758E673}"/>
              </a:ext>
            </a:extLst>
          </p:cNvPr>
          <p:cNvSpPr/>
          <p:nvPr/>
        </p:nvSpPr>
        <p:spPr>
          <a:xfrm>
            <a:off x="704850" y="381000"/>
            <a:ext cx="2952750" cy="536366"/>
          </a:xfrm>
          <a:prstGeom prst="rect">
            <a:avLst/>
          </a:prstGeom>
          <a:solidFill>
            <a:srgbClr val="E0B0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09BC6AB-E9C8-4189-A1A9-151D70FB1BDA}"/>
              </a:ext>
            </a:extLst>
          </p:cNvPr>
          <p:cNvSpPr txBox="1"/>
          <p:nvPr/>
        </p:nvSpPr>
        <p:spPr>
          <a:xfrm>
            <a:off x="3946283" y="479789"/>
            <a:ext cx="569649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СТРУКТУРА ПОСЕВНЫХ ПЛОЩАДЕЙ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52553C0-0C5A-485D-8945-1424C5427411}"/>
              </a:ext>
            </a:extLst>
          </p:cNvPr>
          <p:cNvSpPr txBox="1"/>
          <p:nvPr/>
        </p:nvSpPr>
        <p:spPr>
          <a:xfrm>
            <a:off x="1270376" y="479789"/>
            <a:ext cx="23050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ИТОГИ ЗА 10 ЛЕТ</a:t>
            </a:r>
            <a:endParaRPr lang="ru-RU" dirty="0">
              <a:solidFill>
                <a:schemeClr val="bg1"/>
              </a:solidFill>
            </a:endParaRPr>
          </a:p>
        </p:txBody>
      </p:sp>
      <p:grpSp>
        <p:nvGrpSpPr>
          <p:cNvPr id="132" name="Группа 131">
            <a:extLst>
              <a:ext uri="{FF2B5EF4-FFF2-40B4-BE49-F238E27FC236}">
                <a16:creationId xmlns:a16="http://schemas.microsoft.com/office/drawing/2014/main" xmlns="" id="{7B853B4E-EAD1-4EA0-9FDB-99792EEF9FC4}"/>
              </a:ext>
            </a:extLst>
          </p:cNvPr>
          <p:cNvGrpSpPr/>
          <p:nvPr/>
        </p:nvGrpSpPr>
        <p:grpSpPr>
          <a:xfrm>
            <a:off x="857250" y="879899"/>
            <a:ext cx="9029700" cy="148066"/>
            <a:chOff x="857250" y="699531"/>
            <a:chExt cx="8658225" cy="180677"/>
          </a:xfrm>
        </p:grpSpPr>
        <p:sp>
          <p:nvSpPr>
            <p:cNvPr id="133" name="Прямоугольник 132">
              <a:extLst>
                <a:ext uri="{FF2B5EF4-FFF2-40B4-BE49-F238E27FC236}">
                  <a16:creationId xmlns:a16="http://schemas.microsoft.com/office/drawing/2014/main" xmlns="" id="{23BF53DB-A7C3-4E96-B9B7-6B74A4457ECE}"/>
                </a:ext>
              </a:extLst>
            </p:cNvPr>
            <p:cNvSpPr/>
            <p:nvPr/>
          </p:nvSpPr>
          <p:spPr>
            <a:xfrm flipV="1">
              <a:off x="857250" y="699531"/>
              <a:ext cx="8658225" cy="45719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4" name="Прямоугольник 133">
              <a:extLst>
                <a:ext uri="{FF2B5EF4-FFF2-40B4-BE49-F238E27FC236}">
                  <a16:creationId xmlns:a16="http://schemas.microsoft.com/office/drawing/2014/main" xmlns="" id="{CF2BCB20-34CE-47CE-9691-63687B0ED0EE}"/>
                </a:ext>
              </a:extLst>
            </p:cNvPr>
            <p:cNvSpPr/>
            <p:nvPr/>
          </p:nvSpPr>
          <p:spPr>
            <a:xfrm>
              <a:off x="857250" y="775433"/>
              <a:ext cx="8658225" cy="104775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35" name="Рисунок 134">
            <a:extLst>
              <a:ext uri="{FF2B5EF4-FFF2-40B4-BE49-F238E27FC236}">
                <a16:creationId xmlns:a16="http://schemas.microsoft.com/office/drawing/2014/main" xmlns="" id="{0D6FCE05-D612-489F-9D71-E753DD3C98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175859"/>
            <a:ext cx="1012580" cy="929847"/>
          </a:xfrm>
          <a:prstGeom prst="rect">
            <a:avLst/>
          </a:prstGeom>
        </p:spPr>
      </p:pic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id="{78ABFB74-6F4E-4D2C-918A-ABE5000650A5}"/>
              </a:ext>
            </a:extLst>
          </p:cNvPr>
          <p:cNvGrpSpPr/>
          <p:nvPr/>
        </p:nvGrpSpPr>
        <p:grpSpPr>
          <a:xfrm>
            <a:off x="352425" y="1324777"/>
            <a:ext cx="3810000" cy="5256998"/>
            <a:chOff x="4191000" y="1628774"/>
            <a:chExt cx="3810000" cy="4743331"/>
          </a:xfrm>
        </p:grpSpPr>
        <p:graphicFrame>
          <p:nvGraphicFramePr>
            <p:cNvPr id="6" name="Диаграмма 5">
              <a:extLst>
                <a:ext uri="{FF2B5EF4-FFF2-40B4-BE49-F238E27FC236}">
                  <a16:creationId xmlns:a16="http://schemas.microsoft.com/office/drawing/2014/main" xmlns="" id="{4A5B1F35-84E0-4B0D-9398-2B00CAB6B831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491713817"/>
                </p:ext>
              </p:extLst>
            </p:nvPr>
          </p:nvGraphicFramePr>
          <p:xfrm>
            <a:off x="4191000" y="1628774"/>
            <a:ext cx="3810000" cy="474333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A74C3018-9711-4F51-B02C-0A30FFB32C19}"/>
                </a:ext>
              </a:extLst>
            </p:cNvPr>
            <p:cNvSpPr txBox="1"/>
            <p:nvPr/>
          </p:nvSpPr>
          <p:spPr>
            <a:xfrm>
              <a:off x="4631239" y="5676337"/>
              <a:ext cx="590556" cy="27770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5,9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xmlns="" id="{7151B1D1-73F3-4526-A0A7-EFF5C5E24E28}"/>
                </a:ext>
              </a:extLst>
            </p:cNvPr>
            <p:cNvSpPr txBox="1"/>
            <p:nvPr/>
          </p:nvSpPr>
          <p:spPr>
            <a:xfrm>
              <a:off x="4631239" y="5819099"/>
              <a:ext cx="590556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2,0</a:t>
              </a:r>
              <a:endParaRPr lang="en-US" sz="1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B02FA726-5A0B-4EC0-91AC-ED0031E032FF}"/>
                </a:ext>
              </a:extLst>
            </p:cNvPr>
            <p:cNvSpPr txBox="1"/>
            <p:nvPr/>
          </p:nvSpPr>
          <p:spPr>
            <a:xfrm>
              <a:off x="4631239" y="5919110"/>
              <a:ext cx="590556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0,7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79F877CD-A0E1-4578-A035-436B141192B3}"/>
                </a:ext>
              </a:extLst>
            </p:cNvPr>
            <p:cNvSpPr txBox="1"/>
            <p:nvPr/>
          </p:nvSpPr>
          <p:spPr>
            <a:xfrm>
              <a:off x="5785224" y="5477819"/>
              <a:ext cx="590556" cy="27770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27,6</a:t>
              </a:r>
              <a:endParaRPr lang="en-US" sz="1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2431C73C-34BD-475B-9A5E-D030B87A2895}"/>
                </a:ext>
              </a:extLst>
            </p:cNvPr>
            <p:cNvSpPr txBox="1"/>
            <p:nvPr/>
          </p:nvSpPr>
          <p:spPr>
            <a:xfrm>
              <a:off x="5800722" y="5804441"/>
              <a:ext cx="590556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1,5</a:t>
              </a:r>
              <a:endParaRPr lang="en-US" sz="1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32E9DE4F-BFF4-49C9-8DBA-A4E84134B588}"/>
                </a:ext>
              </a:extLst>
            </p:cNvPr>
            <p:cNvSpPr txBox="1"/>
            <p:nvPr/>
          </p:nvSpPr>
          <p:spPr>
            <a:xfrm>
              <a:off x="5800722" y="5919111"/>
              <a:ext cx="590556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0,</a:t>
              </a:r>
              <a: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6</a:t>
              </a:r>
              <a:endParaRPr lang="en-US" sz="1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E31DEF41-1B6B-4F2B-A8B1-7462DAAAD79D}"/>
                </a:ext>
              </a:extLst>
            </p:cNvPr>
            <p:cNvSpPr txBox="1"/>
            <p:nvPr/>
          </p:nvSpPr>
          <p:spPr>
            <a:xfrm>
              <a:off x="6966486" y="5462992"/>
              <a:ext cx="590556" cy="27770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28,9</a:t>
              </a:r>
              <a:endParaRPr lang="en-US" sz="1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BE5E3C1C-D620-4797-B354-5702A084F0B1}"/>
                </a:ext>
              </a:extLst>
            </p:cNvPr>
            <p:cNvSpPr txBox="1"/>
            <p:nvPr/>
          </p:nvSpPr>
          <p:spPr>
            <a:xfrm>
              <a:off x="6966486" y="5819690"/>
              <a:ext cx="590556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1,6</a:t>
              </a:r>
              <a:endParaRPr lang="en-US" sz="1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90DD4672-03AC-48F4-9D77-4042E735BDDA}"/>
                </a:ext>
              </a:extLst>
            </p:cNvPr>
            <p:cNvSpPr txBox="1"/>
            <p:nvPr/>
          </p:nvSpPr>
          <p:spPr>
            <a:xfrm>
              <a:off x="6966486" y="5927551"/>
              <a:ext cx="590556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0,</a:t>
              </a:r>
              <a: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6</a:t>
              </a:r>
              <a:endParaRPr lang="en-US" sz="1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xmlns="" id="{689B0186-793C-433A-881F-67201925A7F4}"/>
              </a:ext>
            </a:extLst>
          </p:cNvPr>
          <p:cNvGrpSpPr/>
          <p:nvPr/>
        </p:nvGrpSpPr>
        <p:grpSpPr>
          <a:xfrm>
            <a:off x="4162425" y="2425099"/>
            <a:ext cx="1861228" cy="738664"/>
            <a:chOff x="7924800" y="2595518"/>
            <a:chExt cx="1455711" cy="738664"/>
          </a:xfrm>
        </p:grpSpPr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xmlns="" id="{30015A04-BD0A-40C5-97F5-ADD9EB5A8334}"/>
                </a:ext>
              </a:extLst>
            </p:cNvPr>
            <p:cNvSpPr/>
            <p:nvPr/>
          </p:nvSpPr>
          <p:spPr>
            <a:xfrm>
              <a:off x="7924800" y="2657474"/>
              <a:ext cx="76200" cy="466725"/>
            </a:xfrm>
            <a:prstGeom prst="rect">
              <a:avLst/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xmlns="" id="{4F5F69C5-EF14-4517-9C34-02DC61673D9C}"/>
                </a:ext>
              </a:extLst>
            </p:cNvPr>
            <p:cNvSpPr txBox="1"/>
            <p:nvPr/>
          </p:nvSpPr>
          <p:spPr>
            <a:xfrm>
              <a:off x="8001000" y="2595518"/>
              <a:ext cx="1379511" cy="7386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Зерновые</a:t>
              </a:r>
            </a:p>
            <a:p>
              <a:r>
                <a:rPr lang="ru-RU" sz="1400" b="1" dirty="0">
                  <a:solidFill>
                    <a:srgbClr val="70AD47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↑ +3,7% </a:t>
              </a:r>
              <a:r>
                <a:rPr lang="ru-RU" sz="1400" dirty="0">
                  <a:latin typeface="Arial" panose="020B0604020202020204" pitchFamily="34" charset="0"/>
                  <a:cs typeface="Arial" panose="020B0604020202020204" pitchFamily="34" charset="0"/>
                </a:rPr>
                <a:t>(102,1%)</a:t>
              </a:r>
              <a:endParaRPr lang="en-US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3" name="Группа 32">
            <a:extLst>
              <a:ext uri="{FF2B5EF4-FFF2-40B4-BE49-F238E27FC236}">
                <a16:creationId xmlns:a16="http://schemas.microsoft.com/office/drawing/2014/main" xmlns="" id="{E62953AB-DBCA-4B63-A1F4-C190B13A99CA}"/>
              </a:ext>
            </a:extLst>
          </p:cNvPr>
          <p:cNvGrpSpPr/>
          <p:nvPr/>
        </p:nvGrpSpPr>
        <p:grpSpPr>
          <a:xfrm>
            <a:off x="4162425" y="3253142"/>
            <a:ext cx="1861228" cy="954107"/>
            <a:chOff x="7924800" y="2595518"/>
            <a:chExt cx="1019175" cy="954107"/>
          </a:xfrm>
        </p:grpSpPr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xmlns="" id="{82F13300-6D4B-4296-AA5F-CC866985DFDF}"/>
                </a:ext>
              </a:extLst>
            </p:cNvPr>
            <p:cNvSpPr/>
            <p:nvPr/>
          </p:nvSpPr>
          <p:spPr>
            <a:xfrm>
              <a:off x="7924800" y="2657474"/>
              <a:ext cx="76200" cy="466725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C1369ABD-56DA-491E-9884-7096FBD9524E}"/>
                </a:ext>
              </a:extLst>
            </p:cNvPr>
            <p:cNvSpPr txBox="1"/>
            <p:nvPr/>
          </p:nvSpPr>
          <p:spPr>
            <a:xfrm>
              <a:off x="8001000" y="2595518"/>
              <a:ext cx="942975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Кормовые</a:t>
              </a:r>
            </a:p>
            <a:p>
              <a:r>
                <a:rPr lang="ru-RU" sz="1400" b="1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↓ -0,6% </a:t>
              </a:r>
              <a:r>
                <a:rPr lang="ru-RU" sz="1400" dirty="0">
                  <a:latin typeface="Arial" panose="020B0604020202020204" pitchFamily="34" charset="0"/>
                  <a:cs typeface="Arial" panose="020B0604020202020204" pitchFamily="34" charset="0"/>
                </a:rPr>
                <a:t>(99,5%)</a:t>
              </a:r>
              <a:endParaRPr lang="en-US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6" name="Группа 35">
            <a:extLst>
              <a:ext uri="{FF2B5EF4-FFF2-40B4-BE49-F238E27FC236}">
                <a16:creationId xmlns:a16="http://schemas.microsoft.com/office/drawing/2014/main" xmlns="" id="{25E2C835-8DC3-4DA7-A691-236DD5F98D4B}"/>
              </a:ext>
            </a:extLst>
          </p:cNvPr>
          <p:cNvGrpSpPr/>
          <p:nvPr/>
        </p:nvGrpSpPr>
        <p:grpSpPr>
          <a:xfrm>
            <a:off x="4162425" y="4081185"/>
            <a:ext cx="1993106" cy="954107"/>
            <a:chOff x="7924800" y="2595518"/>
            <a:chExt cx="1123950" cy="954107"/>
          </a:xfrm>
        </p:grpSpPr>
        <p:sp>
          <p:nvSpPr>
            <p:cNvPr id="37" name="Прямоугольник 36">
              <a:extLst>
                <a:ext uri="{FF2B5EF4-FFF2-40B4-BE49-F238E27FC236}">
                  <a16:creationId xmlns:a16="http://schemas.microsoft.com/office/drawing/2014/main" xmlns="" id="{EE9ECDAB-EE79-4C9A-A5E6-0E160819F49F}"/>
                </a:ext>
              </a:extLst>
            </p:cNvPr>
            <p:cNvSpPr/>
            <p:nvPr/>
          </p:nvSpPr>
          <p:spPr>
            <a:xfrm>
              <a:off x="7924800" y="2657474"/>
              <a:ext cx="76200" cy="46672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xmlns="" id="{26C6280E-C47C-4837-92F1-0F5341891DC6}"/>
                </a:ext>
              </a:extLst>
            </p:cNvPr>
            <p:cNvSpPr txBox="1"/>
            <p:nvPr/>
          </p:nvSpPr>
          <p:spPr>
            <a:xfrm>
              <a:off x="8001000" y="2595518"/>
              <a:ext cx="1047750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Технические</a:t>
              </a:r>
            </a:p>
            <a:p>
              <a:r>
                <a:rPr lang="ru-RU" sz="1400" b="1" dirty="0">
                  <a:solidFill>
                    <a:srgbClr val="70AD47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↑ +1,3% </a:t>
              </a:r>
              <a:r>
                <a:rPr lang="ru-RU" sz="1400" dirty="0">
                  <a:latin typeface="Arial" panose="020B0604020202020204" pitchFamily="34" charset="0"/>
                  <a:cs typeface="Arial" panose="020B0604020202020204" pitchFamily="34" charset="0"/>
                </a:rPr>
                <a:t>(104,7%)</a:t>
              </a:r>
              <a:endParaRPr lang="en-US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9" name="Группа 38">
            <a:extLst>
              <a:ext uri="{FF2B5EF4-FFF2-40B4-BE49-F238E27FC236}">
                <a16:creationId xmlns:a16="http://schemas.microsoft.com/office/drawing/2014/main" xmlns="" id="{AB7E5A25-790C-4B34-BEA6-0EA9DC54FDC2}"/>
              </a:ext>
            </a:extLst>
          </p:cNvPr>
          <p:cNvGrpSpPr/>
          <p:nvPr/>
        </p:nvGrpSpPr>
        <p:grpSpPr>
          <a:xfrm>
            <a:off x="4162425" y="4909228"/>
            <a:ext cx="1861228" cy="954107"/>
            <a:chOff x="7924800" y="2595518"/>
            <a:chExt cx="1019175" cy="954107"/>
          </a:xfrm>
        </p:grpSpPr>
        <p:sp>
          <p:nvSpPr>
            <p:cNvPr id="40" name="Прямоугольник 39">
              <a:extLst>
                <a:ext uri="{FF2B5EF4-FFF2-40B4-BE49-F238E27FC236}">
                  <a16:creationId xmlns:a16="http://schemas.microsoft.com/office/drawing/2014/main" xmlns="" id="{36BE4296-8C52-48AA-9DFD-27A893049E28}"/>
                </a:ext>
              </a:extLst>
            </p:cNvPr>
            <p:cNvSpPr/>
            <p:nvPr/>
          </p:nvSpPr>
          <p:spPr>
            <a:xfrm>
              <a:off x="7924800" y="2657474"/>
              <a:ext cx="76200" cy="46672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xmlns="" id="{872E2F5C-AFFA-4553-BFA1-DC2B20FDB2E6}"/>
                </a:ext>
              </a:extLst>
            </p:cNvPr>
            <p:cNvSpPr txBox="1"/>
            <p:nvPr/>
          </p:nvSpPr>
          <p:spPr>
            <a:xfrm>
              <a:off x="8001000" y="2595518"/>
              <a:ext cx="942975" cy="95410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Картофель</a:t>
              </a:r>
            </a:p>
            <a:p>
              <a:r>
                <a:rPr lang="ru-RU" sz="1400" b="1" dirty="0">
                  <a:solidFill>
                    <a:srgbClr val="70AD47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↑ 0,1% </a:t>
              </a:r>
              <a:r>
                <a:rPr lang="ru-RU" sz="1400" dirty="0">
                  <a:latin typeface="Arial" panose="020B0604020202020204" pitchFamily="34" charset="0"/>
                  <a:cs typeface="Arial" panose="020B0604020202020204" pitchFamily="34" charset="0"/>
                </a:rPr>
                <a:t>(106,6%)</a:t>
              </a:r>
              <a:endParaRPr lang="en-US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2" name="Группа 41">
            <a:extLst>
              <a:ext uri="{FF2B5EF4-FFF2-40B4-BE49-F238E27FC236}">
                <a16:creationId xmlns:a16="http://schemas.microsoft.com/office/drawing/2014/main" xmlns="" id="{185858F2-23F3-4AF4-B467-6BE812999616}"/>
              </a:ext>
            </a:extLst>
          </p:cNvPr>
          <p:cNvGrpSpPr/>
          <p:nvPr/>
        </p:nvGrpSpPr>
        <p:grpSpPr>
          <a:xfrm>
            <a:off x="4162425" y="5737272"/>
            <a:ext cx="1861228" cy="738664"/>
            <a:chOff x="7924800" y="2595518"/>
            <a:chExt cx="1019175" cy="738664"/>
          </a:xfrm>
        </p:grpSpPr>
        <p:sp>
          <p:nvSpPr>
            <p:cNvPr id="43" name="Прямоугольник 42">
              <a:extLst>
                <a:ext uri="{FF2B5EF4-FFF2-40B4-BE49-F238E27FC236}">
                  <a16:creationId xmlns:a16="http://schemas.microsoft.com/office/drawing/2014/main" xmlns="" id="{E4082C75-11C2-4705-9174-E79AF16CC8E4}"/>
                </a:ext>
              </a:extLst>
            </p:cNvPr>
            <p:cNvSpPr/>
            <p:nvPr/>
          </p:nvSpPr>
          <p:spPr>
            <a:xfrm>
              <a:off x="7924800" y="2657474"/>
              <a:ext cx="76200" cy="46672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xmlns="" id="{1D77C041-0046-4D51-95DD-104DD6AB0758}"/>
                </a:ext>
              </a:extLst>
            </p:cNvPr>
            <p:cNvSpPr txBox="1"/>
            <p:nvPr/>
          </p:nvSpPr>
          <p:spPr>
            <a:xfrm>
              <a:off x="8001000" y="2595518"/>
              <a:ext cx="942975" cy="73866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Овощи</a:t>
              </a:r>
            </a:p>
            <a:p>
              <a:r>
                <a:rPr lang="ru-RU" sz="1400" b="1" dirty="0">
                  <a:solidFill>
                    <a:srgbClr val="70AD47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↑ +0,05% </a:t>
              </a:r>
              <a:r>
                <a:rPr lang="ru-RU" sz="1400" dirty="0">
                  <a:latin typeface="Arial" panose="020B0604020202020204" pitchFamily="34" charset="0"/>
                  <a:cs typeface="Arial" panose="020B0604020202020204" pitchFamily="34" charset="0"/>
                </a:rPr>
                <a:t>(107,1%)</a:t>
              </a:r>
              <a:endParaRPr lang="en-US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9177DFC9-A808-48DD-A247-37806EFE001D}"/>
              </a:ext>
            </a:extLst>
          </p:cNvPr>
          <p:cNvSpPr txBox="1"/>
          <p:nvPr/>
        </p:nvSpPr>
        <p:spPr>
          <a:xfrm>
            <a:off x="542179" y="1324777"/>
            <a:ext cx="443939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ПОСЕВНЫЕ ПЛОЩАДИ ОСНОВНЫХ КУЛЬТУР В СХО, К(Ф)Х И ИП, тыс. га</a:t>
            </a:r>
            <a:endParaRPr lang="ru-RU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01CAA368-8DA4-4964-886D-FAFEE0A85C34}"/>
              </a:ext>
            </a:extLst>
          </p:cNvPr>
          <p:cNvSpPr txBox="1"/>
          <p:nvPr/>
        </p:nvSpPr>
        <p:spPr>
          <a:xfrm>
            <a:off x="6052225" y="1324777"/>
            <a:ext cx="537924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СТРУКТУРА ПОСЕВНЫХ ПЛОЩАДЕЙ, %</a:t>
            </a:r>
            <a:endParaRPr lang="ru-RU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6" name="Диаграмма 45">
            <a:extLst>
              <a:ext uri="{FF2B5EF4-FFF2-40B4-BE49-F238E27FC236}">
                <a16:creationId xmlns:a16="http://schemas.microsoft.com/office/drawing/2014/main" xmlns="" id="{09EAD866-1750-4945-818D-A6C91C77C2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90924910"/>
              </p:ext>
            </p:extLst>
          </p:nvPr>
        </p:nvGraphicFramePr>
        <p:xfrm>
          <a:off x="6718603" y="1937585"/>
          <a:ext cx="2924177" cy="1995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52" name="Диаграмма 51">
            <a:extLst>
              <a:ext uri="{FF2B5EF4-FFF2-40B4-BE49-F238E27FC236}">
                <a16:creationId xmlns:a16="http://schemas.microsoft.com/office/drawing/2014/main" xmlns="" id="{7087A565-D150-4CC4-B46C-5E0D634B8F7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32837037"/>
              </p:ext>
            </p:extLst>
          </p:nvPr>
        </p:nvGraphicFramePr>
        <p:xfrm>
          <a:off x="8180691" y="1937585"/>
          <a:ext cx="2924177" cy="1995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47" name="Группа 46">
            <a:extLst>
              <a:ext uri="{FF2B5EF4-FFF2-40B4-BE49-F238E27FC236}">
                <a16:creationId xmlns:a16="http://schemas.microsoft.com/office/drawing/2014/main" xmlns="" id="{96C9E8A9-08D9-4C18-88AF-C8428EDDE735}"/>
              </a:ext>
            </a:extLst>
          </p:cNvPr>
          <p:cNvGrpSpPr/>
          <p:nvPr/>
        </p:nvGrpSpPr>
        <p:grpSpPr>
          <a:xfrm>
            <a:off x="6155531" y="1764514"/>
            <a:ext cx="976314" cy="488068"/>
            <a:chOff x="7267574" y="4289071"/>
            <a:chExt cx="976314" cy="488068"/>
          </a:xfrm>
        </p:grpSpPr>
        <p:sp>
          <p:nvSpPr>
            <p:cNvPr id="54" name="Прямоугольник 53">
              <a:extLst>
                <a:ext uri="{FF2B5EF4-FFF2-40B4-BE49-F238E27FC236}">
                  <a16:creationId xmlns:a16="http://schemas.microsoft.com/office/drawing/2014/main" xmlns="" id="{EBE3DE25-4050-4968-ADD2-232F912878FF}"/>
                </a:ext>
              </a:extLst>
            </p:cNvPr>
            <p:cNvSpPr/>
            <p:nvPr/>
          </p:nvSpPr>
          <p:spPr>
            <a:xfrm>
              <a:off x="7267574" y="4331945"/>
              <a:ext cx="66675" cy="430486"/>
            </a:xfrm>
            <a:prstGeom prst="rect">
              <a:avLst/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xmlns="" id="{FB6950FC-0245-443E-A016-7C97C977CF6B}"/>
                </a:ext>
              </a:extLst>
            </p:cNvPr>
            <p:cNvSpPr txBox="1"/>
            <p:nvPr/>
          </p:nvSpPr>
          <p:spPr>
            <a:xfrm>
              <a:off x="7367588" y="4289071"/>
              <a:ext cx="876300" cy="48806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Зерновые</a:t>
              </a:r>
            </a:p>
            <a:p>
              <a:r>
                <a:rPr lang="ru-RU" sz="1600" b="1" dirty="0">
                  <a:solidFill>
                    <a:srgbClr val="70AD47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68,3%</a:t>
              </a:r>
              <a:endParaRPr lang="en-US" sz="11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7" name="Группа 56">
            <a:extLst>
              <a:ext uri="{FF2B5EF4-FFF2-40B4-BE49-F238E27FC236}">
                <a16:creationId xmlns:a16="http://schemas.microsoft.com/office/drawing/2014/main" xmlns="" id="{14750205-0B15-4518-9657-833A41B2D2A6}"/>
              </a:ext>
            </a:extLst>
          </p:cNvPr>
          <p:cNvGrpSpPr/>
          <p:nvPr/>
        </p:nvGrpSpPr>
        <p:grpSpPr>
          <a:xfrm>
            <a:off x="6155531" y="2252688"/>
            <a:ext cx="976314" cy="492443"/>
            <a:chOff x="7267574" y="4289071"/>
            <a:chExt cx="976314" cy="492443"/>
          </a:xfrm>
        </p:grpSpPr>
        <p:sp>
          <p:nvSpPr>
            <p:cNvPr id="58" name="Прямоугольник 57">
              <a:extLst>
                <a:ext uri="{FF2B5EF4-FFF2-40B4-BE49-F238E27FC236}">
                  <a16:creationId xmlns:a16="http://schemas.microsoft.com/office/drawing/2014/main" xmlns="" id="{C93190DD-8C4B-47C3-9285-ADD4BEC2C20D}"/>
                </a:ext>
              </a:extLst>
            </p:cNvPr>
            <p:cNvSpPr/>
            <p:nvPr/>
          </p:nvSpPr>
          <p:spPr>
            <a:xfrm>
              <a:off x="7267574" y="4331945"/>
              <a:ext cx="66675" cy="43048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xmlns="" id="{BB07C61F-5172-4798-9D94-E8447D9181E0}"/>
                </a:ext>
              </a:extLst>
            </p:cNvPr>
            <p:cNvSpPr txBox="1"/>
            <p:nvPr/>
          </p:nvSpPr>
          <p:spPr>
            <a:xfrm>
              <a:off x="7367588" y="4289071"/>
              <a:ext cx="876300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Кормовые</a:t>
              </a:r>
            </a:p>
            <a:p>
              <a:r>
                <a:rPr lang="ru-RU" sz="1600" b="1" dirty="0">
                  <a:solidFill>
                    <a:srgbClr val="FFC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29,4%</a:t>
              </a:r>
              <a:endParaRPr lang="en-US" sz="11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0" name="Группа 59">
            <a:extLst>
              <a:ext uri="{FF2B5EF4-FFF2-40B4-BE49-F238E27FC236}">
                <a16:creationId xmlns:a16="http://schemas.microsoft.com/office/drawing/2014/main" xmlns="" id="{7C6CB7F2-4D7F-4622-A62C-EEFE4DBFED0F}"/>
              </a:ext>
            </a:extLst>
          </p:cNvPr>
          <p:cNvGrpSpPr/>
          <p:nvPr/>
        </p:nvGrpSpPr>
        <p:grpSpPr>
          <a:xfrm>
            <a:off x="6155531" y="2740862"/>
            <a:ext cx="1195382" cy="492443"/>
            <a:chOff x="7267574" y="4289071"/>
            <a:chExt cx="1195382" cy="492443"/>
          </a:xfrm>
        </p:grpSpPr>
        <p:sp>
          <p:nvSpPr>
            <p:cNvPr id="61" name="Прямоугольник 60">
              <a:extLst>
                <a:ext uri="{FF2B5EF4-FFF2-40B4-BE49-F238E27FC236}">
                  <a16:creationId xmlns:a16="http://schemas.microsoft.com/office/drawing/2014/main" xmlns="" id="{A30BCB27-DD40-41FF-BC39-96F942D79580}"/>
                </a:ext>
              </a:extLst>
            </p:cNvPr>
            <p:cNvSpPr/>
            <p:nvPr/>
          </p:nvSpPr>
          <p:spPr>
            <a:xfrm>
              <a:off x="7267574" y="4331945"/>
              <a:ext cx="66675" cy="43048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xmlns="" id="{81A81767-AC67-468D-B55C-2D34778F17E6}"/>
                </a:ext>
              </a:extLst>
            </p:cNvPr>
            <p:cNvSpPr txBox="1"/>
            <p:nvPr/>
          </p:nvSpPr>
          <p:spPr>
            <a:xfrm>
              <a:off x="7367587" y="4289071"/>
              <a:ext cx="1095369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Технические</a:t>
              </a:r>
            </a:p>
            <a:p>
              <a:r>
                <a:rPr lang="ru-RU" sz="16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1,6%</a:t>
              </a:r>
              <a:endPara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3" name="Группа 62">
            <a:extLst>
              <a:ext uri="{FF2B5EF4-FFF2-40B4-BE49-F238E27FC236}">
                <a16:creationId xmlns:a16="http://schemas.microsoft.com/office/drawing/2014/main" xmlns="" id="{C1D9EDEE-79EF-475C-A6A1-0D56C49433AF}"/>
              </a:ext>
            </a:extLst>
          </p:cNvPr>
          <p:cNvGrpSpPr/>
          <p:nvPr/>
        </p:nvGrpSpPr>
        <p:grpSpPr>
          <a:xfrm>
            <a:off x="6155531" y="3229036"/>
            <a:ext cx="1041698" cy="492443"/>
            <a:chOff x="7267574" y="4289071"/>
            <a:chExt cx="1041698" cy="492443"/>
          </a:xfrm>
        </p:grpSpPr>
        <p:sp>
          <p:nvSpPr>
            <p:cNvPr id="64" name="Прямоугольник 63">
              <a:extLst>
                <a:ext uri="{FF2B5EF4-FFF2-40B4-BE49-F238E27FC236}">
                  <a16:creationId xmlns:a16="http://schemas.microsoft.com/office/drawing/2014/main" xmlns="" id="{5675C212-8131-48DA-BAB4-73C6F3C0B009}"/>
                </a:ext>
              </a:extLst>
            </p:cNvPr>
            <p:cNvSpPr/>
            <p:nvPr/>
          </p:nvSpPr>
          <p:spPr>
            <a:xfrm>
              <a:off x="7267574" y="4331945"/>
              <a:ext cx="66675" cy="43048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xmlns="" id="{8910B1C4-1A96-4E16-9288-9A655DFFABFB}"/>
                </a:ext>
              </a:extLst>
            </p:cNvPr>
            <p:cNvSpPr txBox="1"/>
            <p:nvPr/>
          </p:nvSpPr>
          <p:spPr>
            <a:xfrm>
              <a:off x="7367587" y="4289071"/>
              <a:ext cx="94168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Картофель</a:t>
              </a:r>
            </a:p>
            <a:p>
              <a:r>
                <a:rPr lang="ru-RU" sz="16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0,5%</a:t>
              </a:r>
              <a:endParaRPr lang="en-US" sz="11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6" name="Группа 65">
            <a:extLst>
              <a:ext uri="{FF2B5EF4-FFF2-40B4-BE49-F238E27FC236}">
                <a16:creationId xmlns:a16="http://schemas.microsoft.com/office/drawing/2014/main" xmlns="" id="{34296F9D-29F9-4CE3-B770-E407325BD494}"/>
              </a:ext>
            </a:extLst>
          </p:cNvPr>
          <p:cNvGrpSpPr/>
          <p:nvPr/>
        </p:nvGrpSpPr>
        <p:grpSpPr>
          <a:xfrm>
            <a:off x="6155531" y="3717210"/>
            <a:ext cx="976314" cy="488068"/>
            <a:chOff x="7267574" y="4289071"/>
            <a:chExt cx="976314" cy="488068"/>
          </a:xfrm>
        </p:grpSpPr>
        <p:sp>
          <p:nvSpPr>
            <p:cNvPr id="67" name="Прямоугольник 66">
              <a:extLst>
                <a:ext uri="{FF2B5EF4-FFF2-40B4-BE49-F238E27FC236}">
                  <a16:creationId xmlns:a16="http://schemas.microsoft.com/office/drawing/2014/main" xmlns="" id="{4826C6D2-F557-4A94-A295-E545012AF567}"/>
                </a:ext>
              </a:extLst>
            </p:cNvPr>
            <p:cNvSpPr/>
            <p:nvPr/>
          </p:nvSpPr>
          <p:spPr>
            <a:xfrm>
              <a:off x="7267574" y="4331945"/>
              <a:ext cx="66675" cy="43048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xmlns="" id="{C0EC8071-CBC2-4649-AEAF-E97CAF109CED}"/>
                </a:ext>
              </a:extLst>
            </p:cNvPr>
            <p:cNvSpPr txBox="1"/>
            <p:nvPr/>
          </p:nvSpPr>
          <p:spPr>
            <a:xfrm>
              <a:off x="7367588" y="4289071"/>
              <a:ext cx="876300" cy="48806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Овощи</a:t>
              </a:r>
            </a:p>
            <a:p>
              <a:r>
                <a:rPr lang="ru-RU" sz="1600" b="1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0,2%</a:t>
              </a:r>
              <a:endParaRPr lang="en-US" sz="11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9" name="Группа 68">
            <a:extLst>
              <a:ext uri="{FF2B5EF4-FFF2-40B4-BE49-F238E27FC236}">
                <a16:creationId xmlns:a16="http://schemas.microsoft.com/office/drawing/2014/main" xmlns="" id="{DB22F5CE-70F9-45D9-A74C-1DC65BA8C193}"/>
              </a:ext>
            </a:extLst>
          </p:cNvPr>
          <p:cNvGrpSpPr/>
          <p:nvPr/>
        </p:nvGrpSpPr>
        <p:grpSpPr>
          <a:xfrm>
            <a:off x="10729548" y="1764514"/>
            <a:ext cx="976314" cy="488068"/>
            <a:chOff x="7267574" y="4289071"/>
            <a:chExt cx="976314" cy="488068"/>
          </a:xfrm>
        </p:grpSpPr>
        <p:sp>
          <p:nvSpPr>
            <p:cNvPr id="70" name="Прямоугольник 69">
              <a:extLst>
                <a:ext uri="{FF2B5EF4-FFF2-40B4-BE49-F238E27FC236}">
                  <a16:creationId xmlns:a16="http://schemas.microsoft.com/office/drawing/2014/main" xmlns="" id="{C53FFF8B-6E30-40CC-8774-2E51BBF939E1}"/>
                </a:ext>
              </a:extLst>
            </p:cNvPr>
            <p:cNvSpPr/>
            <p:nvPr/>
          </p:nvSpPr>
          <p:spPr>
            <a:xfrm>
              <a:off x="7267574" y="4331945"/>
              <a:ext cx="66675" cy="430486"/>
            </a:xfrm>
            <a:prstGeom prst="rect">
              <a:avLst/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xmlns="" id="{EFEC6D61-F7D2-4612-B64D-FBF600EB9D49}"/>
                </a:ext>
              </a:extLst>
            </p:cNvPr>
            <p:cNvSpPr txBox="1"/>
            <p:nvPr/>
          </p:nvSpPr>
          <p:spPr>
            <a:xfrm>
              <a:off x="7367588" y="4289071"/>
              <a:ext cx="876300" cy="48806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Зерновые</a:t>
              </a:r>
            </a:p>
            <a:p>
              <a:r>
                <a:rPr lang="ru-RU" sz="1600" b="1" dirty="0">
                  <a:solidFill>
                    <a:srgbClr val="70AD47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53,1%</a:t>
              </a:r>
              <a:endParaRPr lang="en-US" sz="11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2" name="Группа 71">
            <a:extLst>
              <a:ext uri="{FF2B5EF4-FFF2-40B4-BE49-F238E27FC236}">
                <a16:creationId xmlns:a16="http://schemas.microsoft.com/office/drawing/2014/main" xmlns="" id="{31E05E55-86EB-4778-80D0-A4EFF608C428}"/>
              </a:ext>
            </a:extLst>
          </p:cNvPr>
          <p:cNvGrpSpPr/>
          <p:nvPr/>
        </p:nvGrpSpPr>
        <p:grpSpPr>
          <a:xfrm>
            <a:off x="10729548" y="2252688"/>
            <a:ext cx="976314" cy="492443"/>
            <a:chOff x="7267574" y="4289071"/>
            <a:chExt cx="976314" cy="492443"/>
          </a:xfrm>
        </p:grpSpPr>
        <p:sp>
          <p:nvSpPr>
            <p:cNvPr id="73" name="Прямоугольник 72">
              <a:extLst>
                <a:ext uri="{FF2B5EF4-FFF2-40B4-BE49-F238E27FC236}">
                  <a16:creationId xmlns:a16="http://schemas.microsoft.com/office/drawing/2014/main" xmlns="" id="{698A3FD4-8DA5-4212-A8DB-7752D96366F7}"/>
                </a:ext>
              </a:extLst>
            </p:cNvPr>
            <p:cNvSpPr/>
            <p:nvPr/>
          </p:nvSpPr>
          <p:spPr>
            <a:xfrm>
              <a:off x="7267574" y="4331945"/>
              <a:ext cx="66675" cy="43048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xmlns="" id="{6C99DC5B-C631-4C20-A3D1-9FE098DF149D}"/>
                </a:ext>
              </a:extLst>
            </p:cNvPr>
            <p:cNvSpPr txBox="1"/>
            <p:nvPr/>
          </p:nvSpPr>
          <p:spPr>
            <a:xfrm>
              <a:off x="7367588" y="4289071"/>
              <a:ext cx="876300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Кормовые</a:t>
              </a:r>
            </a:p>
            <a:p>
              <a:r>
                <a:rPr lang="ru-RU" sz="1600" b="1" dirty="0">
                  <a:solidFill>
                    <a:srgbClr val="FFC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35,0%</a:t>
              </a:r>
              <a:endParaRPr lang="en-US" sz="11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5" name="Группа 74">
            <a:extLst>
              <a:ext uri="{FF2B5EF4-FFF2-40B4-BE49-F238E27FC236}">
                <a16:creationId xmlns:a16="http://schemas.microsoft.com/office/drawing/2014/main" xmlns="" id="{7D0E388A-D31B-4FD8-8E2B-E72005D13F13}"/>
              </a:ext>
            </a:extLst>
          </p:cNvPr>
          <p:cNvGrpSpPr/>
          <p:nvPr/>
        </p:nvGrpSpPr>
        <p:grpSpPr>
          <a:xfrm>
            <a:off x="10729548" y="2740862"/>
            <a:ext cx="1195382" cy="492443"/>
            <a:chOff x="7267574" y="4289071"/>
            <a:chExt cx="1195382" cy="492443"/>
          </a:xfrm>
        </p:grpSpPr>
        <p:sp>
          <p:nvSpPr>
            <p:cNvPr id="76" name="Прямоугольник 75">
              <a:extLst>
                <a:ext uri="{FF2B5EF4-FFF2-40B4-BE49-F238E27FC236}">
                  <a16:creationId xmlns:a16="http://schemas.microsoft.com/office/drawing/2014/main" xmlns="" id="{FB2CF58C-A735-4797-9F93-33DF1EC354F6}"/>
                </a:ext>
              </a:extLst>
            </p:cNvPr>
            <p:cNvSpPr/>
            <p:nvPr/>
          </p:nvSpPr>
          <p:spPr>
            <a:xfrm>
              <a:off x="7267574" y="4331945"/>
              <a:ext cx="66675" cy="43048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xmlns="" id="{0DFE165E-AA19-48E3-9C45-6CE1A4D16825}"/>
                </a:ext>
              </a:extLst>
            </p:cNvPr>
            <p:cNvSpPr txBox="1"/>
            <p:nvPr/>
          </p:nvSpPr>
          <p:spPr>
            <a:xfrm>
              <a:off x="7367587" y="4289071"/>
              <a:ext cx="1095369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Технические</a:t>
              </a:r>
            </a:p>
            <a:p>
              <a:r>
                <a:rPr lang="ru-RU" sz="16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8,6%</a:t>
              </a:r>
              <a:endParaRPr 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8" name="Группа 77">
            <a:extLst>
              <a:ext uri="{FF2B5EF4-FFF2-40B4-BE49-F238E27FC236}">
                <a16:creationId xmlns:a16="http://schemas.microsoft.com/office/drawing/2014/main" xmlns="" id="{2C31AC30-C0CA-453B-B283-94C125E47386}"/>
              </a:ext>
            </a:extLst>
          </p:cNvPr>
          <p:cNvGrpSpPr/>
          <p:nvPr/>
        </p:nvGrpSpPr>
        <p:grpSpPr>
          <a:xfrm>
            <a:off x="10729548" y="3229036"/>
            <a:ext cx="1041698" cy="492443"/>
            <a:chOff x="7267574" y="4289071"/>
            <a:chExt cx="1041698" cy="492443"/>
          </a:xfrm>
        </p:grpSpPr>
        <p:sp>
          <p:nvSpPr>
            <p:cNvPr id="79" name="Прямоугольник 78">
              <a:extLst>
                <a:ext uri="{FF2B5EF4-FFF2-40B4-BE49-F238E27FC236}">
                  <a16:creationId xmlns:a16="http://schemas.microsoft.com/office/drawing/2014/main" xmlns="" id="{DCEF2360-FF4A-4774-8A71-5EB30A6A3234}"/>
                </a:ext>
              </a:extLst>
            </p:cNvPr>
            <p:cNvSpPr/>
            <p:nvPr/>
          </p:nvSpPr>
          <p:spPr>
            <a:xfrm>
              <a:off x="7267574" y="4331945"/>
              <a:ext cx="66675" cy="43048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xmlns="" id="{2F756139-87DC-4BD4-86A8-5CD59F3A579E}"/>
                </a:ext>
              </a:extLst>
            </p:cNvPr>
            <p:cNvSpPr txBox="1"/>
            <p:nvPr/>
          </p:nvSpPr>
          <p:spPr>
            <a:xfrm>
              <a:off x="7367587" y="4289071"/>
              <a:ext cx="941685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Картофель</a:t>
              </a:r>
            </a:p>
            <a:p>
              <a:r>
                <a:rPr lang="ru-RU" sz="1600" b="1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0,48%</a:t>
              </a:r>
              <a:endParaRPr lang="en-US" sz="11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1" name="Группа 80">
            <a:extLst>
              <a:ext uri="{FF2B5EF4-FFF2-40B4-BE49-F238E27FC236}">
                <a16:creationId xmlns:a16="http://schemas.microsoft.com/office/drawing/2014/main" xmlns="" id="{FA8C6AE7-B4DE-4A95-8DF5-75D7472DB72A}"/>
              </a:ext>
            </a:extLst>
          </p:cNvPr>
          <p:cNvGrpSpPr/>
          <p:nvPr/>
        </p:nvGrpSpPr>
        <p:grpSpPr>
          <a:xfrm>
            <a:off x="10729548" y="3717210"/>
            <a:ext cx="976314" cy="488068"/>
            <a:chOff x="7267574" y="4289071"/>
            <a:chExt cx="976314" cy="488068"/>
          </a:xfrm>
        </p:grpSpPr>
        <p:sp>
          <p:nvSpPr>
            <p:cNvPr id="82" name="Прямоугольник 81">
              <a:extLst>
                <a:ext uri="{FF2B5EF4-FFF2-40B4-BE49-F238E27FC236}">
                  <a16:creationId xmlns:a16="http://schemas.microsoft.com/office/drawing/2014/main" xmlns="" id="{0238A2F8-8357-43C0-B946-A17AA10084FD}"/>
                </a:ext>
              </a:extLst>
            </p:cNvPr>
            <p:cNvSpPr/>
            <p:nvPr/>
          </p:nvSpPr>
          <p:spPr>
            <a:xfrm>
              <a:off x="7267574" y="4331945"/>
              <a:ext cx="66675" cy="43048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xmlns="" id="{DDF80051-B3FA-4506-A7F4-7E9F5607B1BE}"/>
                </a:ext>
              </a:extLst>
            </p:cNvPr>
            <p:cNvSpPr txBox="1"/>
            <p:nvPr/>
          </p:nvSpPr>
          <p:spPr>
            <a:xfrm>
              <a:off x="7367588" y="4289071"/>
              <a:ext cx="876300" cy="48806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Овощи</a:t>
              </a:r>
            </a:p>
            <a:p>
              <a:r>
                <a:rPr lang="ru-RU" sz="1600" b="1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0,18%</a:t>
              </a:r>
              <a:endParaRPr lang="en-US" sz="11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84" name="TextBox 83">
            <a:extLst>
              <a:ext uri="{FF2B5EF4-FFF2-40B4-BE49-F238E27FC236}">
                <a16:creationId xmlns:a16="http://schemas.microsoft.com/office/drawing/2014/main" xmlns="" id="{C923B406-C1FC-4513-840D-1116871A45BD}"/>
              </a:ext>
            </a:extLst>
          </p:cNvPr>
          <p:cNvSpPr txBox="1"/>
          <p:nvPr/>
        </p:nvSpPr>
        <p:spPr>
          <a:xfrm>
            <a:off x="7725674" y="2704436"/>
            <a:ext cx="8763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2012</a:t>
            </a: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xmlns="" id="{ED253D3F-7514-44ED-A416-9D858C47B15F}"/>
              </a:ext>
            </a:extLst>
          </p:cNvPr>
          <p:cNvSpPr txBox="1"/>
          <p:nvPr/>
        </p:nvSpPr>
        <p:spPr>
          <a:xfrm>
            <a:off x="9186869" y="2704435"/>
            <a:ext cx="87630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xmlns="" id="{BEB950F9-7BB9-4572-8D30-8A5E565F14D8}"/>
              </a:ext>
            </a:extLst>
          </p:cNvPr>
          <p:cNvSpPr txBox="1"/>
          <p:nvPr/>
        </p:nvSpPr>
        <p:spPr>
          <a:xfrm>
            <a:off x="9245481" y="3025263"/>
            <a:ext cx="76401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оценка</a:t>
            </a:r>
            <a:endParaRPr lang="ru-RU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xmlns="" id="{4B8C4128-6F49-4D5B-9974-8034B445752C}"/>
              </a:ext>
            </a:extLst>
          </p:cNvPr>
          <p:cNvSpPr txBox="1"/>
          <p:nvPr/>
        </p:nvSpPr>
        <p:spPr>
          <a:xfrm>
            <a:off x="6052226" y="4435323"/>
            <a:ext cx="266315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ПОСЕВНАЯ ПЛОЩАДЬ</a:t>
            </a:r>
            <a:endParaRPr lang="ru-RU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1" name="Группа 50">
            <a:extLst>
              <a:ext uri="{FF2B5EF4-FFF2-40B4-BE49-F238E27FC236}">
                <a16:creationId xmlns:a16="http://schemas.microsoft.com/office/drawing/2014/main" xmlns="" id="{06BF9C3D-EB97-4ACD-A69C-6228EEA5F1E7}"/>
              </a:ext>
            </a:extLst>
          </p:cNvPr>
          <p:cNvGrpSpPr/>
          <p:nvPr/>
        </p:nvGrpSpPr>
        <p:grpSpPr>
          <a:xfrm>
            <a:off x="6023653" y="4961731"/>
            <a:ext cx="1472929" cy="1472929"/>
            <a:chOff x="6060101" y="4811650"/>
            <a:chExt cx="1472929" cy="1472929"/>
          </a:xfrm>
        </p:grpSpPr>
        <p:sp>
          <p:nvSpPr>
            <p:cNvPr id="49" name="Овал 48">
              <a:extLst>
                <a:ext uri="{FF2B5EF4-FFF2-40B4-BE49-F238E27FC236}">
                  <a16:creationId xmlns:a16="http://schemas.microsoft.com/office/drawing/2014/main" xmlns="" id="{2EEF1DAE-2161-4D4B-8A01-5AE99473B689}"/>
                </a:ext>
              </a:extLst>
            </p:cNvPr>
            <p:cNvSpPr/>
            <p:nvPr/>
          </p:nvSpPr>
          <p:spPr>
            <a:xfrm>
              <a:off x="6060101" y="4811650"/>
              <a:ext cx="1472929" cy="1472929"/>
            </a:xfrm>
            <a:prstGeom prst="ellipse">
              <a:avLst/>
            </a:prstGeom>
            <a:solidFill>
              <a:srgbClr val="FFC000">
                <a:alpha val="5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xmlns="" id="{519EDDDF-A8D3-4B47-BA51-730253D5A376}"/>
                </a:ext>
              </a:extLst>
            </p:cNvPr>
            <p:cNvSpPr txBox="1"/>
            <p:nvPr/>
          </p:nvSpPr>
          <p:spPr>
            <a:xfrm>
              <a:off x="6205167" y="5224935"/>
              <a:ext cx="1135862" cy="83272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lnSpc>
                  <a:spcPts val="2000"/>
                </a:lnSpc>
              </a:pPr>
              <a:r>
                <a:rPr lang="ru-RU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327,3</a:t>
              </a:r>
              <a:r>
                <a:rPr lang="ru-RU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ru-RU" sz="1600" b="1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тыс. га</a:t>
              </a:r>
              <a:br>
                <a:rPr lang="ru-RU" sz="1600" b="1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200" dirty="0">
                  <a:latin typeface="Arial" panose="020B0604020202020204" pitchFamily="34" charset="0"/>
                  <a:cs typeface="Arial" panose="020B0604020202020204" pitchFamily="34" charset="0"/>
                </a:rPr>
                <a:t>2022</a:t>
              </a:r>
            </a:p>
          </p:txBody>
        </p:sp>
      </p:grpSp>
      <p:grpSp>
        <p:nvGrpSpPr>
          <p:cNvPr id="56" name="Группа 55">
            <a:extLst>
              <a:ext uri="{FF2B5EF4-FFF2-40B4-BE49-F238E27FC236}">
                <a16:creationId xmlns:a16="http://schemas.microsoft.com/office/drawing/2014/main" xmlns="" id="{69F2B15C-322A-4056-BAEF-35AC32B917C4}"/>
              </a:ext>
            </a:extLst>
          </p:cNvPr>
          <p:cNvGrpSpPr/>
          <p:nvPr/>
        </p:nvGrpSpPr>
        <p:grpSpPr>
          <a:xfrm>
            <a:off x="7325393" y="4775675"/>
            <a:ext cx="1877907" cy="1877907"/>
            <a:chOff x="7241737" y="4934938"/>
            <a:chExt cx="1877907" cy="1877907"/>
          </a:xfrm>
        </p:grpSpPr>
        <p:sp>
          <p:nvSpPr>
            <p:cNvPr id="89" name="Овал 88">
              <a:extLst>
                <a:ext uri="{FF2B5EF4-FFF2-40B4-BE49-F238E27FC236}">
                  <a16:creationId xmlns:a16="http://schemas.microsoft.com/office/drawing/2014/main" xmlns="" id="{AE0C2C7A-7320-4247-9E6A-09FEFEDEE685}"/>
                </a:ext>
              </a:extLst>
            </p:cNvPr>
            <p:cNvSpPr/>
            <p:nvPr/>
          </p:nvSpPr>
          <p:spPr>
            <a:xfrm>
              <a:off x="7241737" y="4934938"/>
              <a:ext cx="1877907" cy="1877907"/>
            </a:xfrm>
            <a:prstGeom prst="ellipse">
              <a:avLst/>
            </a:prstGeom>
            <a:solidFill>
              <a:schemeClr val="bg1">
                <a:lumMod val="75000"/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xmlns="" id="{29AE0CDD-2A53-401C-B3D2-670233FF9A67}"/>
                </a:ext>
              </a:extLst>
            </p:cNvPr>
            <p:cNvSpPr txBox="1"/>
            <p:nvPr/>
          </p:nvSpPr>
          <p:spPr>
            <a:xfrm>
              <a:off x="7511037" y="5518189"/>
              <a:ext cx="1305573" cy="83272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lnSpc>
                  <a:spcPts val="2000"/>
                </a:lnSpc>
              </a:pPr>
              <a:r>
                <a:rPr lang="ru-RU" sz="2400" b="1" dirty="0">
                  <a:latin typeface="Arial" panose="020B0604020202020204" pitchFamily="34" charset="0"/>
                  <a:cs typeface="Arial" panose="020B0604020202020204" pitchFamily="34" charset="0"/>
                </a:rPr>
                <a:t>334,2</a:t>
              </a:r>
              <a:r>
                <a:rPr lang="ru-RU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ru-RU" sz="1600" b="1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600" b="1" dirty="0">
                  <a:latin typeface="Arial" panose="020B0604020202020204" pitchFamily="34" charset="0"/>
                  <a:cs typeface="Arial" panose="020B0604020202020204" pitchFamily="34" charset="0"/>
                </a:rPr>
                <a:t>тыс. га</a:t>
              </a:r>
              <a:br>
                <a:rPr lang="ru-RU" sz="1600" b="1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200" dirty="0">
                  <a:latin typeface="Arial" panose="020B0604020202020204" pitchFamily="34" charset="0"/>
                  <a:cs typeface="Arial" panose="020B0604020202020204" pitchFamily="34" charset="0"/>
                </a:rPr>
                <a:t>2023 (оценка)</a:t>
              </a:r>
            </a:p>
          </p:txBody>
        </p:sp>
      </p:grpSp>
      <p:grpSp>
        <p:nvGrpSpPr>
          <p:cNvPr id="50" name="Группа 49">
            <a:extLst>
              <a:ext uri="{FF2B5EF4-FFF2-40B4-BE49-F238E27FC236}">
                <a16:creationId xmlns:a16="http://schemas.microsoft.com/office/drawing/2014/main" xmlns="" id="{79A1AA9B-CDD2-45AA-B3CE-0BF811F145C0}"/>
              </a:ext>
            </a:extLst>
          </p:cNvPr>
          <p:cNvGrpSpPr/>
          <p:nvPr/>
        </p:nvGrpSpPr>
        <p:grpSpPr>
          <a:xfrm>
            <a:off x="9025670" y="4532567"/>
            <a:ext cx="2219693" cy="2219693"/>
            <a:chOff x="8777103" y="4143341"/>
            <a:chExt cx="2219693" cy="2219693"/>
          </a:xfrm>
        </p:grpSpPr>
        <p:sp>
          <p:nvSpPr>
            <p:cNvPr id="90" name="Овал 89">
              <a:extLst>
                <a:ext uri="{FF2B5EF4-FFF2-40B4-BE49-F238E27FC236}">
                  <a16:creationId xmlns:a16="http://schemas.microsoft.com/office/drawing/2014/main" xmlns="" id="{B313FCFC-8384-4673-B6A8-F9241FBCFAA1}"/>
                </a:ext>
              </a:extLst>
            </p:cNvPr>
            <p:cNvSpPr/>
            <p:nvPr/>
          </p:nvSpPr>
          <p:spPr>
            <a:xfrm>
              <a:off x="8777103" y="4143341"/>
              <a:ext cx="2219693" cy="2219693"/>
            </a:xfrm>
            <a:prstGeom prst="ellipse">
              <a:avLst/>
            </a:prstGeom>
            <a:solidFill>
              <a:srgbClr val="70AD47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xmlns="" id="{CC2AD7FF-D5FB-4414-A236-41BA6AEE0962}"/>
                </a:ext>
              </a:extLst>
            </p:cNvPr>
            <p:cNvSpPr txBox="1"/>
            <p:nvPr/>
          </p:nvSpPr>
          <p:spPr>
            <a:xfrm>
              <a:off x="9089249" y="4931682"/>
              <a:ext cx="1595399" cy="83272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lnSpc>
                  <a:spcPts val="2000"/>
                </a:lnSpc>
              </a:pPr>
              <a:r>
                <a:rPr lang="ru-RU" sz="3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380,0</a:t>
              </a:r>
              <a:r>
                <a:rPr lang="ru-RU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ru-RU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тыс. га</a:t>
              </a:r>
              <a:br>
                <a:rPr lang="ru-RU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2025 (прогноз)</a:t>
              </a:r>
            </a:p>
          </p:txBody>
        </p:sp>
      </p:grp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9448800" y="6352610"/>
            <a:ext cx="2743200" cy="365125"/>
          </a:xfrm>
        </p:spPr>
        <p:txBody>
          <a:bodyPr/>
          <a:lstStyle/>
          <a:p>
            <a:fld id="{CB54033A-A304-4FBC-BC2B-FB29A6B36650}" type="slidenum">
              <a:rPr lang="ru-RU" smtClean="0">
                <a:solidFill>
                  <a:schemeClr val="tx1"/>
                </a:solidFill>
              </a:rPr>
              <a:t>12</a:t>
            </a:fld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3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91A9D68A-16D8-46CC-ADC2-187424EEEC42}"/>
              </a:ext>
            </a:extLst>
          </p:cNvPr>
          <p:cNvSpPr/>
          <p:nvPr/>
        </p:nvSpPr>
        <p:spPr>
          <a:xfrm>
            <a:off x="711053" y="4361964"/>
            <a:ext cx="1870048" cy="2162175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xmlns="" id="{E7DA68B3-9370-430B-9693-9F9A504B8228}"/>
              </a:ext>
            </a:extLst>
          </p:cNvPr>
          <p:cNvSpPr/>
          <p:nvPr/>
        </p:nvSpPr>
        <p:spPr>
          <a:xfrm>
            <a:off x="3789216" y="4361964"/>
            <a:ext cx="1870048" cy="2162175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0BF73E51-6257-4CA4-84F1-78F2D36C3203}"/>
              </a:ext>
            </a:extLst>
          </p:cNvPr>
          <p:cNvSpPr/>
          <p:nvPr/>
        </p:nvSpPr>
        <p:spPr>
          <a:xfrm>
            <a:off x="6867379" y="4361964"/>
            <a:ext cx="1870048" cy="2162175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xmlns="" id="{F045126E-FBCD-480B-B854-FBAA539C5BDE}"/>
              </a:ext>
            </a:extLst>
          </p:cNvPr>
          <p:cNvSpPr/>
          <p:nvPr/>
        </p:nvSpPr>
        <p:spPr>
          <a:xfrm>
            <a:off x="9945541" y="4361964"/>
            <a:ext cx="1870048" cy="2162175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EDBB40DD-66F2-4B32-86EF-A9119E7478EF}"/>
              </a:ext>
            </a:extLst>
          </p:cNvPr>
          <p:cNvSpPr txBox="1"/>
          <p:nvPr/>
        </p:nvSpPr>
        <p:spPr>
          <a:xfrm>
            <a:off x="1422158" y="479789"/>
            <a:ext cx="458811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ГОТОВНОСТЬ К ПОСЕВНОЙ</a:t>
            </a:r>
          </a:p>
        </p:txBody>
      </p:sp>
      <p:grpSp>
        <p:nvGrpSpPr>
          <p:cNvPr id="132" name="Группа 131">
            <a:extLst>
              <a:ext uri="{FF2B5EF4-FFF2-40B4-BE49-F238E27FC236}">
                <a16:creationId xmlns:a16="http://schemas.microsoft.com/office/drawing/2014/main" xmlns="" id="{7B853B4E-EAD1-4EA0-9FDB-99792EEF9FC4}"/>
              </a:ext>
            </a:extLst>
          </p:cNvPr>
          <p:cNvGrpSpPr/>
          <p:nvPr/>
        </p:nvGrpSpPr>
        <p:grpSpPr>
          <a:xfrm>
            <a:off x="857250" y="879899"/>
            <a:ext cx="9029700" cy="148066"/>
            <a:chOff x="857250" y="699531"/>
            <a:chExt cx="8658225" cy="180677"/>
          </a:xfrm>
        </p:grpSpPr>
        <p:sp>
          <p:nvSpPr>
            <p:cNvPr id="133" name="Прямоугольник 132">
              <a:extLst>
                <a:ext uri="{FF2B5EF4-FFF2-40B4-BE49-F238E27FC236}">
                  <a16:creationId xmlns:a16="http://schemas.microsoft.com/office/drawing/2014/main" xmlns="" id="{23BF53DB-A7C3-4E96-B9B7-6B74A4457ECE}"/>
                </a:ext>
              </a:extLst>
            </p:cNvPr>
            <p:cNvSpPr/>
            <p:nvPr/>
          </p:nvSpPr>
          <p:spPr>
            <a:xfrm flipV="1">
              <a:off x="857250" y="699531"/>
              <a:ext cx="8658225" cy="45719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4" name="Прямоугольник 133">
              <a:extLst>
                <a:ext uri="{FF2B5EF4-FFF2-40B4-BE49-F238E27FC236}">
                  <a16:creationId xmlns:a16="http://schemas.microsoft.com/office/drawing/2014/main" xmlns="" id="{CF2BCB20-34CE-47CE-9691-63687B0ED0EE}"/>
                </a:ext>
              </a:extLst>
            </p:cNvPr>
            <p:cNvSpPr/>
            <p:nvPr/>
          </p:nvSpPr>
          <p:spPr>
            <a:xfrm>
              <a:off x="857250" y="775433"/>
              <a:ext cx="8658225" cy="104775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35" name="Рисунок 134">
            <a:extLst>
              <a:ext uri="{FF2B5EF4-FFF2-40B4-BE49-F238E27FC236}">
                <a16:creationId xmlns:a16="http://schemas.microsoft.com/office/drawing/2014/main" xmlns="" id="{0D6FCE05-D612-489F-9D71-E753DD3C98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175859"/>
            <a:ext cx="1012580" cy="92984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D9BB17C-037C-4876-8061-3D7A41B39D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2877" y="5915899"/>
            <a:ext cx="1938070" cy="84263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22F8732-E2C9-4B49-9147-F0E63263AF6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746" y="5643543"/>
            <a:ext cx="2875645" cy="103859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220A637A-F295-423A-B819-BB3430B7727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610" y="5475284"/>
            <a:ext cx="2383555" cy="1196019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CC5CDFD3-E6E7-4EC1-8CFC-D1585933077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14" y="5644736"/>
            <a:ext cx="1664286" cy="103740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7CB78135-E228-4F08-B954-C40AB9B62C9C}"/>
              </a:ext>
            </a:extLst>
          </p:cNvPr>
          <p:cNvSpPr txBox="1"/>
          <p:nvPr/>
        </p:nvSpPr>
        <p:spPr>
          <a:xfrm>
            <a:off x="1131800" y="1906955"/>
            <a:ext cx="2414144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ПРОИЗВЕДЕН ПОСЕВ</a:t>
            </a:r>
            <a:r>
              <a:rPr lang="ru-RU" b="1" dirty="0">
                <a:solidFill>
                  <a:srgbClr val="F08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>
                <a:solidFill>
                  <a:srgbClr val="F0802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озимых культур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на площади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14,3 тыс. га</a:t>
            </a:r>
          </a:p>
          <a:p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 111,7%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к уровню прошлого года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1D7BEEA7-1B3F-4E2C-BF42-43B379F7485C}"/>
              </a:ext>
            </a:extLst>
          </p:cNvPr>
          <p:cNvSpPr txBox="1"/>
          <p:nvPr/>
        </p:nvSpPr>
        <p:spPr>
          <a:xfrm>
            <a:off x="9945542" y="4515146"/>
            <a:ext cx="187004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87%</a:t>
            </a:r>
            <a:b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ПОЧВО-</a:t>
            </a:r>
            <a:b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ОБРАБАТЫВАЮЩИЕ</a:t>
            </a:r>
            <a:b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АГРЕГАТЫ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83418862-8433-475D-A781-D9B873739B80}"/>
              </a:ext>
            </a:extLst>
          </p:cNvPr>
          <p:cNvSpPr txBox="1"/>
          <p:nvPr/>
        </p:nvSpPr>
        <p:spPr>
          <a:xfrm>
            <a:off x="3787951" y="4515146"/>
            <a:ext cx="187004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81%</a:t>
            </a:r>
            <a:b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ПОСЕВНЫЕ</a:t>
            </a:r>
            <a:b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КОМПЛЕКСЫ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59DD8911-AB04-452F-AFD6-534FE11349E1}"/>
              </a:ext>
            </a:extLst>
          </p:cNvPr>
          <p:cNvSpPr txBox="1"/>
          <p:nvPr/>
        </p:nvSpPr>
        <p:spPr>
          <a:xfrm>
            <a:off x="6866746" y="4515146"/>
            <a:ext cx="187004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86%</a:t>
            </a:r>
            <a:b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СЕЯЛКИ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01CAD3D8-3F2B-4B47-9BA5-2D6133F8F090}"/>
              </a:ext>
            </a:extLst>
          </p:cNvPr>
          <p:cNvSpPr txBox="1"/>
          <p:nvPr/>
        </p:nvSpPr>
        <p:spPr>
          <a:xfrm>
            <a:off x="709156" y="4515146"/>
            <a:ext cx="187004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88%</a:t>
            </a:r>
            <a:b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ТРАКТОРЫ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3E3E25E7-6E5A-4FB5-A6F9-6FFF11958AD1}"/>
              </a:ext>
            </a:extLst>
          </p:cNvPr>
          <p:cNvSpPr txBox="1"/>
          <p:nvPr/>
        </p:nvSpPr>
        <p:spPr>
          <a:xfrm>
            <a:off x="624331" y="3792837"/>
            <a:ext cx="30618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ГОТОВНОСТЬ ТЕХНИКИ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EDCC364D-19FD-4F1D-AB1F-F209FC554784}"/>
              </a:ext>
            </a:extLst>
          </p:cNvPr>
          <p:cNvSpPr txBox="1"/>
          <p:nvPr/>
        </p:nvSpPr>
        <p:spPr>
          <a:xfrm>
            <a:off x="624331" y="1343958"/>
            <a:ext cx="49668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ПОД УРОЖАЙ 2023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ГОДА: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44CBF632-B5C9-4C83-90D2-F37EC35C2246}"/>
              </a:ext>
            </a:extLst>
          </p:cNvPr>
          <p:cNvSpPr txBox="1"/>
          <p:nvPr/>
        </p:nvSpPr>
        <p:spPr>
          <a:xfrm>
            <a:off x="4057601" y="1906955"/>
            <a:ext cx="2724150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ПРОВЕРЕНО </a:t>
            </a:r>
            <a:r>
              <a:rPr lang="ru-RU" b="1" dirty="0">
                <a:solidFill>
                  <a:srgbClr val="F08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>
                <a:solidFill>
                  <a:srgbClr val="F0802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48,4 тыс. тонн</a:t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семян яровых зерновых и зернобобовых культур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1"/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 94,3%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от наличия семян, из них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26,7 тыс. тонн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– кондиционные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семена</a:t>
            </a:r>
            <a:endParaRPr lang="ru-RU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8C252C61-B42A-4677-93D3-D31BA4F73083}"/>
              </a:ext>
            </a:extLst>
          </p:cNvPr>
          <p:cNvSpPr txBox="1"/>
          <p:nvPr/>
        </p:nvSpPr>
        <p:spPr>
          <a:xfrm>
            <a:off x="7147866" y="1906955"/>
            <a:ext cx="241414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ПОДГОТОВЛЕНО ЗЯБИ</a:t>
            </a:r>
            <a:r>
              <a:rPr lang="ru-RU" b="1" dirty="0">
                <a:solidFill>
                  <a:srgbClr val="F08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>
                <a:solidFill>
                  <a:srgbClr val="F0802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131,8 тыс. га</a:t>
            </a:r>
          </a:p>
          <a:p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 92,8%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к уровню прошлого года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B85DC82A-1780-4D7D-9EBB-04B7D18D9E73}"/>
              </a:ext>
            </a:extLst>
          </p:cNvPr>
          <p:cNvSpPr txBox="1"/>
          <p:nvPr/>
        </p:nvSpPr>
        <p:spPr>
          <a:xfrm>
            <a:off x="10009916" y="1906955"/>
            <a:ext cx="193807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ВЫВЕЗЕНО </a:t>
            </a:r>
            <a:br>
              <a:rPr lang="ru-RU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ПОЛЯ</a:t>
            </a:r>
            <a:r>
              <a:rPr lang="ru-RU" b="1" dirty="0">
                <a:solidFill>
                  <a:srgbClr val="F08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>
                <a:solidFill>
                  <a:srgbClr val="F0802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215,8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тыс. тонн</a:t>
            </a:r>
          </a:p>
          <a:p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органических удобрений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F7D3688A-32B8-43DD-9275-00CD5FDEF44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50" y="1944086"/>
            <a:ext cx="404263" cy="356447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xmlns="" id="{7314B531-179A-4213-9496-74A308B0683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7783" y="1944086"/>
            <a:ext cx="404263" cy="356447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A8886846-596F-4F4E-B19D-FEA39D69794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127" y="1944086"/>
            <a:ext cx="404263" cy="356447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1A602747-D00F-40A9-9151-ACF2E6CD23D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5653" y="1944086"/>
            <a:ext cx="404263" cy="356447"/>
          </a:xfrm>
          <a:prstGeom prst="rect">
            <a:avLst/>
          </a:prstGeom>
        </p:spPr>
      </p:pic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xmlns="" id="{8A1B0DF5-6A6C-46C0-8896-506C14B1BB9B}"/>
              </a:ext>
            </a:extLst>
          </p:cNvPr>
          <p:cNvCxnSpPr/>
          <p:nvPr/>
        </p:nvCxnSpPr>
        <p:spPr>
          <a:xfrm>
            <a:off x="3545944" y="3981450"/>
            <a:ext cx="826964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9448800" y="6488740"/>
            <a:ext cx="2743200" cy="365125"/>
          </a:xfrm>
        </p:spPr>
        <p:txBody>
          <a:bodyPr/>
          <a:lstStyle/>
          <a:p>
            <a:fld id="{CB54033A-A304-4FBC-BC2B-FB29A6B36650}" type="slidenum">
              <a:rPr lang="ru-RU" smtClean="0">
                <a:solidFill>
                  <a:schemeClr val="tx1"/>
                </a:solidFill>
              </a:rPr>
              <a:t>13</a:t>
            </a:fld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81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3B1BC658-4EA2-4B7A-B137-5402ABEC00A4}"/>
              </a:ext>
            </a:extLst>
          </p:cNvPr>
          <p:cNvSpPr txBox="1"/>
          <p:nvPr/>
        </p:nvSpPr>
        <p:spPr>
          <a:xfrm>
            <a:off x="1276350" y="479789"/>
            <a:ext cx="321945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ФИНАНСИРОВАНИЕ</a:t>
            </a:r>
          </a:p>
        </p:txBody>
      </p:sp>
      <p:grpSp>
        <p:nvGrpSpPr>
          <p:cNvPr id="132" name="Группа 131">
            <a:extLst>
              <a:ext uri="{FF2B5EF4-FFF2-40B4-BE49-F238E27FC236}">
                <a16:creationId xmlns:a16="http://schemas.microsoft.com/office/drawing/2014/main" xmlns="" id="{7B853B4E-EAD1-4EA0-9FDB-99792EEF9FC4}"/>
              </a:ext>
            </a:extLst>
          </p:cNvPr>
          <p:cNvGrpSpPr/>
          <p:nvPr/>
        </p:nvGrpSpPr>
        <p:grpSpPr>
          <a:xfrm>
            <a:off x="857250" y="879899"/>
            <a:ext cx="9029700" cy="148066"/>
            <a:chOff x="857250" y="699531"/>
            <a:chExt cx="8658225" cy="180677"/>
          </a:xfrm>
        </p:grpSpPr>
        <p:sp>
          <p:nvSpPr>
            <p:cNvPr id="133" name="Прямоугольник 132">
              <a:extLst>
                <a:ext uri="{FF2B5EF4-FFF2-40B4-BE49-F238E27FC236}">
                  <a16:creationId xmlns:a16="http://schemas.microsoft.com/office/drawing/2014/main" xmlns="" id="{23BF53DB-A7C3-4E96-B9B7-6B74A4457ECE}"/>
                </a:ext>
              </a:extLst>
            </p:cNvPr>
            <p:cNvSpPr/>
            <p:nvPr/>
          </p:nvSpPr>
          <p:spPr>
            <a:xfrm flipV="1">
              <a:off x="857250" y="699531"/>
              <a:ext cx="8658225" cy="45719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4" name="Прямоугольник 133">
              <a:extLst>
                <a:ext uri="{FF2B5EF4-FFF2-40B4-BE49-F238E27FC236}">
                  <a16:creationId xmlns:a16="http://schemas.microsoft.com/office/drawing/2014/main" xmlns="" id="{CF2BCB20-34CE-47CE-9691-63687B0ED0EE}"/>
                </a:ext>
              </a:extLst>
            </p:cNvPr>
            <p:cNvSpPr/>
            <p:nvPr/>
          </p:nvSpPr>
          <p:spPr>
            <a:xfrm>
              <a:off x="857250" y="775433"/>
              <a:ext cx="8658225" cy="104775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35" name="Рисунок 134">
            <a:extLst>
              <a:ext uri="{FF2B5EF4-FFF2-40B4-BE49-F238E27FC236}">
                <a16:creationId xmlns:a16="http://schemas.microsoft.com/office/drawing/2014/main" xmlns="" id="{0D6FCE05-D612-489F-9D71-E753DD3C98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175859"/>
            <a:ext cx="1012580" cy="92984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8E722F0-937A-4A9D-958B-0CB168055B64}"/>
              </a:ext>
            </a:extLst>
          </p:cNvPr>
          <p:cNvSpPr txBox="1"/>
          <p:nvPr/>
        </p:nvSpPr>
        <p:spPr>
          <a:xfrm>
            <a:off x="680671" y="1445427"/>
            <a:ext cx="3352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ГОСУДАРСТВЕННАЯ ПОДДЕРЖКА РАСТЕНИЕВОДСТВА, </a:t>
            </a:r>
            <a:r>
              <a:rPr lang="ru-RU" sz="1400" b="1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млн.</a:t>
            </a:r>
            <a:r>
              <a:rPr lang="en-US" sz="1400" b="1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14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руб.</a:t>
            </a: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xmlns="" id="{5B77ACA5-0267-4795-89D2-A39759245D31}"/>
              </a:ext>
            </a:extLst>
          </p:cNvPr>
          <p:cNvGrpSpPr/>
          <p:nvPr/>
        </p:nvGrpSpPr>
        <p:grpSpPr>
          <a:xfrm>
            <a:off x="394824" y="1952836"/>
            <a:ext cx="4100976" cy="3713178"/>
            <a:chOff x="286503" y="2080379"/>
            <a:chExt cx="3662605" cy="2593341"/>
          </a:xfrm>
        </p:grpSpPr>
        <p:graphicFrame>
          <p:nvGraphicFramePr>
            <p:cNvPr id="11" name="Диаграмма 10">
              <a:extLst>
                <a:ext uri="{FF2B5EF4-FFF2-40B4-BE49-F238E27FC236}">
                  <a16:creationId xmlns:a16="http://schemas.microsoft.com/office/drawing/2014/main" xmlns="" id="{3BD54236-677D-447B-A001-E264E1765020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234721585"/>
                </p:ext>
              </p:extLst>
            </p:nvPr>
          </p:nvGraphicFramePr>
          <p:xfrm>
            <a:off x="286503" y="2080379"/>
            <a:ext cx="3662605" cy="259334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2" name="TextBox 1">
              <a:extLst>
                <a:ext uri="{FF2B5EF4-FFF2-40B4-BE49-F238E27FC236}">
                  <a16:creationId xmlns:a16="http://schemas.microsoft.com/office/drawing/2014/main" xmlns="" id="{1C109E48-792C-4D47-95BD-B5487C938D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8775" y="2491026"/>
              <a:ext cx="617575" cy="225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31437" rIns="0" bIns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altLang="ru-RU" sz="16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587,9</a:t>
              </a:r>
            </a:p>
          </p:txBody>
        </p:sp>
        <p:sp>
          <p:nvSpPr>
            <p:cNvPr id="13" name="TextBox 1">
              <a:extLst>
                <a:ext uri="{FF2B5EF4-FFF2-40B4-BE49-F238E27FC236}">
                  <a16:creationId xmlns:a16="http://schemas.microsoft.com/office/drawing/2014/main" xmlns="" id="{0FBE569E-C213-4961-B15B-CB0694774D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09017" y="2181035"/>
              <a:ext cx="617575" cy="225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31437" rIns="0" bIns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altLang="ru-RU" sz="16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694,3</a:t>
              </a:r>
            </a:p>
          </p:txBody>
        </p:sp>
        <p:sp>
          <p:nvSpPr>
            <p:cNvPr id="14" name="TextBox 1">
              <a:extLst>
                <a:ext uri="{FF2B5EF4-FFF2-40B4-BE49-F238E27FC236}">
                  <a16:creationId xmlns:a16="http://schemas.microsoft.com/office/drawing/2014/main" xmlns="" id="{AA0E11AE-3ABE-437D-81E4-4FE171616D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34981" y="2898534"/>
              <a:ext cx="617575" cy="225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31437" rIns="0" bIns="0"/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altLang="ru-RU" sz="16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457,4</a:t>
              </a:r>
            </a:p>
          </p:txBody>
        </p:sp>
      </p:grp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2A1C3BCD-F170-4AFE-8A7B-9FC5906D53C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69" y="5378908"/>
            <a:ext cx="1666871" cy="1666871"/>
          </a:xfrm>
          <a:prstGeom prst="rect">
            <a:avLst/>
          </a:prstGeom>
        </p:spPr>
      </p:pic>
      <p:graphicFrame>
        <p:nvGraphicFramePr>
          <p:cNvPr id="16" name="Диаграмма 15">
            <a:extLst>
              <a:ext uri="{FF2B5EF4-FFF2-40B4-BE49-F238E27FC236}">
                <a16:creationId xmlns:a16="http://schemas.microsoft.com/office/drawing/2014/main" xmlns="" id="{763EEBEB-F276-4D5D-B87F-E9A36B8FE14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38365772"/>
              </p:ext>
            </p:extLst>
          </p:nvPr>
        </p:nvGraphicFramePr>
        <p:xfrm>
          <a:off x="5189372" y="742528"/>
          <a:ext cx="6782795" cy="5208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FC658153-62F9-4F5D-9ED7-5F8D155E6397}"/>
              </a:ext>
            </a:extLst>
          </p:cNvPr>
          <p:cNvGrpSpPr/>
          <p:nvPr/>
        </p:nvGrpSpPr>
        <p:grpSpPr>
          <a:xfrm>
            <a:off x="5454985" y="5785375"/>
            <a:ext cx="6704108" cy="431517"/>
            <a:chOff x="633180" y="2156139"/>
            <a:chExt cx="6892764" cy="431517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xmlns="" id="{0AF389F4-49B8-4D77-B616-99C6F01D210A}"/>
                </a:ext>
              </a:extLst>
            </p:cNvPr>
            <p:cNvSpPr txBox="1"/>
            <p:nvPr/>
          </p:nvSpPr>
          <p:spPr>
            <a:xfrm>
              <a:off x="2218206" y="2156769"/>
              <a:ext cx="1416100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100" dirty="0">
                  <a:latin typeface="Arial" panose="020B0604020202020204" pitchFamily="34" charset="0"/>
                  <a:cs typeface="Arial" panose="020B0604020202020204" pitchFamily="34" charset="0"/>
                </a:rPr>
                <a:t>Инвестиционное</a:t>
              </a:r>
              <a:br>
                <a:rPr lang="ru-RU" sz="110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100" dirty="0">
                  <a:latin typeface="Arial" panose="020B0604020202020204" pitchFamily="34" charset="0"/>
                  <a:cs typeface="Arial" panose="020B0604020202020204" pitchFamily="34" charset="0"/>
                </a:rPr>
                <a:t>кредитование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EC3788B8-08BF-4247-B5AE-3AFE38F6D74C}"/>
                </a:ext>
              </a:extLst>
            </p:cNvPr>
            <p:cNvSpPr txBox="1"/>
            <p:nvPr/>
          </p:nvSpPr>
          <p:spPr>
            <a:xfrm>
              <a:off x="792555" y="2156139"/>
              <a:ext cx="1227587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100" dirty="0">
                  <a:latin typeface="Arial" panose="020B0604020202020204" pitchFamily="34" charset="0"/>
                  <a:cs typeface="Arial" panose="020B0604020202020204" pitchFamily="34" charset="0"/>
                </a:rPr>
                <a:t>Краткосрочное</a:t>
              </a:r>
              <a:br>
                <a:rPr lang="ru-RU" sz="110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100" dirty="0">
                  <a:latin typeface="Arial" panose="020B0604020202020204" pitchFamily="34" charset="0"/>
                  <a:cs typeface="Arial" panose="020B0604020202020204" pitchFamily="34" charset="0"/>
                </a:rPr>
                <a:t>кредитование</a:t>
              </a:r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2FFE9FD5-4D8F-477E-BDCF-2ED10D6C5270}"/>
                </a:ext>
              </a:extLst>
            </p:cNvPr>
            <p:cNvSpPr/>
            <p:nvPr/>
          </p:nvSpPr>
          <p:spPr>
            <a:xfrm>
              <a:off x="633180" y="2224846"/>
              <a:ext cx="139367" cy="123278"/>
            </a:xfrm>
            <a:prstGeom prst="rect">
              <a:avLst/>
            </a:prstGeom>
            <a:solidFill>
              <a:srgbClr val="66A5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xmlns="" id="{D5CA21B3-063C-4838-A62C-DD9CC2F72F01}"/>
                </a:ext>
              </a:extLst>
            </p:cNvPr>
            <p:cNvSpPr/>
            <p:nvPr/>
          </p:nvSpPr>
          <p:spPr>
            <a:xfrm>
              <a:off x="2065971" y="2225346"/>
              <a:ext cx="139367" cy="12277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BDB98377-AE19-4A35-BE31-E6CCE83529E4}"/>
                </a:ext>
              </a:extLst>
            </p:cNvPr>
            <p:cNvSpPr txBox="1"/>
            <p:nvPr/>
          </p:nvSpPr>
          <p:spPr>
            <a:xfrm>
              <a:off x="5601007" y="2167319"/>
              <a:ext cx="1924937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1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АО «</a:t>
              </a:r>
              <a:r>
                <a:rPr lang="ru-RU" sz="11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ТомскАгроИнвест</a:t>
              </a:r>
              <a:r>
                <a:rPr lang="ru-RU" sz="11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»</a:t>
              </a:r>
              <a:endParaRPr lang="ru-RU" sz="11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FEE96D77-0B5B-47E5-97BD-C4D91A493FAF}"/>
                </a:ext>
              </a:extLst>
            </p:cNvPr>
            <p:cNvSpPr txBox="1"/>
            <p:nvPr/>
          </p:nvSpPr>
          <p:spPr>
            <a:xfrm>
              <a:off x="3973896" y="2156769"/>
              <a:ext cx="1227587" cy="43088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100" dirty="0">
                  <a:latin typeface="Arial" panose="020B0604020202020204" pitchFamily="34" charset="0"/>
                  <a:cs typeface="Arial" panose="020B0604020202020204" pitchFamily="34" charset="0"/>
                </a:rPr>
                <a:t>Кредитование</a:t>
              </a:r>
              <a:br>
                <a:rPr lang="ru-RU" sz="110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100" dirty="0">
                  <a:latin typeface="Arial" panose="020B0604020202020204" pitchFamily="34" charset="0"/>
                  <a:cs typeface="Arial" panose="020B0604020202020204" pitchFamily="34" charset="0"/>
                </a:rPr>
                <a:t>экспортеров</a:t>
              </a:r>
            </a:p>
          </p:txBody>
        </p:sp>
        <p:sp>
          <p:nvSpPr>
            <p:cNvPr id="24" name="Прямоугольник 23">
              <a:extLst>
                <a:ext uri="{FF2B5EF4-FFF2-40B4-BE49-F238E27FC236}">
                  <a16:creationId xmlns:a16="http://schemas.microsoft.com/office/drawing/2014/main" xmlns="" id="{45DACD6E-67E1-4B93-B81A-14A5A7D43009}"/>
                </a:ext>
              </a:extLst>
            </p:cNvPr>
            <p:cNvSpPr/>
            <p:nvPr/>
          </p:nvSpPr>
          <p:spPr>
            <a:xfrm>
              <a:off x="3855257" y="2249435"/>
              <a:ext cx="139367" cy="122777"/>
            </a:xfrm>
            <a:prstGeom prst="rect">
              <a:avLst/>
            </a:prstGeom>
            <a:solidFill>
              <a:srgbClr val="F5A6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рямоугольник 24">
              <a:extLst>
                <a:ext uri="{FF2B5EF4-FFF2-40B4-BE49-F238E27FC236}">
                  <a16:creationId xmlns:a16="http://schemas.microsoft.com/office/drawing/2014/main" xmlns="" id="{F81125A3-AAA3-4D5B-A796-27917A790461}"/>
                </a:ext>
              </a:extLst>
            </p:cNvPr>
            <p:cNvSpPr/>
            <p:nvPr/>
          </p:nvSpPr>
          <p:spPr>
            <a:xfrm>
              <a:off x="5444855" y="2248805"/>
              <a:ext cx="139367" cy="122777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68E722F0-937A-4A9D-958B-0CB168055B64}"/>
              </a:ext>
            </a:extLst>
          </p:cNvPr>
          <p:cNvSpPr txBox="1"/>
          <p:nvPr/>
        </p:nvSpPr>
        <p:spPr>
          <a:xfrm>
            <a:off x="5085130" y="1445427"/>
            <a:ext cx="382210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ЛЬГОТНОЕ КРЕДИТОВАНИЕ, </a:t>
            </a:r>
            <a:r>
              <a:rPr lang="ru-RU" sz="1400" b="1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млн.</a:t>
            </a:r>
            <a:r>
              <a:rPr lang="en-US" sz="1400" b="1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ru-RU" sz="14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руб.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CB54033A-A304-4FBC-BC2B-FB29A6B36650}" type="slidenum">
              <a:rPr lang="ru-RU" smtClean="0">
                <a:solidFill>
                  <a:schemeClr val="tx1"/>
                </a:solidFill>
              </a:rPr>
              <a:t>14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xmlns="" id="{26CE1692-3113-4397-95AF-25732F488036}"/>
              </a:ext>
            </a:extLst>
          </p:cNvPr>
          <p:cNvSpPr/>
          <p:nvPr/>
        </p:nvSpPr>
        <p:spPr>
          <a:xfrm>
            <a:off x="1966859" y="5767005"/>
            <a:ext cx="187405" cy="210354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xmlns="" id="{26CE1692-3113-4397-95AF-25732F488036}"/>
              </a:ext>
            </a:extLst>
          </p:cNvPr>
          <p:cNvSpPr/>
          <p:nvPr/>
        </p:nvSpPr>
        <p:spPr>
          <a:xfrm>
            <a:off x="1966859" y="6058165"/>
            <a:ext cx="187405" cy="210354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EC3788B8-08BF-4247-B5AE-3AFE38F6D74C}"/>
              </a:ext>
            </a:extLst>
          </p:cNvPr>
          <p:cNvSpPr txBox="1"/>
          <p:nvPr/>
        </p:nvSpPr>
        <p:spPr>
          <a:xfrm>
            <a:off x="2194062" y="5715749"/>
            <a:ext cx="245542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Областной бюджет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EC3788B8-08BF-4247-B5AE-3AFE38F6D74C}"/>
              </a:ext>
            </a:extLst>
          </p:cNvPr>
          <p:cNvSpPr txBox="1"/>
          <p:nvPr/>
        </p:nvSpPr>
        <p:spPr>
          <a:xfrm>
            <a:off x="2208028" y="6032537"/>
            <a:ext cx="245542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Федеральный бюджет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xmlns="" id="{FC92CF00-4B8E-4C7C-ACD3-7F19828E5F1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84156057"/>
              </p:ext>
            </p:extLst>
          </p:nvPr>
        </p:nvGraphicFramePr>
        <p:xfrm>
          <a:off x="373753" y="3192185"/>
          <a:ext cx="2883797" cy="19235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3B1BC658-4EA2-4B7A-B137-5402ABEC00A4}"/>
              </a:ext>
            </a:extLst>
          </p:cNvPr>
          <p:cNvSpPr txBox="1"/>
          <p:nvPr/>
        </p:nvSpPr>
        <p:spPr>
          <a:xfrm>
            <a:off x="1276350" y="479789"/>
            <a:ext cx="324802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РОСТ ИЗДЕРЖЕК АПК</a:t>
            </a:r>
          </a:p>
        </p:txBody>
      </p:sp>
      <p:grpSp>
        <p:nvGrpSpPr>
          <p:cNvPr id="132" name="Группа 131">
            <a:extLst>
              <a:ext uri="{FF2B5EF4-FFF2-40B4-BE49-F238E27FC236}">
                <a16:creationId xmlns:a16="http://schemas.microsoft.com/office/drawing/2014/main" xmlns="" id="{7B853B4E-EAD1-4EA0-9FDB-99792EEF9FC4}"/>
              </a:ext>
            </a:extLst>
          </p:cNvPr>
          <p:cNvGrpSpPr/>
          <p:nvPr/>
        </p:nvGrpSpPr>
        <p:grpSpPr>
          <a:xfrm>
            <a:off x="857250" y="879899"/>
            <a:ext cx="9029700" cy="148066"/>
            <a:chOff x="857250" y="699531"/>
            <a:chExt cx="8658225" cy="180677"/>
          </a:xfrm>
        </p:grpSpPr>
        <p:sp>
          <p:nvSpPr>
            <p:cNvPr id="133" name="Прямоугольник 132">
              <a:extLst>
                <a:ext uri="{FF2B5EF4-FFF2-40B4-BE49-F238E27FC236}">
                  <a16:creationId xmlns:a16="http://schemas.microsoft.com/office/drawing/2014/main" xmlns="" id="{23BF53DB-A7C3-4E96-B9B7-6B74A4457ECE}"/>
                </a:ext>
              </a:extLst>
            </p:cNvPr>
            <p:cNvSpPr/>
            <p:nvPr/>
          </p:nvSpPr>
          <p:spPr>
            <a:xfrm flipV="1">
              <a:off x="857250" y="699531"/>
              <a:ext cx="8658225" cy="45719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4" name="Прямоугольник 133">
              <a:extLst>
                <a:ext uri="{FF2B5EF4-FFF2-40B4-BE49-F238E27FC236}">
                  <a16:creationId xmlns:a16="http://schemas.microsoft.com/office/drawing/2014/main" xmlns="" id="{CF2BCB20-34CE-47CE-9691-63687B0ED0EE}"/>
                </a:ext>
              </a:extLst>
            </p:cNvPr>
            <p:cNvSpPr/>
            <p:nvPr/>
          </p:nvSpPr>
          <p:spPr>
            <a:xfrm>
              <a:off x="857250" y="775433"/>
              <a:ext cx="8658225" cy="104775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35" name="Рисунок 134">
            <a:extLst>
              <a:ext uri="{FF2B5EF4-FFF2-40B4-BE49-F238E27FC236}">
                <a16:creationId xmlns:a16="http://schemas.microsoft.com/office/drawing/2014/main" xmlns="" id="{0D6FCE05-D612-489F-9D71-E753DD3C98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175859"/>
            <a:ext cx="1012580" cy="929847"/>
          </a:xfrm>
          <a:prstGeom prst="rect">
            <a:avLst/>
          </a:prstGeom>
        </p:spPr>
      </p:pic>
      <p:graphicFrame>
        <p:nvGraphicFramePr>
          <p:cNvPr id="51" name="Диаграмма 50">
            <a:extLst>
              <a:ext uri="{FF2B5EF4-FFF2-40B4-BE49-F238E27FC236}">
                <a16:creationId xmlns:a16="http://schemas.microsoft.com/office/drawing/2014/main" xmlns="" id="{139A7A97-E656-4E7C-8E0E-8FFB4ADCB05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289810"/>
              </p:ext>
            </p:extLst>
          </p:nvPr>
        </p:nvGraphicFramePr>
        <p:xfrm>
          <a:off x="4098857" y="1317476"/>
          <a:ext cx="3640053" cy="49938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9F36E6A0-7A31-4D30-86C6-7B647C6ACEBD}"/>
              </a:ext>
            </a:extLst>
          </p:cNvPr>
          <p:cNvSpPr txBox="1"/>
          <p:nvPr/>
        </p:nvSpPr>
        <p:spPr>
          <a:xfrm>
            <a:off x="511414" y="1557062"/>
            <a:ext cx="365320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ИЗМЕНЕНИЯ ЦЕНЫ </a:t>
            </a:r>
            <a:r>
              <a:rPr lang="en-US" sz="14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en-US" sz="14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14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 ЭЛЕКТРОЭНЕРГИЮ, </a:t>
            </a:r>
            <a:br>
              <a:rPr lang="ru-RU" sz="14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1100" i="1" dirty="0">
                <a:latin typeface="Arial" panose="020B0604020202020204" pitchFamily="34" charset="0"/>
                <a:cs typeface="Arial" panose="020B0604020202020204" pitchFamily="34" charset="0"/>
              </a:rPr>
              <a:t>руб. / кВт-ч</a:t>
            </a:r>
            <a:br>
              <a:rPr lang="ru-RU" sz="1100" i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 ДИЗЕЛЬНОЕ ТОПЛИВО</a:t>
            </a:r>
            <a:br>
              <a:rPr lang="ru-RU" sz="14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1100" i="1" dirty="0">
                <a:latin typeface="Arial" panose="020B0604020202020204" pitchFamily="34" charset="0"/>
                <a:cs typeface="Arial" panose="020B0604020202020204" pitchFamily="34" charset="0"/>
              </a:rPr>
              <a:t>тыс. руб. / тонна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7F4EFBDE-99A9-488C-AACC-8AEA22EDB428}"/>
              </a:ext>
            </a:extLst>
          </p:cNvPr>
          <p:cNvSpPr txBox="1"/>
          <p:nvPr/>
        </p:nvSpPr>
        <p:spPr>
          <a:xfrm>
            <a:off x="4263752" y="1557062"/>
            <a:ext cx="3608508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ИЗМЕНЕНИЯ ЦЕНЫ </a:t>
            </a:r>
            <a:br>
              <a:rPr lang="ru-RU" sz="14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14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НА СЕМЕНА И УДОБРЕНИЯ, </a:t>
            </a:r>
            <a:br>
              <a:rPr lang="ru-RU" sz="14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1100" i="1" dirty="0">
                <a:latin typeface="Arial" panose="020B0604020202020204" pitchFamily="34" charset="0"/>
                <a:cs typeface="Arial" panose="020B0604020202020204" pitchFamily="34" charset="0"/>
              </a:rPr>
              <a:t>тыс. руб. / тонна</a:t>
            </a:r>
          </a:p>
        </p:txBody>
      </p:sp>
      <p:grpSp>
        <p:nvGrpSpPr>
          <p:cNvPr id="57" name="Группа 56">
            <a:extLst>
              <a:ext uri="{FF2B5EF4-FFF2-40B4-BE49-F238E27FC236}">
                <a16:creationId xmlns:a16="http://schemas.microsoft.com/office/drawing/2014/main" xmlns="" id="{0C622136-D380-47F7-9999-C4F8135D6716}"/>
              </a:ext>
            </a:extLst>
          </p:cNvPr>
          <p:cNvGrpSpPr/>
          <p:nvPr/>
        </p:nvGrpSpPr>
        <p:grpSpPr>
          <a:xfrm>
            <a:off x="686569" y="4000083"/>
            <a:ext cx="1000783" cy="307777"/>
            <a:chOff x="2546895" y="3035561"/>
            <a:chExt cx="1000783" cy="307777"/>
          </a:xfrm>
        </p:grpSpPr>
        <p:pic>
          <p:nvPicPr>
            <p:cNvPr id="58" name="Рисунок 57">
              <a:extLst>
                <a:ext uri="{FF2B5EF4-FFF2-40B4-BE49-F238E27FC236}">
                  <a16:creationId xmlns:a16="http://schemas.microsoft.com/office/drawing/2014/main" xmlns="" id="{ED2DD73D-A543-4C04-A3EC-A2F684F582C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6895" y="3035561"/>
              <a:ext cx="233043" cy="283787"/>
            </a:xfrm>
            <a:prstGeom prst="rect">
              <a:avLst/>
            </a:prstGeom>
          </p:spPr>
        </p:pic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xmlns="" id="{66C2D9CD-B7D1-4A64-8CDB-AD2DECCE16ED}"/>
                </a:ext>
              </a:extLst>
            </p:cNvPr>
            <p:cNvSpPr txBox="1"/>
            <p:nvPr/>
          </p:nvSpPr>
          <p:spPr>
            <a:xfrm>
              <a:off x="2714924" y="3035561"/>
              <a:ext cx="832754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 b="1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+</a:t>
              </a:r>
              <a:r>
                <a:rPr lang="ru-RU" sz="1400" b="1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12,3%</a:t>
              </a:r>
              <a:r>
                <a:rPr lang="ru-RU" sz="1400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60" name="Группа 59">
            <a:extLst>
              <a:ext uri="{FF2B5EF4-FFF2-40B4-BE49-F238E27FC236}">
                <a16:creationId xmlns:a16="http://schemas.microsoft.com/office/drawing/2014/main" xmlns="" id="{4AF9ADD8-021C-47D2-9981-A326839BFC54}"/>
              </a:ext>
            </a:extLst>
          </p:cNvPr>
          <p:cNvGrpSpPr/>
          <p:nvPr/>
        </p:nvGrpSpPr>
        <p:grpSpPr>
          <a:xfrm>
            <a:off x="2129231" y="2940421"/>
            <a:ext cx="834481" cy="307777"/>
            <a:chOff x="2546895" y="3035561"/>
            <a:chExt cx="834481" cy="307777"/>
          </a:xfrm>
        </p:grpSpPr>
        <p:pic>
          <p:nvPicPr>
            <p:cNvPr id="61" name="Рисунок 60">
              <a:extLst>
                <a:ext uri="{FF2B5EF4-FFF2-40B4-BE49-F238E27FC236}">
                  <a16:creationId xmlns:a16="http://schemas.microsoft.com/office/drawing/2014/main" xmlns="" id="{886EB800-C118-4819-9745-F688CCE6E55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6895" y="3035561"/>
              <a:ext cx="233043" cy="283787"/>
            </a:xfrm>
            <a:prstGeom prst="rect">
              <a:avLst/>
            </a:prstGeom>
          </p:spPr>
        </p:pic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xmlns="" id="{8DB631DB-E914-40F5-8DCA-3068DE8CB87C}"/>
                </a:ext>
              </a:extLst>
            </p:cNvPr>
            <p:cNvSpPr txBox="1"/>
            <p:nvPr/>
          </p:nvSpPr>
          <p:spPr>
            <a:xfrm>
              <a:off x="2714924" y="3035561"/>
              <a:ext cx="666452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 b="1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+</a:t>
              </a:r>
              <a:r>
                <a:rPr lang="ru-RU" sz="1400" b="1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12%</a:t>
              </a:r>
              <a:r>
                <a:rPr lang="ru-RU" sz="1400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66" name="Группа 65">
            <a:extLst>
              <a:ext uri="{FF2B5EF4-FFF2-40B4-BE49-F238E27FC236}">
                <a16:creationId xmlns:a16="http://schemas.microsoft.com/office/drawing/2014/main" xmlns="" id="{006908A4-FF6D-4550-AE9B-BD9196F94523}"/>
              </a:ext>
            </a:extLst>
          </p:cNvPr>
          <p:cNvGrpSpPr/>
          <p:nvPr/>
        </p:nvGrpSpPr>
        <p:grpSpPr>
          <a:xfrm>
            <a:off x="4679739" y="3088741"/>
            <a:ext cx="895486" cy="307777"/>
            <a:chOff x="2546895" y="3035561"/>
            <a:chExt cx="834481" cy="307777"/>
          </a:xfrm>
        </p:grpSpPr>
        <p:pic>
          <p:nvPicPr>
            <p:cNvPr id="67" name="Рисунок 66">
              <a:extLst>
                <a:ext uri="{FF2B5EF4-FFF2-40B4-BE49-F238E27FC236}">
                  <a16:creationId xmlns:a16="http://schemas.microsoft.com/office/drawing/2014/main" xmlns="" id="{D063C3E7-34A8-4C7E-8170-2F8A39AB0BE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6895" y="3035561"/>
              <a:ext cx="233043" cy="283787"/>
            </a:xfrm>
            <a:prstGeom prst="rect">
              <a:avLst/>
            </a:prstGeom>
          </p:spPr>
        </p:pic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xmlns="" id="{A8F06A86-D1F3-4970-A5D0-673D38AF1D49}"/>
                </a:ext>
              </a:extLst>
            </p:cNvPr>
            <p:cNvSpPr txBox="1"/>
            <p:nvPr/>
          </p:nvSpPr>
          <p:spPr>
            <a:xfrm>
              <a:off x="2714924" y="3035561"/>
              <a:ext cx="666452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 b="1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+54</a:t>
              </a:r>
              <a:r>
                <a:rPr lang="ru-RU" sz="1400" b="1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r>
                <a:rPr lang="ru-RU" sz="1400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69" name="Группа 68">
            <a:extLst>
              <a:ext uri="{FF2B5EF4-FFF2-40B4-BE49-F238E27FC236}">
                <a16:creationId xmlns:a16="http://schemas.microsoft.com/office/drawing/2014/main" xmlns="" id="{4F6C0799-3FF5-4C42-AC32-8961570F051A}"/>
              </a:ext>
            </a:extLst>
          </p:cNvPr>
          <p:cNvGrpSpPr/>
          <p:nvPr/>
        </p:nvGrpSpPr>
        <p:grpSpPr>
          <a:xfrm>
            <a:off x="5744917" y="3456957"/>
            <a:ext cx="834481" cy="307777"/>
            <a:chOff x="2546895" y="3035561"/>
            <a:chExt cx="834481" cy="307777"/>
          </a:xfrm>
        </p:grpSpPr>
        <p:pic>
          <p:nvPicPr>
            <p:cNvPr id="70" name="Рисунок 69">
              <a:extLst>
                <a:ext uri="{FF2B5EF4-FFF2-40B4-BE49-F238E27FC236}">
                  <a16:creationId xmlns:a16="http://schemas.microsoft.com/office/drawing/2014/main" xmlns="" id="{2E5A8447-B9E7-4A29-91E7-D4D79B2C68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6895" y="3035561"/>
              <a:ext cx="233043" cy="283787"/>
            </a:xfrm>
            <a:prstGeom prst="rect">
              <a:avLst/>
            </a:prstGeom>
          </p:spPr>
        </p:pic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xmlns="" id="{669FA1F2-2205-4EED-8DA6-C451B68DC263}"/>
                </a:ext>
              </a:extLst>
            </p:cNvPr>
            <p:cNvSpPr txBox="1"/>
            <p:nvPr/>
          </p:nvSpPr>
          <p:spPr>
            <a:xfrm>
              <a:off x="2714924" y="3035561"/>
              <a:ext cx="666452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 b="1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+11</a:t>
              </a:r>
              <a:r>
                <a:rPr lang="ru-RU" sz="1400" b="1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r>
                <a:rPr lang="ru-RU" sz="1400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72" name="Группа 71">
            <a:extLst>
              <a:ext uri="{FF2B5EF4-FFF2-40B4-BE49-F238E27FC236}">
                <a16:creationId xmlns:a16="http://schemas.microsoft.com/office/drawing/2014/main" xmlns="" id="{A597F15E-C5B1-4217-B882-58406E0F6B34}"/>
              </a:ext>
            </a:extLst>
          </p:cNvPr>
          <p:cNvGrpSpPr/>
          <p:nvPr/>
        </p:nvGrpSpPr>
        <p:grpSpPr>
          <a:xfrm>
            <a:off x="6873106" y="2466910"/>
            <a:ext cx="834481" cy="307777"/>
            <a:chOff x="2546895" y="3035561"/>
            <a:chExt cx="834481" cy="307777"/>
          </a:xfrm>
        </p:grpSpPr>
        <p:pic>
          <p:nvPicPr>
            <p:cNvPr id="73" name="Рисунок 72">
              <a:extLst>
                <a:ext uri="{FF2B5EF4-FFF2-40B4-BE49-F238E27FC236}">
                  <a16:creationId xmlns:a16="http://schemas.microsoft.com/office/drawing/2014/main" xmlns="" id="{F4D5F42C-5968-46F2-8698-19574467C36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6895" y="3035561"/>
              <a:ext cx="233043" cy="283787"/>
            </a:xfrm>
            <a:prstGeom prst="rect">
              <a:avLst/>
            </a:prstGeom>
          </p:spPr>
        </p:pic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xmlns="" id="{9FD77EF2-3611-4CC2-A91A-8F0057A685B4}"/>
                </a:ext>
              </a:extLst>
            </p:cNvPr>
            <p:cNvSpPr txBox="1"/>
            <p:nvPr/>
          </p:nvSpPr>
          <p:spPr>
            <a:xfrm>
              <a:off x="2714924" y="3035561"/>
              <a:ext cx="666452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 b="1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+58</a:t>
              </a:r>
              <a:r>
                <a:rPr lang="ru-RU" sz="1400" b="1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r>
                <a:rPr lang="ru-RU" sz="1400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75" name="Группа 74">
            <a:extLst>
              <a:ext uri="{FF2B5EF4-FFF2-40B4-BE49-F238E27FC236}">
                <a16:creationId xmlns:a16="http://schemas.microsoft.com/office/drawing/2014/main" xmlns="" id="{8D2F87C0-BD04-48EB-9D0D-45A7074A3D74}"/>
              </a:ext>
            </a:extLst>
          </p:cNvPr>
          <p:cNvGrpSpPr/>
          <p:nvPr/>
        </p:nvGrpSpPr>
        <p:grpSpPr>
          <a:xfrm>
            <a:off x="8840153" y="2526426"/>
            <a:ext cx="834481" cy="307777"/>
            <a:chOff x="2546895" y="3035561"/>
            <a:chExt cx="834481" cy="307777"/>
          </a:xfrm>
        </p:grpSpPr>
        <p:pic>
          <p:nvPicPr>
            <p:cNvPr id="76" name="Рисунок 75">
              <a:extLst>
                <a:ext uri="{FF2B5EF4-FFF2-40B4-BE49-F238E27FC236}">
                  <a16:creationId xmlns:a16="http://schemas.microsoft.com/office/drawing/2014/main" xmlns="" id="{E8414481-977E-424E-AE0F-1138B21AA5B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6895" y="3035561"/>
              <a:ext cx="233043" cy="283787"/>
            </a:xfrm>
            <a:prstGeom prst="rect">
              <a:avLst/>
            </a:prstGeom>
          </p:spPr>
        </p:pic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xmlns="" id="{BB07D4B9-1710-45F7-A97B-C38F23602521}"/>
                </a:ext>
              </a:extLst>
            </p:cNvPr>
            <p:cNvSpPr txBox="1"/>
            <p:nvPr/>
          </p:nvSpPr>
          <p:spPr>
            <a:xfrm>
              <a:off x="2714924" y="3035561"/>
              <a:ext cx="666452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 b="1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+22</a:t>
              </a:r>
              <a:r>
                <a:rPr lang="ru-RU" sz="1400" b="1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r>
                <a:rPr lang="ru-RU" sz="1400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78" name="Группа 77">
            <a:extLst>
              <a:ext uri="{FF2B5EF4-FFF2-40B4-BE49-F238E27FC236}">
                <a16:creationId xmlns:a16="http://schemas.microsoft.com/office/drawing/2014/main" xmlns="" id="{F5AFC376-E7B7-416E-ADE1-62A04CC13CEE}"/>
              </a:ext>
            </a:extLst>
          </p:cNvPr>
          <p:cNvGrpSpPr/>
          <p:nvPr/>
        </p:nvGrpSpPr>
        <p:grpSpPr>
          <a:xfrm>
            <a:off x="9898102" y="2420211"/>
            <a:ext cx="834481" cy="307777"/>
            <a:chOff x="2546895" y="3035561"/>
            <a:chExt cx="834481" cy="307777"/>
          </a:xfrm>
        </p:grpSpPr>
        <p:pic>
          <p:nvPicPr>
            <p:cNvPr id="79" name="Рисунок 78">
              <a:extLst>
                <a:ext uri="{FF2B5EF4-FFF2-40B4-BE49-F238E27FC236}">
                  <a16:creationId xmlns:a16="http://schemas.microsoft.com/office/drawing/2014/main" xmlns="" id="{C37FA23E-3DC9-4B37-8481-41DA81F573B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6895" y="3035561"/>
              <a:ext cx="233043" cy="283787"/>
            </a:xfrm>
            <a:prstGeom prst="rect">
              <a:avLst/>
            </a:prstGeom>
          </p:spPr>
        </p:pic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xmlns="" id="{6BA05B49-F863-441E-8788-354AF911C820}"/>
                </a:ext>
              </a:extLst>
            </p:cNvPr>
            <p:cNvSpPr txBox="1"/>
            <p:nvPr/>
          </p:nvSpPr>
          <p:spPr>
            <a:xfrm>
              <a:off x="2714924" y="3035561"/>
              <a:ext cx="666452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 b="1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+37</a:t>
              </a:r>
              <a:r>
                <a:rPr lang="ru-RU" sz="1400" b="1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r>
                <a:rPr lang="ru-RU" sz="1400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</p:txBody>
        </p:sp>
      </p:grpSp>
      <p:grpSp>
        <p:nvGrpSpPr>
          <p:cNvPr id="81" name="Группа 80">
            <a:extLst>
              <a:ext uri="{FF2B5EF4-FFF2-40B4-BE49-F238E27FC236}">
                <a16:creationId xmlns:a16="http://schemas.microsoft.com/office/drawing/2014/main" xmlns="" id="{5BD67BEE-4E15-4211-954A-00EC60B0AE98}"/>
              </a:ext>
            </a:extLst>
          </p:cNvPr>
          <p:cNvGrpSpPr/>
          <p:nvPr/>
        </p:nvGrpSpPr>
        <p:grpSpPr>
          <a:xfrm>
            <a:off x="10936833" y="2648080"/>
            <a:ext cx="834481" cy="307777"/>
            <a:chOff x="2546895" y="3035561"/>
            <a:chExt cx="834481" cy="307777"/>
          </a:xfrm>
        </p:grpSpPr>
        <p:pic>
          <p:nvPicPr>
            <p:cNvPr id="82" name="Рисунок 81">
              <a:extLst>
                <a:ext uri="{FF2B5EF4-FFF2-40B4-BE49-F238E27FC236}">
                  <a16:creationId xmlns:a16="http://schemas.microsoft.com/office/drawing/2014/main" xmlns="" id="{845314A2-C8C6-4367-B2DA-BCD6CE25418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6895" y="3035561"/>
              <a:ext cx="233043" cy="283787"/>
            </a:xfrm>
            <a:prstGeom prst="rect">
              <a:avLst/>
            </a:prstGeom>
          </p:spPr>
        </p:pic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xmlns="" id="{BE163FE1-B6E5-4700-A585-6DB292BCCF5C}"/>
                </a:ext>
              </a:extLst>
            </p:cNvPr>
            <p:cNvSpPr txBox="1"/>
            <p:nvPr/>
          </p:nvSpPr>
          <p:spPr>
            <a:xfrm>
              <a:off x="2714924" y="3035561"/>
              <a:ext cx="666452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400" b="1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+38</a:t>
              </a:r>
              <a:r>
                <a:rPr lang="ru-RU" sz="1400" b="1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r>
                <a:rPr lang="ru-RU" sz="1400" dirty="0">
                  <a:solidFill>
                    <a:srgbClr val="FF7758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</p:txBody>
        </p:sp>
      </p:grpSp>
      <p:cxnSp>
        <p:nvCxnSpPr>
          <p:cNvPr id="85" name="Прямая соединительная линия 84">
            <a:extLst>
              <a:ext uri="{FF2B5EF4-FFF2-40B4-BE49-F238E27FC236}">
                <a16:creationId xmlns:a16="http://schemas.microsoft.com/office/drawing/2014/main" xmlns="" id="{A8432A05-CD96-4B92-BE9F-2371A5F8B0EF}"/>
              </a:ext>
            </a:extLst>
          </p:cNvPr>
          <p:cNvCxnSpPr/>
          <p:nvPr/>
        </p:nvCxnSpPr>
        <p:spPr>
          <a:xfrm>
            <a:off x="7260524" y="6240718"/>
            <a:ext cx="4412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86" name="Диаграмма 85">
            <a:extLst>
              <a:ext uri="{FF2B5EF4-FFF2-40B4-BE49-F238E27FC236}">
                <a16:creationId xmlns:a16="http://schemas.microsoft.com/office/drawing/2014/main" xmlns="" id="{3215D41F-1E88-4C4E-A8C8-BBBD088A15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50687641"/>
              </p:ext>
            </p:extLst>
          </p:nvPr>
        </p:nvGraphicFramePr>
        <p:xfrm>
          <a:off x="8482419" y="2680315"/>
          <a:ext cx="3393324" cy="2442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id="{5285EB9C-30F9-43C2-997B-B40AEF0722D0}"/>
              </a:ext>
            </a:extLst>
          </p:cNvPr>
          <p:cNvGrpSpPr/>
          <p:nvPr/>
        </p:nvGrpSpPr>
        <p:grpSpPr>
          <a:xfrm>
            <a:off x="10103431" y="797929"/>
            <a:ext cx="1772312" cy="307777"/>
            <a:chOff x="10103431" y="797929"/>
            <a:chExt cx="1772312" cy="307777"/>
          </a:xfrm>
        </p:grpSpPr>
        <p:sp>
          <p:nvSpPr>
            <p:cNvPr id="88" name="TextBox 6">
              <a:extLst>
                <a:ext uri="{FF2B5EF4-FFF2-40B4-BE49-F238E27FC236}">
                  <a16:creationId xmlns:a16="http://schemas.microsoft.com/office/drawing/2014/main" xmlns="" id="{BD4619AF-073A-4B54-BFBC-BF383EE81679}"/>
                </a:ext>
              </a:extLst>
            </p:cNvPr>
            <p:cNvSpPr txBox="1"/>
            <p:nvPr/>
          </p:nvSpPr>
          <p:spPr>
            <a:xfrm>
              <a:off x="10254895" y="797929"/>
              <a:ext cx="162084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400" dirty="0">
                  <a:latin typeface="Arial" panose="020B0604020202020204" pitchFamily="34" charset="0"/>
                  <a:cs typeface="Arial" panose="020B0604020202020204" pitchFamily="34" charset="0"/>
                </a:rPr>
                <a:t>2021            2022</a:t>
              </a:r>
              <a:endParaRPr lang="ru-RU" sz="1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9" name="Прямоугольник 88">
              <a:extLst>
                <a:ext uri="{FF2B5EF4-FFF2-40B4-BE49-F238E27FC236}">
                  <a16:creationId xmlns:a16="http://schemas.microsoft.com/office/drawing/2014/main" xmlns="" id="{2F800DB4-93DF-4062-8D16-4082D9E35606}"/>
                </a:ext>
              </a:extLst>
            </p:cNvPr>
            <p:cNvSpPr/>
            <p:nvPr/>
          </p:nvSpPr>
          <p:spPr>
            <a:xfrm>
              <a:off x="11104863" y="881095"/>
              <a:ext cx="141449" cy="141449"/>
            </a:xfrm>
            <a:prstGeom prst="rect">
              <a:avLst/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0" name="Прямоугольник 89">
              <a:extLst>
                <a:ext uri="{FF2B5EF4-FFF2-40B4-BE49-F238E27FC236}">
                  <a16:creationId xmlns:a16="http://schemas.microsoft.com/office/drawing/2014/main" xmlns="" id="{3D4EC145-3695-415C-B4B1-EC89E3CF65DC}"/>
                </a:ext>
              </a:extLst>
            </p:cNvPr>
            <p:cNvSpPr/>
            <p:nvPr/>
          </p:nvSpPr>
          <p:spPr>
            <a:xfrm>
              <a:off x="10103431" y="881095"/>
              <a:ext cx="141449" cy="14144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1" name="TextBox 90">
            <a:extLst>
              <a:ext uri="{FF2B5EF4-FFF2-40B4-BE49-F238E27FC236}">
                <a16:creationId xmlns:a16="http://schemas.microsoft.com/office/drawing/2014/main" xmlns="" id="{72AD124B-4E41-464C-A96B-87205FD829EE}"/>
              </a:ext>
            </a:extLst>
          </p:cNvPr>
          <p:cNvSpPr txBox="1"/>
          <p:nvPr/>
        </p:nvSpPr>
        <p:spPr>
          <a:xfrm>
            <a:off x="8614416" y="1556982"/>
            <a:ext cx="3261327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ИЗМЕНЕНИЯ ЦЕНЫ НА СРЕДСТВА ЗАЩИТЫ РАСТЕНИЙ, </a:t>
            </a:r>
            <a:br>
              <a:rPr lang="ru-RU" sz="14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ru-RU" sz="1100" i="1" dirty="0">
                <a:latin typeface="Arial" panose="020B0604020202020204" pitchFamily="34" charset="0"/>
                <a:cs typeface="Arial" panose="020B0604020202020204" pitchFamily="34" charset="0"/>
              </a:rPr>
              <a:t>тыс. руб. / тонна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CB54033A-A304-4FBC-BC2B-FB29A6B36650}" type="slidenum">
              <a:rPr lang="ru-RU" smtClean="0">
                <a:solidFill>
                  <a:schemeClr val="tx1"/>
                </a:solidFill>
              </a:rPr>
              <a:t>15</a:t>
            </a:fld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59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Прямоугольник 126">
            <a:extLst>
              <a:ext uri="{FF2B5EF4-FFF2-40B4-BE49-F238E27FC236}">
                <a16:creationId xmlns:a16="http://schemas.microsoft.com/office/drawing/2014/main" xmlns="" id="{FE79AFC5-54C1-4B5B-ACD9-DC86028084EE}"/>
              </a:ext>
            </a:extLst>
          </p:cNvPr>
          <p:cNvSpPr/>
          <p:nvPr/>
        </p:nvSpPr>
        <p:spPr>
          <a:xfrm>
            <a:off x="0" y="5998609"/>
            <a:ext cx="12191999" cy="859391"/>
          </a:xfrm>
          <a:prstGeom prst="rect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xmlns="" id="{09ED24E6-A0B3-48E8-AE73-E8B123D9E47D}"/>
              </a:ext>
            </a:extLst>
          </p:cNvPr>
          <p:cNvSpPr/>
          <p:nvPr/>
        </p:nvSpPr>
        <p:spPr>
          <a:xfrm>
            <a:off x="174381" y="4637214"/>
            <a:ext cx="5158823" cy="2220785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7003A84E-0CDE-4FD1-85D9-CD07D40B6B2D}"/>
              </a:ext>
            </a:extLst>
          </p:cNvPr>
          <p:cNvSpPr/>
          <p:nvPr/>
        </p:nvSpPr>
        <p:spPr>
          <a:xfrm>
            <a:off x="4432899" y="2927766"/>
            <a:ext cx="1800611" cy="200252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1" name="Прямоугольник 130">
            <a:extLst>
              <a:ext uri="{FF2B5EF4-FFF2-40B4-BE49-F238E27FC236}">
                <a16:creationId xmlns:a16="http://schemas.microsoft.com/office/drawing/2014/main" xmlns="" id="{11440D69-CC3E-431A-9DB3-042E51084521}"/>
              </a:ext>
            </a:extLst>
          </p:cNvPr>
          <p:cNvSpPr/>
          <p:nvPr/>
        </p:nvSpPr>
        <p:spPr>
          <a:xfrm>
            <a:off x="6364690" y="2927766"/>
            <a:ext cx="1800611" cy="200252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6" name="Прямоугольник 135">
            <a:extLst>
              <a:ext uri="{FF2B5EF4-FFF2-40B4-BE49-F238E27FC236}">
                <a16:creationId xmlns:a16="http://schemas.microsoft.com/office/drawing/2014/main" xmlns="" id="{2D458ADA-5ABF-47CB-8BFC-485FB9434F38}"/>
              </a:ext>
            </a:extLst>
          </p:cNvPr>
          <p:cNvSpPr/>
          <p:nvPr/>
        </p:nvSpPr>
        <p:spPr>
          <a:xfrm>
            <a:off x="8296481" y="2927766"/>
            <a:ext cx="1800611" cy="200252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7" name="Прямоугольник 136">
            <a:extLst>
              <a:ext uri="{FF2B5EF4-FFF2-40B4-BE49-F238E27FC236}">
                <a16:creationId xmlns:a16="http://schemas.microsoft.com/office/drawing/2014/main" xmlns="" id="{089E7222-2A1C-4C74-9C50-6F4A7370F418}"/>
              </a:ext>
            </a:extLst>
          </p:cNvPr>
          <p:cNvSpPr/>
          <p:nvPr/>
        </p:nvSpPr>
        <p:spPr>
          <a:xfrm>
            <a:off x="10228272" y="2927766"/>
            <a:ext cx="1800611" cy="200252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1" name="Picture 2" descr="https://novostivoronezha.ru/wp-content/uploads/2021/02/20-08-10-at-14.17.571220.jpg">
            <a:extLst>
              <a:ext uri="{FF2B5EF4-FFF2-40B4-BE49-F238E27FC236}">
                <a16:creationId xmlns:a16="http://schemas.microsoft.com/office/drawing/2014/main" xmlns="" id="{19BFBCDF-2DB0-4033-B1CB-777A4BD3AF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58"/>
          <a:stretch/>
        </p:blipFill>
        <p:spPr bwMode="auto">
          <a:xfrm>
            <a:off x="7492710" y="0"/>
            <a:ext cx="4536173" cy="250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3B1BC658-4EA2-4B7A-B137-5402ABEC00A4}"/>
              </a:ext>
            </a:extLst>
          </p:cNvPr>
          <p:cNvSpPr txBox="1"/>
          <p:nvPr/>
        </p:nvSpPr>
        <p:spPr>
          <a:xfrm>
            <a:off x="1276350" y="479789"/>
            <a:ext cx="556597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ПРОЕКТЫ ЦИФРОВОЙ ТРАНСФОРМАЦИИ</a:t>
            </a:r>
          </a:p>
        </p:txBody>
      </p:sp>
      <p:grpSp>
        <p:nvGrpSpPr>
          <p:cNvPr id="132" name="Группа 131">
            <a:extLst>
              <a:ext uri="{FF2B5EF4-FFF2-40B4-BE49-F238E27FC236}">
                <a16:creationId xmlns:a16="http://schemas.microsoft.com/office/drawing/2014/main" xmlns="" id="{7B853B4E-EAD1-4EA0-9FDB-99792EEF9FC4}"/>
              </a:ext>
            </a:extLst>
          </p:cNvPr>
          <p:cNvGrpSpPr/>
          <p:nvPr/>
        </p:nvGrpSpPr>
        <p:grpSpPr>
          <a:xfrm>
            <a:off x="857250" y="879899"/>
            <a:ext cx="9029700" cy="148066"/>
            <a:chOff x="857250" y="699531"/>
            <a:chExt cx="8658225" cy="180677"/>
          </a:xfrm>
        </p:grpSpPr>
        <p:sp>
          <p:nvSpPr>
            <p:cNvPr id="133" name="Прямоугольник 132">
              <a:extLst>
                <a:ext uri="{FF2B5EF4-FFF2-40B4-BE49-F238E27FC236}">
                  <a16:creationId xmlns:a16="http://schemas.microsoft.com/office/drawing/2014/main" xmlns="" id="{23BF53DB-A7C3-4E96-B9B7-6B74A4457ECE}"/>
                </a:ext>
              </a:extLst>
            </p:cNvPr>
            <p:cNvSpPr/>
            <p:nvPr/>
          </p:nvSpPr>
          <p:spPr>
            <a:xfrm flipV="1">
              <a:off x="857250" y="699531"/>
              <a:ext cx="8658225" cy="45719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4" name="Прямоугольник 133">
              <a:extLst>
                <a:ext uri="{FF2B5EF4-FFF2-40B4-BE49-F238E27FC236}">
                  <a16:creationId xmlns:a16="http://schemas.microsoft.com/office/drawing/2014/main" xmlns="" id="{CF2BCB20-34CE-47CE-9691-63687B0ED0EE}"/>
                </a:ext>
              </a:extLst>
            </p:cNvPr>
            <p:cNvSpPr/>
            <p:nvPr/>
          </p:nvSpPr>
          <p:spPr>
            <a:xfrm>
              <a:off x="857250" y="775433"/>
              <a:ext cx="8658225" cy="104775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135" name="Рисунок 134">
            <a:extLst>
              <a:ext uri="{FF2B5EF4-FFF2-40B4-BE49-F238E27FC236}">
                <a16:creationId xmlns:a16="http://schemas.microsoft.com/office/drawing/2014/main" xmlns="" id="{0D6FCE05-D612-489F-9D71-E753DD3C98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175859"/>
            <a:ext cx="1012580" cy="929847"/>
          </a:xfrm>
          <a:prstGeom prst="rect">
            <a:avLst/>
          </a:prstGeom>
        </p:spPr>
      </p:pic>
      <p:sp>
        <p:nvSpPr>
          <p:cNvPr id="44" name="object 70">
            <a:extLst>
              <a:ext uri="{FF2B5EF4-FFF2-40B4-BE49-F238E27FC236}">
                <a16:creationId xmlns:a16="http://schemas.microsoft.com/office/drawing/2014/main" xmlns="" id="{353AC47C-21DF-4068-90BC-0B2C5F82956C}"/>
              </a:ext>
            </a:extLst>
          </p:cNvPr>
          <p:cNvSpPr/>
          <p:nvPr/>
        </p:nvSpPr>
        <p:spPr>
          <a:xfrm>
            <a:off x="10969208" y="879909"/>
            <a:ext cx="870281" cy="864906"/>
          </a:xfrm>
          <a:custGeom>
            <a:avLst/>
            <a:gdLst/>
            <a:ahLst/>
            <a:cxnLst/>
            <a:rect l="l" t="t" r="r" b="b"/>
            <a:pathLst>
              <a:path w="1233805" h="1226185">
                <a:moveTo>
                  <a:pt x="0" y="0"/>
                </a:moveTo>
                <a:lnTo>
                  <a:pt x="1233441" y="1225610"/>
                </a:lnTo>
              </a:path>
            </a:pathLst>
          </a:custGeom>
          <a:ln w="50799">
            <a:solidFill>
              <a:srgbClr val="C8C8C8">
                <a:alpha val="6000"/>
              </a:srgbClr>
            </a:solidFill>
          </a:ln>
        </p:spPr>
        <p:txBody>
          <a:bodyPr wrap="square" lIns="0" tIns="0" rIns="0" bIns="0" rtlCol="0"/>
          <a:lstStyle/>
          <a:p>
            <a:endParaRPr sz="127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object 71">
            <a:extLst>
              <a:ext uri="{FF2B5EF4-FFF2-40B4-BE49-F238E27FC236}">
                <a16:creationId xmlns:a16="http://schemas.microsoft.com/office/drawing/2014/main" xmlns="" id="{187BE33F-6F95-4AB6-B188-5215B48577E2}"/>
              </a:ext>
            </a:extLst>
          </p:cNvPr>
          <p:cNvSpPr/>
          <p:nvPr/>
        </p:nvSpPr>
        <p:spPr>
          <a:xfrm>
            <a:off x="11211965" y="879909"/>
            <a:ext cx="627516" cy="623484"/>
          </a:xfrm>
          <a:custGeom>
            <a:avLst/>
            <a:gdLst/>
            <a:ahLst/>
            <a:cxnLst/>
            <a:rect l="l" t="t" r="r" b="b"/>
            <a:pathLst>
              <a:path w="889634" h="883919">
                <a:moveTo>
                  <a:pt x="0" y="0"/>
                </a:moveTo>
                <a:lnTo>
                  <a:pt x="889283" y="883636"/>
                </a:lnTo>
              </a:path>
            </a:pathLst>
          </a:custGeom>
          <a:ln w="50800">
            <a:solidFill>
              <a:srgbClr val="C8C8C8">
                <a:alpha val="6000"/>
              </a:srgbClr>
            </a:solidFill>
          </a:ln>
        </p:spPr>
        <p:txBody>
          <a:bodyPr wrap="square" lIns="0" tIns="0" rIns="0" bIns="0" rtlCol="0"/>
          <a:lstStyle/>
          <a:p>
            <a:endParaRPr sz="127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object 71">
            <a:extLst>
              <a:ext uri="{FF2B5EF4-FFF2-40B4-BE49-F238E27FC236}">
                <a16:creationId xmlns:a16="http://schemas.microsoft.com/office/drawing/2014/main" xmlns="" id="{AC596299-E90C-412B-88B3-C5DAFA0C08A6}"/>
              </a:ext>
            </a:extLst>
          </p:cNvPr>
          <p:cNvSpPr/>
          <p:nvPr/>
        </p:nvSpPr>
        <p:spPr>
          <a:xfrm>
            <a:off x="11525722" y="879899"/>
            <a:ext cx="313921" cy="315340"/>
          </a:xfrm>
          <a:custGeom>
            <a:avLst/>
            <a:gdLst/>
            <a:ahLst/>
            <a:cxnLst/>
            <a:rect l="l" t="t" r="r" b="b"/>
            <a:pathLst>
              <a:path w="889634" h="883919">
                <a:moveTo>
                  <a:pt x="0" y="0"/>
                </a:moveTo>
                <a:lnTo>
                  <a:pt x="889283" y="883636"/>
                </a:lnTo>
              </a:path>
            </a:pathLst>
          </a:custGeom>
          <a:ln w="50800">
            <a:solidFill>
              <a:srgbClr val="C8C8C8">
                <a:alpha val="6000"/>
              </a:srgbClr>
            </a:solidFill>
          </a:ln>
        </p:spPr>
        <p:txBody>
          <a:bodyPr wrap="square" lIns="0" tIns="0" rIns="0" bIns="0" rtlCol="0"/>
          <a:lstStyle/>
          <a:p>
            <a:endParaRPr sz="127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object 27">
            <a:extLst>
              <a:ext uri="{FF2B5EF4-FFF2-40B4-BE49-F238E27FC236}">
                <a16:creationId xmlns:a16="http://schemas.microsoft.com/office/drawing/2014/main" xmlns="" id="{D1ED6499-D8EB-41A0-A807-7419AFECEBB2}"/>
              </a:ext>
            </a:extLst>
          </p:cNvPr>
          <p:cNvSpPr txBox="1"/>
          <p:nvPr/>
        </p:nvSpPr>
        <p:spPr>
          <a:xfrm>
            <a:off x="4848650" y="2582105"/>
            <a:ext cx="6763182" cy="269566"/>
          </a:xfrm>
          <a:prstGeom prst="rect">
            <a:avLst/>
          </a:prstGeom>
        </p:spPr>
        <p:txBody>
          <a:bodyPr vert="horz" wrap="square" lIns="0" tIns="8958" rIns="0" bIns="0" rtlCol="0">
            <a:spAutoFit/>
          </a:bodyPr>
          <a:lstStyle/>
          <a:p>
            <a:pPr marL="8959" algn="ctr">
              <a:spcBef>
                <a:spcPts val="71"/>
              </a:spcBef>
            </a:pPr>
            <a:r>
              <a:rPr lang="ru-RU" sz="1693" b="1" dirty="0">
                <a:latin typeface="Arial" panose="020B0604020202020204" pitchFamily="34" charset="0"/>
                <a:cs typeface="Arial" panose="020B0604020202020204" pitchFamily="34" charset="0"/>
              </a:rPr>
              <a:t>ОСНОВНЫЕ РЕАЛИЗУЕМЫЕ РЕГИОНАЛЬНЫЕ ПРОЕКТЫ</a:t>
            </a:r>
            <a:endParaRPr sz="1693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object 73">
            <a:extLst>
              <a:ext uri="{FF2B5EF4-FFF2-40B4-BE49-F238E27FC236}">
                <a16:creationId xmlns:a16="http://schemas.microsoft.com/office/drawing/2014/main" xmlns="" id="{B8B053CF-B72E-4B7F-B3E5-80DABEC75FCE}"/>
              </a:ext>
            </a:extLst>
          </p:cNvPr>
          <p:cNvSpPr txBox="1"/>
          <p:nvPr/>
        </p:nvSpPr>
        <p:spPr>
          <a:xfrm>
            <a:off x="1360800" y="1032078"/>
            <a:ext cx="4946872" cy="471918"/>
          </a:xfrm>
          <a:prstGeom prst="rect">
            <a:avLst/>
          </a:prstGeom>
        </p:spPr>
        <p:txBody>
          <a:bodyPr vert="horz" wrap="square" lIns="0" tIns="37624" rIns="0" bIns="0" rtlCol="0">
            <a:spAutoFit/>
          </a:bodyPr>
          <a:lstStyle/>
          <a:p>
            <a:pPr marR="3583"/>
            <a:r>
              <a:rPr lang="ru-RU" sz="1411" dirty="0">
                <a:latin typeface="Arial" panose="020B0604020202020204" pitchFamily="34" charset="0"/>
                <a:cs typeface="Arial" panose="020B0604020202020204" pitchFamily="34" charset="0"/>
              </a:rPr>
              <a:t>ВКЛЮЧЕНЫ В СТРАТЕГИЮ ЦИФРОВОЙ ТРАНСФОРМАЦИИ И СТРАТЕГИЮ РАЗВИТИЯ РЕГИОНА</a:t>
            </a:r>
            <a:endParaRPr sz="2257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13" name="Прямоугольник 112">
            <a:extLst>
              <a:ext uri="{FF2B5EF4-FFF2-40B4-BE49-F238E27FC236}">
                <a16:creationId xmlns:a16="http://schemas.microsoft.com/office/drawing/2014/main" xmlns="" id="{BA66AD76-4E10-40B6-BF4F-07196F0F4D7E}"/>
              </a:ext>
            </a:extLst>
          </p:cNvPr>
          <p:cNvSpPr/>
          <p:nvPr/>
        </p:nvSpPr>
        <p:spPr>
          <a:xfrm>
            <a:off x="1209002" y="4860745"/>
            <a:ext cx="15376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ФГИС ЗЕРНО</a:t>
            </a:r>
            <a:endParaRPr lang="ru-RU" sz="160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4" name="Прямоугольник 113">
            <a:extLst>
              <a:ext uri="{FF2B5EF4-FFF2-40B4-BE49-F238E27FC236}">
                <a16:creationId xmlns:a16="http://schemas.microsoft.com/office/drawing/2014/main" xmlns="" id="{D1C1FEC4-28E0-4924-A131-B82FD52B2CA8}"/>
              </a:ext>
            </a:extLst>
          </p:cNvPr>
          <p:cNvSpPr/>
          <p:nvPr/>
        </p:nvSpPr>
        <p:spPr>
          <a:xfrm>
            <a:off x="495551" y="5368638"/>
            <a:ext cx="14632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5E5B6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МЕРКУРИЙ</a:t>
            </a:r>
            <a:endParaRPr lang="ru-RU" dirty="0">
              <a:solidFill>
                <a:srgbClr val="5E5B6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" name="Прямоугольник 114">
            <a:extLst>
              <a:ext uri="{FF2B5EF4-FFF2-40B4-BE49-F238E27FC236}">
                <a16:creationId xmlns:a16="http://schemas.microsoft.com/office/drawing/2014/main" xmlns="" id="{9AB288E8-7DCC-409A-8B21-963D04B50E40}"/>
              </a:ext>
            </a:extLst>
          </p:cNvPr>
          <p:cNvSpPr/>
          <p:nvPr/>
        </p:nvSpPr>
        <p:spPr>
          <a:xfrm>
            <a:off x="2877782" y="5071522"/>
            <a:ext cx="14051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6269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ЕФИС ЗСН</a:t>
            </a:r>
            <a:endParaRPr lang="ru-RU" dirty="0">
              <a:solidFill>
                <a:srgbClr val="62699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6" name="Прямоугольник 115">
            <a:extLst>
              <a:ext uri="{FF2B5EF4-FFF2-40B4-BE49-F238E27FC236}">
                <a16:creationId xmlns:a16="http://schemas.microsoft.com/office/drawing/2014/main" xmlns="" id="{63F450C5-02D3-46B2-B20E-C5B813F473EB}"/>
              </a:ext>
            </a:extLst>
          </p:cNvPr>
          <p:cNvSpPr/>
          <p:nvPr/>
        </p:nvSpPr>
        <p:spPr>
          <a:xfrm>
            <a:off x="2279941" y="5571173"/>
            <a:ext cx="68800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ГИС ГП</a:t>
            </a:r>
            <a:endParaRPr lang="ru-RU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7" name="Прямоугольник 116">
            <a:extLst>
              <a:ext uri="{FF2B5EF4-FFF2-40B4-BE49-F238E27FC236}">
                <a16:creationId xmlns:a16="http://schemas.microsoft.com/office/drawing/2014/main" xmlns="" id="{052635B0-2B41-40AC-ACE0-9FD6F761CCCB}"/>
              </a:ext>
            </a:extLst>
          </p:cNvPr>
          <p:cNvSpPr/>
          <p:nvPr/>
        </p:nvSpPr>
        <p:spPr>
          <a:xfrm>
            <a:off x="856317" y="5956264"/>
            <a:ext cx="18541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Электронный бюджет</a:t>
            </a:r>
            <a:endParaRPr lang="ru-RU" sz="1200" dirty="0">
              <a:solidFill>
                <a:schemeClr val="tx2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8" name="Прямоугольник 117">
            <a:extLst>
              <a:ext uri="{FF2B5EF4-FFF2-40B4-BE49-F238E27FC236}">
                <a16:creationId xmlns:a16="http://schemas.microsoft.com/office/drawing/2014/main" xmlns="" id="{5FB632CF-0445-4AB5-AC5E-41A661FB52D5}"/>
              </a:ext>
            </a:extLst>
          </p:cNvPr>
          <p:cNvSpPr/>
          <p:nvPr/>
        </p:nvSpPr>
        <p:spPr>
          <a:xfrm>
            <a:off x="3394045" y="6043297"/>
            <a:ext cx="7209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СМПБ</a:t>
            </a:r>
            <a:endParaRPr lang="ru-RU" sz="12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9" name="Прямоугольник 118">
            <a:extLst>
              <a:ext uri="{FF2B5EF4-FFF2-40B4-BE49-F238E27FC236}">
                <a16:creationId xmlns:a16="http://schemas.microsoft.com/office/drawing/2014/main" xmlns="" id="{493A0C01-1E15-47BF-9892-A31C10D8FEEE}"/>
              </a:ext>
            </a:extLst>
          </p:cNvPr>
          <p:cNvSpPr/>
          <p:nvPr/>
        </p:nvSpPr>
        <p:spPr>
          <a:xfrm>
            <a:off x="1785659" y="6337287"/>
            <a:ext cx="168238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1С: </a:t>
            </a:r>
            <a:r>
              <a:rPr lang="ru-RU" sz="1200" b="1" dirty="0" err="1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БухОтчетность</a:t>
            </a:r>
            <a:r>
              <a:rPr lang="ru-RU" sz="1200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200" dirty="0">
              <a:solidFill>
                <a:srgbClr val="FF99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0" name="Прямоугольник 119">
            <a:extLst>
              <a:ext uri="{FF2B5EF4-FFF2-40B4-BE49-F238E27FC236}">
                <a16:creationId xmlns:a16="http://schemas.microsoft.com/office/drawing/2014/main" xmlns="" id="{C225FE89-960E-4039-A6FE-4C840D9DE8D7}"/>
              </a:ext>
            </a:extLst>
          </p:cNvPr>
          <p:cNvSpPr/>
          <p:nvPr/>
        </p:nvSpPr>
        <p:spPr>
          <a:xfrm>
            <a:off x="3428702" y="5553874"/>
            <a:ext cx="13724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ЕДИНОЕ ОКНО </a:t>
            </a:r>
            <a:endParaRPr lang="ru-RU" sz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AAAB7EB0-0428-460D-B98F-F034FF3BFD77}"/>
              </a:ext>
            </a:extLst>
          </p:cNvPr>
          <p:cNvSpPr/>
          <p:nvPr/>
        </p:nvSpPr>
        <p:spPr>
          <a:xfrm>
            <a:off x="6395970" y="942101"/>
            <a:ext cx="3490980" cy="535064"/>
          </a:xfrm>
          <a:prstGeom prst="rect">
            <a:avLst/>
          </a:prstGeom>
          <a:solidFill>
            <a:srgbClr val="E0B0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5" name="object 115">
            <a:extLst>
              <a:ext uri="{FF2B5EF4-FFF2-40B4-BE49-F238E27FC236}">
                <a16:creationId xmlns:a16="http://schemas.microsoft.com/office/drawing/2014/main" xmlns="" id="{97310FE0-139F-40F5-9163-3DCDFBCBB75F}"/>
              </a:ext>
            </a:extLst>
          </p:cNvPr>
          <p:cNvSpPr txBox="1">
            <a:spLocks/>
          </p:cNvSpPr>
          <p:nvPr/>
        </p:nvSpPr>
        <p:spPr>
          <a:xfrm>
            <a:off x="6470548" y="1051222"/>
            <a:ext cx="3323186" cy="316822"/>
          </a:xfrm>
          <a:prstGeom prst="rect">
            <a:avLst/>
          </a:prstGeom>
        </p:spPr>
        <p:txBody>
          <a:bodyPr vert="horz" wrap="square" lIns="0" tIns="8958" rIns="0" bIns="0" rtlCol="0">
            <a:spAutoFit/>
          </a:bodyPr>
          <a:lstStyle>
            <a:lvl1pPr algn="ctr" defTabSz="1543141" rtl="0" eaLnBrk="1" latinLnBrk="0" hangingPunct="1">
              <a:spcBef>
                <a:spcPct val="0"/>
              </a:spcBef>
              <a:buNone/>
              <a:defRPr sz="7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8959">
              <a:spcBef>
                <a:spcPts val="71"/>
              </a:spcBef>
            </a:pPr>
            <a:r>
              <a:rPr lang="ru-RU" sz="2000" b="1" spc="-1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СЕЛЬСКОЕ ХОЗЯЙСТВО</a:t>
            </a:r>
            <a:endParaRPr lang="ru-RU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xmlns="" id="{BADE8CEE-2894-416F-94B5-AF6FE4F18248}"/>
              </a:ext>
            </a:extLst>
          </p:cNvPr>
          <p:cNvSpPr txBox="1"/>
          <p:nvPr/>
        </p:nvSpPr>
        <p:spPr>
          <a:xfrm>
            <a:off x="189566" y="1722290"/>
            <a:ext cx="481842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УНИКАЛЬНЫЙ ПРОЕКТ РЕГИОНАЛЬНОЙ ЦИФРОВОЙ МЕТЕОСЕТИ</a:t>
            </a:r>
            <a:r>
              <a:rPr lang="ru-RU" sz="1400" dirty="0">
                <a:solidFill>
                  <a:srgbClr val="FF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КОМПЛЕКСНОЕ ОБЕСПЕЧЕНИЕ АКТУАЛЬНОЙ МЕТЕОИНФОРМАЦИЕЙ СЕЛЬСКОХОЗЯЙСТВЕННУЮ ОТРАСЛЬ РЕГИОНА:</a:t>
            </a:r>
          </a:p>
        </p:txBody>
      </p:sp>
      <p:sp>
        <p:nvSpPr>
          <p:cNvPr id="123" name="object 36">
            <a:extLst>
              <a:ext uri="{FF2B5EF4-FFF2-40B4-BE49-F238E27FC236}">
                <a16:creationId xmlns:a16="http://schemas.microsoft.com/office/drawing/2014/main" xmlns="" id="{79E658B6-7560-4232-A737-E389550F2743}"/>
              </a:ext>
            </a:extLst>
          </p:cNvPr>
          <p:cNvSpPr txBox="1"/>
          <p:nvPr/>
        </p:nvSpPr>
        <p:spPr>
          <a:xfrm>
            <a:off x="4516298" y="3850998"/>
            <a:ext cx="1680551" cy="804267"/>
          </a:xfrm>
          <a:prstGeom prst="rect">
            <a:avLst/>
          </a:prstGeom>
        </p:spPr>
        <p:txBody>
          <a:bodyPr vert="horz" wrap="square" lIns="0" tIns="34489" rIns="0" bIns="0" rtlCol="0">
            <a:spAutoFit/>
          </a:bodyPr>
          <a:lstStyle/>
          <a:p>
            <a:pPr algn="ctr">
              <a:spcBef>
                <a:spcPts val="272"/>
              </a:spcBef>
            </a:pPr>
            <a: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  <a:t>ИНВЕНТАРИЗАЦИЯ ЗЕМЕЛЬ С/Х НАЗНАЧЕНИЯ</a:t>
            </a:r>
            <a:b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  <a:t>С ИСПОЛЬЗОВАНИЕМ БАС</a:t>
            </a:r>
            <a:endParaRPr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4" name="object 36">
            <a:extLst>
              <a:ext uri="{FF2B5EF4-FFF2-40B4-BE49-F238E27FC236}">
                <a16:creationId xmlns:a16="http://schemas.microsoft.com/office/drawing/2014/main" xmlns="" id="{E7A7D88F-711D-4542-BF00-AE4CC8BD0C94}"/>
              </a:ext>
            </a:extLst>
          </p:cNvPr>
          <p:cNvSpPr txBox="1"/>
          <p:nvPr/>
        </p:nvSpPr>
        <p:spPr>
          <a:xfrm>
            <a:off x="6477742" y="3850998"/>
            <a:ext cx="1627495" cy="496491"/>
          </a:xfrm>
          <a:prstGeom prst="rect">
            <a:avLst/>
          </a:prstGeom>
        </p:spPr>
        <p:txBody>
          <a:bodyPr vert="horz" wrap="square" lIns="0" tIns="34489" rIns="0" bIns="0" rtlCol="0">
            <a:spAutoFit/>
          </a:bodyPr>
          <a:lstStyle/>
          <a:p>
            <a:pPr algn="ctr">
              <a:spcBef>
                <a:spcPts val="272"/>
              </a:spcBef>
            </a:pPr>
            <a: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  <a:t>РЕГИОНАЛЬНАЯ ЦИФРОВАЯ МЕТЕОСЕТЬ И МЕТЕОПЛАТФОРМА</a:t>
            </a:r>
            <a:endParaRPr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5" name="object 36">
            <a:extLst>
              <a:ext uri="{FF2B5EF4-FFF2-40B4-BE49-F238E27FC236}">
                <a16:creationId xmlns:a16="http://schemas.microsoft.com/office/drawing/2014/main" xmlns="" id="{B64CC62D-F3B1-4F66-AF14-D6DA580460DA}"/>
              </a:ext>
            </a:extLst>
          </p:cNvPr>
          <p:cNvSpPr txBox="1"/>
          <p:nvPr/>
        </p:nvSpPr>
        <p:spPr>
          <a:xfrm>
            <a:off x="8273188" y="3850997"/>
            <a:ext cx="1829435" cy="804267"/>
          </a:xfrm>
          <a:prstGeom prst="rect">
            <a:avLst/>
          </a:prstGeom>
        </p:spPr>
        <p:txBody>
          <a:bodyPr vert="horz" wrap="square" lIns="0" tIns="34489" rIns="0" bIns="0" rtlCol="0">
            <a:spAutoFit/>
          </a:bodyPr>
          <a:lstStyle/>
          <a:p>
            <a:pPr algn="ctr">
              <a:spcBef>
                <a:spcPts val="272"/>
              </a:spcBef>
            </a:pPr>
            <a: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  <a:t>ПЕРЕВОД ГОСУДАРСТВЕННОЙ ПОДДЕРЖКИ И ОТРАСЛЕВОЙ</a:t>
            </a:r>
            <a:b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  <a:t>ОТЧЕТНОСТИ В ЭЛ. ВИД</a:t>
            </a:r>
            <a:endParaRPr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6" name="object 36">
            <a:extLst>
              <a:ext uri="{FF2B5EF4-FFF2-40B4-BE49-F238E27FC236}">
                <a16:creationId xmlns:a16="http://schemas.microsoft.com/office/drawing/2014/main" xmlns="" id="{08B4F2D1-8FC3-4ED1-8495-FF6F658A961C}"/>
              </a:ext>
            </a:extLst>
          </p:cNvPr>
          <p:cNvSpPr txBox="1"/>
          <p:nvPr/>
        </p:nvSpPr>
        <p:spPr>
          <a:xfrm>
            <a:off x="10396223" y="3850998"/>
            <a:ext cx="1469819" cy="804267"/>
          </a:xfrm>
          <a:prstGeom prst="rect">
            <a:avLst/>
          </a:prstGeom>
        </p:spPr>
        <p:txBody>
          <a:bodyPr vert="horz" wrap="square" lIns="0" tIns="34489" rIns="0" bIns="0" rtlCol="0">
            <a:spAutoFit/>
          </a:bodyPr>
          <a:lstStyle/>
          <a:p>
            <a:pPr algn="ctr">
              <a:spcBef>
                <a:spcPts val="272"/>
              </a:spcBef>
            </a:pPr>
            <a: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  <a:t>ПРОЕКТЫ АВТОМАТИЗАЦИИ</a:t>
            </a:r>
            <a:b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000" b="1" dirty="0">
                <a:latin typeface="Arial" panose="020B0604020202020204" pitchFamily="34" charset="0"/>
                <a:cs typeface="Arial" panose="020B0604020202020204" pitchFamily="34" charset="0"/>
              </a:rPr>
              <a:t>И ЦИФРОВИЗАЦИИ УПРАВЛЕНИЯ ПРЕДПРИЯТИЯМИ</a:t>
            </a:r>
            <a:endParaRPr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xmlns="" id="{1FA9BF25-D73B-4E6E-8DCD-5EAF5EF79B8D}"/>
              </a:ext>
            </a:extLst>
          </p:cNvPr>
          <p:cNvSpPr txBox="1"/>
          <p:nvPr/>
        </p:nvSpPr>
        <p:spPr>
          <a:xfrm>
            <a:off x="5077386" y="6154800"/>
            <a:ext cx="22479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71"/>
              </a:spcBef>
            </a:pPr>
            <a:r>
              <a:rPr lang="ru-RU" sz="2800" b="1" spc="67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</a:t>
            </a:r>
            <a:endParaRPr lang="ru-R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xmlns="" id="{22A4659B-498B-4AD6-B8A8-2EB164A16D16}"/>
              </a:ext>
            </a:extLst>
          </p:cNvPr>
          <p:cNvSpPr txBox="1"/>
          <p:nvPr/>
        </p:nvSpPr>
        <p:spPr>
          <a:xfrm>
            <a:off x="7118490" y="6073410"/>
            <a:ext cx="4370897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spc="67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ПОВЫШЕНИЕ ЭФФЕКТИВНОСТИ ОТРАСЛИ И СНИЖЕНИЕ СЕБЕСТОИМОСТИ СЕЛЬСКОХОЗЯЙСТВЕННОЙ ПРОДУКЦИИ </a:t>
            </a:r>
            <a:endParaRPr lang="ru-RU" sz="1400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5C17F8BC-6348-4210-B128-53FFB62A0CCC}"/>
              </a:ext>
            </a:extLst>
          </p:cNvPr>
          <p:cNvSpPr/>
          <p:nvPr/>
        </p:nvSpPr>
        <p:spPr>
          <a:xfrm>
            <a:off x="5132334" y="4752045"/>
            <a:ext cx="6272014" cy="594534"/>
          </a:xfrm>
          <a:prstGeom prst="rect">
            <a:avLst/>
          </a:prstGeom>
          <a:solidFill>
            <a:schemeClr val="bg1"/>
          </a:solidFill>
          <a:ln w="19050">
            <a:solidFill>
              <a:srgbClr val="70AD4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xmlns="" id="{0DCD33D6-C1B1-4D31-88AC-358401F8A445}"/>
              </a:ext>
            </a:extLst>
          </p:cNvPr>
          <p:cNvSpPr txBox="1"/>
          <p:nvPr/>
        </p:nvSpPr>
        <p:spPr>
          <a:xfrm>
            <a:off x="5247893" y="4802724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ПРОГРАММЫ ОБУЧЕНИЯ И ПОВЫШЕНИЯ КВАЛИФИКАЦИИ </a:t>
            </a:r>
          </a:p>
          <a:p>
            <a:pPr algn="ctr"/>
            <a:r>
              <a:rPr lang="ru-RU" sz="1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СПЕЦИАЛИСТОВ ПРЕДПРИЯТИЙ ПО ИСПОЛЬЗОВАНИЮ ИТ</a:t>
            </a:r>
          </a:p>
        </p:txBody>
      </p:sp>
      <p:pic>
        <p:nvPicPr>
          <p:cNvPr id="138" name="Рисунок 137">
            <a:extLst>
              <a:ext uri="{FF2B5EF4-FFF2-40B4-BE49-F238E27FC236}">
                <a16:creationId xmlns:a16="http://schemas.microsoft.com/office/drawing/2014/main" xmlns="" id="{2C3789C2-8B6C-4038-AA3E-592708CAD3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11" y="2965334"/>
            <a:ext cx="328135" cy="289323"/>
          </a:xfrm>
          <a:prstGeom prst="rect">
            <a:avLst/>
          </a:prstGeom>
        </p:spPr>
      </p:pic>
      <p:sp>
        <p:nvSpPr>
          <p:cNvPr id="139" name="TextBox 138">
            <a:extLst>
              <a:ext uri="{FF2B5EF4-FFF2-40B4-BE49-F238E27FC236}">
                <a16:creationId xmlns:a16="http://schemas.microsoft.com/office/drawing/2014/main" xmlns="" id="{C48B9EB6-0161-4461-9447-AF9830610EC6}"/>
              </a:ext>
            </a:extLst>
          </p:cNvPr>
          <p:cNvSpPr txBox="1"/>
          <p:nvPr/>
        </p:nvSpPr>
        <p:spPr>
          <a:xfrm>
            <a:off x="558680" y="2929827"/>
            <a:ext cx="1721262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установлено </a:t>
            </a: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100 ед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оборудования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создана </a:t>
            </a:r>
            <a:r>
              <a:rPr lang="ru-RU" sz="11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региональная </a:t>
            </a:r>
            <a:r>
              <a:rPr lang="ru-RU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метеоплатформа</a:t>
            </a:r>
            <a:endParaRPr lang="ru-RU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создан </a:t>
            </a:r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региональный оператор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 проекта</a:t>
            </a:r>
            <a:endParaRPr lang="ru-RU" sz="1100" dirty="0"/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xmlns="" id="{55245427-B47E-438C-9C3D-B050E962325B}"/>
              </a:ext>
            </a:extLst>
          </p:cNvPr>
          <p:cNvSpPr txBox="1"/>
          <p:nvPr/>
        </p:nvSpPr>
        <p:spPr>
          <a:xfrm>
            <a:off x="2746602" y="2968741"/>
            <a:ext cx="1661886" cy="14991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ведется </a:t>
            </a:r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обучение специалистов</a:t>
            </a:r>
          </a:p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создано </a:t>
            </a:r>
            <a:r>
              <a:rPr lang="ru-RU" sz="1100" b="1" dirty="0">
                <a:latin typeface="Arial" panose="020B0604020202020204" pitchFamily="34" charset="0"/>
                <a:cs typeface="Arial" panose="020B0604020202020204" pitchFamily="34" charset="0"/>
              </a:rPr>
              <a:t>российское </a:t>
            </a:r>
            <a:r>
              <a:rPr lang="ru-RU" sz="1100" b="1" dirty="0" err="1">
                <a:latin typeface="Arial" panose="020B0604020202020204" pitchFamily="34" charset="0"/>
                <a:cs typeface="Arial" panose="020B0604020202020204" pitchFamily="34" charset="0"/>
              </a:rPr>
              <a:t>метеооборудование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соответствующее требованиям и стандартам РФ </a:t>
            </a:r>
            <a:endParaRPr lang="ru-RU" sz="1100" dirty="0"/>
          </a:p>
        </p:txBody>
      </p:sp>
      <p:pic>
        <p:nvPicPr>
          <p:cNvPr id="141" name="Рисунок 140">
            <a:extLst>
              <a:ext uri="{FF2B5EF4-FFF2-40B4-BE49-F238E27FC236}">
                <a16:creationId xmlns:a16="http://schemas.microsoft.com/office/drawing/2014/main" xmlns="" id="{85A9A42B-76F2-4198-B3CE-688487314F6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11" y="3458682"/>
            <a:ext cx="328135" cy="289323"/>
          </a:xfrm>
          <a:prstGeom prst="rect">
            <a:avLst/>
          </a:prstGeom>
        </p:spPr>
      </p:pic>
      <p:pic>
        <p:nvPicPr>
          <p:cNvPr id="142" name="Рисунок 141">
            <a:extLst>
              <a:ext uri="{FF2B5EF4-FFF2-40B4-BE49-F238E27FC236}">
                <a16:creationId xmlns:a16="http://schemas.microsoft.com/office/drawing/2014/main" xmlns="" id="{8F41046F-F409-4BE9-9F6F-6C7311D988C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11" y="3982180"/>
            <a:ext cx="328135" cy="289323"/>
          </a:xfrm>
          <a:prstGeom prst="rect">
            <a:avLst/>
          </a:prstGeom>
        </p:spPr>
      </p:pic>
      <p:pic>
        <p:nvPicPr>
          <p:cNvPr id="143" name="Рисунок 142">
            <a:extLst>
              <a:ext uri="{FF2B5EF4-FFF2-40B4-BE49-F238E27FC236}">
                <a16:creationId xmlns:a16="http://schemas.microsoft.com/office/drawing/2014/main" xmlns="" id="{26A3A1F2-73F7-4B6F-A2D5-7C4DB9D61C8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354" y="2965334"/>
            <a:ext cx="328135" cy="289323"/>
          </a:xfrm>
          <a:prstGeom prst="rect">
            <a:avLst/>
          </a:prstGeom>
        </p:spPr>
      </p:pic>
      <p:pic>
        <p:nvPicPr>
          <p:cNvPr id="144" name="Рисунок 143">
            <a:extLst>
              <a:ext uri="{FF2B5EF4-FFF2-40B4-BE49-F238E27FC236}">
                <a16:creationId xmlns:a16="http://schemas.microsoft.com/office/drawing/2014/main" xmlns="" id="{9CB6B84D-C4EB-4AF1-9514-E3E65F29903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354" y="3458682"/>
            <a:ext cx="328135" cy="28932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5A860D33-9772-4EB6-9AE9-D075B02E679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9694" y="3059452"/>
            <a:ext cx="705306" cy="70530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DD53429F-09A5-4981-BE29-404E0A11F1A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5265" y="3038715"/>
            <a:ext cx="529193" cy="743045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A7AB84EE-41C2-40E3-B8BC-159BEC4D9AD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4247" y="3074314"/>
            <a:ext cx="760921" cy="66886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44A305E8-946D-4A9B-9FC5-1F5D8B07B17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5710" y="2983592"/>
            <a:ext cx="811644" cy="804773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448799" y="6495457"/>
            <a:ext cx="2743200" cy="365125"/>
          </a:xfrm>
        </p:spPr>
        <p:txBody>
          <a:bodyPr/>
          <a:lstStyle/>
          <a:p>
            <a:fld id="{CB54033A-A304-4FBC-BC2B-FB29A6B36650}" type="slidenum">
              <a:rPr lang="ru-RU" smtClean="0">
                <a:solidFill>
                  <a:schemeClr val="tx1"/>
                </a:solidFill>
              </a:rPr>
              <a:t>16</a:t>
            </a:fld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034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Прямоугольник 51">
            <a:extLst>
              <a:ext uri="{FF2B5EF4-FFF2-40B4-BE49-F238E27FC236}">
                <a16:creationId xmlns:a16="http://schemas.microsoft.com/office/drawing/2014/main" xmlns="" id="{6F296F23-988B-4067-AA1E-F546BD2B4114}"/>
              </a:ext>
            </a:extLst>
          </p:cNvPr>
          <p:cNvSpPr/>
          <p:nvPr/>
        </p:nvSpPr>
        <p:spPr>
          <a:xfrm>
            <a:off x="13241" y="5447059"/>
            <a:ext cx="12178760" cy="1288274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xmlns="" id="{0B6F630F-5EA2-43C1-9EC2-483B0C7D4D4D}"/>
              </a:ext>
            </a:extLst>
          </p:cNvPr>
          <p:cNvSpPr/>
          <p:nvPr/>
        </p:nvSpPr>
        <p:spPr>
          <a:xfrm>
            <a:off x="13240" y="5055263"/>
            <a:ext cx="8154024" cy="61196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E9070203-1893-4F26-8BCE-47047F02BD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1594"/>
            <a:ext cx="8167264" cy="3541557"/>
          </a:xfrm>
          <a:prstGeom prst="rect">
            <a:avLst/>
          </a:prstGeom>
        </p:spPr>
      </p:pic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xmlns="" id="{8D7C5DCC-29F1-4C22-B8A7-7FAC88754819}"/>
              </a:ext>
            </a:extLst>
          </p:cNvPr>
          <p:cNvSpPr/>
          <p:nvPr/>
        </p:nvSpPr>
        <p:spPr>
          <a:xfrm>
            <a:off x="0" y="1540430"/>
            <a:ext cx="4162425" cy="755998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xmlns="" id="{0979FDB7-2AD8-474A-9F0E-BC11FAECE934}"/>
              </a:ext>
            </a:extLst>
          </p:cNvPr>
          <p:cNvSpPr/>
          <p:nvPr/>
        </p:nvSpPr>
        <p:spPr>
          <a:xfrm>
            <a:off x="0" y="3413971"/>
            <a:ext cx="4162425" cy="755998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xmlns="" id="{5581E191-7A18-4A79-BDD6-8D98E814F7AC}"/>
              </a:ext>
            </a:extLst>
          </p:cNvPr>
          <p:cNvSpPr/>
          <p:nvPr/>
        </p:nvSpPr>
        <p:spPr>
          <a:xfrm>
            <a:off x="0" y="2477201"/>
            <a:ext cx="4162425" cy="755998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3B1BC658-4EA2-4B7A-B137-5402ABEC00A4}"/>
              </a:ext>
            </a:extLst>
          </p:cNvPr>
          <p:cNvSpPr txBox="1"/>
          <p:nvPr/>
        </p:nvSpPr>
        <p:spPr>
          <a:xfrm>
            <a:off x="1276350" y="479789"/>
            <a:ext cx="981075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ЭЛЕМЕНТЫ ЭФФЕКТИВНОГО СЕЛЬСКОХОЗЯЙСТВЕННОГО ПРЕДПРИЯТИЯ</a:t>
            </a:r>
          </a:p>
        </p:txBody>
      </p:sp>
      <p:grpSp>
        <p:nvGrpSpPr>
          <p:cNvPr id="132" name="Группа 131">
            <a:extLst>
              <a:ext uri="{FF2B5EF4-FFF2-40B4-BE49-F238E27FC236}">
                <a16:creationId xmlns:a16="http://schemas.microsoft.com/office/drawing/2014/main" xmlns="" id="{7B853B4E-EAD1-4EA0-9FDB-99792EEF9FC4}"/>
              </a:ext>
            </a:extLst>
          </p:cNvPr>
          <p:cNvGrpSpPr/>
          <p:nvPr/>
        </p:nvGrpSpPr>
        <p:grpSpPr>
          <a:xfrm>
            <a:off x="857250" y="879899"/>
            <a:ext cx="10058400" cy="148066"/>
            <a:chOff x="857250" y="699531"/>
            <a:chExt cx="8658225" cy="180677"/>
          </a:xfrm>
        </p:grpSpPr>
        <p:sp>
          <p:nvSpPr>
            <p:cNvPr id="133" name="Прямоугольник 132">
              <a:extLst>
                <a:ext uri="{FF2B5EF4-FFF2-40B4-BE49-F238E27FC236}">
                  <a16:creationId xmlns:a16="http://schemas.microsoft.com/office/drawing/2014/main" xmlns="" id="{23BF53DB-A7C3-4E96-B9B7-6B74A4457ECE}"/>
                </a:ext>
              </a:extLst>
            </p:cNvPr>
            <p:cNvSpPr/>
            <p:nvPr/>
          </p:nvSpPr>
          <p:spPr>
            <a:xfrm flipV="1">
              <a:off x="857250" y="699531"/>
              <a:ext cx="8658225" cy="45719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4" name="Прямоугольник 133">
              <a:extLst>
                <a:ext uri="{FF2B5EF4-FFF2-40B4-BE49-F238E27FC236}">
                  <a16:creationId xmlns:a16="http://schemas.microsoft.com/office/drawing/2014/main" xmlns="" id="{CF2BCB20-34CE-47CE-9691-63687B0ED0EE}"/>
                </a:ext>
              </a:extLst>
            </p:cNvPr>
            <p:cNvSpPr/>
            <p:nvPr/>
          </p:nvSpPr>
          <p:spPr>
            <a:xfrm>
              <a:off x="857250" y="775433"/>
              <a:ext cx="8658225" cy="104775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35" name="Рисунок 134">
            <a:extLst>
              <a:ext uri="{FF2B5EF4-FFF2-40B4-BE49-F238E27FC236}">
                <a16:creationId xmlns:a16="http://schemas.microsoft.com/office/drawing/2014/main" xmlns="" id="{0D6FCE05-D612-489F-9D71-E753DD3C98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175859"/>
            <a:ext cx="1012580" cy="929847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7EDDC04E-C3FE-4449-BE1B-6143C78A6C5F}"/>
              </a:ext>
            </a:extLst>
          </p:cNvPr>
          <p:cNvSpPr/>
          <p:nvPr/>
        </p:nvSpPr>
        <p:spPr>
          <a:xfrm>
            <a:off x="968935" y="5769496"/>
            <a:ext cx="35484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ДЕФИЦИТ КВАЛИФИЦИРОВАННЫХ КАДРОВ 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как внутри предприятий, так и внешних специалистов по ИТ максимально погруженных </a:t>
            </a:r>
            <a:b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в специфику сельскохозяйственного производства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DC0AE135-9D59-4BD9-9CE6-2FCA0864CDB1}"/>
              </a:ext>
            </a:extLst>
          </p:cNvPr>
          <p:cNvSpPr txBox="1"/>
          <p:nvPr/>
        </p:nvSpPr>
        <p:spPr>
          <a:xfrm>
            <a:off x="352540" y="1570341"/>
            <a:ext cx="3400425" cy="7307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СИСТЕМЫ АВТОМАТИЗАЦИИ БИЗНЕС ПРОЦЕССОВ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(бухгалтерский и управленческий учет)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E08E69EE-E364-467F-9123-E82AE3673E6A}"/>
              </a:ext>
            </a:extLst>
          </p:cNvPr>
          <p:cNvSpPr txBox="1"/>
          <p:nvPr/>
        </p:nvSpPr>
        <p:spPr>
          <a:xfrm>
            <a:off x="352540" y="2521007"/>
            <a:ext cx="367053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СИСТЕМЫ МОНИТОРИНГА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И ТЕЛЕМЕТРИИ ТЕХНИКИ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(контроль машин и механизмов), системы связи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6BCCEB63-4AF5-4065-85A3-18D513B13C78}"/>
              </a:ext>
            </a:extLst>
          </p:cNvPr>
          <p:cNvSpPr txBox="1"/>
          <p:nvPr/>
        </p:nvSpPr>
        <p:spPr>
          <a:xfrm>
            <a:off x="352540" y="3559657"/>
            <a:ext cx="3590809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СИСТЕМЫ АГРОМОНИТОРИНГА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(мониторинг полей, погоды, вредителей и т.д.)</a:t>
            </a:r>
          </a:p>
        </p:txBody>
      </p: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xmlns="" id="{1B64FAC0-B52F-4786-A103-48B9E7582452}"/>
              </a:ext>
            </a:extLst>
          </p:cNvPr>
          <p:cNvGrpSpPr/>
          <p:nvPr/>
        </p:nvGrpSpPr>
        <p:grpSpPr>
          <a:xfrm>
            <a:off x="8574338" y="1158103"/>
            <a:ext cx="3240159" cy="4025546"/>
            <a:chOff x="8294500" y="1291711"/>
            <a:chExt cx="3240159" cy="4025546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A2CA60D4-4B2B-4F25-A8DE-257D8E4B7A95}"/>
                </a:ext>
              </a:extLst>
            </p:cNvPr>
            <p:cNvSpPr txBox="1"/>
            <p:nvPr/>
          </p:nvSpPr>
          <p:spPr>
            <a:xfrm>
              <a:off x="8294500" y="1291711"/>
              <a:ext cx="308426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ЦЕНТР УПРАВЛЕНИЯ ПРЕДПРИЯТИЕМ </a:t>
              </a:r>
            </a:p>
            <a:p>
              <a:r>
                <a:rPr lang="ru-RU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(ДИСПЕТЧЕРСКИЙ ПУНКТ)</a:t>
              </a:r>
              <a:endParaRPr lang="ru-RU" sz="16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2448AB84-BDE3-40EC-88EF-82DB5783B7D4}"/>
                </a:ext>
              </a:extLst>
            </p:cNvPr>
            <p:cNvSpPr txBox="1"/>
            <p:nvPr/>
          </p:nvSpPr>
          <p:spPr>
            <a:xfrm>
              <a:off x="8756910" y="2077502"/>
              <a:ext cx="2777749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Увеличение</a:t>
              </a:r>
              <a:b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ПРОИЗВОДИТЕЛЬНОСТИ ТРУДА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E18E331C-3E01-4C26-B8C9-A327E856EFD0}"/>
                </a:ext>
              </a:extLst>
            </p:cNvPr>
            <p:cNvSpPr txBox="1"/>
            <p:nvPr/>
          </p:nvSpPr>
          <p:spPr>
            <a:xfrm>
              <a:off x="8756910" y="2633120"/>
              <a:ext cx="2491999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/>
              <a: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Снижение</a:t>
              </a:r>
              <a:b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ЗАТРАТ НА ПРОИЗВОДСТВО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6C3059EF-E7CC-4726-8823-767F7C0914BF}"/>
                </a:ext>
              </a:extLst>
            </p:cNvPr>
            <p:cNvSpPr txBox="1"/>
            <p:nvPr/>
          </p:nvSpPr>
          <p:spPr>
            <a:xfrm>
              <a:off x="8756910" y="3188738"/>
              <a:ext cx="2777749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/>
              <a: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Улучшение</a:t>
              </a:r>
              <a:b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КОНТРОЛЯ ЗА ПРОИЗВОДСТВОМ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0A2813B1-3FC7-4451-ACF9-772929A68DA7}"/>
                </a:ext>
              </a:extLst>
            </p:cNvPr>
            <p:cNvSpPr txBox="1"/>
            <p:nvPr/>
          </p:nvSpPr>
          <p:spPr>
            <a:xfrm>
              <a:off x="8756910" y="3744356"/>
              <a:ext cx="2187199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/>
              <a: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Улучшение</a:t>
              </a:r>
              <a:b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КАЧЕСТВА ПРОДУКЦИИ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3856C023-1307-4903-9863-4B3B447EC541}"/>
                </a:ext>
              </a:extLst>
            </p:cNvPr>
            <p:cNvSpPr txBox="1"/>
            <p:nvPr/>
          </p:nvSpPr>
          <p:spPr>
            <a:xfrm>
              <a:off x="8756910" y="4299974"/>
              <a:ext cx="1729999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/>
              <a: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Улучшение</a:t>
              </a:r>
              <a:b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УСЛОВИЙ РАБОТЫ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xmlns="" id="{0ECD24E3-CC06-45ED-9685-3B78A2747884}"/>
                </a:ext>
              </a:extLst>
            </p:cNvPr>
            <p:cNvSpPr txBox="1"/>
            <p:nvPr/>
          </p:nvSpPr>
          <p:spPr>
            <a:xfrm>
              <a:off x="8756910" y="4855592"/>
              <a:ext cx="2491999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/>
              <a: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Увеличение</a:t>
              </a:r>
              <a:b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КОНКУРЕНТОСПОСОБНОСТИ</a:t>
              </a:r>
            </a:p>
          </p:txBody>
        </p:sp>
        <p:pic>
          <p:nvPicPr>
            <p:cNvPr id="32" name="Рисунок 31">
              <a:extLst>
                <a:ext uri="{FF2B5EF4-FFF2-40B4-BE49-F238E27FC236}">
                  <a16:creationId xmlns:a16="http://schemas.microsoft.com/office/drawing/2014/main" xmlns="" id="{5047D789-F42B-45A9-9AA9-F3C2734CB04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57763" y="2135887"/>
              <a:ext cx="328135" cy="289323"/>
            </a:xfrm>
            <a:prstGeom prst="rect">
              <a:avLst/>
            </a:prstGeom>
          </p:spPr>
        </p:pic>
        <p:pic>
          <p:nvPicPr>
            <p:cNvPr id="33" name="Рисунок 32">
              <a:extLst>
                <a:ext uri="{FF2B5EF4-FFF2-40B4-BE49-F238E27FC236}">
                  <a16:creationId xmlns:a16="http://schemas.microsoft.com/office/drawing/2014/main" xmlns="" id="{47AE91F9-51E3-49AC-860D-A0383A7E277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57763" y="2688619"/>
              <a:ext cx="328135" cy="289323"/>
            </a:xfrm>
            <a:prstGeom prst="rect">
              <a:avLst/>
            </a:prstGeom>
          </p:spPr>
        </p:pic>
        <p:pic>
          <p:nvPicPr>
            <p:cNvPr id="34" name="Рисунок 33">
              <a:extLst>
                <a:ext uri="{FF2B5EF4-FFF2-40B4-BE49-F238E27FC236}">
                  <a16:creationId xmlns:a16="http://schemas.microsoft.com/office/drawing/2014/main" xmlns="" id="{8B9DDAED-D2FE-4299-B71D-AA4B4BDCCC7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57763" y="3241351"/>
              <a:ext cx="328135" cy="289323"/>
            </a:xfrm>
            <a:prstGeom prst="rect">
              <a:avLst/>
            </a:prstGeom>
          </p:spPr>
        </p:pic>
        <p:pic>
          <p:nvPicPr>
            <p:cNvPr id="35" name="Рисунок 34">
              <a:extLst>
                <a:ext uri="{FF2B5EF4-FFF2-40B4-BE49-F238E27FC236}">
                  <a16:creationId xmlns:a16="http://schemas.microsoft.com/office/drawing/2014/main" xmlns="" id="{D5DAF80F-8F80-4A45-85F1-8D4BAA71AC8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57763" y="3794083"/>
              <a:ext cx="328135" cy="289323"/>
            </a:xfrm>
            <a:prstGeom prst="rect">
              <a:avLst/>
            </a:prstGeom>
          </p:spPr>
        </p:pic>
        <p:pic>
          <p:nvPicPr>
            <p:cNvPr id="36" name="Рисунок 35">
              <a:extLst>
                <a:ext uri="{FF2B5EF4-FFF2-40B4-BE49-F238E27FC236}">
                  <a16:creationId xmlns:a16="http://schemas.microsoft.com/office/drawing/2014/main" xmlns="" id="{849FACD8-20FF-4139-BDEE-7BD8D5E6EC9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57763" y="4346815"/>
              <a:ext cx="328135" cy="289323"/>
            </a:xfrm>
            <a:prstGeom prst="rect">
              <a:avLst/>
            </a:prstGeom>
          </p:spPr>
        </p:pic>
        <p:pic>
          <p:nvPicPr>
            <p:cNvPr id="37" name="Рисунок 36">
              <a:extLst>
                <a:ext uri="{FF2B5EF4-FFF2-40B4-BE49-F238E27FC236}">
                  <a16:creationId xmlns:a16="http://schemas.microsoft.com/office/drawing/2014/main" xmlns="" id="{64EBBF57-6D87-42A5-AB57-AA5B1A63F9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57763" y="4899548"/>
              <a:ext cx="328135" cy="289323"/>
            </a:xfrm>
            <a:prstGeom prst="rect">
              <a:avLst/>
            </a:prstGeom>
          </p:spPr>
        </p:pic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45E3EA16-BE26-423B-AD8F-C75C8D23A896}"/>
              </a:ext>
            </a:extLst>
          </p:cNvPr>
          <p:cNvSpPr txBox="1"/>
          <p:nvPr/>
        </p:nvSpPr>
        <p:spPr>
          <a:xfrm>
            <a:off x="352540" y="5104642"/>
            <a:ext cx="69626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СДЕРЖИВАЮЩИЕ ФАКТОРЫ ВНЕДРЕНИЯ ЦИФРОВЫХ ТЕХНОЛОГИЙ В СЕЛЬСКОХОЗЯЙСТВЕННЫХ ПРЕДПРИЯТИЯХ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A752251E-6550-4FBE-B903-BCB1FCDCE31D}"/>
              </a:ext>
            </a:extLst>
          </p:cNvPr>
          <p:cNvSpPr txBox="1"/>
          <p:nvPr/>
        </p:nvSpPr>
        <p:spPr>
          <a:xfrm>
            <a:off x="9032346" y="5769495"/>
            <a:ext cx="286702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ВЫСОКАЯ ФИНАНСОВАЯ НАГРУЗКА 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при внедрении технологий у большинства сельскохозяйственных предприятий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xmlns="" id="{5FE5BB24-C999-4349-A816-23FC8F320642}"/>
              </a:ext>
            </a:extLst>
          </p:cNvPr>
          <p:cNvSpPr txBox="1"/>
          <p:nvPr/>
        </p:nvSpPr>
        <p:spPr>
          <a:xfrm>
            <a:off x="5473059" y="5769496"/>
            <a:ext cx="2867025" cy="7125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300" b="1" dirty="0">
                <a:latin typeface="Arial" panose="020B0604020202020204" pitchFamily="34" charset="0"/>
                <a:cs typeface="Arial" panose="020B0604020202020204" pitchFamily="34" charset="0"/>
              </a:rPr>
              <a:t>НЕДОСТАТОЧНОЕ РАЗВИТИЕ ЦИФРОВОЙ ИНФРАСТРУКТУРЫ И СВЯЗИ </a:t>
            </a:r>
            <a:r>
              <a:rPr lang="ru-RU" sz="1100" dirty="0">
                <a:latin typeface="Arial" panose="020B0604020202020204" pitchFamily="34" charset="0"/>
                <a:cs typeface="Arial" panose="020B0604020202020204" pitchFamily="34" charset="0"/>
              </a:rPr>
              <a:t>в сельской местности </a:t>
            </a:r>
            <a:endParaRPr lang="ru-RU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8" name="Рисунок 47">
            <a:extLst>
              <a:ext uri="{FF2B5EF4-FFF2-40B4-BE49-F238E27FC236}">
                <a16:creationId xmlns:a16="http://schemas.microsoft.com/office/drawing/2014/main" xmlns="" id="{64091AA6-D6FC-485E-BC7E-06846096B87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3838" y="5790481"/>
            <a:ext cx="515017" cy="510657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xmlns="" id="{CF5FEC79-0CF7-4497-BBDB-0708AC3DFD5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9976" y="5833220"/>
            <a:ext cx="402627" cy="403412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xmlns="" id="{A977A304-C6E5-4D7A-9EC4-DAA5499EDB1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62" y="5837623"/>
            <a:ext cx="474793" cy="416372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CB54033A-A304-4FBC-BC2B-FB29A6B36650}" type="slidenum">
              <a:rPr lang="ru-RU" smtClean="0">
                <a:solidFill>
                  <a:schemeClr val="tx1"/>
                </a:solidFill>
              </a:rPr>
              <a:t>17</a:t>
            </a:fld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8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xmlns="" id="{C3E6CE0C-896A-4CA8-BDC6-AF8034999D26}"/>
              </a:ext>
            </a:extLst>
          </p:cNvPr>
          <p:cNvSpPr/>
          <p:nvPr/>
        </p:nvSpPr>
        <p:spPr>
          <a:xfrm>
            <a:off x="0" y="1208314"/>
            <a:ext cx="12192000" cy="5046752"/>
          </a:xfrm>
          <a:prstGeom prst="rect">
            <a:avLst/>
          </a:prstGeom>
          <a:solidFill>
            <a:schemeClr val="bg1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493DC77-BF07-44C1-9A24-E1AC0B518967}"/>
              </a:ext>
            </a:extLst>
          </p:cNvPr>
          <p:cNvSpPr txBox="1"/>
          <p:nvPr/>
        </p:nvSpPr>
        <p:spPr>
          <a:xfrm>
            <a:off x="1516259" y="516414"/>
            <a:ext cx="754086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ЗАДАЧИ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32" name="Группа 131">
            <a:extLst>
              <a:ext uri="{FF2B5EF4-FFF2-40B4-BE49-F238E27FC236}">
                <a16:creationId xmlns:a16="http://schemas.microsoft.com/office/drawing/2014/main" xmlns="" id="{7B853B4E-EAD1-4EA0-9FDB-99792EEF9FC4}"/>
              </a:ext>
            </a:extLst>
          </p:cNvPr>
          <p:cNvGrpSpPr/>
          <p:nvPr/>
        </p:nvGrpSpPr>
        <p:grpSpPr>
          <a:xfrm>
            <a:off x="857249" y="879899"/>
            <a:ext cx="10757455" cy="148066"/>
            <a:chOff x="857250" y="699531"/>
            <a:chExt cx="8658225" cy="180677"/>
          </a:xfrm>
        </p:grpSpPr>
        <p:sp>
          <p:nvSpPr>
            <p:cNvPr id="133" name="Прямоугольник 132">
              <a:extLst>
                <a:ext uri="{FF2B5EF4-FFF2-40B4-BE49-F238E27FC236}">
                  <a16:creationId xmlns:a16="http://schemas.microsoft.com/office/drawing/2014/main" xmlns="" id="{23BF53DB-A7C3-4E96-B9B7-6B74A4457ECE}"/>
                </a:ext>
              </a:extLst>
            </p:cNvPr>
            <p:cNvSpPr/>
            <p:nvPr/>
          </p:nvSpPr>
          <p:spPr>
            <a:xfrm flipV="1">
              <a:off x="857250" y="699531"/>
              <a:ext cx="8658225" cy="45719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4" name="Прямоугольник 133">
              <a:extLst>
                <a:ext uri="{FF2B5EF4-FFF2-40B4-BE49-F238E27FC236}">
                  <a16:creationId xmlns:a16="http://schemas.microsoft.com/office/drawing/2014/main" xmlns="" id="{CF2BCB20-34CE-47CE-9691-63687B0ED0EE}"/>
                </a:ext>
              </a:extLst>
            </p:cNvPr>
            <p:cNvSpPr/>
            <p:nvPr/>
          </p:nvSpPr>
          <p:spPr>
            <a:xfrm>
              <a:off x="857250" y="775433"/>
              <a:ext cx="8658225" cy="104775"/>
            </a:xfrm>
            <a:prstGeom prst="rect">
              <a:avLst/>
            </a:prstGeom>
            <a:solidFill>
              <a:srgbClr val="E0B0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35" name="Рисунок 134">
            <a:extLst>
              <a:ext uri="{FF2B5EF4-FFF2-40B4-BE49-F238E27FC236}">
                <a16:creationId xmlns:a16="http://schemas.microsoft.com/office/drawing/2014/main" xmlns="" id="{0D6FCE05-D612-489F-9D71-E753DD3C98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1" y="175859"/>
            <a:ext cx="1012580" cy="929847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xmlns="" id="{F7D3688A-32B8-43DD-9275-00CD5FDEF4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117" y="1413407"/>
            <a:ext cx="404263" cy="356447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xmlns="" id="{F7D3688A-32B8-43DD-9275-00CD5FDEF4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598" y="4876516"/>
            <a:ext cx="404263" cy="356447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xmlns="" id="{F7D3688A-32B8-43DD-9275-00CD5FDEF4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116" y="2682836"/>
            <a:ext cx="404263" cy="356447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E258EC45-E6E1-490D-8F59-B19AFA1B2432}"/>
              </a:ext>
            </a:extLst>
          </p:cNvPr>
          <p:cNvSpPr txBox="1"/>
          <p:nvPr/>
        </p:nvSpPr>
        <p:spPr>
          <a:xfrm>
            <a:off x="1175054" y="1369744"/>
            <a:ext cx="4888707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500" dirty="0"/>
              <a:t>Приоритет селекция и </a:t>
            </a:r>
            <a:r>
              <a:rPr lang="ru-RU" sz="2500" dirty="0" smtClean="0"/>
              <a:t>семеноводство</a:t>
            </a:r>
            <a:endParaRPr lang="ru-RU" sz="25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E258EC45-E6E1-490D-8F59-B19AFA1B2432}"/>
              </a:ext>
            </a:extLst>
          </p:cNvPr>
          <p:cNvSpPr txBox="1"/>
          <p:nvPr/>
        </p:nvSpPr>
        <p:spPr>
          <a:xfrm>
            <a:off x="7211972" y="4817696"/>
            <a:ext cx="4683715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/>
            <a:r>
              <a:rPr lang="ru-RU" sz="2500" dirty="0" smtClean="0"/>
              <a:t>Продолжить автоматизацию производственных процессов</a:t>
            </a:r>
            <a:endParaRPr lang="ru-RU" sz="2500" dirty="0"/>
          </a:p>
        </p:txBody>
      </p:sp>
      <p:pic>
        <p:nvPicPr>
          <p:cNvPr id="56" name="Рисунок 55">
            <a:extLst>
              <a:ext uri="{FF2B5EF4-FFF2-40B4-BE49-F238E27FC236}">
                <a16:creationId xmlns:a16="http://schemas.microsoft.com/office/drawing/2014/main" xmlns="" id="{F7D3688A-32B8-43DD-9275-00CD5FDEF4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2114" y="1413407"/>
            <a:ext cx="404263" cy="356447"/>
          </a:xfrm>
          <a:prstGeom prst="rect">
            <a:avLst/>
          </a:prstGeom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E258EC45-E6E1-490D-8F59-B19AFA1B2432}"/>
              </a:ext>
            </a:extLst>
          </p:cNvPr>
          <p:cNvSpPr txBox="1"/>
          <p:nvPr/>
        </p:nvSpPr>
        <p:spPr>
          <a:xfrm>
            <a:off x="7211972" y="1413407"/>
            <a:ext cx="4888707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/>
            <a:r>
              <a:rPr lang="ru-RU" sz="2500" dirty="0" smtClean="0"/>
              <a:t>АО «</a:t>
            </a:r>
            <a:r>
              <a:rPr lang="ru-RU" sz="2500" dirty="0" err="1" smtClean="0"/>
              <a:t>ТомскАгроИнвест</a:t>
            </a:r>
            <a:r>
              <a:rPr lang="ru-RU" sz="2500" dirty="0" smtClean="0"/>
              <a:t>» </a:t>
            </a:r>
            <a:r>
              <a:rPr lang="ru-RU" sz="2500" dirty="0" smtClean="0"/>
              <a:t>должен стать </a:t>
            </a:r>
            <a:r>
              <a:rPr lang="ru-RU" sz="2500" dirty="0" err="1"/>
              <a:t>агрегатором</a:t>
            </a:r>
            <a:r>
              <a:rPr lang="ru-RU" sz="2500" dirty="0"/>
              <a:t> для КФХ в реализации зерновых культур, овощей и картофеля</a:t>
            </a:r>
          </a:p>
        </p:txBody>
      </p:sp>
      <p:pic>
        <p:nvPicPr>
          <p:cNvPr id="58" name="Рисунок 57">
            <a:extLst>
              <a:ext uri="{FF2B5EF4-FFF2-40B4-BE49-F238E27FC236}">
                <a16:creationId xmlns:a16="http://schemas.microsoft.com/office/drawing/2014/main" xmlns="" id="{F7D3688A-32B8-43DD-9275-00CD5FDEF4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598" y="3460453"/>
            <a:ext cx="404263" cy="356447"/>
          </a:xfrm>
          <a:prstGeom prst="rect">
            <a:avLst/>
          </a:prstGeom>
        </p:spPr>
      </p:pic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E258EC45-E6E1-490D-8F59-B19AFA1B2432}"/>
              </a:ext>
            </a:extLst>
          </p:cNvPr>
          <p:cNvSpPr txBox="1"/>
          <p:nvPr/>
        </p:nvSpPr>
        <p:spPr>
          <a:xfrm>
            <a:off x="1088491" y="2623536"/>
            <a:ext cx="4888707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/>
            <a:r>
              <a:rPr lang="ru-RU" sz="2500" dirty="0" smtClean="0"/>
              <a:t>Продолжить программу «Развитие овощеводства и картофелеводства»</a:t>
            </a:r>
            <a:endParaRPr lang="ru-RU" sz="25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E258EC45-E6E1-490D-8F59-B19AFA1B2432}"/>
              </a:ext>
            </a:extLst>
          </p:cNvPr>
          <p:cNvSpPr txBox="1"/>
          <p:nvPr/>
        </p:nvSpPr>
        <p:spPr>
          <a:xfrm>
            <a:off x="7224861" y="3318456"/>
            <a:ext cx="4888707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/>
            <a:r>
              <a:rPr lang="ru-RU" sz="2500" dirty="0" smtClean="0"/>
              <a:t>Продолжить реализацию мероприятий программы «Развитие мелиорации»</a:t>
            </a:r>
            <a:endParaRPr lang="ru-RU" sz="2500" dirty="0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F7D3688A-32B8-43DD-9275-00CD5FDEF4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115" y="4175658"/>
            <a:ext cx="404263" cy="356447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E258EC45-E6E1-490D-8F59-B19AFA1B2432}"/>
              </a:ext>
            </a:extLst>
          </p:cNvPr>
          <p:cNvSpPr txBox="1"/>
          <p:nvPr/>
        </p:nvSpPr>
        <p:spPr>
          <a:xfrm>
            <a:off x="1101534" y="4048255"/>
            <a:ext cx="4888707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/>
            <a:r>
              <a:rPr lang="ru-RU" sz="2500" dirty="0" smtClean="0"/>
              <a:t>Продолжить </a:t>
            </a:r>
            <a:r>
              <a:rPr lang="ru-RU" sz="2500" dirty="0"/>
              <a:t>мероприятия по вводу земель в сельскохозяйственный оборот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/>
          <a:p>
            <a:fld id="{CB54033A-A304-4FBC-BC2B-FB29A6B36650}" type="slidenum">
              <a:rPr lang="ru-RU" smtClean="0">
                <a:solidFill>
                  <a:schemeClr val="tx1"/>
                </a:solidFill>
              </a:rPr>
              <a:t>18</a:t>
            </a:fld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20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7B9218DA-D416-4DD5-81CF-E6E3EECF58A2}"/>
              </a:ext>
            </a:extLst>
          </p:cNvPr>
          <p:cNvSpPr/>
          <p:nvPr/>
        </p:nvSpPr>
        <p:spPr>
          <a:xfrm>
            <a:off x="1985963" y="2195513"/>
            <a:ext cx="8220075" cy="2600325"/>
          </a:xfrm>
          <a:prstGeom prst="rect">
            <a:avLst/>
          </a:prstGeom>
          <a:solidFill>
            <a:schemeClr val="bg1"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838200" y="23431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E13136C4-2AB4-4E23-A0BA-463AC5B53D1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078" y="2726946"/>
            <a:ext cx="1674252" cy="15374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258EC45-E6E1-490D-8F59-B19AFA1B2432}"/>
              </a:ext>
            </a:extLst>
          </p:cNvPr>
          <p:cNvSpPr txBox="1"/>
          <p:nvPr/>
        </p:nvSpPr>
        <p:spPr>
          <a:xfrm>
            <a:off x="4902993" y="2867025"/>
            <a:ext cx="4888707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latin typeface="Arial" panose="020B0604020202020204" pitchFamily="34" charset="0"/>
                <a:cs typeface="Arial" panose="020B0604020202020204" pitchFamily="34" charset="0"/>
              </a:rPr>
              <a:t>СПАСИБО</a:t>
            </a:r>
          </a:p>
          <a:p>
            <a:r>
              <a:rPr lang="ru-RU" sz="4400" b="1" dirty="0">
                <a:latin typeface="Arial" panose="020B0604020202020204" pitchFamily="34" charset="0"/>
                <a:cs typeface="Arial" panose="020B0604020202020204" pitchFamily="34" charset="0"/>
              </a:rPr>
              <a:t>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91161606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16546</TotalTime>
  <Words>1176</Words>
  <Application>Microsoft Office PowerPoint</Application>
  <PresentationFormat>Произвольный</PresentationFormat>
  <Paragraphs>567</Paragraphs>
  <Slides>19</Slides>
  <Notes>19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Anastasiya Ozel</dc:creator>
  <cp:lastModifiedBy>Елена Кирилова</cp:lastModifiedBy>
  <cp:revision>458</cp:revision>
  <cp:lastPrinted>2023-04-06T02:48:56Z</cp:lastPrinted>
  <dcterms:created xsi:type="dcterms:W3CDTF">2022-03-27T08:39:47Z</dcterms:created>
  <dcterms:modified xsi:type="dcterms:W3CDTF">2023-04-06T11:14:46Z</dcterms:modified>
</cp:coreProperties>
</file>