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1.xml" ContentType="application/vnd.openxmlformats-officedocument.drawingml.chartshapes+xml"/>
  <Override PartName="/ppt/charts/chart9.xml" ContentType="application/vnd.openxmlformats-officedocument.drawingml.chart+xml"/>
  <Override PartName="/ppt/drawings/drawing2.xml" ContentType="application/vnd.openxmlformats-officedocument.drawingml.chartshapes+xml"/>
  <Override PartName="/ppt/charts/chart10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4" r:id="rId4"/>
    <p:sldId id="263" r:id="rId5"/>
    <p:sldId id="268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313387976876116"/>
          <c:y val="5.0593163448886973E-2"/>
          <c:w val="0.6168036616424879"/>
          <c:h val="0.8578958674579092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Кондиционность семян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Кондиционных</c:v>
                </c:pt>
                <c:pt idx="1">
                  <c:v>Некондиционных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98.7</c:v>
                </c:pt>
                <c:pt idx="1">
                  <c:v>1.3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496080696037603E-2"/>
          <c:y val="0.10461193102976964"/>
          <c:w val="0.49768666042189735"/>
          <c:h val="0.7927008090898556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высеяно семян, т</c:v>
                </c:pt>
              </c:strCache>
            </c:strRef>
          </c:tx>
          <c:dPt>
            <c:idx val="5"/>
            <c:bubble3D val="0"/>
            <c:spPr>
              <a:solidFill>
                <a:srgbClr val="FFC000"/>
              </a:solidFill>
            </c:spPr>
          </c:dPt>
          <c:cat>
            <c:strRef>
              <c:f>Лист1!$A$2:$A$9</c:f>
              <c:strCache>
                <c:ptCount val="8"/>
                <c:pt idx="0">
                  <c:v>яровые зерновые и крупяные - 33 408,3 т</c:v>
                </c:pt>
                <c:pt idx="1">
                  <c:v>зернобобовые - 2 805,4 т</c:v>
                </c:pt>
                <c:pt idx="2">
                  <c:v>кукуруза 133,5 т</c:v>
                </c:pt>
                <c:pt idx="3">
                  <c:v>масличные - 387,3 т</c:v>
                </c:pt>
                <c:pt idx="4">
                  <c:v>овощные - 0,4 т</c:v>
                </c:pt>
                <c:pt idx="5">
                  <c:v>картофель - 3 578,3 т</c:v>
                </c:pt>
                <c:pt idx="6">
                  <c:v>лен-долгунец - 1,4 т</c:v>
                </c:pt>
                <c:pt idx="7">
                  <c:v>травы - 48,8 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33408.296999999991</c:v>
                </c:pt>
                <c:pt idx="1">
                  <c:v>2805.4389999999999</c:v>
                </c:pt>
                <c:pt idx="2">
                  <c:v>133.51</c:v>
                </c:pt>
                <c:pt idx="3">
                  <c:v>387.32100000000008</c:v>
                </c:pt>
                <c:pt idx="4">
                  <c:v>0.40269300000000002</c:v>
                </c:pt>
                <c:pt idx="5">
                  <c:v>3578.255000000001</c:v>
                </c:pt>
                <c:pt idx="6">
                  <c:v>1.4473</c:v>
                </c:pt>
                <c:pt idx="7">
                  <c:v>48.784999999999997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404269528720459"/>
          <c:y val="2.2837749319472349E-2"/>
          <c:w val="0.44016389371393311"/>
          <c:h val="0.97716237623143665"/>
        </c:manualLayout>
      </c:layout>
      <c:overlay val="0"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Лист1!$A$2:$A$10</c:f>
              <c:strCache>
                <c:ptCount val="9"/>
                <c:pt idx="0">
                  <c:v>ОС</c:v>
                </c:pt>
                <c:pt idx="1">
                  <c:v>ССЭ</c:v>
                </c:pt>
                <c:pt idx="2">
                  <c:v>СЭ</c:v>
                </c:pt>
                <c:pt idx="3">
                  <c:v>ЭС</c:v>
                </c:pt>
                <c:pt idx="4">
                  <c:v>РС1</c:v>
                </c:pt>
                <c:pt idx="5">
                  <c:v>РС2</c:v>
                </c:pt>
                <c:pt idx="6">
                  <c:v>РС3</c:v>
                </c:pt>
                <c:pt idx="7">
                  <c:v>РС4</c:v>
                </c:pt>
                <c:pt idx="8">
                  <c:v>F1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1811.88</c:v>
                </c:pt>
                <c:pt idx="1">
                  <c:v>39.4</c:v>
                </c:pt>
                <c:pt idx="2">
                  <c:v>314.95</c:v>
                </c:pt>
                <c:pt idx="3">
                  <c:v>5215.45</c:v>
                </c:pt>
                <c:pt idx="4">
                  <c:v>14402.47</c:v>
                </c:pt>
                <c:pt idx="5">
                  <c:v>9584.93</c:v>
                </c:pt>
                <c:pt idx="6">
                  <c:v>5307.76</c:v>
                </c:pt>
                <c:pt idx="7">
                  <c:v>1964.95</c:v>
                </c:pt>
                <c:pt idx="8">
                  <c:v>143.52000000000001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40"/>
        <c:axId val="191001344"/>
        <c:axId val="191002880"/>
      </c:barChart>
      <c:catAx>
        <c:axId val="19100134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400" b="1" i="0"/>
            </a:pPr>
            <a:endParaRPr lang="ru-RU"/>
          </a:p>
        </c:txPr>
        <c:crossAx val="191002880"/>
        <c:crosses val="autoZero"/>
        <c:auto val="1"/>
        <c:lblAlgn val="ctr"/>
        <c:lblOffset val="100"/>
        <c:noMultiLvlLbl val="0"/>
      </c:catAx>
      <c:valAx>
        <c:axId val="19100288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/>
            </a:pPr>
            <a:endParaRPr lang="ru-RU"/>
          </a:p>
        </c:txPr>
        <c:crossAx val="1910013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889761974757476E-2"/>
          <c:y val="5.3151419012671938E-2"/>
          <c:w val="0.75573922074298272"/>
          <c:h val="0.7815158463469302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1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z="1400" b="1" smtClean="0"/>
                      <a:t>86</a:t>
                    </a:r>
                    <a:endParaRPr lang="ru-RU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86.32</c:v>
                </c:pt>
                <c:pt idx="1">
                  <c:v>13.68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889761974757476E-2"/>
          <c:y val="5.3151419012671938E-2"/>
          <c:w val="0.75573922074298272"/>
          <c:h val="0.7815158463469302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1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93</a:t>
                    </a:r>
                    <a:endParaRPr lang="ru-RU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93</c:v>
                </c:pt>
                <c:pt idx="1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889761974757476E-2"/>
          <c:y val="5.3151419012671938E-2"/>
          <c:w val="0.75573922074298272"/>
          <c:h val="0.7815158463469302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1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96</a:t>
                    </a:r>
                    <a:endParaRPr lang="ru-RU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96.6</c:v>
                </c:pt>
                <c:pt idx="1">
                  <c:v>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889761974757476E-2"/>
          <c:y val="5.3151419012671938E-2"/>
          <c:w val="0.80997984839673387"/>
          <c:h val="0.8376065041607931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1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-0.18984219678812914"/>
                  <c:y val="0.13087820156568017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68</a:t>
                    </a:r>
                    <a:endParaRPr lang="ru-RU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67.599999999999994</c:v>
                </c:pt>
                <c:pt idx="1">
                  <c:v>32.4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39.17</c:v>
                </c:pt>
                <c:pt idx="1">
                  <c:v>43.51</c:v>
                </c:pt>
                <c:pt idx="2">
                  <c:v>35.71</c:v>
                </c:pt>
                <c:pt idx="3">
                  <c:v>47.63</c:v>
                </c:pt>
                <c:pt idx="4">
                  <c:v>36.049999999999997</c:v>
                </c:pt>
                <c:pt idx="5">
                  <c:v>29.2</c:v>
                </c:pt>
                <c:pt idx="6">
                  <c:v>41.45</c:v>
                </c:pt>
                <c:pt idx="7">
                  <c:v>50.81</c:v>
                </c:pt>
                <c:pt idx="8">
                  <c:v>39.619999999999997</c:v>
                </c:pt>
                <c:pt idx="9">
                  <c:v>50.91</c:v>
                </c:pt>
                <c:pt idx="10">
                  <c:v>55.6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4165504"/>
        <c:axId val="124171392"/>
      </c:barChart>
      <c:catAx>
        <c:axId val="124165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124171392"/>
        <c:crosses val="autoZero"/>
        <c:auto val="1"/>
        <c:lblAlgn val="ctr"/>
        <c:lblOffset val="100"/>
        <c:noMultiLvlLbl val="0"/>
      </c:catAx>
      <c:valAx>
        <c:axId val="124171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1241655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23254007115241"/>
          <c:y val="0.13908184637951826"/>
          <c:w val="0.88494653525808498"/>
          <c:h val="0.6833153459139459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фузариоз</c:v>
                </c:pt>
              </c:strCache>
            </c:strRef>
          </c:tx>
          <c:spPr>
            <a:solidFill>
              <a:srgbClr val="99E0F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Яровая пшеница</c:v>
                </c:pt>
                <c:pt idx="1">
                  <c:v>Овес</c:v>
                </c:pt>
                <c:pt idx="2">
                  <c:v>Ячмень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19.829999999999998</c:v>
                </c:pt>
                <c:pt idx="1">
                  <c:v>4.0199999999999996</c:v>
                </c:pt>
                <c:pt idx="2">
                  <c:v>13.53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гельминтоспориоз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Яровая пшеница</c:v>
                </c:pt>
                <c:pt idx="1">
                  <c:v>Овес</c:v>
                </c:pt>
                <c:pt idx="2">
                  <c:v>Ячмень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6.92</c:v>
                </c:pt>
                <c:pt idx="1">
                  <c:v>1.27</c:v>
                </c:pt>
                <c:pt idx="2">
                  <c:v>4.6500000000000004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4539264"/>
        <c:axId val="124540800"/>
        <c:axId val="0"/>
      </c:bar3DChart>
      <c:catAx>
        <c:axId val="1245392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70" b="1"/>
            </a:pPr>
            <a:endParaRPr lang="ru-RU"/>
          </a:p>
        </c:txPr>
        <c:crossAx val="124540800"/>
        <c:crosses val="autoZero"/>
        <c:auto val="1"/>
        <c:lblAlgn val="ctr"/>
        <c:lblOffset val="100"/>
        <c:noMultiLvlLbl val="0"/>
      </c:catAx>
      <c:valAx>
        <c:axId val="124540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24539264"/>
        <c:crosses val="autoZero"/>
        <c:crossBetween val="between"/>
      </c:valAx>
      <c:spPr>
        <a:noFill/>
        <a:ln w="25410">
          <a:noFill/>
        </a:ln>
      </c:spPr>
    </c:plotArea>
    <c:legend>
      <c:legendPos val="r"/>
      <c:layout>
        <c:manualLayout>
          <c:xMode val="edge"/>
          <c:yMode val="edge"/>
          <c:x val="0.38268785492722501"/>
          <c:y val="0"/>
          <c:w val="0.52619575280362674"/>
          <c:h val="0.14000019808844649"/>
        </c:manualLayout>
      </c:layout>
      <c:overlay val="0"/>
      <c:txPr>
        <a:bodyPr/>
        <a:lstStyle/>
        <a:p>
          <a:pPr>
            <a:defRPr sz="970" b="1"/>
          </a:pPr>
          <a:endParaRPr lang="ru-RU"/>
        </a:p>
      </c:txPr>
    </c:legend>
    <c:plotVisOnly val="1"/>
    <c:dispBlanksAs val="gap"/>
    <c:showDLblsOverMax val="0"/>
  </c:chart>
  <c:spPr>
    <a:ln>
      <a:solidFill>
        <a:schemeClr val="accent3">
          <a:lumMod val="50000"/>
        </a:schemeClr>
      </a:solidFill>
    </a:ln>
  </c:spPr>
  <c:txPr>
    <a:bodyPr/>
    <a:lstStyle/>
    <a:p>
      <a:pPr>
        <a:defRPr sz="1091"/>
      </a:pPr>
      <a:endParaRPr lang="ru-RU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23254007115241"/>
          <c:y val="0.13908184637951826"/>
          <c:w val="0.88494653525808498"/>
          <c:h val="0.6833153459139459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фузариоз</c:v>
                </c:pt>
              </c:strCache>
            </c:strRef>
          </c:tx>
          <c:spPr>
            <a:solidFill>
              <a:srgbClr val="99E0F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Яровая пшеница</c:v>
                </c:pt>
                <c:pt idx="1">
                  <c:v>Овес</c:v>
                </c:pt>
                <c:pt idx="2">
                  <c:v>Ячмень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11.89</c:v>
                </c:pt>
                <c:pt idx="1">
                  <c:v>6.57</c:v>
                </c:pt>
                <c:pt idx="2">
                  <c:v>9.1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гельминтоспориоз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Яровая пшеница</c:v>
                </c:pt>
                <c:pt idx="1">
                  <c:v>Овес</c:v>
                </c:pt>
                <c:pt idx="2">
                  <c:v>Ячмень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16.489999999999998</c:v>
                </c:pt>
                <c:pt idx="1">
                  <c:v>4.51</c:v>
                </c:pt>
                <c:pt idx="2">
                  <c:v>16.559999999999999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5088512"/>
        <c:axId val="125090048"/>
        <c:axId val="0"/>
      </c:bar3DChart>
      <c:catAx>
        <c:axId val="125088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70" b="1"/>
            </a:pPr>
            <a:endParaRPr lang="ru-RU"/>
          </a:p>
        </c:txPr>
        <c:crossAx val="125090048"/>
        <c:crosses val="autoZero"/>
        <c:auto val="1"/>
        <c:lblAlgn val="ctr"/>
        <c:lblOffset val="100"/>
        <c:noMultiLvlLbl val="0"/>
      </c:catAx>
      <c:valAx>
        <c:axId val="1250900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25088512"/>
        <c:crosses val="autoZero"/>
        <c:crossBetween val="between"/>
      </c:valAx>
      <c:spPr>
        <a:noFill/>
        <a:ln w="25410">
          <a:noFill/>
        </a:ln>
      </c:spPr>
    </c:plotArea>
    <c:legend>
      <c:legendPos val="r"/>
      <c:layout>
        <c:manualLayout>
          <c:xMode val="edge"/>
          <c:yMode val="edge"/>
          <c:x val="0.38268785492722501"/>
          <c:y val="0"/>
          <c:w val="0.52619575280362674"/>
          <c:h val="0.14000019808844649"/>
        </c:manualLayout>
      </c:layout>
      <c:overlay val="0"/>
      <c:txPr>
        <a:bodyPr/>
        <a:lstStyle/>
        <a:p>
          <a:pPr>
            <a:defRPr sz="970" b="1"/>
          </a:pPr>
          <a:endParaRPr lang="ru-RU"/>
        </a:p>
      </c:txPr>
    </c:legend>
    <c:plotVisOnly val="1"/>
    <c:dispBlanksAs val="gap"/>
    <c:showDLblsOverMax val="0"/>
  </c:chart>
  <c:spPr>
    <a:ln>
      <a:solidFill>
        <a:schemeClr val="accent3">
          <a:lumMod val="50000"/>
        </a:schemeClr>
      </a:solidFill>
    </a:ln>
  </c:spPr>
  <c:txPr>
    <a:bodyPr/>
    <a:lstStyle/>
    <a:p>
      <a:pPr>
        <a:defRPr sz="1091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0.1042</cdr:x>
      <cdr:y>0.28953</cdr:y>
    </cdr:from>
    <cdr:to>
      <cdr:x>0.99617</cdr:x>
      <cdr:y>0.29664</cdr:y>
    </cdr:to>
    <cdr:cxnSp macro="">
      <cdr:nvCxnSpPr>
        <cdr:cNvPr id="2" name="Прямая соединительная линия 1"/>
        <cdr:cNvCxnSpPr/>
      </cdr:nvCxnSpPr>
      <cdr:spPr>
        <a:xfrm xmlns:a="http://schemas.openxmlformats.org/drawingml/2006/main" flipH="1" flipV="1">
          <a:off x="451777" y="787023"/>
          <a:ext cx="3867150" cy="19311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2">
          <a:schemeClr val="accent6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0.22359</cdr:x>
      <cdr:y>0.14956</cdr:y>
    </cdr:from>
    <cdr:to>
      <cdr:x>0.35205</cdr:x>
      <cdr:y>0.23172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32449" y="568180"/>
          <a:ext cx="535733" cy="3121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800" b="1" dirty="0" smtClean="0">
              <a:latin typeface="Arial Black" pitchFamily="34" charset="0"/>
            </a:rPr>
            <a:t>26,75</a:t>
          </a:r>
          <a:endParaRPr lang="ru-RU" sz="800" b="1" dirty="0"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0.72448</cdr:x>
      <cdr:y>0.31429</cdr:y>
    </cdr:from>
    <cdr:to>
      <cdr:x>0.96664</cdr:x>
      <cdr:y>0.45044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893416" y="792088"/>
          <a:ext cx="632904" cy="3431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800" b="1" dirty="0" smtClean="0">
              <a:latin typeface="Arial Black" pitchFamily="34" charset="0"/>
            </a:rPr>
            <a:t>18,18</a:t>
          </a:r>
          <a:endParaRPr lang="ru-RU" sz="800" b="1" dirty="0"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0.47651</cdr:x>
      <cdr:y>0.57143</cdr:y>
    </cdr:from>
    <cdr:to>
      <cdr:x>0.60275</cdr:x>
      <cdr:y>0.67183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245344" y="1440160"/>
          <a:ext cx="329946" cy="2530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800" b="1" dirty="0" smtClean="0">
              <a:latin typeface="Arial Black" pitchFamily="34" charset="0"/>
            </a:rPr>
            <a:t>5,29</a:t>
          </a:r>
          <a:endParaRPr lang="ru-RU" sz="800" b="1" dirty="0">
            <a:latin typeface="Arial Black" pitchFamily="34" charset="0"/>
          </a:endParaRPr>
        </a:p>
        <a:p xmlns:a="http://schemas.openxmlformats.org/drawingml/2006/main">
          <a:endParaRPr lang="ru-RU" sz="800" b="1" dirty="0">
            <a:latin typeface="Arial Black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0.22299</cdr:x>
      <cdr:y>0.11886</cdr:y>
    </cdr:from>
    <cdr:to>
      <cdr:x>0.35145</cdr:x>
      <cdr:y>0.20102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83031" y="299634"/>
          <a:ext cx="335873" cy="20712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800" b="1" dirty="0" smtClean="0">
              <a:latin typeface="Arial Black" pitchFamily="34" charset="0"/>
            </a:rPr>
            <a:t>28,38</a:t>
          </a:r>
          <a:endParaRPr lang="ru-RU" sz="800" b="1" dirty="0"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0.72854</cdr:x>
      <cdr:y>0.18239</cdr:y>
    </cdr:from>
    <cdr:to>
      <cdr:x>0.9707</cdr:x>
      <cdr:y>0.31854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904848" y="459800"/>
          <a:ext cx="633155" cy="3432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800" b="1" dirty="0" smtClean="0">
              <a:latin typeface="Arial Black" pitchFamily="34" charset="0"/>
            </a:rPr>
            <a:t>25,66</a:t>
          </a:r>
          <a:endParaRPr lang="ru-RU" sz="800" b="1" dirty="0"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0.47682</cdr:x>
      <cdr:y>0.46921</cdr:y>
    </cdr:from>
    <cdr:to>
      <cdr:x>0.60306</cdr:x>
      <cdr:y>0.56961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246694" y="1182851"/>
          <a:ext cx="330068" cy="253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800" b="1" dirty="0" smtClean="0">
              <a:latin typeface="Arial Black" pitchFamily="34" charset="0"/>
            </a:rPr>
            <a:t>11,08</a:t>
          </a:r>
          <a:endParaRPr lang="ru-RU" sz="800" b="1" dirty="0">
            <a:latin typeface="Arial Black" pitchFamily="34" charset="0"/>
          </a:endParaRPr>
        </a:p>
        <a:p xmlns:a="http://schemas.openxmlformats.org/drawingml/2006/main">
          <a:endParaRPr lang="ru-RU" sz="800" b="1" dirty="0">
            <a:latin typeface="Arial Black" pitchFamily="34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CC7F7DF-842C-4321-9819-00E8D70321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66636" y="150596"/>
            <a:ext cx="7211728" cy="1745581"/>
          </a:xfrm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txBody>
          <a:bodyPr anchor="b"/>
          <a:lstStyle>
            <a:lvl1pPr algn="ctr">
              <a:defRPr sz="6000"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57980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92B351-1160-4CCE-82C8-C3B3E92A7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EE5C7C8B-C9FE-4F5E-AF36-E22D42034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1172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92B351-1160-4CCE-82C8-C3B3E92A7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616700" cy="1325563"/>
          </a:xfrm>
        </p:spPr>
        <p:txBody>
          <a:bodyPr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EE5C7C8B-C9FE-4F5E-AF36-E22D42034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616700" cy="4351338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4" name="Рисунок 3" descr="Изображение выглядит как растение, трава, пятно&#10;&#10;Автоматически созданное описание">
            <a:extLst>
              <a:ext uri="{FF2B5EF4-FFF2-40B4-BE49-F238E27FC236}">
                <a16:creationId xmlns="" xmlns:a16="http://schemas.microsoft.com/office/drawing/2014/main" id="{7FB52325-4949-45B5-90B6-284C5D1E25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063" y="0"/>
            <a:ext cx="46009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92B351-1160-4CCE-82C8-C3B3E92A7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EE5C7C8B-C9FE-4F5E-AF36-E22D42034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38645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7" name="Рисунок 6" descr="Изображение выглядит как текст, трава, внешний, дерево&#10;&#10;Автоматически созданное описание">
            <a:extLst>
              <a:ext uri="{FF2B5EF4-FFF2-40B4-BE49-F238E27FC236}">
                <a16:creationId xmlns="" xmlns:a16="http://schemas.microsoft.com/office/drawing/2014/main" id="{A2B38166-0542-4C9F-A3D8-C495E9A075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2080"/>
            <a:ext cx="12192000" cy="164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50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4CCEE16-EE27-4790-B474-C91203C63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7898" y="365125"/>
            <a:ext cx="6439302" cy="1325563"/>
          </a:xfrm>
        </p:spPr>
        <p:txBody>
          <a:bodyPr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ADA5191-D355-468C-BD2A-7A447F1BD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7898" y="1825625"/>
            <a:ext cx="6439302" cy="4351338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8" name="Рисунок 7" descr="Изображение выглядит как небо, внешний, человек, чай&#10;&#10;Автоматически созданное описание">
            <a:extLst>
              <a:ext uri="{FF2B5EF4-FFF2-40B4-BE49-F238E27FC236}">
                <a16:creationId xmlns="" xmlns:a16="http://schemas.microsoft.com/office/drawing/2014/main" id="{6C858074-E0ED-4705-96A5-212B532E72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64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92B351-1160-4CCE-82C8-C3B3E92A7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9B2007C-5A8A-4723-A276-5BFFEED47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D5A23288-96E6-49A3-A666-0B38AD9EA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BAE4A899-1A20-4E14-A676-4EDE7B8F6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00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3801064-EDC4-44AE-BA62-F5746598A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90E6426-778C-421A-8B7F-1F7D1229B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D93944-7120-4189-95D7-F04AA885A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2A34385-214E-4475-8273-02DB9EFD5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C3101DC-CD2C-4233-8130-C44DD9CFE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86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D131650-BFD6-40CA-8B74-032C2E266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2747AFA-C3A1-41E1-BE31-8AC051C08C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05BD9D6-9396-42DB-B566-21F0020303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913E415-DDCD-43F7-8DFA-14054F6CF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4886AED-7E35-40C6-A456-666627FA5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E6008A4-8AFD-4A6F-BA1E-80EE9585B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62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B3A437-784C-4684-89C6-08ECD09D6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B6050AD-91F2-4F76-AAF8-257877B24D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79372B2-41E0-47C3-ABA0-D536374BC6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70959CAD-069C-42B1-9BC7-8B396FB693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E4ED07C-A04C-4B8D-AC0E-695860DD15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95BCF5D1-2F37-4FF2-B3B8-AF2DA6AC2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6D2DA352-7AFB-4384-AEA9-D230ABD92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D9E5D61D-0D92-46F3-A16E-2B3020497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45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70E7FF2-5E44-4782-8248-42E249C3E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217D6A68-7CBF-49D9-8219-579DF5F03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CEA29749-1D99-41EE-86CC-E6AE9E7F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DFF5341-695D-4980-98C3-6AC861AD3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69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CAE34E92-F024-4BAB-BD86-EB5ECFDEB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45AFA07D-CC83-4BEE-8CA9-801CABAAD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569EA21B-F57C-494B-80D5-D168140B2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9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9D64FF6-4746-4E54-BDD9-3CA3FEFD0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0B4DBA9-A0B2-428F-AA45-0C51D1EFE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86B119A-4B7C-4A16-BE75-AD636A554E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B55F385-32AD-48D8-99B8-2A07D13D7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61B685FF-7A00-4C1A-9529-9AD4CAFFA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F75F75F-3491-4414-9695-E68087614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03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6B2D033-2D2A-418D-B721-72A9CCD2E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A8FE4687-9686-4787-A3CA-7358441DFD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59D0CF5-87BA-45EA-AB1E-68630430EF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7DEE9B3-12E0-4A44-BF05-B70E57531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B1D789F-6ADF-4422-87F5-619FD1988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4198794-9CB4-43A2-BB4E-16D6285AA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57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5721FE8-7BB2-49DE-A4B7-0CE9EF2DC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51D5FA07-7388-46C8-83B5-0936324991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C0037E7-C2B4-4E3F-BC4B-61A136163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C8311EA-0299-4CF7-954B-33ACEC93B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617C931-0314-41BA-8C73-A7E7878C1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67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21423F87-0370-4613-92DC-3D24A53090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56D39F1-2F27-4554-A750-1CCCC75D3F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DC7677E-7915-46A8-B6CA-D9ED0272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DB7D289-4C84-4D73-89B2-7935CBD7C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FE17227-9E03-48D4-8DFE-1F9F81AA4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49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s://presentation-creation.ru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0B793B0-5FFB-4A15-B950-A0BC073E0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357F507-4B51-4751-B393-39489CF451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7A25173-D369-4413-8B99-3A8ECC4993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91D0E-DF25-442A-9363-C259F8E056D9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0F2996B-B47E-484D-950D-D25B5E9D5F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C25F2AF-E04B-43D3-BD4F-9DC1F96940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5214F-0C71-4DD9-B9A0-89842C866553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7"/>
            <a:extLst>
              <a:ext uri="{FF2B5EF4-FFF2-40B4-BE49-F238E27FC236}">
                <a16:creationId xmlns="" xmlns:a16="http://schemas.microsoft.com/office/drawing/2014/main" id="{CF6B222B-0190-4374-A3A4-4C2B6D34789E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0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3" r:id="rId3"/>
    <p:sldLayoutId id="2147483662" r:id="rId4"/>
    <p:sldLayoutId id="2147483650" r:id="rId5"/>
    <p:sldLayoutId id="214748366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chart" Target="../charts/chart1.xml"/><Relationship Id="rId7" Type="http://schemas.openxmlformats.org/officeDocument/2006/relationships/image" Target="../media/image11.png"/><Relationship Id="rId12" Type="http://schemas.openxmlformats.org/officeDocument/2006/relationships/image" Target="../media/image1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11" Type="http://schemas.openxmlformats.org/officeDocument/2006/relationships/chart" Target="../charts/chart7.xml"/><Relationship Id="rId5" Type="http://schemas.openxmlformats.org/officeDocument/2006/relationships/chart" Target="../charts/chart2.xml"/><Relationship Id="rId10" Type="http://schemas.openxmlformats.org/officeDocument/2006/relationships/chart" Target="../charts/chart6.xml"/><Relationship Id="rId4" Type="http://schemas.openxmlformats.org/officeDocument/2006/relationships/image" Target="../media/image10.png"/><Relationship Id="rId9" Type="http://schemas.openxmlformats.org/officeDocument/2006/relationships/chart" Target="../charts/char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image" Target="../media/image13.png"/><Relationship Id="rId9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="" xmlns:a16="http://schemas.microsoft.com/office/drawing/2014/main" id="{97C81D69-85CB-42D9-8F16-7AE2D58F2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3647" y="589569"/>
            <a:ext cx="5257800" cy="1325563"/>
          </a:xfrm>
        </p:spPr>
        <p:txBody>
          <a:bodyPr/>
          <a:lstStyle/>
          <a:p>
            <a:r>
              <a:rPr lang="ru-RU" dirty="0"/>
              <a:t>РЕСУРСЫ</a:t>
            </a:r>
          </a:p>
        </p:txBody>
      </p:sp>
      <p:pic>
        <p:nvPicPr>
          <p:cNvPr id="14" name="Рисунок 13" descr="Изображение выглядит как растение, трава&#10;&#10;Автоматически созданное описание">
            <a:extLst>
              <a:ext uri="{FF2B5EF4-FFF2-40B4-BE49-F238E27FC236}">
                <a16:creationId xmlns="" xmlns:a16="http://schemas.microsoft.com/office/drawing/2014/main" id="{E2F09E9C-37CC-45E2-B55E-BB09FE413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148" y="0"/>
            <a:ext cx="5365852" cy="6858000"/>
          </a:xfrm>
          <a:prstGeom prst="rect">
            <a:avLst/>
          </a:prstGeom>
        </p:spPr>
      </p:pic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324772" y="1503589"/>
            <a:ext cx="6301394" cy="536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endParaRPr lang="en-US" altLang="ru-RU" sz="2400" dirty="0">
              <a:solidFill>
                <a:srgbClr val="008000"/>
              </a:solidFill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ru-RU" altLang="ru-RU" sz="2400" dirty="0">
              <a:solidFill>
                <a:srgbClr val="008000"/>
              </a:solidFill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Сортовые и посевные качества </a:t>
            </a: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семян сельскохозяйственных культур, </a:t>
            </a: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высеянных под урожай 2025 года</a:t>
            </a:r>
            <a:r>
              <a:rPr lang="ru-RU" altLang="ru-RU" sz="2400" b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altLang="ru-RU" sz="2400" b="1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altLang="ru-RU" sz="2200" b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altLang="ru-RU" sz="2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фитосанитарного состояния посевов под урожай 2025 года.</a:t>
            </a:r>
            <a:endParaRPr lang="ru-RU" altLang="ru-RU" sz="22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ru-RU" altLang="ru-RU" sz="9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ru-RU" altLang="ru-RU" sz="9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ru-RU" altLang="ru-RU" sz="9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ru-RU" altLang="ru-RU" sz="9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ru-RU" altLang="ru-RU" sz="9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Лузин Дмитрий Валентинович</a:t>
            </a:r>
            <a:endParaRPr lang="ru-RU" alt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Руководитель </a:t>
            </a:r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филиала ФГБУ «Россельхозцентр» по Томской области</a:t>
            </a:r>
            <a:endParaRPr lang="en-US" alt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ru-RU" alt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sz="16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en-US" altLang="ru-RU" sz="16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mail: </a:t>
            </a:r>
            <a:r>
              <a:rPr lang="ru-RU" altLang="ru-RU" sz="16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70</a:t>
            </a:r>
            <a:r>
              <a:rPr lang="en-US" altLang="ru-RU" sz="16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@rscagro.ru</a:t>
            </a:r>
          </a:p>
          <a:p>
            <a:pPr algn="ctr">
              <a:lnSpc>
                <a:spcPct val="90000"/>
              </a:lnSpc>
            </a:pP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en-US" alt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en-US" altLang="ru-RU" sz="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en-US" alt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2025 г.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211"/>
            <a:ext cx="600870" cy="60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965200" y="170369"/>
            <a:ext cx="566096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ru-RU" sz="1600" b="1" dirty="0">
                <a:latin typeface="Times New Roman" pitchFamily="18" charset="0"/>
                <a:cs typeface="Times New Roman" pitchFamily="18" charset="0"/>
              </a:rPr>
              <a:t>Министерство сельского хозяйства Российской Федерации</a:t>
            </a:r>
          </a:p>
        </p:txBody>
      </p: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827884" y="669169"/>
            <a:ext cx="58804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ru-RU" sz="1600" b="1" dirty="0">
                <a:latin typeface="Times New Roman" pitchFamily="18" charset="0"/>
                <a:cs typeface="Times New Roman" pitchFamily="18" charset="0"/>
              </a:rPr>
              <a:t>Федеральное государственное бюджетное учреждение «Российский сельскохозяйственный центр»</a:t>
            </a:r>
          </a:p>
          <a:p>
            <a:pPr algn="ctr"/>
            <a:r>
              <a:rPr lang="ru-RU" altLang="ru-RU" sz="1600" b="1" dirty="0">
                <a:latin typeface="Times New Roman" pitchFamily="18" charset="0"/>
                <a:cs typeface="Times New Roman" pitchFamily="18" charset="0"/>
              </a:rPr>
              <a:t> (ФГБУ «Россельхозцентр»)</a:t>
            </a:r>
          </a:p>
        </p:txBody>
      </p:sp>
      <p:pic>
        <p:nvPicPr>
          <p:cNvPr id="12" name="Picture 8" descr="C:\Users\Марина\Desktop\документы\герб новый\логонашновый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48319"/>
            <a:ext cx="648495" cy="671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76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1AF71BF-F8D2-4811-95A9-8FE5422ECA55}"/>
              </a:ext>
            </a:extLst>
          </p:cNvPr>
          <p:cNvSpPr/>
          <p:nvPr/>
        </p:nvSpPr>
        <p:spPr>
          <a:xfrm>
            <a:off x="356061" y="191193"/>
            <a:ext cx="11479878" cy="6467202"/>
          </a:xfrm>
          <a:prstGeom prst="rect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01500003"/>
              </p:ext>
            </p:extLst>
          </p:nvPr>
        </p:nvGraphicFramePr>
        <p:xfrm>
          <a:off x="519138" y="1567206"/>
          <a:ext cx="2682081" cy="1893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ACC2F6F7-DB6A-45DE-B798-BFE0F67757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612" y="832974"/>
            <a:ext cx="645719" cy="648948"/>
          </a:xfrm>
          <a:prstGeom prst="rect">
            <a:avLst/>
          </a:prstGeom>
          <a:effectLst>
            <a:outerShdw blurRad="63500" sx="102000" sy="102000" algn="ctr" rotWithShape="0">
              <a:schemeClr val="accent3">
                <a:alpha val="40000"/>
              </a:scheme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244502" y="404531"/>
            <a:ext cx="7126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Обеспеченность семенами к посевной кампании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2025 года –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116,5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%.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5299" y="972782"/>
            <a:ext cx="36700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Проверено 44,403 тыс. т семян,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кондиционность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– 98,7%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4022884524"/>
              </p:ext>
            </p:extLst>
          </p:nvPr>
        </p:nvGraphicFramePr>
        <p:xfrm>
          <a:off x="519139" y="3723517"/>
          <a:ext cx="4288389" cy="269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519139" y="3345873"/>
            <a:ext cx="3656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Всего высеяно семян – 40 364,46 т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644952502"/>
              </p:ext>
            </p:extLst>
          </p:nvPr>
        </p:nvGraphicFramePr>
        <p:xfrm>
          <a:off x="5016268" y="1526780"/>
          <a:ext cx="6594761" cy="3185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5286893" y="972782"/>
            <a:ext cx="58361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Распределение высеянных семян по репродукциям, т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7" name="Рисунок 16" descr="Изображение выглядит как текст, векторная графика&#10;&#10;Автоматически созданное описание">
            <a:extLst>
              <a:ext uri="{FF2B5EF4-FFF2-40B4-BE49-F238E27FC236}">
                <a16:creationId xmlns="" xmlns:a16="http://schemas.microsoft.com/office/drawing/2014/main" id="{C87478CB-89F1-4ACF-87E6-C6A8502E41F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22" y="278197"/>
            <a:ext cx="641586" cy="673665"/>
          </a:xfrm>
          <a:prstGeom prst="rect">
            <a:avLst/>
          </a:prstGeom>
          <a:effectLst>
            <a:outerShdw blurRad="63500" sx="102000" sy="102000" algn="ctr" rotWithShape="0">
              <a:schemeClr val="accent3">
                <a:alpha val="40000"/>
              </a:schemeClr>
            </a:outerShdw>
          </a:effectLst>
        </p:spPr>
      </p:pic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111016083"/>
              </p:ext>
            </p:extLst>
          </p:nvPr>
        </p:nvGraphicFramePr>
        <p:xfrm>
          <a:off x="5569527" y="5038268"/>
          <a:ext cx="1404851" cy="1358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641569" y="4700303"/>
            <a:ext cx="58361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Доля семян отечественной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селекции, %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92510" y="6135175"/>
            <a:ext cx="20229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Яровые зерновые и крупяные</a:t>
            </a:r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3178709879"/>
              </p:ext>
            </p:extLst>
          </p:nvPr>
        </p:nvGraphicFramePr>
        <p:xfrm>
          <a:off x="7050492" y="5038270"/>
          <a:ext cx="1404851" cy="1358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6741449" y="6242895"/>
            <a:ext cx="20229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Зернобобовые</a:t>
            </a:r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2532441711"/>
              </p:ext>
            </p:extLst>
          </p:nvPr>
        </p:nvGraphicFramePr>
        <p:xfrm>
          <a:off x="8559632" y="5069635"/>
          <a:ext cx="1404851" cy="1358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8204956" y="6242896"/>
            <a:ext cx="20229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Масличные</a:t>
            </a:r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25" name="Диаграмма 24"/>
          <p:cNvGraphicFramePr/>
          <p:nvPr>
            <p:extLst>
              <p:ext uri="{D42A27DB-BD31-4B8C-83A1-F6EECF244321}">
                <p14:modId xmlns:p14="http://schemas.microsoft.com/office/powerpoint/2010/main" val="346725800"/>
              </p:ext>
            </p:extLst>
          </p:nvPr>
        </p:nvGraphicFramePr>
        <p:xfrm>
          <a:off x="10072845" y="5033705"/>
          <a:ext cx="1404851" cy="1358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6" name="Прямоугольник 25"/>
          <p:cNvSpPr/>
          <p:nvPr/>
        </p:nvSpPr>
        <p:spPr>
          <a:xfrm>
            <a:off x="9878474" y="6242897"/>
            <a:ext cx="176765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3">
                    <a:lumMod val="75000"/>
                  </a:schemeClr>
                </a:solidFill>
              </a:rPr>
              <a:t>Картофель</a:t>
            </a:r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7" name="Picture 8" descr="C:\Users\Марина\Desktop\документы\герб новый\логонашновый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9943" y="278197"/>
            <a:ext cx="848541" cy="87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24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080486261"/>
              </p:ext>
            </p:extLst>
          </p:nvPr>
        </p:nvGraphicFramePr>
        <p:xfrm>
          <a:off x="261386" y="814648"/>
          <a:ext cx="4335551" cy="271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8" descr="C:\Users\Марина\Desktop\документы\герб новый\логонашновый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9943" y="278197"/>
            <a:ext cx="848541" cy="87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07324" y="93531"/>
            <a:ext cx="69161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Общий средневзвешенный процент поражения семян яровых зерновых болезнями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ACC2F6F7-DB6A-45DE-B798-BFE0F67757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710" y="847815"/>
            <a:ext cx="581087" cy="583994"/>
          </a:xfrm>
          <a:prstGeom prst="rect">
            <a:avLst/>
          </a:prstGeom>
          <a:effectLst>
            <a:outerShdw blurRad="63500" sx="102000" sy="102000" algn="ctr" rotWithShape="0">
              <a:schemeClr val="accent3">
                <a:alpha val="40000"/>
              </a:scheme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358936" y="908589"/>
            <a:ext cx="21890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Проанализировано 8,88 тыс. т семян</a:t>
            </a:r>
            <a:endParaRPr lang="ru-RU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Прямоугольник 4"/>
          <p:cNvSpPr>
            <a:spLocks noChangeArrowheads="1"/>
          </p:cNvSpPr>
          <p:nvPr/>
        </p:nvSpPr>
        <p:spPr bwMode="auto">
          <a:xfrm>
            <a:off x="285816" y="563834"/>
            <a:ext cx="35939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1400" dirty="0">
                <a:solidFill>
                  <a:srgbClr val="000000"/>
                </a:solidFill>
                <a:latin typeface="Tahoma" pitchFamily="34" charset="0"/>
              </a:rPr>
              <a:t>%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4580342" y="1431809"/>
            <a:ext cx="5389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rgbClr val="00B0F0"/>
                </a:solidFill>
              </a:rPr>
              <a:t>Ср. мн. </a:t>
            </a:r>
            <a:r>
              <a:rPr lang="ru-RU" sz="900" b="1" dirty="0" smtClean="0">
                <a:solidFill>
                  <a:srgbClr val="00B0F0"/>
                </a:solidFill>
              </a:rPr>
              <a:t>41,8 %</a:t>
            </a:r>
            <a:endParaRPr lang="ru-RU" sz="900" b="1" dirty="0">
              <a:solidFill>
                <a:srgbClr val="00B0F0"/>
              </a:solidFill>
            </a:endParaRPr>
          </a:p>
        </p:txBody>
      </p:sp>
      <p:graphicFrame>
        <p:nvGraphicFramePr>
          <p:cNvPr id="14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3986937"/>
              </p:ext>
            </p:extLst>
          </p:nvPr>
        </p:nvGraphicFramePr>
        <p:xfrm>
          <a:off x="336616" y="3815715"/>
          <a:ext cx="2614612" cy="2520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407324" y="3829600"/>
            <a:ext cx="8191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1600" b="1" dirty="0"/>
              <a:t>2024 г.</a:t>
            </a:r>
          </a:p>
        </p:txBody>
      </p:sp>
      <p:graphicFrame>
        <p:nvGraphicFramePr>
          <p:cNvPr id="16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4926839"/>
              </p:ext>
            </p:extLst>
          </p:nvPr>
        </p:nvGraphicFramePr>
        <p:xfrm>
          <a:off x="3273036" y="3829600"/>
          <a:ext cx="2614612" cy="2520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3311237" y="3829600"/>
            <a:ext cx="8191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1600" b="1" dirty="0" smtClean="0"/>
              <a:t>2025 </a:t>
            </a:r>
            <a:r>
              <a:rPr lang="ru-RU" sz="1600" b="1" dirty="0"/>
              <a:t>г.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8072F1E7-EE5D-4578-A140-EBB552485F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797" y="1874922"/>
            <a:ext cx="581087" cy="575277"/>
          </a:xfrm>
          <a:prstGeom prst="rect">
            <a:avLst/>
          </a:prstGeom>
          <a:effectLst>
            <a:outerShdw blurRad="63500" sx="102000" sy="102000" algn="ctr" rotWithShape="0">
              <a:schemeClr val="accent3">
                <a:alpha val="40000"/>
              </a:schemeClr>
            </a:outerShdw>
          </a:effectLst>
        </p:spPr>
      </p:pic>
      <p:sp>
        <p:nvSpPr>
          <p:cNvPr id="19" name="Прямоугольник 18"/>
          <p:cNvSpPr/>
          <p:nvPr/>
        </p:nvSpPr>
        <p:spPr>
          <a:xfrm>
            <a:off x="5509951" y="1685508"/>
            <a:ext cx="19645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Предпосевная обработка семян 29,66 тыс. т, картофеля – 3,0 тыс. т</a:t>
            </a:r>
            <a:endParaRPr lang="ru-RU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AD99DBFB-19FA-4857-B1BD-03466AD2DFA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4849797" y="2784763"/>
            <a:ext cx="648899" cy="64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81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93239296-67FD-40AD-8B26-CE4CB99EA841}"/>
              </a:ext>
            </a:extLst>
          </p:cNvPr>
          <p:cNvSpPr/>
          <p:nvPr/>
        </p:nvSpPr>
        <p:spPr>
          <a:xfrm>
            <a:off x="696909" y="2209843"/>
            <a:ext cx="2886075" cy="318055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="" xmlns:a16="http://schemas.microsoft.com/office/drawing/2014/main" id="{BB15D9E9-632F-412F-90BC-08DB04A48247}"/>
              </a:ext>
            </a:extLst>
          </p:cNvPr>
          <p:cNvSpPr/>
          <p:nvPr/>
        </p:nvSpPr>
        <p:spPr>
          <a:xfrm>
            <a:off x="1760530" y="1869095"/>
            <a:ext cx="733425" cy="7334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3876752-6C8F-4815-9683-D4A44F178130}"/>
              </a:ext>
            </a:extLst>
          </p:cNvPr>
          <p:cNvSpPr txBox="1"/>
          <p:nvPr/>
        </p:nvSpPr>
        <p:spPr>
          <a:xfrm>
            <a:off x="1760531" y="1855900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</a:rPr>
              <a:t>1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4B0A10EA-E773-451B-95DB-03445C5737DC}"/>
              </a:ext>
            </a:extLst>
          </p:cNvPr>
          <p:cNvSpPr/>
          <p:nvPr/>
        </p:nvSpPr>
        <p:spPr>
          <a:xfrm>
            <a:off x="4197857" y="2194685"/>
            <a:ext cx="3283598" cy="318055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="" xmlns:a16="http://schemas.microsoft.com/office/drawing/2014/main" id="{E94520C8-F952-4BD5-BDAA-F868C677241A}"/>
              </a:ext>
            </a:extLst>
          </p:cNvPr>
          <p:cNvSpPr/>
          <p:nvPr/>
        </p:nvSpPr>
        <p:spPr>
          <a:xfrm>
            <a:off x="5274182" y="1853383"/>
            <a:ext cx="733425" cy="7334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0294BEA7-6125-49A0-86B1-D675A886FA35}"/>
              </a:ext>
            </a:extLst>
          </p:cNvPr>
          <p:cNvSpPr txBox="1"/>
          <p:nvPr/>
        </p:nvSpPr>
        <p:spPr>
          <a:xfrm>
            <a:off x="5274182" y="1865382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accent2"/>
                </a:solidFill>
              </a:rPr>
              <a:t>2</a:t>
            </a:r>
            <a:endParaRPr lang="ru-RU" sz="4000" b="1" dirty="0">
              <a:solidFill>
                <a:schemeClr val="accent2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79F1DF3F-D388-4D56-8FCA-55030148ACD0}"/>
              </a:ext>
            </a:extLst>
          </p:cNvPr>
          <p:cNvSpPr/>
          <p:nvPr/>
        </p:nvSpPr>
        <p:spPr>
          <a:xfrm>
            <a:off x="8231188" y="2194685"/>
            <a:ext cx="2886075" cy="3180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бъект 2">
            <a:extLst>
              <a:ext uri="{FF2B5EF4-FFF2-40B4-BE49-F238E27FC236}">
                <a16:creationId xmlns="" xmlns:a16="http://schemas.microsoft.com/office/drawing/2014/main" id="{70AD334B-1E2A-4D64-B94E-AC2CF58A63E6}"/>
              </a:ext>
            </a:extLst>
          </p:cNvPr>
          <p:cNvSpPr txBox="1">
            <a:spLocks/>
          </p:cNvSpPr>
          <p:nvPr/>
        </p:nvSpPr>
        <p:spPr>
          <a:xfrm>
            <a:off x="7874000" y="2657474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="" xmlns:a16="http://schemas.microsoft.com/office/drawing/2014/main" id="{7CB9C2C1-BC37-4357-9B0A-5373072CB301}"/>
              </a:ext>
            </a:extLst>
          </p:cNvPr>
          <p:cNvSpPr/>
          <p:nvPr/>
        </p:nvSpPr>
        <p:spPr>
          <a:xfrm>
            <a:off x="9344132" y="1878023"/>
            <a:ext cx="733425" cy="7334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57F90325-3EE2-4B7C-8812-7AA5D31ED399}"/>
              </a:ext>
            </a:extLst>
          </p:cNvPr>
          <p:cNvSpPr txBox="1"/>
          <p:nvPr/>
        </p:nvSpPr>
        <p:spPr>
          <a:xfrm>
            <a:off x="9344133" y="1878023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accent1"/>
                </a:solidFill>
              </a:rPr>
              <a:t>3</a:t>
            </a:r>
            <a:endParaRPr lang="ru-RU" sz="4000" b="1" dirty="0">
              <a:solidFill>
                <a:schemeClr val="accent1"/>
              </a:solidFill>
            </a:endParaRPr>
          </a:p>
        </p:txBody>
      </p:sp>
      <p:sp>
        <p:nvSpPr>
          <p:cNvPr id="18" name="Объект 2">
            <a:extLst>
              <a:ext uri="{FF2B5EF4-FFF2-40B4-BE49-F238E27FC236}">
                <a16:creationId xmlns="" xmlns:a16="http://schemas.microsoft.com/office/drawing/2014/main" id="{93005937-86E8-44F9-8652-F55D25CB7EB1}"/>
              </a:ext>
            </a:extLst>
          </p:cNvPr>
          <p:cNvSpPr txBox="1">
            <a:spLocks/>
          </p:cNvSpPr>
          <p:nvPr/>
        </p:nvSpPr>
        <p:spPr>
          <a:xfrm>
            <a:off x="722305" y="2647992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900" b="1" dirty="0" smtClean="0">
                <a:solidFill>
                  <a:schemeClr val="bg1"/>
                </a:solidFill>
              </a:rPr>
              <a:t>Защита от вредителей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bg1"/>
                </a:solidFill>
              </a:rPr>
              <a:t>Пшеничный </a:t>
            </a:r>
            <a:r>
              <a:rPr lang="ru-RU" sz="1600" b="1" dirty="0" err="1" smtClean="0">
                <a:solidFill>
                  <a:schemeClr val="bg1"/>
                </a:solidFill>
              </a:rPr>
              <a:t>трипс</a:t>
            </a:r>
            <a:r>
              <a:rPr lang="ru-RU" sz="1600" b="1" dirty="0" smtClean="0">
                <a:solidFill>
                  <a:schemeClr val="bg1"/>
                </a:solidFill>
              </a:rPr>
              <a:t>, хлебные и крестоцветные блошки, капустная моль, рапсовый цветоед, гороховая тля</a:t>
            </a:r>
            <a:r>
              <a:rPr lang="ru-RU" sz="1600" b="1" dirty="0">
                <a:solidFill>
                  <a:schemeClr val="bg1"/>
                </a:solidFill>
              </a:rPr>
              <a:t>. </a:t>
            </a:r>
            <a:endParaRPr lang="ru-RU" sz="1600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bg1"/>
                </a:solidFill>
              </a:rPr>
              <a:t>Инсектицидная </a:t>
            </a:r>
            <a:r>
              <a:rPr lang="ru-RU" sz="1600" b="1" dirty="0">
                <a:solidFill>
                  <a:schemeClr val="bg1"/>
                </a:solidFill>
              </a:rPr>
              <a:t>обработка проведена на </a:t>
            </a:r>
            <a:r>
              <a:rPr lang="ru-RU" sz="1600" b="1" dirty="0" smtClean="0">
                <a:solidFill>
                  <a:schemeClr val="bg1"/>
                </a:solidFill>
              </a:rPr>
              <a:t>площади 53,5 </a:t>
            </a:r>
            <a:r>
              <a:rPr lang="ru-RU" sz="1600" b="1" dirty="0">
                <a:solidFill>
                  <a:schemeClr val="bg1"/>
                </a:solidFill>
              </a:rPr>
              <a:t>тыс. га</a:t>
            </a:r>
          </a:p>
          <a:p>
            <a:pPr marL="0" indent="0" algn="ctr">
              <a:buNone/>
            </a:pPr>
            <a:endParaRPr lang="ru-RU" sz="1600" b="1" dirty="0">
              <a:solidFill>
                <a:schemeClr val="bg1"/>
              </a:solidFill>
            </a:endParaRPr>
          </a:p>
        </p:txBody>
      </p:sp>
      <p:pic>
        <p:nvPicPr>
          <p:cNvPr id="25" name="Picture 8" descr="C:\Users\Марина\Desktop\документы\герб новый\логонашнов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9943" y="278197"/>
            <a:ext cx="848541" cy="87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Объект 2">
            <a:extLst>
              <a:ext uri="{FF2B5EF4-FFF2-40B4-BE49-F238E27FC236}">
                <a16:creationId xmlns="" xmlns:a16="http://schemas.microsoft.com/office/drawing/2014/main" id="{93005937-86E8-44F9-8652-F55D25CB7EB1}"/>
              </a:ext>
            </a:extLst>
          </p:cNvPr>
          <p:cNvSpPr txBox="1">
            <a:spLocks/>
          </p:cNvSpPr>
          <p:nvPr/>
        </p:nvSpPr>
        <p:spPr>
          <a:xfrm>
            <a:off x="4487861" y="2657473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28" name="Объект 2">
            <a:extLst>
              <a:ext uri="{FF2B5EF4-FFF2-40B4-BE49-F238E27FC236}">
                <a16:creationId xmlns="" xmlns:a16="http://schemas.microsoft.com/office/drawing/2014/main" id="{93005937-86E8-44F9-8652-F55D25CB7EB1}"/>
              </a:ext>
            </a:extLst>
          </p:cNvPr>
          <p:cNvSpPr txBox="1">
            <a:spLocks/>
          </p:cNvSpPr>
          <p:nvPr/>
        </p:nvSpPr>
        <p:spPr>
          <a:xfrm>
            <a:off x="8238366" y="2563786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900" b="1" dirty="0" smtClean="0">
                <a:solidFill>
                  <a:schemeClr val="bg1"/>
                </a:solidFill>
              </a:rPr>
              <a:t>Защита от сорных растений</a:t>
            </a:r>
            <a:endParaRPr lang="en-US" sz="19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bg1"/>
                </a:solidFill>
              </a:rPr>
              <a:t>По данным филиала гербицидная </a:t>
            </a:r>
            <a:r>
              <a:rPr lang="ru-RU" sz="1600" b="1" dirty="0" smtClean="0">
                <a:solidFill>
                  <a:schemeClr val="bg1"/>
                </a:solidFill>
              </a:rPr>
              <a:t>обработка проведена на площади </a:t>
            </a:r>
            <a:r>
              <a:rPr lang="ru-RU" sz="1600" b="1" dirty="0" smtClean="0">
                <a:solidFill>
                  <a:schemeClr val="bg1"/>
                </a:solidFill>
              </a:rPr>
              <a:t>159,755 тыс</a:t>
            </a:r>
            <a:r>
              <a:rPr lang="ru-RU" sz="1600" b="1" dirty="0" smtClean="0">
                <a:solidFill>
                  <a:schemeClr val="bg1"/>
                </a:solidFill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</a:rPr>
              <a:t>га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31" name="Объект 2">
            <a:extLst>
              <a:ext uri="{FF2B5EF4-FFF2-40B4-BE49-F238E27FC236}">
                <a16:creationId xmlns="" xmlns:a16="http://schemas.microsoft.com/office/drawing/2014/main" id="{93005937-86E8-44F9-8652-F55D25CB7EB1}"/>
              </a:ext>
            </a:extLst>
          </p:cNvPr>
          <p:cNvSpPr txBox="1">
            <a:spLocks/>
          </p:cNvSpPr>
          <p:nvPr/>
        </p:nvSpPr>
        <p:spPr>
          <a:xfrm>
            <a:off x="4274055" y="2586808"/>
            <a:ext cx="3140897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900" b="1" dirty="0" smtClean="0">
                <a:solidFill>
                  <a:schemeClr val="bg1"/>
                </a:solidFill>
              </a:rPr>
              <a:t>Защита от болезней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bg1"/>
                </a:solidFill>
              </a:rPr>
              <a:t>Комплекс листовых пятнистостей на зерновых, инфекции колоса, болезни рапса – </a:t>
            </a:r>
            <a:r>
              <a:rPr lang="ru-RU" sz="1600" b="1" dirty="0" err="1" smtClean="0">
                <a:solidFill>
                  <a:schemeClr val="bg1"/>
                </a:solidFill>
              </a:rPr>
              <a:t>альтернариоз</a:t>
            </a:r>
            <a:r>
              <a:rPr lang="ru-RU" sz="1600" b="1" dirty="0" smtClean="0">
                <a:solidFill>
                  <a:schemeClr val="bg1"/>
                </a:solidFill>
              </a:rPr>
              <a:t>, </a:t>
            </a:r>
            <a:r>
              <a:rPr lang="ru-RU" sz="1600" b="1" dirty="0" err="1" smtClean="0">
                <a:solidFill>
                  <a:schemeClr val="bg1"/>
                </a:solidFill>
              </a:rPr>
              <a:t>склеротиниоз</a:t>
            </a:r>
            <a:r>
              <a:rPr lang="ru-RU" sz="1600" b="1" dirty="0" smtClean="0">
                <a:solidFill>
                  <a:schemeClr val="bg1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bg1"/>
                </a:solidFill>
              </a:rPr>
              <a:t>Благоприятные </a:t>
            </a:r>
            <a:r>
              <a:rPr lang="ru-RU" sz="1600" b="1" dirty="0">
                <a:solidFill>
                  <a:schemeClr val="bg1"/>
                </a:solidFill>
              </a:rPr>
              <a:t>условия для развития заболеваний: наличие на листьях капельной влаги при температуре 15—25°С. </a:t>
            </a:r>
          </a:p>
          <a:p>
            <a:pPr marL="0" indent="0" algn="ctr">
              <a:buNone/>
            </a:pPr>
            <a:r>
              <a:rPr lang="ru-RU" sz="1600" b="1" dirty="0" err="1" smtClean="0">
                <a:solidFill>
                  <a:schemeClr val="bg1"/>
                </a:solidFill>
              </a:rPr>
              <a:t>Фунгицидная</a:t>
            </a:r>
            <a:r>
              <a:rPr lang="ru-RU" sz="1600" b="1" dirty="0" smtClean="0">
                <a:solidFill>
                  <a:schemeClr val="bg1"/>
                </a:solidFill>
              </a:rPr>
              <a:t> обработка проведена на площади </a:t>
            </a:r>
            <a:r>
              <a:rPr lang="ru-RU" sz="1600" b="1" dirty="0" smtClean="0">
                <a:solidFill>
                  <a:schemeClr val="bg1"/>
                </a:solidFill>
              </a:rPr>
              <a:t>50,0 тыс</a:t>
            </a:r>
            <a:r>
              <a:rPr lang="ru-RU" sz="1600" b="1" dirty="0" smtClean="0">
                <a:solidFill>
                  <a:schemeClr val="bg1"/>
                </a:solidFill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</a:rPr>
              <a:t>га</a:t>
            </a:r>
            <a:endParaRPr lang="ru-RU" sz="1600" b="1" dirty="0">
              <a:solidFill>
                <a:schemeClr val="bg1"/>
              </a:solidFill>
            </a:endParaRP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22889" y="568489"/>
            <a:ext cx="1500408" cy="1025127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77" t="3820" r="36692" b="5151"/>
          <a:stretch/>
        </p:blipFill>
        <p:spPr bwMode="auto">
          <a:xfrm>
            <a:off x="6350071" y="346008"/>
            <a:ext cx="1770034" cy="1509892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4" descr="Щетинник зелёный — Википедия"/>
          <p:cNvPicPr>
            <a:picLocks noChangeAspect="1" noChangeArrowheads="1"/>
          </p:cNvPicPr>
          <p:nvPr/>
        </p:nvPicPr>
        <p:blipFill rotWithShape="1">
          <a:blip r:embed="rId5"/>
          <a:srcRect r="21609"/>
          <a:stretch/>
        </p:blipFill>
        <p:spPr bwMode="auto">
          <a:xfrm>
            <a:off x="8827438" y="330848"/>
            <a:ext cx="908886" cy="1500409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05"/>
          <a:stretch/>
        </p:blipFill>
        <p:spPr bwMode="auto">
          <a:xfrm>
            <a:off x="9858418" y="324528"/>
            <a:ext cx="825458" cy="1494407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7" descr="C:\Users\Марина\Desktop\Фотки разные\пш трипс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6974" y="648285"/>
            <a:ext cx="1500409" cy="865536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Септориоз зерновых культур: возбудители, описание, симптомы, факторы  способствующие развитию и меры защиты от болезни | Bayer Crop Science  Беларусь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17023"/>
          <a:stretch/>
        </p:blipFill>
        <p:spPr bwMode="auto">
          <a:xfrm>
            <a:off x="4431875" y="337171"/>
            <a:ext cx="903823" cy="1512407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14324" y="654849"/>
            <a:ext cx="1509892" cy="874536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4" t="11343" r="28065"/>
          <a:stretch>
            <a:fillRect/>
          </a:stretch>
        </p:blipFill>
        <p:spPr bwMode="auto">
          <a:xfrm>
            <a:off x="3466503" y="324528"/>
            <a:ext cx="889174" cy="1525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433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Фузариоз колоса меры и препараты для лечения и защиты | Щелково Агрохи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4" descr="Фузариоз колос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6" descr="Фузариоз колос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Прямоугольник 3"/>
          <p:cNvSpPr>
            <a:spLocks noChangeArrowheads="1"/>
          </p:cNvSpPr>
          <p:nvPr/>
        </p:nvSpPr>
        <p:spPr bwMode="auto">
          <a:xfrm>
            <a:off x="155575" y="260350"/>
            <a:ext cx="730925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cs typeface="Tahoma" pitchFamily="34" charset="0"/>
              </a:rPr>
              <a:t>В фазу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cs typeface="Tahoma" pitchFamily="34" charset="0"/>
              </a:rPr>
              <a:t>выколашивания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cs typeface="Tahoma" pitchFamily="34" charset="0"/>
              </a:rPr>
              <a:t> особое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cs typeface="Tahoma" pitchFamily="34" charset="0"/>
              </a:rPr>
              <a:t>внимание - фузариозу колоса</a:t>
            </a:r>
          </a:p>
        </p:txBody>
      </p:sp>
      <p:pic>
        <p:nvPicPr>
          <p:cNvPr id="17" name="Picture 8" descr="C:\Users\Марина\Desktop\документы\герб новый\логонашновый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9943" y="278197"/>
            <a:ext cx="848541" cy="87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Прямоугольник 3"/>
          <p:cNvSpPr>
            <a:spLocks noChangeArrowheads="1"/>
          </p:cNvSpPr>
          <p:nvPr/>
        </p:nvSpPr>
        <p:spPr bwMode="auto">
          <a:xfrm>
            <a:off x="155575" y="788116"/>
            <a:ext cx="7251065" cy="73866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dirty="0">
                <a:cs typeface="Times New Roman" pitchFamily="18" charset="0"/>
              </a:rPr>
              <a:t>Гриб распространяется по центральному стержню колоса, перекрывая поток питательных веществ. Колоски недополучают питание, обесцвечиваются и отмирают.</a:t>
            </a:r>
          </a:p>
          <a:p>
            <a:pPr algn="ctr"/>
            <a:r>
              <a:rPr lang="ru-RU" sz="1400" b="1" dirty="0">
                <a:cs typeface="Times New Roman" pitchFamily="18" charset="0"/>
              </a:rPr>
              <a:t>Потери урожая достигают от 10 до 50% и более.</a:t>
            </a:r>
          </a:p>
        </p:txBody>
      </p:sp>
      <p:grpSp>
        <p:nvGrpSpPr>
          <p:cNvPr id="29" name="Группа 28">
            <a:extLst>
              <a:ext uri="{FF2B5EF4-FFF2-40B4-BE49-F238E27FC236}">
                <a16:creationId xmlns="" xmlns:a16="http://schemas.microsoft.com/office/drawing/2014/main" id="{D312D6F2-3CC6-4F7C-A86B-17091EC1E385}"/>
              </a:ext>
            </a:extLst>
          </p:cNvPr>
          <p:cNvGrpSpPr/>
          <p:nvPr/>
        </p:nvGrpSpPr>
        <p:grpSpPr>
          <a:xfrm>
            <a:off x="64007" y="3971922"/>
            <a:ext cx="2562909" cy="2730893"/>
            <a:chOff x="6569380" y="2364035"/>
            <a:chExt cx="2562909" cy="2730893"/>
          </a:xfrm>
        </p:grpSpPr>
        <p:sp>
          <p:nvSpPr>
            <p:cNvPr id="30" name="Прямоугольный треугольник 29">
              <a:extLst>
                <a:ext uri="{FF2B5EF4-FFF2-40B4-BE49-F238E27FC236}">
                  <a16:creationId xmlns="" xmlns:a16="http://schemas.microsoft.com/office/drawing/2014/main" id="{C05F5C03-E66C-4ABC-BE00-BD158A53CBAF}"/>
                </a:ext>
              </a:extLst>
            </p:cNvPr>
            <p:cNvSpPr/>
            <p:nvPr/>
          </p:nvSpPr>
          <p:spPr>
            <a:xfrm rot="5400000">
              <a:off x="8950721" y="4578427"/>
              <a:ext cx="180000" cy="1800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ый треугольник 30">
              <a:extLst>
                <a:ext uri="{FF2B5EF4-FFF2-40B4-BE49-F238E27FC236}">
                  <a16:creationId xmlns="" xmlns:a16="http://schemas.microsoft.com/office/drawing/2014/main" id="{81A5776C-0903-47BE-A60A-F648E94849FF}"/>
                </a:ext>
              </a:extLst>
            </p:cNvPr>
            <p:cNvSpPr/>
            <p:nvPr/>
          </p:nvSpPr>
          <p:spPr>
            <a:xfrm>
              <a:off x="8949937" y="3924000"/>
              <a:ext cx="180000" cy="1800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ый треугольник 31">
              <a:extLst>
                <a:ext uri="{FF2B5EF4-FFF2-40B4-BE49-F238E27FC236}">
                  <a16:creationId xmlns="" xmlns:a16="http://schemas.microsoft.com/office/drawing/2014/main" id="{758009D4-7E23-465E-9834-2DEB44B0D9F3}"/>
                </a:ext>
              </a:extLst>
            </p:cNvPr>
            <p:cNvSpPr/>
            <p:nvPr/>
          </p:nvSpPr>
          <p:spPr>
            <a:xfrm rot="10800000">
              <a:off x="6569380" y="4578427"/>
              <a:ext cx="180000" cy="1800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ый треугольник 32">
              <a:extLst>
                <a:ext uri="{FF2B5EF4-FFF2-40B4-BE49-F238E27FC236}">
                  <a16:creationId xmlns="" xmlns:a16="http://schemas.microsoft.com/office/drawing/2014/main" id="{1CB29C16-F5AC-4930-8773-239E080B373E}"/>
                </a:ext>
              </a:extLst>
            </p:cNvPr>
            <p:cNvSpPr/>
            <p:nvPr/>
          </p:nvSpPr>
          <p:spPr>
            <a:xfrm rot="16200000">
              <a:off x="6569380" y="3924000"/>
              <a:ext cx="180000" cy="1800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: скругленные углы 30">
              <a:extLst>
                <a:ext uri="{FF2B5EF4-FFF2-40B4-BE49-F238E27FC236}">
                  <a16:creationId xmlns="" xmlns:a16="http://schemas.microsoft.com/office/drawing/2014/main" id="{74DCC164-1816-4286-8458-F3FDE6D80CA1}"/>
                </a:ext>
              </a:extLst>
            </p:cNvPr>
            <p:cNvSpPr/>
            <p:nvPr/>
          </p:nvSpPr>
          <p:spPr>
            <a:xfrm>
              <a:off x="6834937" y="2364035"/>
              <a:ext cx="2205000" cy="273089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F9BD03B9-6FD1-4899-93E0-E29CB342DBC0}"/>
                </a:ext>
              </a:extLst>
            </p:cNvPr>
            <p:cNvSpPr/>
            <p:nvPr/>
          </p:nvSpPr>
          <p:spPr>
            <a:xfrm>
              <a:off x="6874180" y="2866094"/>
              <a:ext cx="2072382" cy="12618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Вспашка с оборотом пласта. </a:t>
              </a:r>
            </a:p>
            <a:p>
              <a:pPr algn="ctr"/>
              <a:endParaRPr lang="ru-RU" sz="8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Соблюдение севооборота, сроков и норм высева семян. </a:t>
              </a:r>
            </a:p>
            <a:p>
              <a:pPr algn="ctr"/>
              <a:endParaRPr lang="ru-RU" sz="8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Выбор районированных, устойчивых сортов.</a:t>
              </a:r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="" xmlns:a16="http://schemas.microsoft.com/office/drawing/2014/main" id="{AE8F04F7-8BFE-4CAE-95F6-1B2038485611}"/>
                </a:ext>
              </a:extLst>
            </p:cNvPr>
            <p:cNvSpPr/>
            <p:nvPr/>
          </p:nvSpPr>
          <p:spPr>
            <a:xfrm>
              <a:off x="6569380" y="4104000"/>
              <a:ext cx="2562909" cy="47442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="" xmlns:a16="http://schemas.microsoft.com/office/drawing/2014/main" id="{3AF9E1BB-1184-4EA3-AB2C-149EF4BEB315}"/>
                </a:ext>
              </a:extLst>
            </p:cNvPr>
            <p:cNvSpPr/>
            <p:nvPr/>
          </p:nvSpPr>
          <p:spPr>
            <a:xfrm>
              <a:off x="7036480" y="4127978"/>
              <a:ext cx="162870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АГРОТЕХНИКА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8072F1E7-EE5D-4578-A140-EBB552485F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79" y="3974192"/>
            <a:ext cx="504837" cy="499789"/>
          </a:xfrm>
          <a:prstGeom prst="rect">
            <a:avLst/>
          </a:prstGeom>
          <a:effectLst>
            <a:outerShdw blurRad="63500" sx="102000" sy="102000" algn="ctr" rotWithShape="0">
              <a:schemeClr val="accent3">
                <a:alpha val="40000"/>
              </a:schemeClr>
            </a:outerShdw>
          </a:effectLst>
        </p:spPr>
      </p:pic>
      <p:grpSp>
        <p:nvGrpSpPr>
          <p:cNvPr id="41" name="Группа 40">
            <a:extLst>
              <a:ext uri="{FF2B5EF4-FFF2-40B4-BE49-F238E27FC236}">
                <a16:creationId xmlns="" xmlns:a16="http://schemas.microsoft.com/office/drawing/2014/main" id="{D312D6F2-3CC6-4F7C-A86B-17091EC1E385}"/>
              </a:ext>
            </a:extLst>
          </p:cNvPr>
          <p:cNvGrpSpPr/>
          <p:nvPr/>
        </p:nvGrpSpPr>
        <p:grpSpPr>
          <a:xfrm>
            <a:off x="2815779" y="3971921"/>
            <a:ext cx="2562909" cy="2730893"/>
            <a:chOff x="6569380" y="2297534"/>
            <a:chExt cx="2562909" cy="2730893"/>
          </a:xfrm>
        </p:grpSpPr>
        <p:sp>
          <p:nvSpPr>
            <p:cNvPr id="42" name="Прямоугольный треугольник 41">
              <a:extLst>
                <a:ext uri="{FF2B5EF4-FFF2-40B4-BE49-F238E27FC236}">
                  <a16:creationId xmlns="" xmlns:a16="http://schemas.microsoft.com/office/drawing/2014/main" id="{C05F5C03-E66C-4ABC-BE00-BD158A53CBAF}"/>
                </a:ext>
              </a:extLst>
            </p:cNvPr>
            <p:cNvSpPr/>
            <p:nvPr/>
          </p:nvSpPr>
          <p:spPr>
            <a:xfrm rot="5400000">
              <a:off x="8950721" y="4578427"/>
              <a:ext cx="180000" cy="1800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ый треугольник 42">
              <a:extLst>
                <a:ext uri="{FF2B5EF4-FFF2-40B4-BE49-F238E27FC236}">
                  <a16:creationId xmlns="" xmlns:a16="http://schemas.microsoft.com/office/drawing/2014/main" id="{81A5776C-0903-47BE-A60A-F648E94849FF}"/>
                </a:ext>
              </a:extLst>
            </p:cNvPr>
            <p:cNvSpPr/>
            <p:nvPr/>
          </p:nvSpPr>
          <p:spPr>
            <a:xfrm>
              <a:off x="8949937" y="3924000"/>
              <a:ext cx="180000" cy="1800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ый треугольник 43">
              <a:extLst>
                <a:ext uri="{FF2B5EF4-FFF2-40B4-BE49-F238E27FC236}">
                  <a16:creationId xmlns="" xmlns:a16="http://schemas.microsoft.com/office/drawing/2014/main" id="{758009D4-7E23-465E-9834-2DEB44B0D9F3}"/>
                </a:ext>
              </a:extLst>
            </p:cNvPr>
            <p:cNvSpPr/>
            <p:nvPr/>
          </p:nvSpPr>
          <p:spPr>
            <a:xfrm rot="10800000">
              <a:off x="6569380" y="4578427"/>
              <a:ext cx="180000" cy="1800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рямоугольный треугольник 44">
              <a:extLst>
                <a:ext uri="{FF2B5EF4-FFF2-40B4-BE49-F238E27FC236}">
                  <a16:creationId xmlns="" xmlns:a16="http://schemas.microsoft.com/office/drawing/2014/main" id="{1CB29C16-F5AC-4930-8773-239E080B373E}"/>
                </a:ext>
              </a:extLst>
            </p:cNvPr>
            <p:cNvSpPr/>
            <p:nvPr/>
          </p:nvSpPr>
          <p:spPr>
            <a:xfrm rot="16200000">
              <a:off x="6569380" y="3924000"/>
              <a:ext cx="180000" cy="1800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: скругленные углы 30">
              <a:extLst>
                <a:ext uri="{FF2B5EF4-FFF2-40B4-BE49-F238E27FC236}">
                  <a16:creationId xmlns="" xmlns:a16="http://schemas.microsoft.com/office/drawing/2014/main" id="{74DCC164-1816-4286-8458-F3FDE6D80CA1}"/>
                </a:ext>
              </a:extLst>
            </p:cNvPr>
            <p:cNvSpPr/>
            <p:nvPr/>
          </p:nvSpPr>
          <p:spPr>
            <a:xfrm>
              <a:off x="6750426" y="2297534"/>
              <a:ext cx="2205000" cy="273089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="" xmlns:a16="http://schemas.microsoft.com/office/drawing/2014/main" id="{F9BD03B9-6FD1-4899-93E0-E29CB342DBC0}"/>
                </a:ext>
              </a:extLst>
            </p:cNvPr>
            <p:cNvSpPr/>
            <p:nvPr/>
          </p:nvSpPr>
          <p:spPr>
            <a:xfrm>
              <a:off x="6816735" y="2897060"/>
              <a:ext cx="207238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chemeClr val="accent2">
                      <a:lumMod val="50000"/>
                    </a:schemeClr>
                  </a:solidFill>
                </a:rPr>
                <a:t>В </a:t>
              </a:r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</a:rPr>
                <a:t>полевых условиях при прогнозе эпифитотии первую обработку проводить в фазы от </a:t>
              </a:r>
              <a:r>
                <a:rPr lang="ru-RU" sz="1200" dirty="0" err="1">
                  <a:solidFill>
                    <a:schemeClr val="accent2">
                      <a:lumMod val="50000"/>
                    </a:schemeClr>
                  </a:solidFill>
                </a:rPr>
                <a:t>выколашивания</a:t>
              </a:r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</a:rPr>
                <a:t> до начала цветения.</a:t>
              </a:r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="" xmlns:a16="http://schemas.microsoft.com/office/drawing/2014/main" id="{AE8F04F7-8BFE-4CAE-95F6-1B2038485611}"/>
                </a:ext>
              </a:extLst>
            </p:cNvPr>
            <p:cNvSpPr/>
            <p:nvPr/>
          </p:nvSpPr>
          <p:spPr>
            <a:xfrm>
              <a:off x="6569380" y="4104000"/>
              <a:ext cx="2562909" cy="47442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="" xmlns:a16="http://schemas.microsoft.com/office/drawing/2014/main" id="{3AF9E1BB-1184-4EA3-AB2C-149EF4BEB315}"/>
                </a:ext>
              </a:extLst>
            </p:cNvPr>
            <p:cNvSpPr/>
            <p:nvPr/>
          </p:nvSpPr>
          <p:spPr>
            <a:xfrm>
              <a:off x="7036480" y="4127978"/>
              <a:ext cx="162870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СРОКИ 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50" name="Рисунок 49">
            <a:extLst>
              <a:ext uri="{FF2B5EF4-FFF2-40B4-BE49-F238E27FC236}">
                <a16:creationId xmlns="" xmlns:a16="http://schemas.microsoft.com/office/drawing/2014/main" id="{ACC2F6F7-DB6A-45DE-B798-BFE0F67757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230" y="4008908"/>
            <a:ext cx="506001" cy="508532"/>
          </a:xfrm>
          <a:prstGeom prst="rect">
            <a:avLst/>
          </a:prstGeom>
          <a:effectLst>
            <a:outerShdw blurRad="63500" sx="102000" sy="102000" algn="ctr" rotWithShape="0">
              <a:schemeClr val="accent3">
                <a:alpha val="40000"/>
              </a:schemeClr>
            </a:outerShdw>
          </a:effectLst>
        </p:spPr>
      </p:pic>
      <p:grpSp>
        <p:nvGrpSpPr>
          <p:cNvPr id="51" name="Группа 50">
            <a:extLst>
              <a:ext uri="{FF2B5EF4-FFF2-40B4-BE49-F238E27FC236}">
                <a16:creationId xmlns="" xmlns:a16="http://schemas.microsoft.com/office/drawing/2014/main" id="{221A4DDD-BB90-4F21-943F-C05F578AB88A}"/>
              </a:ext>
            </a:extLst>
          </p:cNvPr>
          <p:cNvGrpSpPr/>
          <p:nvPr/>
        </p:nvGrpSpPr>
        <p:grpSpPr>
          <a:xfrm>
            <a:off x="5460262" y="3971920"/>
            <a:ext cx="2562909" cy="2730893"/>
            <a:chOff x="3548373" y="2297534"/>
            <a:chExt cx="2562909" cy="2730893"/>
          </a:xfrm>
        </p:grpSpPr>
        <p:sp>
          <p:nvSpPr>
            <p:cNvPr id="52" name="Прямоугольный треугольник 51">
              <a:extLst>
                <a:ext uri="{FF2B5EF4-FFF2-40B4-BE49-F238E27FC236}">
                  <a16:creationId xmlns="" xmlns:a16="http://schemas.microsoft.com/office/drawing/2014/main" id="{A66D9CB4-E034-444B-A741-423452CDA5A5}"/>
                </a:ext>
              </a:extLst>
            </p:cNvPr>
            <p:cNvSpPr/>
            <p:nvPr/>
          </p:nvSpPr>
          <p:spPr>
            <a:xfrm rot="5400000">
              <a:off x="5929714" y="4578427"/>
              <a:ext cx="180000" cy="180000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рямоугольный треугольник 52">
              <a:extLst>
                <a:ext uri="{FF2B5EF4-FFF2-40B4-BE49-F238E27FC236}">
                  <a16:creationId xmlns="" xmlns:a16="http://schemas.microsoft.com/office/drawing/2014/main" id="{8FABD065-6FFC-400C-BC3F-4809F270E79D}"/>
                </a:ext>
              </a:extLst>
            </p:cNvPr>
            <p:cNvSpPr/>
            <p:nvPr/>
          </p:nvSpPr>
          <p:spPr>
            <a:xfrm>
              <a:off x="5928930" y="3924000"/>
              <a:ext cx="180000" cy="180000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Прямоугольный треугольник 53">
              <a:extLst>
                <a:ext uri="{FF2B5EF4-FFF2-40B4-BE49-F238E27FC236}">
                  <a16:creationId xmlns="" xmlns:a16="http://schemas.microsoft.com/office/drawing/2014/main" id="{C91EF70D-9E07-4047-8A22-5A697F582667}"/>
                </a:ext>
              </a:extLst>
            </p:cNvPr>
            <p:cNvSpPr/>
            <p:nvPr/>
          </p:nvSpPr>
          <p:spPr>
            <a:xfrm rot="10800000">
              <a:off x="3548373" y="4578427"/>
              <a:ext cx="180000" cy="180000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ый треугольник 54">
              <a:extLst>
                <a:ext uri="{FF2B5EF4-FFF2-40B4-BE49-F238E27FC236}">
                  <a16:creationId xmlns="" xmlns:a16="http://schemas.microsoft.com/office/drawing/2014/main" id="{88BDCBA2-D96C-4CFE-ABE9-6FEC0016BF29}"/>
                </a:ext>
              </a:extLst>
            </p:cNvPr>
            <p:cNvSpPr/>
            <p:nvPr/>
          </p:nvSpPr>
          <p:spPr>
            <a:xfrm rot="16200000">
              <a:off x="3548373" y="3924000"/>
              <a:ext cx="180000" cy="180000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Прямоугольник: скругленные углы 19">
              <a:extLst>
                <a:ext uri="{FF2B5EF4-FFF2-40B4-BE49-F238E27FC236}">
                  <a16:creationId xmlns="" xmlns:a16="http://schemas.microsoft.com/office/drawing/2014/main" id="{582E5B3A-3D00-48FE-9AF5-ED6E62E1B2F4}"/>
                </a:ext>
              </a:extLst>
            </p:cNvPr>
            <p:cNvSpPr/>
            <p:nvPr/>
          </p:nvSpPr>
          <p:spPr>
            <a:xfrm>
              <a:off x="3729419" y="2297534"/>
              <a:ext cx="2205000" cy="273089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7" name="Прямоугольник 56">
              <a:extLst>
                <a:ext uri="{FF2B5EF4-FFF2-40B4-BE49-F238E27FC236}">
                  <a16:creationId xmlns="" xmlns:a16="http://schemas.microsoft.com/office/drawing/2014/main" id="{C51FCFC9-B5C5-4AAF-8A3C-0E14C2BB69AC}"/>
                </a:ext>
              </a:extLst>
            </p:cNvPr>
            <p:cNvSpPr/>
            <p:nvPr/>
          </p:nvSpPr>
          <p:spPr>
            <a:xfrm>
              <a:off x="3793635" y="2893311"/>
              <a:ext cx="2072382" cy="2123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chemeClr val="accent2">
                      <a:lumMod val="50000"/>
                    </a:schemeClr>
                  </a:solidFill>
                </a:rPr>
                <a:t>На </a:t>
              </a:r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</a:rPr>
                <a:t>основе действующих веществ из класса </a:t>
              </a:r>
              <a:r>
                <a:rPr lang="ru-RU" sz="1200" dirty="0" err="1">
                  <a:solidFill>
                    <a:schemeClr val="accent2">
                      <a:lumMod val="50000"/>
                    </a:schemeClr>
                  </a:solidFill>
                </a:rPr>
                <a:t>триазолов</a:t>
              </a:r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</a:rPr>
                <a:t> (</a:t>
              </a:r>
              <a:r>
                <a:rPr lang="ru-RU" sz="1200" dirty="0" err="1">
                  <a:solidFill>
                    <a:schemeClr val="accent2">
                      <a:lumMod val="50000"/>
                    </a:schemeClr>
                  </a:solidFill>
                </a:rPr>
                <a:t>тебуконазол</a:t>
              </a:r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</a:rPr>
                <a:t>, </a:t>
              </a:r>
              <a:r>
                <a:rPr lang="ru-RU" sz="1200" dirty="0" err="1">
                  <a:solidFill>
                    <a:schemeClr val="accent2">
                      <a:lumMod val="50000"/>
                    </a:schemeClr>
                  </a:solidFill>
                </a:rPr>
                <a:t>протиоконазол</a:t>
              </a:r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</a:rPr>
                <a:t>, </a:t>
              </a:r>
              <a:r>
                <a:rPr lang="ru-RU" sz="1200" dirty="0" err="1">
                  <a:solidFill>
                    <a:schemeClr val="accent2">
                      <a:lumMod val="50000"/>
                    </a:schemeClr>
                  </a:solidFill>
                </a:rPr>
                <a:t>эпоксиконазол</a:t>
              </a:r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</a:rPr>
                <a:t>, </a:t>
              </a:r>
              <a:endParaRPr lang="ru-RU" sz="1200" dirty="0" smtClean="0">
                <a:solidFill>
                  <a:schemeClr val="accent2">
                    <a:lumMod val="50000"/>
                  </a:schemeClr>
                </a:solidFill>
              </a:endParaRPr>
            </a:p>
            <a:p>
              <a:pPr algn="ctr"/>
              <a:r>
                <a:rPr lang="ru-RU" sz="1200" dirty="0" err="1" smtClean="0">
                  <a:solidFill>
                    <a:schemeClr val="accent2">
                      <a:lumMod val="50000"/>
                    </a:schemeClr>
                  </a:solidFill>
                </a:rPr>
                <a:t>флутриафол</a:t>
              </a:r>
              <a:r>
                <a:rPr lang="ru-RU" sz="1200" dirty="0" smtClean="0">
                  <a:solidFill>
                    <a:schemeClr val="accent2">
                      <a:lumMod val="50000"/>
                    </a:schemeClr>
                  </a:solidFill>
                </a:rPr>
                <a:t>) </a:t>
              </a:r>
            </a:p>
            <a:p>
              <a:pPr algn="ctr"/>
              <a:endParaRPr lang="ru-RU" sz="12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pPr algn="ctr"/>
              <a:endParaRPr lang="ru-RU" sz="1200" dirty="0" smtClean="0">
                <a:solidFill>
                  <a:schemeClr val="accent2">
                    <a:lumMod val="50000"/>
                  </a:schemeClr>
                </a:solidFill>
              </a:endParaRPr>
            </a:p>
            <a:p>
              <a:pPr algn="ctr"/>
              <a:endParaRPr lang="ru-RU" sz="12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pPr algn="ctr"/>
              <a:r>
                <a:rPr lang="ru-RU" sz="1200" dirty="0" smtClean="0">
                  <a:solidFill>
                    <a:schemeClr val="accent2">
                      <a:lumMod val="50000"/>
                    </a:schemeClr>
                  </a:solidFill>
                </a:rPr>
                <a:t>с </a:t>
              </a:r>
              <a:r>
                <a:rPr lang="ru-RU" sz="1200" dirty="0">
                  <a:solidFill>
                    <a:schemeClr val="accent2">
                      <a:lumMod val="50000"/>
                    </a:schemeClr>
                  </a:solidFill>
                </a:rPr>
                <a:t>указанием вредного объекта «фузариоз колоса».</a:t>
              </a:r>
            </a:p>
          </p:txBody>
        </p:sp>
        <p:sp>
          <p:nvSpPr>
            <p:cNvPr id="58" name="Прямоугольник 57">
              <a:extLst>
                <a:ext uri="{FF2B5EF4-FFF2-40B4-BE49-F238E27FC236}">
                  <a16:creationId xmlns="" xmlns:a16="http://schemas.microsoft.com/office/drawing/2014/main" id="{BB8E158C-2C32-4F8F-ACAE-4EB4E7D21844}"/>
                </a:ext>
              </a:extLst>
            </p:cNvPr>
            <p:cNvSpPr/>
            <p:nvPr/>
          </p:nvSpPr>
          <p:spPr>
            <a:xfrm>
              <a:off x="3548373" y="4104000"/>
              <a:ext cx="2562909" cy="47442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>
              <a:extLst>
                <a:ext uri="{FF2B5EF4-FFF2-40B4-BE49-F238E27FC236}">
                  <a16:creationId xmlns="" xmlns:a16="http://schemas.microsoft.com/office/drawing/2014/main" id="{1B8D9E1E-91F1-4390-B2A9-2D7EA879572D}"/>
                </a:ext>
              </a:extLst>
            </p:cNvPr>
            <p:cNvSpPr/>
            <p:nvPr/>
          </p:nvSpPr>
          <p:spPr>
            <a:xfrm>
              <a:off x="4015473" y="4127978"/>
              <a:ext cx="162870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ПРЕПАРАТЫ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60" name="Рисунок 59" descr="Изображение выглядит как текст, векторная графика&#10;&#10;Автоматически созданное описание">
            <a:extLst>
              <a:ext uri="{FF2B5EF4-FFF2-40B4-BE49-F238E27FC236}">
                <a16:creationId xmlns="" xmlns:a16="http://schemas.microsoft.com/office/drawing/2014/main" id="{C87478CB-89F1-4ACF-87E6-C6A8502E41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853" y="3967390"/>
            <a:ext cx="571721" cy="600307"/>
          </a:xfrm>
          <a:prstGeom prst="rect">
            <a:avLst/>
          </a:prstGeom>
          <a:effectLst>
            <a:outerShdw blurRad="63500" sx="102000" sy="102000" algn="ctr" rotWithShape="0">
              <a:schemeClr val="accent3">
                <a:alpha val="40000"/>
              </a:schemeClr>
            </a:outerShdw>
          </a:effec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4" t="24608" r="20914" b="41123"/>
          <a:stretch/>
        </p:blipFill>
        <p:spPr bwMode="auto">
          <a:xfrm>
            <a:off x="154006" y="1646412"/>
            <a:ext cx="7252634" cy="20570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87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357</Words>
  <Application>Microsoft Office PowerPoint</Application>
  <PresentationFormat>Произвольный</PresentationFormat>
  <Paragraphs>79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РЕСУРСЫ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Сельское хозяйство</dc:title>
  <dc:creator>User Obstinate</dc:creator>
  <cp:lastModifiedBy>Пользователь Windows</cp:lastModifiedBy>
  <cp:revision>40</cp:revision>
  <dcterms:created xsi:type="dcterms:W3CDTF">2021-05-07T06:59:03Z</dcterms:created>
  <dcterms:modified xsi:type="dcterms:W3CDTF">2025-07-16T04:58:30Z</dcterms:modified>
</cp:coreProperties>
</file>