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drawings/drawing1.xml" ContentType="application/vnd.openxmlformats-officedocument.drawingml.chartshape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drawings/drawing2.xml" ContentType="application/vnd.openxmlformats-officedocument.drawingml.chartshapes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293" r:id="rId3"/>
    <p:sldId id="263" r:id="rId4"/>
    <p:sldId id="270" r:id="rId5"/>
    <p:sldId id="277" r:id="rId6"/>
    <p:sldId id="281" r:id="rId7"/>
    <p:sldId id="282" r:id="rId8"/>
    <p:sldId id="283" r:id="rId9"/>
    <p:sldId id="261" r:id="rId10"/>
    <p:sldId id="284" r:id="rId11"/>
    <p:sldId id="289" r:id="rId12"/>
    <p:sldId id="292" r:id="rId13"/>
    <p:sldId id="290" r:id="rId14"/>
    <p:sldId id="279" r:id="rId15"/>
    <p:sldId id="285" r:id="rId16"/>
  </p:sldIdLst>
  <p:sldSz cx="9144000" cy="5143500" type="screen16x9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>
        <p:scale>
          <a:sx n="80" d="100"/>
          <a:sy n="80" d="100"/>
        </p:scale>
        <p:origin x="-2514" y="-11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0;&#1052;&#1040;\Desktop\&#1053;&#1086;&#1074;&#1072;&#1103;%20&#1087;&#1072;&#1087;&#1082;&#1072;%20(3)\&#1087;&#1086;&#1089;&#1077;&#1074;&#1085;&#1072;&#1103;%20&#1087;&#1083;&#1086;&#1097;&#1072;&#1076;&#1100;,%20&#1079;&#1103;&#1073;&#1100;%202019-2020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&#1044;&#1080;&#1072;&#1075;&#1088;&#1072;&#1084;&#1084;&#1072;%20&#1074;%20Microsoft%20PowerPoint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&#1063;&#1054;&#1042;\Desktop\&#1040;&#1075;&#1088;&#1086;&#1085;&#1086;&#1084;&#1080;&#1095;%20&#1089;&#1086;&#1073;&#1088;&#1072;&#1085;-2018\&#1044;&#1054;&#1050;&#1051;&#1040;&#1044;,%20&#1087;&#1088;&#1077;&#1079;&#1077;&#1085;&#1090;%20&#1050;&#1085;&#1086;&#1088;&#1088;%20&#1040;&#1060;\&#1072;&#1085;&#1072;&#1083;&#1080;&#1079;%20&#1089;&#1077;&#1084;&#1103;&#1085;.&#1092;&#1086;&#1085;&#1076;&#1072;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5527134411965923E-2"/>
          <c:y val="0.10753666259304522"/>
          <c:w val="0.95092004464382629"/>
          <c:h val="0.644991605870952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'посевная площадь'!$A$30</c:f>
              <c:strCache>
                <c:ptCount val="1"/>
                <c:pt idx="0">
                  <c:v>Томская область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dLbl>
              <c:idx val="0"/>
              <c:layout>
                <c:manualLayout>
                  <c:x val="2.4979025319025856E-2"/>
                  <c:y val="-3.64108254065437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7006258563863274E-2"/>
                  <c:y val="-3.24766351903745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9526891648054429E-2"/>
                  <c:y val="-3.5408635410159178E-2"/>
                </c:manualLayout>
              </c:layout>
              <c:spPr/>
              <c:txPr>
                <a:bodyPr/>
                <a:lstStyle/>
                <a:p>
                  <a:pPr>
                    <a:defRPr sz="1600" b="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1113560817635843E-2"/>
                  <c:y val="-3.6336024771015399E-2"/>
                </c:manualLayout>
              </c:layout>
              <c:tx>
                <c:rich>
                  <a:bodyPr/>
                  <a:lstStyle/>
                  <a:p>
                    <a:pPr>
                      <a:defRPr sz="1600" b="0"/>
                    </a:pPr>
                    <a:r>
                      <a:rPr lang="en-US" sz="1600" b="0" dirty="0"/>
                      <a:t> </a:t>
                    </a:r>
                    <a:r>
                      <a:rPr lang="en-US" sz="1600" b="0" dirty="0" smtClean="0"/>
                      <a:t>3</a:t>
                    </a:r>
                    <a:r>
                      <a:rPr lang="ru-RU" sz="1600" b="0" dirty="0" smtClean="0"/>
                      <a:t>16</a:t>
                    </a:r>
                    <a:r>
                      <a:rPr lang="en-US" sz="1600" b="0" dirty="0" smtClean="0"/>
                      <a:t>,</a:t>
                    </a:r>
                    <a:r>
                      <a:rPr lang="ru-RU" sz="1600" b="0" dirty="0" smtClean="0"/>
                      <a:t>21</a:t>
                    </a:r>
                    <a:r>
                      <a:rPr lang="en-US" sz="1600" b="0" dirty="0" smtClean="0"/>
                      <a:t>   </a:t>
                    </a:r>
                    <a:endParaRPr lang="en-US" b="0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0272332448374116E-2"/>
                  <c:y val="-2.05240015384920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'посевная площадь'!$H$18:$M$18</c:f>
              <c:strCach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 оценка</c:v>
                </c:pt>
              </c:strCache>
            </c:strRef>
          </c:cat>
          <c:val>
            <c:numRef>
              <c:f>'посевная площадь'!$H$30:$M$30</c:f>
              <c:numCache>
                <c:formatCode>_(* #,##0.00_);_(* \(#,##0.00\);_(* "-"??_);_(@_)</c:formatCode>
                <c:ptCount val="6"/>
                <c:pt idx="0">
                  <c:v>322.23</c:v>
                </c:pt>
                <c:pt idx="1">
                  <c:v>338.53800000000001</c:v>
                </c:pt>
                <c:pt idx="2">
                  <c:v>343.95299999999997</c:v>
                </c:pt>
                <c:pt idx="3">
                  <c:v>316.20769999999999</c:v>
                </c:pt>
                <c:pt idx="4">
                  <c:v>315.89420000000001</c:v>
                </c:pt>
                <c:pt idx="5">
                  <c:v>325.25182000000001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24311424"/>
        <c:axId val="124312960"/>
        <c:axId val="0"/>
      </c:bar3DChart>
      <c:catAx>
        <c:axId val="1243114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500"/>
            </a:pPr>
            <a:endParaRPr lang="ru-RU"/>
          </a:p>
        </c:txPr>
        <c:crossAx val="124312960"/>
        <c:crosses val="autoZero"/>
        <c:auto val="1"/>
        <c:lblAlgn val="ctr"/>
        <c:lblOffset val="100"/>
        <c:noMultiLvlLbl val="0"/>
      </c:catAx>
      <c:valAx>
        <c:axId val="124312960"/>
        <c:scaling>
          <c:orientation val="minMax"/>
        </c:scaling>
        <c:delete val="1"/>
        <c:axPos val="l"/>
        <c:numFmt formatCode="_(* #,##0.00_);_(* \(#,##0.00\);_(* &quot;-&quot;??_);_(@_)" sourceLinked="1"/>
        <c:majorTickMark val="out"/>
        <c:minorTickMark val="none"/>
        <c:tickLblPos val="nextTo"/>
        <c:crossAx val="1243114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128459047591054E-2"/>
          <c:y val="5.0761605767274204E-2"/>
          <c:w val="0.95974308190481794"/>
          <c:h val="0.39131456934391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90,4</a:t>
                    </a:r>
                    <a:r>
                      <a:rPr lang="ru-RU" smtClean="0"/>
                      <a:t>*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2015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 (оценка)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87</c:v>
                </c:pt>
                <c:pt idx="1">
                  <c:v>87.6</c:v>
                </c:pt>
                <c:pt idx="2">
                  <c:v>93.8</c:v>
                </c:pt>
                <c:pt idx="3">
                  <c:v>90.4</c:v>
                </c:pt>
                <c:pt idx="4">
                  <c:v>94.9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30978944"/>
        <c:axId val="130990080"/>
      </c:barChart>
      <c:catAx>
        <c:axId val="130978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30990080"/>
        <c:crosses val="autoZero"/>
        <c:auto val="1"/>
        <c:lblAlgn val="ctr"/>
        <c:lblOffset val="100"/>
        <c:noMultiLvlLbl val="0"/>
      </c:catAx>
      <c:valAx>
        <c:axId val="1309900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09789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57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27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16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ранние</c:v>
                </c:pt>
                <c:pt idx="1">
                  <c:v>средне-ранние</c:v>
                </c:pt>
                <c:pt idx="2">
                  <c:v>средне-поздние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57</c:v>
                </c:pt>
                <c:pt idx="1">
                  <c:v>27</c:v>
                </c:pt>
                <c:pt idx="2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70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9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21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ранние</c:v>
                </c:pt>
                <c:pt idx="1">
                  <c:v>средне-ранние</c:v>
                </c:pt>
                <c:pt idx="2">
                  <c:v>средне-поздние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70</c:v>
                </c:pt>
                <c:pt idx="1">
                  <c:v>9</c:v>
                </c:pt>
                <c:pt idx="2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9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explosion val="49"/>
          </c:dPt>
          <c:dPt>
            <c:idx val="1"/>
            <c:bubble3D val="0"/>
            <c:explosion val="12"/>
          </c:dPt>
          <c:dLbls>
            <c:dLbl>
              <c:idx val="0"/>
              <c:layout>
                <c:manualLayout>
                  <c:x val="1.4306446109162551E-3"/>
                  <c:y val="0.3238879234420458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91,3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853893218213851E-2"/>
                  <c:y val="-8.034164685009365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8,7</a:t>
                    </a:r>
                    <a:r>
                      <a:rPr lang="ru-RU" dirty="0" smtClean="0"/>
                      <a:t> 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Районированные</c:v>
                </c:pt>
                <c:pt idx="1">
                  <c:v>Не районированные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91.3</c:v>
                </c:pt>
                <c:pt idx="1">
                  <c:v>8.6999999999999993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9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explosion val="49"/>
          </c:dPt>
          <c:dLbls>
            <c:dLbl>
              <c:idx val="0"/>
              <c:layout>
                <c:manualLayout>
                  <c:x val="6.3918121200818953E-2"/>
                  <c:y val="0.21069357351505566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80,2 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8275633064580129E-2"/>
                  <c:y val="-4.9881103087991277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19</a:t>
                    </a:r>
                    <a:r>
                      <a:rPr lang="en-US" sz="2000" b="1" dirty="0" smtClean="0"/>
                      <a:t>,</a:t>
                    </a:r>
                    <a:r>
                      <a:rPr lang="ru-RU" sz="2000" b="1" dirty="0" smtClean="0"/>
                      <a:t>8 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Районированные</c:v>
                </c:pt>
                <c:pt idx="1">
                  <c:v>Не районированные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80.2</c:v>
                </c:pt>
                <c:pt idx="1">
                  <c:v>19.8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49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3.8538338477906421E-2"/>
          <c:y val="6.5947120167558243E-2"/>
          <c:w val="0.96146166152209356"/>
          <c:h val="0.821952654219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Вредители</c:v>
                </c:pt>
              </c:strCache>
            </c:strRef>
          </c:tx>
          <c:spPr>
            <a:solidFill>
              <a:srgbClr val="B8291E"/>
            </a:solidFill>
            <a:ln w="12659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2737319071146553E-3"/>
                  <c:y val="-2.3462871786886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8211957213439658E-3"/>
                  <c:y val="-3.35183882669806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2737319071146553E-3"/>
                  <c:y val="-2.34628717868863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-4.35739047470746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2.85134394841537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916123349802586E-3"/>
                  <c:y val="-2.85134394841537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72,2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Sheet1!$F$1:$K$1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Sheet1!$F$2:$K$2</c:f>
              <c:numCache>
                <c:formatCode>General</c:formatCode>
                <c:ptCount val="6"/>
                <c:pt idx="0">
                  <c:v>39.9</c:v>
                </c:pt>
                <c:pt idx="1">
                  <c:v>41.1</c:v>
                </c:pt>
                <c:pt idx="2">
                  <c:v>44.3</c:v>
                </c:pt>
                <c:pt idx="3">
                  <c:v>69.599999999999994</c:v>
                </c:pt>
                <c:pt idx="4">
                  <c:v>70.599999999999994</c:v>
                </c:pt>
                <c:pt idx="5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F7B-4DFE-BA33-B4B3B7FBAA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5136384"/>
        <c:axId val="5137920"/>
        <c:axId val="0"/>
      </c:bar3DChart>
      <c:catAx>
        <c:axId val="5136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969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51379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5137920"/>
        <c:scaling>
          <c:orientation val="minMax"/>
          <c:max val="90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5136384"/>
        <c:crosses val="autoZero"/>
        <c:crossBetween val="between"/>
        <c:majorUnit val="50"/>
        <c:minorUnit val="20"/>
      </c:valAx>
      <c:spPr>
        <a:noFill/>
        <a:ln w="25319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96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49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5.5741360089186176E-2"/>
          <c:y val="4.1575492341356671E-2"/>
          <c:w val="0.94425863991081382"/>
          <c:h val="0.82713347921225377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Sheet1!$A$3</c:f>
              <c:strCache>
                <c:ptCount val="1"/>
                <c:pt idx="0">
                  <c:v>Болезни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 w="12659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0"/>
                  <c:y val="-2.88664639649929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56448999413504E-2"/>
                  <c:y val="-2.8866463964992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564489994135092E-2"/>
                  <c:y val="-2.88664639649929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8037416617792E-2"/>
                  <c:y val="-2.30931711719943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042993329423359E-2"/>
                  <c:y val="-2.8866463964992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2822449970675199E-3"/>
                  <c:y val="-3.4639756757991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Sheet1!$F$1:$K$1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Sheet1!$F$3:$K$3</c:f>
              <c:numCache>
                <c:formatCode>0.0</c:formatCode>
                <c:ptCount val="6"/>
                <c:pt idx="0" formatCode="General">
                  <c:v>21.3</c:v>
                </c:pt>
                <c:pt idx="1">
                  <c:v>25</c:v>
                </c:pt>
                <c:pt idx="2">
                  <c:v>35.049999999999997</c:v>
                </c:pt>
                <c:pt idx="3" formatCode="General">
                  <c:v>44.2</c:v>
                </c:pt>
                <c:pt idx="4" formatCode="General">
                  <c:v>42.5</c:v>
                </c:pt>
                <c:pt idx="5" formatCode="General">
                  <c:v>51.9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023-4797-A0E6-F3E124C8D4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5300992"/>
        <c:axId val="5302528"/>
        <c:axId val="0"/>
      </c:bar3DChart>
      <c:catAx>
        <c:axId val="5300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969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53025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53025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300992"/>
        <c:crosses val="autoZero"/>
        <c:crossBetween val="between"/>
      </c:valAx>
      <c:spPr>
        <a:noFill/>
        <a:ln w="25319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96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49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7.1348940914158304E-2"/>
          <c:y val="4.1575492341356671E-2"/>
          <c:w val="0.92865105908584167"/>
          <c:h val="0.827133479212253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Сорняки</c:v>
                </c:pt>
              </c:strCache>
            </c:strRef>
          </c:tx>
          <c:spPr>
            <a:solidFill>
              <a:srgbClr val="008000"/>
            </a:solidFill>
            <a:ln w="1266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7907105830995459E-2"/>
                  <c:y val="-3.33125151971956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5865819533660073E-2"/>
                  <c:y val="-3.6643766716915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7855497959326275E-2"/>
                  <c:y val="-2.9981263677476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927748979663137E-2"/>
                  <c:y val="-2.33187606380369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9.9483921283308116E-3"/>
                  <c:y val="-1.9987509118317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7.9587137026646496E-3"/>
                  <c:y val="-2.66500121577565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Sheet1!$F$1:$K$1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Sheet1!$F$2:$K$2</c:f>
              <c:numCache>
                <c:formatCode>General</c:formatCode>
                <c:ptCount val="6"/>
                <c:pt idx="0">
                  <c:v>185</c:v>
                </c:pt>
                <c:pt idx="1">
                  <c:v>177</c:v>
                </c:pt>
                <c:pt idx="2">
                  <c:v>187.6</c:v>
                </c:pt>
                <c:pt idx="3">
                  <c:v>162.54</c:v>
                </c:pt>
                <c:pt idx="4">
                  <c:v>160.16999999999999</c:v>
                </c:pt>
                <c:pt idx="5">
                  <c:v>178.9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FD1-4484-9460-A5307340C5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5206400"/>
        <c:axId val="5207936"/>
        <c:axId val="0"/>
      </c:bar3DChart>
      <c:catAx>
        <c:axId val="5206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969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52079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52079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206400"/>
        <c:crosses val="autoZero"/>
        <c:crossBetween val="between"/>
      </c:valAx>
      <c:spPr>
        <a:noFill/>
        <a:ln w="25321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96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025631713868143E-2"/>
          <c:y val="7.6398927935276584E-2"/>
          <c:w val="0.97297440944881886"/>
          <c:h val="0.7015497455662397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Лист1!$F$2</c:f>
              <c:strCache>
                <c:ptCount val="1"/>
                <c:pt idx="0">
                  <c:v>Отечественные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2.7777777777777779E-3"/>
                  <c:y val="-2.81888653981677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anchor="t" anchorCtr="0"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Лист1!$C$3:$C$12</c:f>
              <c:strCache>
                <c:ptCount val="10"/>
                <c:pt idx="0">
                  <c:v>Картофель 2019</c:v>
                </c:pt>
                <c:pt idx="1">
                  <c:v>Картофель 2020</c:v>
                </c:pt>
                <c:pt idx="2">
                  <c:v>Зерновые и зернобобовые 2019</c:v>
                </c:pt>
                <c:pt idx="3">
                  <c:v>Зерновые и зернобобовые 2020</c:v>
                </c:pt>
                <c:pt idx="4">
                  <c:v>Технические культуры 2019</c:v>
                </c:pt>
                <c:pt idx="5">
                  <c:v>Технические культуры 2020</c:v>
                </c:pt>
                <c:pt idx="6">
                  <c:v>Овощи 2019</c:v>
                </c:pt>
                <c:pt idx="7">
                  <c:v>Овощи 2020</c:v>
                </c:pt>
                <c:pt idx="8">
                  <c:v>Кормовые культуры 2019</c:v>
                </c:pt>
                <c:pt idx="9">
                  <c:v>Кормовые культуры 2020</c:v>
                </c:pt>
              </c:strCache>
            </c:strRef>
          </c:cat>
          <c:val>
            <c:numRef>
              <c:f>Лист1!$F$3:$F$12</c:f>
              <c:numCache>
                <c:formatCode>General</c:formatCode>
                <c:ptCount val="10"/>
                <c:pt idx="0">
                  <c:v>38.5</c:v>
                </c:pt>
                <c:pt idx="1">
                  <c:v>54.2</c:v>
                </c:pt>
                <c:pt idx="2">
                  <c:v>85.4</c:v>
                </c:pt>
                <c:pt idx="3">
                  <c:v>87.3</c:v>
                </c:pt>
                <c:pt idx="4">
                  <c:v>49.5</c:v>
                </c:pt>
                <c:pt idx="5">
                  <c:v>60.2</c:v>
                </c:pt>
                <c:pt idx="6">
                  <c:v>54.3</c:v>
                </c:pt>
                <c:pt idx="7">
                  <c:v>49.6</c:v>
                </c:pt>
                <c:pt idx="8">
                  <c:v>38.700000000000003</c:v>
                </c:pt>
                <c:pt idx="9">
                  <c:v>36.700000000000003</c:v>
                </c:pt>
              </c:numCache>
            </c:numRef>
          </c:val>
        </c:ser>
        <c:ser>
          <c:idx val="1"/>
          <c:order val="1"/>
          <c:tx>
            <c:strRef>
              <c:f>Лист1!$E$2</c:f>
              <c:strCache>
                <c:ptCount val="1"/>
                <c:pt idx="0">
                  <c:v>Иностранный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2.7777777777777779E-3"/>
                  <c:y val="-2.81888653981677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Лист1!$C$3:$C$12</c:f>
              <c:strCache>
                <c:ptCount val="10"/>
                <c:pt idx="0">
                  <c:v>Картофель 2019</c:v>
                </c:pt>
                <c:pt idx="1">
                  <c:v>Картофель 2020</c:v>
                </c:pt>
                <c:pt idx="2">
                  <c:v>Зерновые и зернобобовые 2019</c:v>
                </c:pt>
                <c:pt idx="3">
                  <c:v>Зерновые и зернобобовые 2020</c:v>
                </c:pt>
                <c:pt idx="4">
                  <c:v>Технические культуры 2019</c:v>
                </c:pt>
                <c:pt idx="5">
                  <c:v>Технические культуры 2020</c:v>
                </c:pt>
                <c:pt idx="6">
                  <c:v>Овощи 2019</c:v>
                </c:pt>
                <c:pt idx="7">
                  <c:v>Овощи 2020</c:v>
                </c:pt>
                <c:pt idx="8">
                  <c:v>Кормовые культуры 2019</c:v>
                </c:pt>
                <c:pt idx="9">
                  <c:v>Кормовые культуры 2020</c:v>
                </c:pt>
              </c:strCache>
            </c:strRef>
          </c:cat>
          <c:val>
            <c:numRef>
              <c:f>Лист1!$E$3:$E$12</c:f>
              <c:numCache>
                <c:formatCode>General</c:formatCode>
                <c:ptCount val="10"/>
                <c:pt idx="0">
                  <c:v>53.4</c:v>
                </c:pt>
                <c:pt idx="1">
                  <c:v>37.799999999999997</c:v>
                </c:pt>
                <c:pt idx="2">
                  <c:v>6.3</c:v>
                </c:pt>
                <c:pt idx="3">
                  <c:v>6.9</c:v>
                </c:pt>
                <c:pt idx="4">
                  <c:v>44.9</c:v>
                </c:pt>
                <c:pt idx="5">
                  <c:v>38.5</c:v>
                </c:pt>
                <c:pt idx="6">
                  <c:v>44.8</c:v>
                </c:pt>
                <c:pt idx="7">
                  <c:v>49.7</c:v>
                </c:pt>
              </c:numCache>
            </c:numRef>
          </c:val>
        </c:ser>
        <c:ser>
          <c:idx val="2"/>
          <c:order val="2"/>
          <c:tx>
            <c:strRef>
              <c:f>Лист1!$D$2</c:f>
              <c:strCache>
                <c:ptCount val="1"/>
                <c:pt idx="0">
                  <c:v>Без признаков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9.3856091984184957E-4"/>
                  <c:y val="5.442891744097516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2242697523582138E-2"/>
                  <c:y val="-3.6775781878844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9.2719264111501744E-3"/>
                  <c:y val="-3.96598003302756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9.4006278418742231E-3"/>
                  <c:y val="-3.96598003302756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Лист1!$C$3:$C$12</c:f>
              <c:strCache>
                <c:ptCount val="10"/>
                <c:pt idx="0">
                  <c:v>Картофель 2019</c:v>
                </c:pt>
                <c:pt idx="1">
                  <c:v>Картофель 2020</c:v>
                </c:pt>
                <c:pt idx="2">
                  <c:v>Зерновые и зернобобовые 2019</c:v>
                </c:pt>
                <c:pt idx="3">
                  <c:v>Зерновые и зернобобовые 2020</c:v>
                </c:pt>
                <c:pt idx="4">
                  <c:v>Технические культуры 2019</c:v>
                </c:pt>
                <c:pt idx="5">
                  <c:v>Технические культуры 2020</c:v>
                </c:pt>
                <c:pt idx="6">
                  <c:v>Овощи 2019</c:v>
                </c:pt>
                <c:pt idx="7">
                  <c:v>Овощи 2020</c:v>
                </c:pt>
                <c:pt idx="8">
                  <c:v>Кормовые культуры 2019</c:v>
                </c:pt>
                <c:pt idx="9">
                  <c:v>Кормовые культуры 2020</c:v>
                </c:pt>
              </c:strCache>
            </c:strRef>
          </c:cat>
          <c:val>
            <c:numRef>
              <c:f>Лист1!$D$3:$D$12</c:f>
              <c:numCache>
                <c:formatCode>General</c:formatCode>
                <c:ptCount val="10"/>
                <c:pt idx="0">
                  <c:v>8.1</c:v>
                </c:pt>
                <c:pt idx="1">
                  <c:v>8</c:v>
                </c:pt>
                <c:pt idx="2">
                  <c:v>8.3000000000000007</c:v>
                </c:pt>
                <c:pt idx="3">
                  <c:v>5.8</c:v>
                </c:pt>
                <c:pt idx="4">
                  <c:v>5.6</c:v>
                </c:pt>
                <c:pt idx="5">
                  <c:v>1.3</c:v>
                </c:pt>
                <c:pt idx="6">
                  <c:v>0.9</c:v>
                </c:pt>
                <c:pt idx="7">
                  <c:v>0.7</c:v>
                </c:pt>
                <c:pt idx="8">
                  <c:v>61.3</c:v>
                </c:pt>
                <c:pt idx="9">
                  <c:v>63.3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5363200"/>
        <c:axId val="5364736"/>
        <c:axId val="0"/>
      </c:bar3DChart>
      <c:catAx>
        <c:axId val="5363200"/>
        <c:scaling>
          <c:orientation val="minMax"/>
        </c:scaling>
        <c:delete val="1"/>
        <c:axPos val="b"/>
        <c:majorTickMark val="out"/>
        <c:minorTickMark val="none"/>
        <c:tickLblPos val="nextTo"/>
        <c:crossAx val="5364736"/>
        <c:crosses val="autoZero"/>
        <c:auto val="1"/>
        <c:lblAlgn val="ctr"/>
        <c:lblOffset val="100"/>
        <c:noMultiLvlLbl val="0"/>
      </c:catAx>
      <c:valAx>
        <c:axId val="53647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3632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2471186367493898"/>
          <c:y val="0.92446573410359534"/>
          <c:w val="0.54792715081836485"/>
          <c:h val="7.553426589640462E-2"/>
        </c:manualLayout>
      </c:layout>
      <c:overlay val="0"/>
      <c:txPr>
        <a:bodyPr/>
        <a:lstStyle/>
        <a:p>
          <a:pPr>
            <a:defRPr sz="180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20"/>
      <c:rotY val="20"/>
      <c:rAngAx val="0"/>
      <c:perspective val="3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9.942069829340849E-3"/>
          <c:w val="0.70939609802153947"/>
          <c:h val="0.76171624654245607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Отечетсвенные</c:v>
                </c:pt>
              </c:strCache>
            </c:strRef>
          </c:tx>
          <c:spPr>
            <a:solidFill>
              <a:schemeClr val="tx2">
                <a:lumMod val="40000"/>
                <a:lumOff val="60000"/>
                <a:alpha val="95000"/>
              </a:schemeClr>
            </a:solidFill>
          </c:spPr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86.8</c:v>
                </c:pt>
                <c:pt idx="1">
                  <c:v>81.2</c:v>
                </c:pt>
                <c:pt idx="2">
                  <c:v>80.3</c:v>
                </c:pt>
                <c:pt idx="3">
                  <c:v>76.8</c:v>
                </c:pt>
                <c:pt idx="4">
                  <c:v>81.5</c:v>
                </c:pt>
                <c:pt idx="5">
                  <c:v>84.3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Иностранные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  <a:alpha val="86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4.6851188206387725E-3"/>
                  <c:y val="1.98841396586817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3.7</c:v>
                </c:pt>
                <c:pt idx="1">
                  <c:v>7.5</c:v>
                </c:pt>
                <c:pt idx="2">
                  <c:v>7.5</c:v>
                </c:pt>
                <c:pt idx="3">
                  <c:v>10</c:v>
                </c:pt>
                <c:pt idx="4">
                  <c:v>6.7</c:v>
                </c:pt>
                <c:pt idx="5">
                  <c:v>7.8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 признаков</c:v>
                </c:pt>
              </c:strCache>
            </c:strRef>
          </c:tx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9.5</c:v>
                </c:pt>
                <c:pt idx="1">
                  <c:v>11.3</c:v>
                </c:pt>
                <c:pt idx="2">
                  <c:v>12.2</c:v>
                </c:pt>
                <c:pt idx="3">
                  <c:v>13.2</c:v>
                </c:pt>
                <c:pt idx="4">
                  <c:v>11.8</c:v>
                </c:pt>
                <c:pt idx="5">
                  <c:v>7.9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0"/>
        <c:shape val="box"/>
        <c:axId val="38297600"/>
        <c:axId val="38299136"/>
        <c:axId val="0"/>
      </c:bar3DChart>
      <c:catAx>
        <c:axId val="38297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8299136"/>
        <c:crosses val="autoZero"/>
        <c:auto val="1"/>
        <c:lblAlgn val="ctr"/>
        <c:lblOffset val="100"/>
        <c:noMultiLvlLbl val="0"/>
      </c:catAx>
      <c:valAx>
        <c:axId val="3829913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382976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992119285830496"/>
          <c:y val="1.8219038672303116E-2"/>
          <c:w val="0.21782043280594096"/>
          <c:h val="0.275944105213715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033603310749711E-2"/>
          <c:y val="0.20684609615427557"/>
          <c:w val="0.96793279337850058"/>
          <c:h val="0.6600329156919585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Зерносушилные комплексы</c:v>
                </c:pt>
              </c:strCache>
            </c:strRef>
          </c:tx>
          <c:spPr>
            <a:solidFill>
              <a:schemeClr val="tx2">
                <a:lumMod val="60000"/>
                <a:lumOff val="40000"/>
                <a:alpha val="67000"/>
              </a:schemeClr>
            </a:solidFill>
          </c:spPr>
          <c:invertIfNegative val="0"/>
          <c:cat>
            <c:strRef>
              <c:f>Лист1!$A$2:$A$7</c:f>
              <c:strCach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 (оценка)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100</c:v>
                </c:pt>
                <c:pt idx="1">
                  <c:v>96</c:v>
                </c:pt>
                <c:pt idx="2">
                  <c:v>98</c:v>
                </c:pt>
                <c:pt idx="3">
                  <c:v>89</c:v>
                </c:pt>
                <c:pt idx="4">
                  <c:v>84</c:v>
                </c:pt>
                <c:pt idx="5">
                  <c:v>87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7060864"/>
        <c:axId val="67172992"/>
      </c:barChart>
      <c:catAx>
        <c:axId val="67060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7172992"/>
        <c:crosses val="autoZero"/>
        <c:auto val="1"/>
        <c:lblAlgn val="ctr"/>
        <c:lblOffset val="100"/>
        <c:noMultiLvlLbl val="0"/>
      </c:catAx>
      <c:valAx>
        <c:axId val="67172992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670608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747812773403324E-2"/>
          <c:y val="9.6395814927089111E-4"/>
          <c:w val="0.94925218722659666"/>
          <c:h val="0.760781143708355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'2015'!$B$16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9.7222222222222154E-3"/>
                  <c:y val="-2.541743127436796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1111111111111136E-2"/>
                  <c:y val="2.82692433970726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9.7222222222222224E-3"/>
                  <c:y val="1.13076973588290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9.7222222222222224E-3"/>
                  <c:y val="-2.82692433970726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333333333333333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'2015'!$A$17:$A$27</c:f>
              <c:strCache>
                <c:ptCount val="11"/>
                <c:pt idx="0">
                  <c:v>Кожевниковский</c:v>
                </c:pt>
                <c:pt idx="1">
                  <c:v>Томский</c:v>
                </c:pt>
                <c:pt idx="2">
                  <c:v>Шегарский</c:v>
                </c:pt>
                <c:pt idx="3">
                  <c:v>Асиновский</c:v>
                </c:pt>
                <c:pt idx="4">
                  <c:v>Зырянский</c:v>
                </c:pt>
                <c:pt idx="5">
                  <c:v>Первомайский</c:v>
                </c:pt>
                <c:pt idx="6">
                  <c:v>Кривошеинский</c:v>
                </c:pt>
                <c:pt idx="7">
                  <c:v>Чаинский</c:v>
                </c:pt>
                <c:pt idx="8">
                  <c:v>Бакчарский</c:v>
                </c:pt>
                <c:pt idx="9">
                  <c:v>Молчановский</c:v>
                </c:pt>
                <c:pt idx="10">
                  <c:v>Колпашевский</c:v>
                </c:pt>
              </c:strCache>
            </c:strRef>
          </c:cat>
          <c:val>
            <c:numRef>
              <c:f>'2015'!$B$17:$B$27</c:f>
              <c:numCache>
                <c:formatCode>0.0</c:formatCode>
                <c:ptCount val="11"/>
                <c:pt idx="0">
                  <c:v>51.314999999999998</c:v>
                </c:pt>
                <c:pt idx="1">
                  <c:v>21.975999999999999</c:v>
                </c:pt>
                <c:pt idx="2">
                  <c:v>11.635</c:v>
                </c:pt>
                <c:pt idx="3">
                  <c:v>7.33</c:v>
                </c:pt>
                <c:pt idx="4">
                  <c:v>7.3</c:v>
                </c:pt>
                <c:pt idx="5">
                  <c:v>2.1</c:v>
                </c:pt>
                <c:pt idx="6">
                  <c:v>4.8570000000000002</c:v>
                </c:pt>
                <c:pt idx="7">
                  <c:v>2.1659999999999999</c:v>
                </c:pt>
                <c:pt idx="8">
                  <c:v>2.9630000000000001</c:v>
                </c:pt>
                <c:pt idx="9">
                  <c:v>0.45</c:v>
                </c:pt>
                <c:pt idx="10">
                  <c:v>0</c:v>
                </c:pt>
              </c:numCache>
            </c:numRef>
          </c:val>
        </c:ser>
        <c:ser>
          <c:idx val="3"/>
          <c:order val="3"/>
          <c:tx>
            <c:strRef>
              <c:f>'2015'!$E$16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'2015'!$A$17:$A$27</c:f>
              <c:strCache>
                <c:ptCount val="11"/>
                <c:pt idx="0">
                  <c:v>Кожевниковский</c:v>
                </c:pt>
                <c:pt idx="1">
                  <c:v>Томский</c:v>
                </c:pt>
                <c:pt idx="2">
                  <c:v>Шегарский</c:v>
                </c:pt>
                <c:pt idx="3">
                  <c:v>Асиновский</c:v>
                </c:pt>
                <c:pt idx="4">
                  <c:v>Зырянский</c:v>
                </c:pt>
                <c:pt idx="5">
                  <c:v>Первомайский</c:v>
                </c:pt>
                <c:pt idx="6">
                  <c:v>Кривошеинский</c:v>
                </c:pt>
                <c:pt idx="7">
                  <c:v>Чаинский</c:v>
                </c:pt>
                <c:pt idx="8">
                  <c:v>Бакчарский</c:v>
                </c:pt>
                <c:pt idx="9">
                  <c:v>Молчановский</c:v>
                </c:pt>
                <c:pt idx="10">
                  <c:v>Колпашевский</c:v>
                </c:pt>
              </c:strCache>
            </c:strRef>
          </c:cat>
          <c:val>
            <c:numRef>
              <c:f>'2015'!$E$17:$E$27</c:f>
              <c:numCache>
                <c:formatCode>0.0</c:formatCode>
                <c:ptCount val="11"/>
                <c:pt idx="0">
                  <c:v>54.106000000000002</c:v>
                </c:pt>
                <c:pt idx="1">
                  <c:v>23.664000000000001</c:v>
                </c:pt>
                <c:pt idx="2">
                  <c:v>22.048999999999999</c:v>
                </c:pt>
                <c:pt idx="3">
                  <c:v>10.55</c:v>
                </c:pt>
                <c:pt idx="4">
                  <c:v>16.16</c:v>
                </c:pt>
                <c:pt idx="5">
                  <c:v>6.2249999999999996</c:v>
                </c:pt>
                <c:pt idx="6">
                  <c:v>10.340999999999999</c:v>
                </c:pt>
                <c:pt idx="7">
                  <c:v>2.4049999999999998</c:v>
                </c:pt>
                <c:pt idx="8">
                  <c:v>1.3</c:v>
                </c:pt>
                <c:pt idx="9">
                  <c:v>0.255</c:v>
                </c:pt>
                <c:pt idx="10">
                  <c:v>0.51700000000000002</c:v>
                </c:pt>
              </c:numCache>
            </c:numRef>
          </c:val>
        </c:ser>
        <c:ser>
          <c:idx val="5"/>
          <c:order val="5"/>
          <c:tx>
            <c:strRef>
              <c:f>'2015'!$G$16</c:f>
              <c:strCache>
                <c:ptCount val="1"/>
                <c:pt idx="0">
                  <c:v>2020 (оценка)</c:v>
                </c:pt>
              </c:strCache>
            </c:strRef>
          </c:tx>
          <c:invertIfNegative val="0"/>
          <c:dLbls>
            <c:dLbl>
              <c:idx val="4"/>
              <c:layout>
                <c:manualLayout>
                  <c:x val="1.38888888888889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'2015'!$A$17:$A$27</c:f>
              <c:strCache>
                <c:ptCount val="11"/>
                <c:pt idx="0">
                  <c:v>Кожевниковский</c:v>
                </c:pt>
                <c:pt idx="1">
                  <c:v>Томский</c:v>
                </c:pt>
                <c:pt idx="2">
                  <c:v>Шегарский</c:v>
                </c:pt>
                <c:pt idx="3">
                  <c:v>Асиновский</c:v>
                </c:pt>
                <c:pt idx="4">
                  <c:v>Зырянский</c:v>
                </c:pt>
                <c:pt idx="5">
                  <c:v>Первомайский</c:v>
                </c:pt>
                <c:pt idx="6">
                  <c:v>Кривошеинский</c:v>
                </c:pt>
                <c:pt idx="7">
                  <c:v>Чаинский</c:v>
                </c:pt>
                <c:pt idx="8">
                  <c:v>Бакчарский</c:v>
                </c:pt>
                <c:pt idx="9">
                  <c:v>Молчановский</c:v>
                </c:pt>
                <c:pt idx="10">
                  <c:v>Колпашевский</c:v>
                </c:pt>
              </c:strCache>
            </c:strRef>
          </c:cat>
          <c:val>
            <c:numRef>
              <c:f>'2015'!$G$17:$G$27</c:f>
              <c:numCache>
                <c:formatCode>0.0</c:formatCode>
                <c:ptCount val="11"/>
                <c:pt idx="0">
                  <c:v>54.6</c:v>
                </c:pt>
                <c:pt idx="1">
                  <c:v>27.6</c:v>
                </c:pt>
                <c:pt idx="2">
                  <c:v>25.1</c:v>
                </c:pt>
                <c:pt idx="3">
                  <c:v>13.273999999999999</c:v>
                </c:pt>
                <c:pt idx="4">
                  <c:v>12.8</c:v>
                </c:pt>
                <c:pt idx="5">
                  <c:v>10.878</c:v>
                </c:pt>
                <c:pt idx="6">
                  <c:v>9.4350000000000005</c:v>
                </c:pt>
                <c:pt idx="7">
                  <c:v>2.1</c:v>
                </c:pt>
                <c:pt idx="8">
                  <c:v>1.4</c:v>
                </c:pt>
                <c:pt idx="9">
                  <c:v>0.7</c:v>
                </c:pt>
                <c:pt idx="10">
                  <c:v>0.4</c:v>
                </c:pt>
              </c:numCache>
            </c:numRef>
          </c:val>
        </c:ser>
        <c:ser>
          <c:idx val="1"/>
          <c:order val="1"/>
          <c:tx>
            <c:strRef>
              <c:f>'2015'!$C$16</c:f>
              <c:strCache>
                <c:ptCount val="1"/>
              </c:strCache>
            </c:strRef>
          </c:tx>
          <c:invertIfNegative val="0"/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'2015'!$A$17:$A$27</c:f>
              <c:strCache>
                <c:ptCount val="11"/>
                <c:pt idx="0">
                  <c:v>Кожевниковский</c:v>
                </c:pt>
                <c:pt idx="1">
                  <c:v>Томский</c:v>
                </c:pt>
                <c:pt idx="2">
                  <c:v>Шегарский</c:v>
                </c:pt>
                <c:pt idx="3">
                  <c:v>Асиновский</c:v>
                </c:pt>
                <c:pt idx="4">
                  <c:v>Зырянский</c:v>
                </c:pt>
                <c:pt idx="5">
                  <c:v>Первомайский</c:v>
                </c:pt>
                <c:pt idx="6">
                  <c:v>Кривошеинский</c:v>
                </c:pt>
                <c:pt idx="7">
                  <c:v>Чаинский</c:v>
                </c:pt>
                <c:pt idx="8">
                  <c:v>Бакчарский</c:v>
                </c:pt>
                <c:pt idx="9">
                  <c:v>Молчановский</c:v>
                </c:pt>
                <c:pt idx="10">
                  <c:v>Колпашевский</c:v>
                </c:pt>
              </c:strCache>
            </c:strRef>
          </c:cat>
          <c:val>
            <c:numRef>
              <c:f>'2015'!$C$20:$C$34</c:f>
            </c:numRef>
          </c:val>
        </c:ser>
        <c:ser>
          <c:idx val="2"/>
          <c:order val="2"/>
          <c:tx>
            <c:strRef>
              <c:f>'2015'!$D$16</c:f>
              <c:strCache>
                <c:ptCount val="1"/>
              </c:strCache>
            </c:strRef>
          </c:tx>
          <c:invertIfNegative val="0"/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'2015'!$A$17:$A$27</c:f>
              <c:strCache>
                <c:ptCount val="11"/>
                <c:pt idx="0">
                  <c:v>Кожевниковский</c:v>
                </c:pt>
                <c:pt idx="1">
                  <c:v>Томский</c:v>
                </c:pt>
                <c:pt idx="2">
                  <c:v>Шегарский</c:v>
                </c:pt>
                <c:pt idx="3">
                  <c:v>Асиновский</c:v>
                </c:pt>
                <c:pt idx="4">
                  <c:v>Зырянский</c:v>
                </c:pt>
                <c:pt idx="5">
                  <c:v>Первомайский</c:v>
                </c:pt>
                <c:pt idx="6">
                  <c:v>Кривошеинский</c:v>
                </c:pt>
                <c:pt idx="7">
                  <c:v>Чаинский</c:v>
                </c:pt>
                <c:pt idx="8">
                  <c:v>Бакчарский</c:v>
                </c:pt>
                <c:pt idx="9">
                  <c:v>Молчановский</c:v>
                </c:pt>
                <c:pt idx="10">
                  <c:v>Колпашевский</c:v>
                </c:pt>
              </c:strCache>
            </c:strRef>
          </c:cat>
          <c:val>
            <c:numRef>
              <c:f>'2015'!$D$20:$D$34</c:f>
            </c:numRef>
          </c:val>
        </c:ser>
        <c:ser>
          <c:idx val="4"/>
          <c:order val="4"/>
          <c:tx>
            <c:strRef>
              <c:f>'2015'!$F$16</c:f>
              <c:strCache>
                <c:ptCount val="1"/>
              </c:strCache>
            </c:strRef>
          </c:tx>
          <c:invertIfNegative val="0"/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'2015'!$A$17:$A$27</c:f>
              <c:strCache>
                <c:ptCount val="11"/>
                <c:pt idx="0">
                  <c:v>Кожевниковский</c:v>
                </c:pt>
                <c:pt idx="1">
                  <c:v>Томский</c:v>
                </c:pt>
                <c:pt idx="2">
                  <c:v>Шегарский</c:v>
                </c:pt>
                <c:pt idx="3">
                  <c:v>Асиновский</c:v>
                </c:pt>
                <c:pt idx="4">
                  <c:v>Зырянский</c:v>
                </c:pt>
                <c:pt idx="5">
                  <c:v>Первомайский</c:v>
                </c:pt>
                <c:pt idx="6">
                  <c:v>Кривошеинский</c:v>
                </c:pt>
                <c:pt idx="7">
                  <c:v>Чаинский</c:v>
                </c:pt>
                <c:pt idx="8">
                  <c:v>Бакчарский</c:v>
                </c:pt>
                <c:pt idx="9">
                  <c:v>Молчановский</c:v>
                </c:pt>
                <c:pt idx="10">
                  <c:v>Колпашевский</c:v>
                </c:pt>
              </c:strCache>
            </c:strRef>
          </c:cat>
          <c:val>
            <c:numRef>
              <c:f>'2015'!$F$20:$F$34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7517184"/>
        <c:axId val="167553280"/>
      </c:barChart>
      <c:catAx>
        <c:axId val="1675171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7553280"/>
        <c:crosses val="autoZero"/>
        <c:auto val="1"/>
        <c:lblAlgn val="ctr"/>
        <c:lblOffset val="100"/>
        <c:noMultiLvlLbl val="0"/>
      </c:catAx>
      <c:valAx>
        <c:axId val="167553280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16751718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3701552930883638E-2"/>
          <c:y val="0.93780299008461854"/>
          <c:w val="0.36926356080489936"/>
          <c:h val="5.8254150696547692E-2"/>
        </c:manualLayout>
      </c:layout>
      <c:overlay val="0"/>
      <c:txPr>
        <a:bodyPr/>
        <a:lstStyle/>
        <a:p>
          <a:pPr>
            <a:defRPr sz="2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750382556575064E-2"/>
          <c:y val="2.6082527581759482E-2"/>
          <c:w val="0.79133030560255302"/>
          <c:h val="0.9282730491501614"/>
        </c:manualLayout>
      </c:layout>
      <c:lineChart>
        <c:grouping val="standard"/>
        <c:varyColors val="0"/>
        <c:ser>
          <c:idx val="0"/>
          <c:order val="0"/>
          <c:tx>
            <c:strRef>
              <c:f>'[Диаграмма в Microsoft PowerPoint]2015'!$A$31</c:f>
              <c:strCache>
                <c:ptCount val="1"/>
                <c:pt idx="0">
                  <c:v>Урожайность, ц/га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sz="20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'[Диаграмма в Microsoft PowerPoint]2015'!$B$30:$G$30</c:f>
              <c:strCach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 (план)</c:v>
                </c:pt>
              </c:strCache>
            </c:strRef>
          </c:cat>
          <c:val>
            <c:numRef>
              <c:f>'[Диаграмма в Microsoft PowerPoint]2015'!$B$31:$G$31</c:f>
              <c:numCache>
                <c:formatCode>#,##0.####</c:formatCode>
                <c:ptCount val="6"/>
                <c:pt idx="0">
                  <c:v>15.3</c:v>
                </c:pt>
                <c:pt idx="1">
                  <c:v>15.9</c:v>
                </c:pt>
                <c:pt idx="2">
                  <c:v>19.5</c:v>
                </c:pt>
                <c:pt idx="3">
                  <c:v>21.6</c:v>
                </c:pt>
                <c:pt idx="4">
                  <c:v>21.3</c:v>
                </c:pt>
                <c:pt idx="5">
                  <c:v>21.5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4428672"/>
        <c:axId val="124431360"/>
      </c:lineChart>
      <c:catAx>
        <c:axId val="124428672"/>
        <c:scaling>
          <c:orientation val="minMax"/>
        </c:scaling>
        <c:delete val="1"/>
        <c:axPos val="b"/>
        <c:majorTickMark val="out"/>
        <c:minorTickMark val="none"/>
        <c:tickLblPos val="nextTo"/>
        <c:crossAx val="124431360"/>
        <c:crosses val="autoZero"/>
        <c:auto val="1"/>
        <c:lblAlgn val="ctr"/>
        <c:lblOffset val="100"/>
        <c:noMultiLvlLbl val="0"/>
      </c:catAx>
      <c:valAx>
        <c:axId val="124431360"/>
        <c:scaling>
          <c:orientation val="minMax"/>
        </c:scaling>
        <c:delete val="1"/>
        <c:axPos val="l"/>
        <c:numFmt formatCode="#,##0.####" sourceLinked="1"/>
        <c:majorTickMark val="out"/>
        <c:minorTickMark val="none"/>
        <c:tickLblPos val="nextTo"/>
        <c:crossAx val="1244286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6.5003941054528031E-2"/>
          <c:y val="0.87780772248190642"/>
          <c:w val="0.43215539592440105"/>
          <c:h val="8.3717191601049873E-2"/>
        </c:manualLayout>
      </c:layout>
      <c:overlay val="0"/>
      <c:txPr>
        <a:bodyPr/>
        <a:lstStyle/>
        <a:p>
          <a:pPr>
            <a:defRPr sz="18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6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'2015'!$A$29</c:f>
              <c:strCache>
                <c:ptCount val="1"/>
                <c:pt idx="0">
                  <c:v>Зяблевая вспашка, тыс. га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9.2882108486439199E-2"/>
                  <c:y val="5.580378310446579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/>
                </a:pPr>
                <a:endParaRPr lang="ru-RU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'2015'!$B$28:$G$28</c:f>
              <c:strCach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 (оценка)</c:v>
                </c:pt>
              </c:strCache>
            </c:strRef>
          </c:cat>
          <c:val>
            <c:numRef>
              <c:f>'2015'!$B$29:$G$29</c:f>
              <c:numCache>
                <c:formatCode>0.0</c:formatCode>
                <c:ptCount val="6"/>
                <c:pt idx="0">
                  <c:v>112.092</c:v>
                </c:pt>
                <c:pt idx="1">
                  <c:v>121.63800000000001</c:v>
                </c:pt>
                <c:pt idx="2">
                  <c:v>136.673</c:v>
                </c:pt>
                <c:pt idx="3">
                  <c:v>147.69999999999999</c:v>
                </c:pt>
                <c:pt idx="4">
                  <c:v>149.322</c:v>
                </c:pt>
                <c:pt idx="5">
                  <c:v>158.30000000000001</c:v>
                </c:pt>
              </c:numCache>
            </c:numRef>
          </c:val>
          <c:smooth val="0"/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4458880"/>
        <c:axId val="124461824"/>
      </c:lineChart>
      <c:catAx>
        <c:axId val="124458880"/>
        <c:scaling>
          <c:orientation val="minMax"/>
        </c:scaling>
        <c:delete val="0"/>
        <c:axPos val="b"/>
        <c:majorTickMark val="out"/>
        <c:minorTickMark val="none"/>
        <c:tickLblPos val="nextTo"/>
        <c:crossAx val="124461824"/>
        <c:crosses val="autoZero"/>
        <c:auto val="1"/>
        <c:lblAlgn val="ctr"/>
        <c:lblOffset val="100"/>
        <c:noMultiLvlLbl val="0"/>
      </c:catAx>
      <c:valAx>
        <c:axId val="124461824"/>
        <c:scaling>
          <c:orientation val="minMax"/>
          <c:min val="100"/>
        </c:scaling>
        <c:delete val="1"/>
        <c:axPos val="l"/>
        <c:numFmt formatCode="0.0" sourceLinked="1"/>
        <c:majorTickMark val="out"/>
        <c:minorTickMark val="none"/>
        <c:tickLblPos val="nextTo"/>
        <c:crossAx val="1244588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6093308978107483E-2"/>
          <c:y val="0.88505883508572636"/>
          <c:w val="0.69187858393969581"/>
          <c:h val="0.10571931003687353"/>
        </c:manualLayout>
      </c:layout>
      <c:overlay val="0"/>
      <c:txPr>
        <a:bodyPr/>
        <a:lstStyle/>
        <a:p>
          <a:pPr>
            <a:defRPr sz="18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6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75"/>
      <c:rotY val="2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714077518488795"/>
          <c:y val="0.1582231635437237"/>
          <c:w val="0.3306765849571115"/>
          <c:h val="0.65481800171679438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48</a:t>
                    </a:r>
                    <a:r>
                      <a:rPr lang="en-US" smtClean="0"/>
                      <a:t>%</a:t>
                    </a:r>
                    <a:r>
                      <a:rPr lang="ru-RU" smtClean="0"/>
                      <a:t> хозяйств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Лист2!$K$5:$K$7</c:f>
              <c:strCache>
                <c:ptCount val="3"/>
                <c:pt idx="0">
                  <c:v>не вносят</c:v>
                </c:pt>
                <c:pt idx="1">
                  <c:v>15-20 ц/га</c:v>
                </c:pt>
                <c:pt idx="2">
                  <c:v>20-40 ц/га</c:v>
                </c:pt>
              </c:strCache>
            </c:strRef>
          </c:cat>
          <c:val>
            <c:numRef>
              <c:f>Лист2!$L$5:$L$7</c:f>
              <c:numCache>
                <c:formatCode>0%</c:formatCode>
                <c:ptCount val="3"/>
                <c:pt idx="0">
                  <c:v>0.48</c:v>
                </c:pt>
                <c:pt idx="1">
                  <c:v>0.2</c:v>
                </c:pt>
                <c:pt idx="2">
                  <c:v>0.32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222222222222223E-2"/>
          <c:y val="0.12632588418102858"/>
          <c:w val="0.7163748906386701"/>
          <c:h val="0.52894644224767251"/>
        </c:manualLayout>
      </c:layout>
      <c:lineChart>
        <c:grouping val="standard"/>
        <c:varyColors val="0"/>
        <c:ser>
          <c:idx val="0"/>
          <c:order val="0"/>
          <c:tx>
            <c:strRef>
              <c:f>удобрения!$B$4</c:f>
              <c:strCache>
                <c:ptCount val="1"/>
                <c:pt idx="0">
                  <c:v>Минеральные, кг дв. на 1 га</c:v>
                </c:pt>
              </c:strCache>
            </c:strRef>
          </c:tx>
          <c:spPr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удобрения!$C$3:$H$3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удобрения!$C$4:$H$4</c:f>
              <c:numCache>
                <c:formatCode>General</c:formatCode>
                <c:ptCount val="6"/>
                <c:pt idx="0">
                  <c:v>9.9</c:v>
                </c:pt>
                <c:pt idx="1">
                  <c:v>15.5</c:v>
                </c:pt>
                <c:pt idx="2">
                  <c:v>20.3</c:v>
                </c:pt>
                <c:pt idx="3">
                  <c:v>20.100000000000001</c:v>
                </c:pt>
                <c:pt idx="4">
                  <c:v>21</c:v>
                </c:pt>
                <c:pt idx="5">
                  <c:v>28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4581760"/>
        <c:axId val="130892544"/>
      </c:lineChart>
      <c:catAx>
        <c:axId val="124581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30892544"/>
        <c:crosses val="autoZero"/>
        <c:auto val="1"/>
        <c:lblAlgn val="ctr"/>
        <c:lblOffset val="100"/>
        <c:noMultiLvlLbl val="0"/>
      </c:catAx>
      <c:valAx>
        <c:axId val="130892544"/>
        <c:scaling>
          <c:orientation val="minMax"/>
          <c:min val="9"/>
        </c:scaling>
        <c:delete val="1"/>
        <c:axPos val="l"/>
        <c:numFmt formatCode="General" sourceLinked="1"/>
        <c:majorTickMark val="none"/>
        <c:minorTickMark val="none"/>
        <c:tickLblPos val="nextTo"/>
        <c:crossAx val="1245817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49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5.5741360089186176E-2"/>
          <c:y val="4.1575492341356671E-2"/>
          <c:w val="0.94425863991081382"/>
          <c:h val="0.82713347921225377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Sheet1!$A$3</c:f>
              <c:strCache>
                <c:ptCount val="1"/>
                <c:pt idx="0">
                  <c:v>Болезни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 w="12659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0"/>
                  <c:y val="-2.88664639649929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56448999413504E-2"/>
                  <c:y val="-2.8866463964992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564489994135092E-2"/>
                  <c:y val="-2.88664639649929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8037416617792E-2"/>
                  <c:y val="-2.30931711719943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042993329423359E-2"/>
                  <c:y val="-2.8866463964992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2822449970675199E-3"/>
                  <c:y val="-3.4639756757991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Sheet1!$B$1:$D$1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Sheet1!$B$3:$D$3</c:f>
              <c:numCache>
                <c:formatCode>General</c:formatCode>
                <c:ptCount val="3"/>
                <c:pt idx="0">
                  <c:v>9.9</c:v>
                </c:pt>
                <c:pt idx="1">
                  <c:v>14.8</c:v>
                </c:pt>
                <c:pt idx="2">
                  <c:v>18.8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023-4797-A0E6-F3E124C8D4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67068416"/>
        <c:axId val="167069952"/>
        <c:axId val="0"/>
      </c:bar3DChart>
      <c:catAx>
        <c:axId val="167068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670699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670699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7068416"/>
        <c:crosses val="autoZero"/>
        <c:crossBetween val="between"/>
      </c:valAx>
      <c:spPr>
        <a:noFill/>
        <a:ln w="25319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96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264306383794724E-2"/>
          <c:y val="0.11016978260583797"/>
          <c:w val="0.7163748906386701"/>
          <c:h val="0.52894644224767251"/>
        </c:manualLayout>
      </c:layout>
      <c:lineChart>
        <c:grouping val="standard"/>
        <c:varyColors val="0"/>
        <c:ser>
          <c:idx val="0"/>
          <c:order val="0"/>
          <c:tx>
            <c:strRef>
              <c:f>удобрения!$B$4</c:f>
              <c:strCache>
                <c:ptCount val="1"/>
                <c:pt idx="0">
                  <c:v>Минеральные, кг дв. на 1 га</c:v>
                </c:pt>
              </c:strCache>
            </c:strRef>
          </c:tx>
          <c:spPr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удобрения!$C$3:$H$3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удобрения!$C$4:$H$4</c:f>
              <c:numCache>
                <c:formatCode>General</c:formatCode>
                <c:ptCount val="6"/>
                <c:pt idx="0">
                  <c:v>0.8</c:v>
                </c:pt>
                <c:pt idx="1">
                  <c:v>0.8</c:v>
                </c:pt>
                <c:pt idx="2">
                  <c:v>0.8</c:v>
                </c:pt>
                <c:pt idx="3">
                  <c:v>0.8</c:v>
                </c:pt>
                <c:pt idx="4">
                  <c:v>0.9</c:v>
                </c:pt>
                <c:pt idx="5">
                  <c:v>1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7092992"/>
        <c:axId val="167095680"/>
      </c:lineChart>
      <c:catAx>
        <c:axId val="167092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67095680"/>
        <c:crosses val="autoZero"/>
        <c:auto val="1"/>
        <c:lblAlgn val="ctr"/>
        <c:lblOffset val="100"/>
        <c:noMultiLvlLbl val="0"/>
      </c:catAx>
      <c:valAx>
        <c:axId val="167095680"/>
        <c:scaling>
          <c:orientation val="minMax"/>
          <c:max val="1.5"/>
          <c:min val="0.5"/>
        </c:scaling>
        <c:delete val="1"/>
        <c:axPos val="l"/>
        <c:numFmt formatCode="General" sourceLinked="1"/>
        <c:majorTickMark val="out"/>
        <c:minorTickMark val="none"/>
        <c:tickLblPos val="nextTo"/>
        <c:crossAx val="167092992"/>
        <c:crosses val="autoZero"/>
        <c:crossBetween val="between"/>
        <c:majorUnit val="0.2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0.06873</cdr:x>
      <cdr:y>0.19318</cdr:y>
    </cdr:from>
    <cdr:to>
      <cdr:x>0.89789</cdr:x>
      <cdr:y>0.30364</cdr:y>
    </cdr:to>
    <cdr:cxnSp macro="">
      <cdr:nvCxnSpPr>
        <cdr:cNvPr id="3" name="Прямая со стрелкой 2"/>
        <cdr:cNvCxnSpPr/>
      </cdr:nvCxnSpPr>
      <cdr:spPr>
        <a:xfrm xmlns:a="http://schemas.openxmlformats.org/drawingml/2006/main" flipV="1">
          <a:off x="385837" y="794255"/>
          <a:ext cx="4654723" cy="454156"/>
        </a:xfrm>
        <a:prstGeom xmlns:a="http://schemas.openxmlformats.org/drawingml/2006/main" prst="straightConnector1">
          <a:avLst/>
        </a:prstGeom>
        <a:ln xmlns:a="http://schemas.openxmlformats.org/drawingml/2006/main" w="22225">
          <a:prstDash val="sysDash"/>
          <a:tailEnd type="arrow"/>
        </a:ln>
      </cdr:spPr>
      <cdr:style>
        <a:lnRef xmlns:a="http://schemas.openxmlformats.org/drawingml/2006/main" idx="1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0.48396</cdr:x>
      <cdr:y>0.30375</cdr:y>
    </cdr:from>
    <cdr:to>
      <cdr:x>0.73667</cdr:x>
      <cdr:y>0.44769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031846" y="1351703"/>
          <a:ext cx="1583151" cy="6405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Урожайность (ц/га):</a:t>
          </a:r>
        </a:p>
        <a:p xmlns:a="http://schemas.openxmlformats.org/drawingml/2006/main">
          <a:r>
            <a:rPr lang="en-US" sz="1100" dirty="0" smtClean="0"/>
            <a:t>Min</a:t>
          </a:r>
          <a:r>
            <a:rPr lang="ru-RU" sz="1100" dirty="0" smtClean="0"/>
            <a:t>-7</a:t>
          </a:r>
        </a:p>
        <a:p xmlns:a="http://schemas.openxmlformats.org/drawingml/2006/main">
          <a:r>
            <a:rPr lang="en-US" dirty="0" smtClean="0"/>
            <a:t>Max- 15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0.48944</cdr:x>
      <cdr:y>0.50375</cdr:y>
    </cdr:from>
    <cdr:to>
      <cdr:x>0.80462</cdr:x>
      <cdr:y>0.71899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066181" y="2241718"/>
          <a:ext cx="1974507" cy="957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dirty="0" smtClean="0"/>
            <a:t>Урожайность (ц/га): </a:t>
          </a:r>
        </a:p>
        <a:p xmlns:a="http://schemas.openxmlformats.org/drawingml/2006/main">
          <a:r>
            <a:rPr lang="en-US" sz="1100" dirty="0" smtClean="0"/>
            <a:t>Min</a:t>
          </a:r>
          <a:r>
            <a:rPr lang="ru-RU" sz="1100" dirty="0" smtClean="0"/>
            <a:t>-</a:t>
          </a:r>
          <a:r>
            <a:rPr lang="en-US" sz="1100" dirty="0" smtClean="0"/>
            <a:t>15</a:t>
          </a:r>
          <a:endParaRPr lang="ru-RU" sz="1100" dirty="0" smtClean="0"/>
        </a:p>
        <a:p xmlns:a="http://schemas.openxmlformats.org/drawingml/2006/main">
          <a:r>
            <a:rPr lang="en-US" dirty="0" smtClean="0"/>
            <a:t>Max-19,6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0.47246</cdr:x>
      <cdr:y>0.75813</cdr:y>
    </cdr:from>
    <cdr:to>
      <cdr:x>0.72517</cdr:x>
      <cdr:y>0.97336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959838" y="3373684"/>
          <a:ext cx="1583151" cy="9577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dirty="0" smtClean="0"/>
            <a:t>Урожайность (ц/га):</a:t>
          </a:r>
        </a:p>
        <a:p xmlns:a="http://schemas.openxmlformats.org/drawingml/2006/main">
          <a:r>
            <a:rPr lang="en-US" sz="1100" dirty="0" smtClean="0"/>
            <a:t>Min</a:t>
          </a:r>
          <a:r>
            <a:rPr lang="ru-RU" sz="1100" dirty="0" smtClean="0"/>
            <a:t>-</a:t>
          </a:r>
          <a:r>
            <a:rPr lang="en-US" dirty="0" smtClean="0"/>
            <a:t>29,3</a:t>
          </a:r>
          <a:endParaRPr lang="ru-RU" sz="1100" dirty="0" smtClean="0"/>
        </a:p>
        <a:p xmlns:a="http://schemas.openxmlformats.org/drawingml/2006/main">
          <a:r>
            <a:rPr lang="en-US" dirty="0" smtClean="0"/>
            <a:t>Max-42,3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0.48396</cdr:x>
      <cdr:y>0.26336</cdr:y>
    </cdr:from>
    <cdr:to>
      <cdr:x>0.66948</cdr:x>
      <cdr:y>0.36785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031846" y="1171951"/>
          <a:ext cx="1162227" cy="4649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b="1" dirty="0" smtClean="0"/>
            <a:t>«</a:t>
          </a:r>
          <a:r>
            <a:rPr lang="en-US" sz="1100" b="1" dirty="0" smtClean="0"/>
            <a:t>0</a:t>
          </a:r>
          <a:r>
            <a:rPr lang="ru-RU" sz="1100" b="1" dirty="0" smtClean="0"/>
            <a:t>» - не вносят минеральные удобрения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0.46603</cdr:x>
      <cdr:y>0.7027</cdr:y>
    </cdr:from>
    <cdr:to>
      <cdr:x>0.64005</cdr:x>
      <cdr:y>0.82073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919555" y="3127030"/>
          <a:ext cx="1090183" cy="5252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b="1" dirty="0" smtClean="0"/>
            <a:t>&gt; 20,1</a:t>
          </a:r>
          <a:r>
            <a:rPr lang="ru-RU" sz="1200" b="1" dirty="0" smtClean="0"/>
            <a:t> – вносят минеральные удобрения</a:t>
          </a:r>
          <a:r>
            <a:rPr lang="en-US" sz="1200" b="1" dirty="0" smtClean="0"/>
            <a:t> 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0.48396</cdr:x>
      <cdr:y>0.46576</cdr:y>
    </cdr:from>
    <cdr:to>
      <cdr:x>0.65798</cdr:x>
      <cdr:y>0.58891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3031846" y="2072658"/>
          <a:ext cx="1090182" cy="5480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1" dirty="0" smtClean="0"/>
            <a:t>&lt; 20,1</a:t>
          </a:r>
          <a:r>
            <a:rPr lang="ru-RU" sz="1200" b="1" dirty="0" smtClean="0"/>
            <a:t> – вносят минеральные удобрения</a:t>
          </a:r>
          <a:r>
            <a:rPr lang="en-US" sz="1200" b="1" dirty="0" smtClean="0"/>
            <a:t> 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0.4035</cdr:x>
      <cdr:y>0.50375</cdr:y>
    </cdr:from>
    <cdr:to>
      <cdr:x>0.48396</cdr:x>
      <cdr:y>0.50375</cdr:y>
    </cdr:to>
    <cdr:cxnSp macro="">
      <cdr:nvCxnSpPr>
        <cdr:cNvPr id="14" name="Прямая со стрелкой 13"/>
        <cdr:cNvCxnSpPr/>
      </cdr:nvCxnSpPr>
      <cdr:spPr>
        <a:xfrm xmlns:a="http://schemas.openxmlformats.org/drawingml/2006/main">
          <a:off x="2527790" y="2241718"/>
          <a:ext cx="504056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0.33453</cdr:x>
      <cdr:y>0.28777</cdr:y>
    </cdr:from>
    <cdr:to>
      <cdr:x>0.48396</cdr:x>
      <cdr:y>0.28777</cdr:y>
    </cdr:to>
    <cdr:cxnSp macro="">
      <cdr:nvCxnSpPr>
        <cdr:cNvPr id="18" name="Прямая со стрелкой 17"/>
        <cdr:cNvCxnSpPr/>
      </cdr:nvCxnSpPr>
      <cdr:spPr>
        <a:xfrm xmlns:a="http://schemas.openxmlformats.org/drawingml/2006/main">
          <a:off x="2095742" y="1280570"/>
          <a:ext cx="936104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DA938-4234-4A33-AE94-9D7D9F72BF2C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2" y="4714875"/>
            <a:ext cx="5438774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9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0AF4E3-F92A-472C-98E5-C8B548B382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781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0AF4E3-F92A-472C-98E5-C8B548B3828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485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219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246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717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707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736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50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26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009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37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4612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200151"/>
            <a:ext cx="8229600" cy="3394472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D3A13-7C75-4C53-91BB-13DA33F7693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20932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2511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00168"/>
            <a:ext cx="4038600" cy="9419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00168"/>
            <a:ext cx="4038600" cy="9419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2953959"/>
            <a:ext cx="4038600" cy="9419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2953959"/>
            <a:ext cx="4038600" cy="9419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472" y="4683583"/>
            <a:ext cx="2133962" cy="18894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A8D7A-8F91-4C39-AA66-84B0864B891F}" type="datetime1">
              <a:rPr lang="ru-RU" altLang="ru-RU" smtClean="0"/>
              <a:t>27.07.2020</a:t>
            </a:fld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3591" y="4683583"/>
            <a:ext cx="2896867" cy="18894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2567" y="4683583"/>
            <a:ext cx="2133962" cy="73417"/>
          </a:xfrm>
        </p:spPr>
        <p:txBody>
          <a:bodyPr/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>
                <a:latin typeface="Century Gothic"/>
                <a:cs typeface="Century Gothic"/>
              </a:defRPr>
            </a:lvl1pPr>
          </a:lstStyle>
          <a:p>
            <a:pPr>
              <a:defRPr/>
            </a:pPr>
            <a:fld id="{86252DCB-983E-4D52-9C70-280E88E52F0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26340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83058-48EB-45C0-920A-0CE5D0CA8D0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47C0A-657E-4B5E-BDD2-CB3B584F80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25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436728492"/>
              </p:ext>
            </p:extLst>
          </p:nvPr>
        </p:nvGraphicFramePr>
        <p:xfrm>
          <a:off x="1619672" y="930374"/>
          <a:ext cx="3744416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1" y="4785996"/>
            <a:ext cx="449079" cy="273844"/>
          </a:xfrm>
        </p:spPr>
        <p:txBody>
          <a:bodyPr/>
          <a:lstStyle/>
          <a:p>
            <a:fld id="{F1AC4011-8CC3-4DA1-8359-934FB7204A9A}" type="slidenum">
              <a:rPr lang="ru-RU" smtClean="0"/>
              <a:t>1</a:t>
            </a:fld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187624" y="699542"/>
            <a:ext cx="65527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«</a:t>
            </a:r>
            <a:r>
              <a:rPr lang="ru-RU" sz="2400" dirty="0"/>
              <a:t>Стратегия томских аграриев устойчивости северного земледелия: новые средства и способы решения</a:t>
            </a:r>
            <a:r>
              <a:rPr lang="ru-RU" sz="2400" dirty="0" smtClean="0"/>
              <a:t>»</a:t>
            </a:r>
          </a:p>
          <a:p>
            <a:endParaRPr lang="ru-RU" sz="2400" dirty="0" smtClean="0"/>
          </a:p>
          <a:p>
            <a:r>
              <a:rPr lang="ru-RU" sz="2400" dirty="0" smtClean="0"/>
              <a:t>Заместитель Губернатора Томской области по агропромышленной политике и природопользованию, канд. с.-х.  наук</a:t>
            </a:r>
          </a:p>
          <a:p>
            <a:r>
              <a:rPr lang="ru-RU" sz="2400" dirty="0" smtClean="0"/>
              <a:t>А.Ф. Кнорр</a:t>
            </a:r>
          </a:p>
          <a:p>
            <a:endParaRPr lang="ru-RU" sz="2400" dirty="0" smtClean="0"/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«День поля – 2020»</a:t>
            </a:r>
          </a:p>
        </p:txBody>
      </p:sp>
    </p:spTree>
    <p:extLst>
      <p:ext uri="{BB962C8B-B14F-4D97-AF65-F5344CB8AC3E}">
        <p14:creationId xmlns:p14="http://schemas.microsoft.com/office/powerpoint/2010/main" val="118269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5260292"/>
              </p:ext>
            </p:extLst>
          </p:nvPr>
        </p:nvGraphicFramePr>
        <p:xfrm>
          <a:off x="-252536" y="616500"/>
          <a:ext cx="6048672" cy="4331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635896" y="1707654"/>
            <a:ext cx="1297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+ 9 751,4 га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2" name="Заголовок 1"/>
          <p:cNvSpPr>
            <a:spLocks noGrp="1"/>
          </p:cNvSpPr>
          <p:nvPr/>
        </p:nvSpPr>
        <p:spPr>
          <a:xfrm>
            <a:off x="118981" y="114186"/>
            <a:ext cx="7344816" cy="564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latin typeface="Arial" pitchFamily="34" charset="0"/>
              </a:rPr>
              <a:t>Посевные площади Томской </a:t>
            </a:r>
            <a:r>
              <a:rPr lang="ru-RU" sz="2000" dirty="0" smtClean="0">
                <a:latin typeface="Arial" pitchFamily="34" charset="0"/>
              </a:rPr>
              <a:t>области, тыс. га</a:t>
            </a:r>
            <a:endParaRPr lang="ru-RU" sz="2000" dirty="0">
              <a:latin typeface="Arial" pitchFamily="34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875329"/>
              </p:ext>
            </p:extLst>
          </p:nvPr>
        </p:nvGraphicFramePr>
        <p:xfrm>
          <a:off x="5652120" y="1187918"/>
          <a:ext cx="3370064" cy="3017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6224"/>
                <a:gridCol w="1353840"/>
              </a:tblGrid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БАКЧАРСКИЙ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+ 9 900,0</a:t>
                      </a:r>
                      <a:endParaRPr lang="ru-RU" sz="1600" b="0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ТОМСКИЙ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+ 1 987,0</a:t>
                      </a:r>
                      <a:endParaRPr lang="ru-RU" sz="1600" b="0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КОЖЕВНИКОВСКИЙ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+ 1 584,0</a:t>
                      </a:r>
                      <a:endParaRPr lang="ru-RU" sz="1600" b="0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АСИНОВСКИЙ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+ 401,3</a:t>
                      </a:r>
                      <a:endParaRPr lang="ru-RU" sz="1600" b="0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г. Томск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+ 81,9</a:t>
                      </a:r>
                      <a:endParaRPr lang="ru-RU" sz="1600" b="0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ШЕГАРСКИЙ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+ 72,6</a:t>
                      </a:r>
                      <a:endParaRPr lang="ru-RU" sz="1600" b="0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ЧАИНСКИЙ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+ 0,8</a:t>
                      </a:r>
                      <a:endParaRPr lang="ru-RU" sz="1600" b="0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КОЛПАШЕВСКИЙ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- 147,8</a:t>
                      </a:r>
                      <a:endParaRPr lang="ru-RU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КРИВОШЕИНСКИЙ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- 261,2</a:t>
                      </a:r>
                      <a:endParaRPr lang="ru-RU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МОЛЧАНОВСКИЙ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- 405,1</a:t>
                      </a:r>
                      <a:endParaRPr lang="ru-RU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ПЕРВОМАЙСКИЙ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- 715,3</a:t>
                      </a:r>
                      <a:endParaRPr lang="ru-RU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ЗЫРЯНСКИЙ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- 2 747,0</a:t>
                      </a:r>
                      <a:endParaRPr lang="ru-RU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23" name="Прямая со стрелкой 22"/>
          <p:cNvCxnSpPr/>
          <p:nvPr/>
        </p:nvCxnSpPr>
        <p:spPr>
          <a:xfrm flipV="1">
            <a:off x="4093252" y="1882738"/>
            <a:ext cx="1008112" cy="576064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80112" y="771550"/>
            <a:ext cx="2643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+ 9 751,4 га, в том числе: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1" y="4785996"/>
            <a:ext cx="449079" cy="273844"/>
          </a:xfrm>
        </p:spPr>
        <p:txBody>
          <a:bodyPr/>
          <a:lstStyle/>
          <a:p>
            <a:fld id="{F1AC4011-8CC3-4DA1-8359-934FB7204A9A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1479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90735" y="280170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Доля кондиционных семян,%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771138834"/>
              </p:ext>
            </p:extLst>
          </p:nvPr>
        </p:nvGraphicFramePr>
        <p:xfrm>
          <a:off x="251520" y="1284899"/>
          <a:ext cx="8136904" cy="351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4" name="Прямая со стрелкой 13"/>
          <p:cNvCxnSpPr/>
          <p:nvPr/>
        </p:nvCxnSpPr>
        <p:spPr>
          <a:xfrm flipV="1">
            <a:off x="827584" y="843558"/>
            <a:ext cx="6624736" cy="900360"/>
          </a:xfrm>
          <a:prstGeom prst="straightConnector1">
            <a:avLst/>
          </a:prstGeom>
          <a:ln w="127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401569" y="747957"/>
            <a:ext cx="1164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+ 7,9 </a:t>
            </a:r>
            <a:r>
              <a:rPr lang="ru-RU" sz="2000" b="1" dirty="0" err="1" smtClean="0">
                <a:solidFill>
                  <a:srgbClr val="00B050"/>
                </a:solidFill>
              </a:rPr>
              <a:t>п.п</a:t>
            </a:r>
            <a:r>
              <a:rPr lang="ru-RU" sz="2000" b="1" dirty="0" smtClean="0">
                <a:solidFill>
                  <a:srgbClr val="00B050"/>
                </a:solidFill>
              </a:rPr>
              <a:t>.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25013" y="4011910"/>
            <a:ext cx="879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* Снижение доля кондиционных семян по причине переувлажнения в осенний период</a:t>
            </a:r>
            <a:endParaRPr lang="ru-RU" dirty="0"/>
          </a:p>
        </p:txBody>
      </p:sp>
      <p:sp>
        <p:nvSpPr>
          <p:cNvPr id="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1" y="4785996"/>
            <a:ext cx="449079" cy="273844"/>
          </a:xfrm>
        </p:spPr>
        <p:txBody>
          <a:bodyPr/>
          <a:lstStyle/>
          <a:p>
            <a:fld id="{F1AC4011-8CC3-4DA1-8359-934FB7204A9A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1503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95620296"/>
              </p:ext>
            </p:extLst>
          </p:nvPr>
        </p:nvGraphicFramePr>
        <p:xfrm>
          <a:off x="1619672" y="930374"/>
          <a:ext cx="3744416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83768" y="40343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2015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405868" y="401191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2019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1" y="4785996"/>
            <a:ext cx="449079" cy="273844"/>
          </a:xfrm>
        </p:spPr>
        <p:txBody>
          <a:bodyPr/>
          <a:lstStyle/>
          <a:p>
            <a:fld id="{F1AC4011-8CC3-4DA1-8359-934FB7204A9A}" type="slidenum">
              <a:rPr lang="ru-RU" smtClean="0"/>
              <a:t>4</a:t>
            </a:fld>
            <a:endParaRPr lang="ru-RU" dirty="0"/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735679253"/>
              </p:ext>
            </p:extLst>
          </p:nvPr>
        </p:nvGraphicFramePr>
        <p:xfrm>
          <a:off x="4862075" y="1563638"/>
          <a:ext cx="3740330" cy="2525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05883" y="301476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Распределение сортов по срокам вегетации, % </a:t>
            </a:r>
          </a:p>
        </p:txBody>
      </p:sp>
    </p:spTree>
    <p:extLst>
      <p:ext uri="{BB962C8B-B14F-4D97-AF65-F5344CB8AC3E}">
        <p14:creationId xmlns:p14="http://schemas.microsoft.com/office/powerpoint/2010/main" val="401411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52117573"/>
              </p:ext>
            </p:extLst>
          </p:nvPr>
        </p:nvGraphicFramePr>
        <p:xfrm>
          <a:off x="4572000" y="1347053"/>
          <a:ext cx="4032448" cy="26648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290417" y="885388"/>
            <a:ext cx="1726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+ 11,1 </a:t>
            </a:r>
            <a:r>
              <a:rPr lang="ru-RU" sz="2400" b="1" dirty="0" err="1" smtClean="0">
                <a:solidFill>
                  <a:srgbClr val="00B050"/>
                </a:solidFill>
              </a:rPr>
              <a:t>п.п</a:t>
            </a:r>
            <a:r>
              <a:rPr lang="ru-RU" sz="2400" b="1" dirty="0" smtClean="0">
                <a:solidFill>
                  <a:srgbClr val="00B050"/>
                </a:solidFill>
              </a:rPr>
              <a:t>.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23728" y="729159"/>
            <a:ext cx="2194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 2015 г. - 80,2 %</a:t>
            </a:r>
            <a:endParaRPr lang="ru-RU" sz="2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123430" y="1116220"/>
            <a:ext cx="2194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 2020 г. - 91,3 %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267494"/>
            <a:ext cx="882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Доля районированных  сортов, высеваемых в Томской области, %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701490" y="419449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2020</a:t>
            </a:r>
            <a:endParaRPr lang="ru-RU" dirty="0"/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1" y="4785996"/>
            <a:ext cx="449079" cy="273844"/>
          </a:xfrm>
        </p:spPr>
        <p:txBody>
          <a:bodyPr/>
          <a:lstStyle/>
          <a:p>
            <a:fld id="{F1AC4011-8CC3-4DA1-8359-934FB7204A9A}" type="slidenum">
              <a:rPr lang="ru-RU" smtClean="0"/>
              <a:t>5</a:t>
            </a:fld>
            <a:endParaRPr lang="ru-RU" dirty="0"/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259975795"/>
              </p:ext>
            </p:extLst>
          </p:nvPr>
        </p:nvGraphicFramePr>
        <p:xfrm>
          <a:off x="294895" y="1368023"/>
          <a:ext cx="4032448" cy="2643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70687" y="419449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017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3770"/>
            <a:ext cx="8229600" cy="461665"/>
          </a:xfr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ru-RU" sz="2400" dirty="0">
                <a:latin typeface="+mn-lt"/>
                <a:ea typeface="+mn-ea"/>
                <a:cs typeface="+mn-cs"/>
              </a:rPr>
              <a:t>Обработка против вредителей, тыс. га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7638422"/>
              </p:ext>
            </p:extLst>
          </p:nvPr>
        </p:nvGraphicFramePr>
        <p:xfrm>
          <a:off x="-413351" y="843559"/>
          <a:ext cx="9970701" cy="4008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948264" y="4722698"/>
            <a:ext cx="882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оценка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646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5978"/>
            <a:ext cx="8229600" cy="55602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2400" dirty="0">
                <a:latin typeface="+mn-lt"/>
                <a:ea typeface="+mn-ea"/>
                <a:cs typeface="+mn-cs"/>
              </a:rPr>
              <a:t>Обработка против </a:t>
            </a:r>
            <a:r>
              <a:rPr lang="ru-RU" altLang="ru-RU" sz="2400" dirty="0" smtClean="0">
                <a:latin typeface="+mn-lt"/>
                <a:ea typeface="+mn-ea"/>
                <a:cs typeface="+mn-cs"/>
              </a:rPr>
              <a:t>болезней, </a:t>
            </a:r>
            <a:r>
              <a:rPr lang="ru-RU" altLang="ru-RU" sz="2400" dirty="0">
                <a:latin typeface="+mn-lt"/>
                <a:ea typeface="+mn-ea"/>
                <a:cs typeface="+mn-cs"/>
              </a:rPr>
              <a:t>тыс. га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913355"/>
              </p:ext>
            </p:extLst>
          </p:nvPr>
        </p:nvGraphicFramePr>
        <p:xfrm>
          <a:off x="-252536" y="585315"/>
          <a:ext cx="9200404" cy="43995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001498" y="4722698"/>
            <a:ext cx="882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оценка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87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61950" y="205978"/>
            <a:ext cx="8486775" cy="857250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2400" dirty="0">
                <a:latin typeface="+mn-lt"/>
                <a:ea typeface="+mn-ea"/>
                <a:cs typeface="+mn-cs"/>
              </a:rPr>
              <a:t>Обработка против сорной </a:t>
            </a:r>
            <a:r>
              <a:rPr lang="ru-RU" altLang="ru-RU" sz="2400" dirty="0" smtClean="0">
                <a:latin typeface="+mn-lt"/>
                <a:ea typeface="+mn-ea"/>
                <a:cs typeface="+mn-cs"/>
              </a:rPr>
              <a:t>растительности, </a:t>
            </a:r>
            <a:r>
              <a:rPr lang="ru-RU" altLang="ru-RU" sz="2400" dirty="0">
                <a:latin typeface="+mn-lt"/>
                <a:ea typeface="+mn-ea"/>
                <a:cs typeface="+mn-cs"/>
              </a:rPr>
              <a:t>тыс. га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2017280"/>
              </p:ext>
            </p:extLst>
          </p:nvPr>
        </p:nvGraphicFramePr>
        <p:xfrm>
          <a:off x="1369219" y="1097758"/>
          <a:ext cx="6382941" cy="3812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660232" y="4650690"/>
            <a:ext cx="882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оценка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498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8302486"/>
              </p:ext>
            </p:extLst>
          </p:nvPr>
        </p:nvGraphicFramePr>
        <p:xfrm>
          <a:off x="-438795" y="483517"/>
          <a:ext cx="9588083" cy="4194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67235" y="-5944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Доля посевных площадей, занятых сортами отечественной </a:t>
            </a:r>
            <a:r>
              <a:rPr lang="ru-RU" sz="2400" dirty="0"/>
              <a:t>и иностранной селекции, </a:t>
            </a:r>
            <a:r>
              <a:rPr lang="ru-RU" sz="2400" dirty="0" smtClean="0"/>
              <a:t>%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23528" y="3651870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2019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1986511" y="3797627"/>
            <a:ext cx="1635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Зерновые и </a:t>
            </a:r>
            <a:endParaRPr lang="ru-RU" dirty="0" smtClean="0"/>
          </a:p>
          <a:p>
            <a:pPr algn="ctr"/>
            <a:r>
              <a:rPr lang="ru-RU" dirty="0"/>
              <a:t>з</a:t>
            </a:r>
            <a:r>
              <a:rPr lang="ru-RU" dirty="0" smtClean="0"/>
              <a:t>ернобобовые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774148" y="3797627"/>
            <a:ext cx="14612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Технические </a:t>
            </a:r>
            <a:endParaRPr lang="ru-RU" dirty="0" smtClean="0"/>
          </a:p>
          <a:p>
            <a:pPr algn="ctr"/>
            <a:r>
              <a:rPr lang="ru-RU" dirty="0" smtClean="0"/>
              <a:t>культуры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769444" y="3856988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Овощи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236296" y="379588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Кормовые </a:t>
            </a:r>
            <a:endParaRPr lang="ru-RU" dirty="0" smtClean="0"/>
          </a:p>
          <a:p>
            <a:pPr algn="ctr"/>
            <a:r>
              <a:rPr lang="ru-RU" dirty="0" smtClean="0"/>
              <a:t>культуры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79075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2020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2051720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2019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2945557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2020</a:t>
            </a:r>
            <a:endParaRPr lang="ru-RU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3774148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2019</a:t>
            </a:r>
            <a:endParaRPr lang="ru-RU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4587386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2020</a:t>
            </a:r>
            <a:endParaRPr lang="ru-RU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5436096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2019</a:t>
            </a:r>
            <a:endParaRPr lang="ru-RU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6326105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2020</a:t>
            </a:r>
            <a:endParaRPr lang="ru-RU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7159151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2019</a:t>
            </a:r>
            <a:endParaRPr lang="ru-RU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8028384" y="363212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2020</a:t>
            </a:r>
            <a:endParaRPr lang="ru-RU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395536" y="3856988"/>
            <a:ext cx="1232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Картофель</a:t>
            </a:r>
            <a:endParaRPr lang="ru-RU" dirty="0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1907704" y="771550"/>
            <a:ext cx="0" cy="3168352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3619116" y="771550"/>
            <a:ext cx="8390" cy="3168352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5303500" y="771550"/>
            <a:ext cx="0" cy="3168352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7020272" y="771550"/>
            <a:ext cx="0" cy="3168352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7504" y="4678479"/>
            <a:ext cx="1036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Доля площадей, занятых сортами отечественной селекции </a:t>
            </a:r>
            <a:r>
              <a:rPr lang="ru-RU" b="1" dirty="0" smtClean="0">
                <a:solidFill>
                  <a:srgbClr val="FF0000"/>
                </a:solidFill>
              </a:rPr>
              <a:t>+ 3,6 </a:t>
            </a:r>
            <a:r>
              <a:rPr lang="ru-RU" b="1" dirty="0" err="1" smtClean="0">
                <a:solidFill>
                  <a:srgbClr val="FF0000"/>
                </a:solidFill>
              </a:rPr>
              <a:t>п.п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endParaRPr lang="ru-RU" b="1" dirty="0" smtClean="0"/>
          </a:p>
        </p:txBody>
      </p:sp>
      <p:sp>
        <p:nvSpPr>
          <p:cNvPr id="2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1" y="4785996"/>
            <a:ext cx="449079" cy="273844"/>
          </a:xfrm>
        </p:spPr>
        <p:txBody>
          <a:bodyPr/>
          <a:lstStyle/>
          <a:p>
            <a:fld id="{F1AC4011-8CC3-4DA1-8359-934FB7204A9A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383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67235" y="-5944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Доля </a:t>
            </a:r>
            <a:r>
              <a:rPr lang="ru-RU" sz="2400" dirty="0"/>
              <a:t>семян яровых и зернобобовых культур </a:t>
            </a:r>
            <a:r>
              <a:rPr lang="ru-RU" sz="2400" dirty="0" smtClean="0"/>
              <a:t>отечественной и иностранной селекции, %</a:t>
            </a:r>
            <a:endParaRPr lang="ru-RU" sz="2400" dirty="0"/>
          </a:p>
        </p:txBody>
      </p:sp>
      <p:sp>
        <p:nvSpPr>
          <p:cNvPr id="38" name="TextBox 37"/>
          <p:cNvSpPr txBox="1"/>
          <p:nvPr/>
        </p:nvSpPr>
        <p:spPr>
          <a:xfrm>
            <a:off x="5292080" y="2067694"/>
            <a:ext cx="38561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Снижение / увеличение сортов </a:t>
            </a:r>
          </a:p>
          <a:p>
            <a:pPr algn="ctr"/>
            <a:r>
              <a:rPr lang="ru-RU" dirty="0" smtClean="0"/>
              <a:t>отечественной и иностранной селекции </a:t>
            </a:r>
            <a:r>
              <a:rPr lang="ru-RU" dirty="0" smtClean="0">
                <a:solidFill>
                  <a:srgbClr val="FF0000"/>
                </a:solidFill>
              </a:rPr>
              <a:t>(2020 к 2019 гг.)</a:t>
            </a:r>
          </a:p>
          <a:p>
            <a:pPr algn="ctr"/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+ 2,8 </a:t>
            </a:r>
            <a:r>
              <a:rPr lang="ru-RU" dirty="0" err="1">
                <a:solidFill>
                  <a:srgbClr val="FF0000"/>
                </a:solidFill>
              </a:rPr>
              <a:t>п.п</a:t>
            </a:r>
            <a:r>
              <a:rPr lang="ru-RU" dirty="0" smtClean="0">
                <a:solidFill>
                  <a:srgbClr val="FF0000"/>
                </a:solidFill>
              </a:rPr>
              <a:t>. увеличение </a:t>
            </a:r>
            <a:r>
              <a:rPr lang="ru-RU" dirty="0" smtClean="0"/>
              <a:t>сортов отечественной селекции </a:t>
            </a:r>
          </a:p>
          <a:p>
            <a:r>
              <a:rPr lang="ru-RU" dirty="0">
                <a:solidFill>
                  <a:srgbClr val="FF0000"/>
                </a:solidFill>
              </a:rPr>
              <a:t>+ </a:t>
            </a:r>
            <a:r>
              <a:rPr lang="ru-RU" dirty="0" smtClean="0">
                <a:solidFill>
                  <a:srgbClr val="FF0000"/>
                </a:solidFill>
              </a:rPr>
              <a:t>1,1 </a:t>
            </a:r>
            <a:r>
              <a:rPr lang="ru-RU" dirty="0" err="1">
                <a:solidFill>
                  <a:srgbClr val="FF0000"/>
                </a:solidFill>
              </a:rPr>
              <a:t>п.п</a:t>
            </a:r>
            <a:r>
              <a:rPr lang="ru-RU" dirty="0" smtClean="0">
                <a:solidFill>
                  <a:srgbClr val="FF0000"/>
                </a:solidFill>
              </a:rPr>
              <a:t>. увеличение </a:t>
            </a:r>
            <a:r>
              <a:rPr lang="ru-RU" dirty="0" smtClean="0"/>
              <a:t>сортов иностранной селекции </a:t>
            </a:r>
          </a:p>
          <a:p>
            <a:r>
              <a:rPr lang="ru-RU" dirty="0">
                <a:solidFill>
                  <a:srgbClr val="FF0000"/>
                </a:solidFill>
              </a:rPr>
              <a:t>- </a:t>
            </a:r>
            <a:r>
              <a:rPr lang="ru-RU" dirty="0" smtClean="0">
                <a:solidFill>
                  <a:srgbClr val="FF0000"/>
                </a:solidFill>
              </a:rPr>
              <a:t>3,9 </a:t>
            </a:r>
            <a:r>
              <a:rPr lang="ru-RU" dirty="0" err="1">
                <a:solidFill>
                  <a:srgbClr val="FF0000"/>
                </a:solidFill>
              </a:rPr>
              <a:t>п.п</a:t>
            </a:r>
            <a:r>
              <a:rPr lang="ru-RU" dirty="0" smtClean="0">
                <a:solidFill>
                  <a:srgbClr val="FF0000"/>
                </a:solidFill>
              </a:rPr>
              <a:t>. снижение </a:t>
            </a:r>
            <a:r>
              <a:rPr lang="ru-RU" dirty="0" smtClean="0"/>
              <a:t>сортов без признаков происхождения</a:t>
            </a:r>
            <a:endParaRPr lang="ru-RU" b="1" dirty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/>
          </a:p>
        </p:txBody>
      </p:sp>
      <p:sp>
        <p:nvSpPr>
          <p:cNvPr id="2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1" y="4785996"/>
            <a:ext cx="449079" cy="273844"/>
          </a:xfrm>
        </p:spPr>
        <p:txBody>
          <a:bodyPr/>
          <a:lstStyle/>
          <a:p>
            <a:fld id="{F1AC4011-8CC3-4DA1-8359-934FB7204A9A}" type="slidenum">
              <a:rPr lang="ru-RU" smtClean="0"/>
              <a:t>10</a:t>
            </a:fld>
            <a:endParaRPr lang="ru-RU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639423731"/>
              </p:ext>
            </p:extLst>
          </p:nvPr>
        </p:nvGraphicFramePr>
        <p:xfrm>
          <a:off x="0" y="683766"/>
          <a:ext cx="8132131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3289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79512" y="909053"/>
            <a:ext cx="6857937" cy="2430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>
            <a:defPPr>
              <a:defRPr lang="ru-RU"/>
            </a:defPPr>
            <a:lvl1pPr algn="ctr" defTabSz="912305">
              <a:lnSpc>
                <a:spcPct val="115000"/>
              </a:lnSpc>
              <a:defRPr sz="2000" b="1">
                <a:solidFill>
                  <a:prstClr val="white"/>
                </a:solidFill>
              </a:defRPr>
            </a:lvl1pPr>
          </a:lstStyle>
          <a:p>
            <a:pPr defTabSz="911017"/>
            <a:r>
              <a:rPr lang="ru-RU" sz="2400" b="0" dirty="0" smtClean="0">
                <a:solidFill>
                  <a:schemeClr val="tx1"/>
                </a:solidFill>
              </a:rPr>
              <a:t>Наличие зерносушильных комплексов, ед.</a:t>
            </a:r>
            <a:endParaRPr lang="ru-RU" sz="2400" b="0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04418" y="2427734"/>
            <a:ext cx="3278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Потребность в</a:t>
            </a:r>
            <a:r>
              <a:rPr lang="ru-RU" b="1" dirty="0" smtClean="0"/>
              <a:t> </a:t>
            </a:r>
            <a:r>
              <a:rPr lang="ru-RU" dirty="0" smtClean="0"/>
              <a:t>ЗСК</a:t>
            </a:r>
            <a:r>
              <a:rPr lang="ru-RU" b="1" dirty="0" smtClean="0"/>
              <a:t> - 10 ед. </a:t>
            </a:r>
          </a:p>
          <a:p>
            <a:r>
              <a:rPr lang="ru-RU" dirty="0" smtClean="0"/>
              <a:t>на </a:t>
            </a:r>
            <a:r>
              <a:rPr lang="ru-RU" dirty="0"/>
              <a:t>сумму </a:t>
            </a:r>
            <a:r>
              <a:rPr lang="ru-RU" b="1" dirty="0" smtClean="0"/>
              <a:t>250 млн.руб. </a:t>
            </a:r>
            <a:endParaRPr lang="ru-RU" dirty="0" smtClean="0"/>
          </a:p>
        </p:txBody>
      </p:sp>
      <p:sp>
        <p:nvSpPr>
          <p:cNvPr id="30" name="Прямоугольник 29"/>
          <p:cNvSpPr/>
          <p:nvPr/>
        </p:nvSpPr>
        <p:spPr>
          <a:xfrm>
            <a:off x="6002544" y="1398871"/>
            <a:ext cx="28942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2015 – 2019 гг.:</a:t>
            </a:r>
          </a:p>
          <a:p>
            <a:r>
              <a:rPr lang="ru-RU" b="1" dirty="0" smtClean="0"/>
              <a:t>27 ед. - </a:t>
            </a:r>
            <a:r>
              <a:rPr lang="ru-RU" dirty="0" smtClean="0"/>
              <a:t>ЗСК списано </a:t>
            </a:r>
          </a:p>
          <a:p>
            <a:r>
              <a:rPr lang="ru-RU" b="1" dirty="0" smtClean="0"/>
              <a:t>11 ед. - </a:t>
            </a:r>
            <a:r>
              <a:rPr lang="ru-RU" dirty="0" smtClean="0"/>
              <a:t>ЗСК приобретено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569686341"/>
              </p:ext>
            </p:extLst>
          </p:nvPr>
        </p:nvGraphicFramePr>
        <p:xfrm>
          <a:off x="395537" y="940634"/>
          <a:ext cx="5472608" cy="3791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4" name="Группа 23"/>
          <p:cNvGrpSpPr/>
          <p:nvPr/>
        </p:nvGrpSpPr>
        <p:grpSpPr>
          <a:xfrm>
            <a:off x="5932861" y="3284145"/>
            <a:ext cx="3287662" cy="840423"/>
            <a:chOff x="150888" y="2100878"/>
            <a:chExt cx="3287662" cy="840423"/>
          </a:xfrm>
        </p:grpSpPr>
        <p:sp>
          <p:nvSpPr>
            <p:cNvPr id="25" name="TextBox 24"/>
            <p:cNvSpPr txBox="1"/>
            <p:nvPr/>
          </p:nvSpPr>
          <p:spPr>
            <a:xfrm>
              <a:off x="154356" y="2571969"/>
              <a:ext cx="25408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2015 г. – 375,5 тыс. тонн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50888" y="2100878"/>
              <a:ext cx="31866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Наличие мощностей хранения</a:t>
              </a:r>
              <a:endParaRPr lang="ru-RU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4356" y="2352968"/>
              <a:ext cx="25408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2019 г. – 396,5 тыс. тонн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628713" y="2408655"/>
              <a:ext cx="8098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>
                  <a:solidFill>
                    <a:srgbClr val="FF0000"/>
                  </a:solidFill>
                </a:rPr>
                <a:t>+ 5,6%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 rot="21340045">
            <a:off x="2567363" y="1398871"/>
            <a:ext cx="1654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Мощность ЗСК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39552" y="1583537"/>
            <a:ext cx="114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1870 </a:t>
            </a:r>
            <a:r>
              <a:rPr lang="ru-RU" dirty="0" err="1" smtClean="0"/>
              <a:t>тн.ч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843776" y="1214205"/>
            <a:ext cx="114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1989 </a:t>
            </a:r>
            <a:r>
              <a:rPr lang="ru-RU" dirty="0" err="1"/>
              <a:t>тн.ч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81864" y="195486"/>
            <a:ext cx="6857937" cy="2430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>
            <a:defPPr>
              <a:defRPr lang="ru-RU"/>
            </a:defPPr>
            <a:lvl1pPr algn="ctr" defTabSz="912305">
              <a:lnSpc>
                <a:spcPct val="115000"/>
              </a:lnSpc>
              <a:defRPr sz="2000" b="1">
                <a:solidFill>
                  <a:prstClr val="white"/>
                </a:solidFill>
              </a:defRPr>
            </a:lvl1pPr>
          </a:lstStyle>
          <a:p>
            <a:pPr defTabSz="911017"/>
            <a:r>
              <a:rPr lang="ru-RU" sz="2400" b="0" dirty="0" smtClean="0">
                <a:solidFill>
                  <a:schemeClr val="tx1"/>
                </a:solidFill>
              </a:rPr>
              <a:t>Материальная база  семеноводства</a:t>
            </a:r>
            <a:endParaRPr lang="ru-RU" sz="24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75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4620101"/>
              </p:ext>
            </p:extLst>
          </p:nvPr>
        </p:nvGraphicFramePr>
        <p:xfrm>
          <a:off x="0" y="509367"/>
          <a:ext cx="9144000" cy="4492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147936" y="127397"/>
            <a:ext cx="78168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0695" eaLnBrk="1" hangingPunct="1"/>
            <a:r>
              <a:rPr lang="ru-RU" sz="2000" dirty="0" smtClean="0"/>
              <a:t>Зяблевая вспашка, тыс. га</a:t>
            </a:r>
            <a:endParaRPr lang="ru-RU" altLang="ru-RU" sz="2000" dirty="0">
              <a:solidFill>
                <a:srgbClr val="3B49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446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605399"/>
              </p:ext>
            </p:extLst>
          </p:nvPr>
        </p:nvGraphicFramePr>
        <p:xfrm>
          <a:off x="831504" y="771550"/>
          <a:ext cx="8312496" cy="3895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5109885"/>
              </p:ext>
            </p:extLst>
          </p:nvPr>
        </p:nvGraphicFramePr>
        <p:xfrm>
          <a:off x="997967" y="1203598"/>
          <a:ext cx="6863606" cy="3084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147936" y="127397"/>
            <a:ext cx="874454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0695" eaLnBrk="1" hangingPunct="1"/>
            <a:r>
              <a:rPr lang="ru-RU" sz="2000" dirty="0"/>
              <a:t>Зависимость урожайности от </a:t>
            </a:r>
            <a:r>
              <a:rPr lang="ru-RU" sz="2000" dirty="0" smtClean="0"/>
              <a:t>зяблевой вспашки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45947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3044304"/>
              </p:ext>
            </p:extLst>
          </p:nvPr>
        </p:nvGraphicFramePr>
        <p:xfrm>
          <a:off x="3131840" y="306655"/>
          <a:ext cx="6264697" cy="4450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93812" y="4371950"/>
            <a:ext cx="8532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среднем по Томской области внесено минеральных удобрений под урожай </a:t>
            </a:r>
          </a:p>
          <a:p>
            <a:pPr algn="ctr"/>
            <a:r>
              <a:rPr lang="ru-RU" dirty="0" smtClean="0"/>
              <a:t>2020 года 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28 кг </a:t>
            </a:r>
            <a:r>
              <a:rPr lang="ru-RU" b="1" dirty="0" err="1" smtClean="0">
                <a:solidFill>
                  <a:srgbClr val="FF0000"/>
                </a:solidFill>
              </a:rPr>
              <a:t>д.в</a:t>
            </a:r>
            <a:r>
              <a:rPr lang="ru-RU" b="1" dirty="0" smtClean="0">
                <a:solidFill>
                  <a:srgbClr val="FF0000"/>
                </a:solidFill>
              </a:rPr>
              <a:t>. на 1 га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337448" y="4869656"/>
            <a:ext cx="1806552" cy="273844"/>
          </a:xfrm>
        </p:spPr>
        <p:txBody>
          <a:bodyPr/>
          <a:lstStyle/>
          <a:p>
            <a:fld id="{B19B0651-EE4F-4900-A07F-96A6BFA9D0F0}" type="slidenum">
              <a:rPr lang="ru-RU" smtClean="0"/>
              <a:t>14</a:t>
            </a:fld>
            <a:endParaRPr lang="ru-RU" dirty="0"/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4082689"/>
              </p:ext>
            </p:extLst>
          </p:nvPr>
        </p:nvGraphicFramePr>
        <p:xfrm>
          <a:off x="-11206" y="1840423"/>
          <a:ext cx="4213591" cy="2286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6" name="Прямая со стрелкой 15"/>
          <p:cNvCxnSpPr/>
          <p:nvPr/>
        </p:nvCxnSpPr>
        <p:spPr>
          <a:xfrm flipV="1">
            <a:off x="132810" y="1711458"/>
            <a:ext cx="2437544" cy="831033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48834" y="1802362"/>
            <a:ext cx="1505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В 2,8 раза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95936" y="541041"/>
            <a:ext cx="5975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</a:rPr>
              <a:t>Зависимость урожайности от внесения минеральных удобрений (2019 г.) </a:t>
            </a:r>
            <a:endParaRPr lang="ru-RU" sz="2000" dirty="0">
              <a:latin typeface="Arial" pitchFamily="34" charset="0"/>
            </a:endParaRPr>
          </a:p>
        </p:txBody>
      </p:sp>
      <p:cxnSp>
        <p:nvCxnSpPr>
          <p:cNvPr id="9" name="Соединительная линия уступом 8"/>
          <p:cNvCxnSpPr/>
          <p:nvPr/>
        </p:nvCxnSpPr>
        <p:spPr>
          <a:xfrm>
            <a:off x="4860032" y="3477314"/>
            <a:ext cx="1093766" cy="257934"/>
          </a:xfrm>
          <a:prstGeom prst="bentConnector3">
            <a:avLst>
              <a:gd name="adj1" fmla="val -4341"/>
            </a:avLst>
          </a:prstGeom>
          <a:ln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32810" y="676380"/>
            <a:ext cx="32489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</a:rPr>
              <a:t>Внесение удобрений, </a:t>
            </a:r>
          </a:p>
          <a:p>
            <a:pPr algn="ctr"/>
            <a:r>
              <a:rPr lang="ru-RU" sz="2000" dirty="0" smtClean="0">
                <a:latin typeface="Arial" pitchFamily="34" charset="0"/>
              </a:rPr>
              <a:t>кг </a:t>
            </a:r>
            <a:r>
              <a:rPr lang="ru-RU" sz="2000" dirty="0" err="1" smtClean="0">
                <a:latin typeface="Arial" pitchFamily="34" charset="0"/>
              </a:rPr>
              <a:t>дв</a:t>
            </a:r>
            <a:r>
              <a:rPr lang="ru-RU" sz="2000" dirty="0" smtClean="0">
                <a:latin typeface="Arial" pitchFamily="34" charset="0"/>
              </a:rPr>
              <a:t>. на 1 га</a:t>
            </a:r>
            <a:endParaRPr lang="ru-RU" sz="2000" dirty="0">
              <a:latin typeface="Arial" pitchFamily="34" charset="0"/>
            </a:endParaRPr>
          </a:p>
        </p:txBody>
      </p:sp>
      <p:sp>
        <p:nvSpPr>
          <p:cNvPr id="12" name="TextBox 18"/>
          <p:cNvSpPr txBox="1"/>
          <p:nvPr/>
        </p:nvSpPr>
        <p:spPr>
          <a:xfrm>
            <a:off x="116140" y="114502"/>
            <a:ext cx="7973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latin typeface="Arial" pitchFamily="34" charset="0"/>
              </a:rPr>
              <a:t>Внесение минеральных удобрений  </a:t>
            </a:r>
          </a:p>
        </p:txBody>
      </p:sp>
    </p:spTree>
    <p:extLst>
      <p:ext uri="{BB962C8B-B14F-4D97-AF65-F5344CB8AC3E}">
        <p14:creationId xmlns:p14="http://schemas.microsoft.com/office/powerpoint/2010/main" val="1131299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4229675"/>
            <a:ext cx="8028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среднем по Томской области внесено под урожай 2020 года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1 тонна на 1 га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10400" y="4803998"/>
            <a:ext cx="2133600" cy="273844"/>
          </a:xfrm>
        </p:spPr>
        <p:txBody>
          <a:bodyPr/>
          <a:lstStyle/>
          <a:p>
            <a:fld id="{B19B0651-EE4F-4900-A07F-96A6BFA9D0F0}" type="slidenum">
              <a:rPr lang="ru-RU" smtClean="0"/>
              <a:t>15</a:t>
            </a:fld>
            <a:endParaRPr lang="ru-RU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 flipV="1">
            <a:off x="645360" y="1957231"/>
            <a:ext cx="2376264" cy="303149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259632" y="141962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+ 25%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1559" y="89410"/>
            <a:ext cx="5327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</a:rPr>
              <a:t>Органическое земледелие</a:t>
            </a:r>
            <a:endParaRPr lang="ru-RU" sz="2000" dirty="0"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47964" y="711736"/>
            <a:ext cx="489603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" pitchFamily="34" charset="0"/>
              </a:rPr>
              <a:t>Сертифицированных </a:t>
            </a:r>
            <a:r>
              <a:rPr lang="ru-RU" sz="2000" dirty="0">
                <a:latin typeface="Arial" pitchFamily="34" charset="0"/>
              </a:rPr>
              <a:t>земель</a:t>
            </a:r>
            <a:r>
              <a:rPr lang="ru-RU" sz="2000" dirty="0" smtClean="0">
                <a:latin typeface="Arial" pitchFamily="34" charset="0"/>
              </a:rPr>
              <a:t>, </a:t>
            </a:r>
            <a:r>
              <a:rPr lang="ru-RU" sz="2000" dirty="0" err="1" smtClean="0">
                <a:latin typeface="Arial" pitchFamily="34" charset="0"/>
              </a:rPr>
              <a:t>тыс.га</a:t>
            </a:r>
            <a:r>
              <a:rPr lang="ru-RU" sz="2000" dirty="0" smtClean="0">
                <a:latin typeface="Arial" pitchFamily="34" charset="0"/>
              </a:rPr>
              <a:t> </a:t>
            </a:r>
            <a:endParaRPr lang="ru-RU" sz="2000" dirty="0">
              <a:latin typeface="Arial" pitchFamily="34" charset="0"/>
            </a:endParaRPr>
          </a:p>
          <a:p>
            <a:endParaRPr lang="ru-RU" dirty="0" smtClean="0"/>
          </a:p>
        </p:txBody>
      </p:sp>
      <p:graphicFrame>
        <p:nvGraphicFramePr>
          <p:cNvPr id="11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9669519"/>
              </p:ext>
            </p:extLst>
          </p:nvPr>
        </p:nvGraphicFramePr>
        <p:xfrm>
          <a:off x="4139952" y="1065679"/>
          <a:ext cx="4822393" cy="31410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31513" y="711736"/>
            <a:ext cx="3995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</a:rPr>
              <a:t>Внесения удобрений, </a:t>
            </a:r>
          </a:p>
          <a:p>
            <a:pPr algn="ctr"/>
            <a:r>
              <a:rPr lang="ru-RU" sz="2000" dirty="0" smtClean="0">
                <a:latin typeface="Arial" pitchFamily="34" charset="0"/>
              </a:rPr>
              <a:t>тонн </a:t>
            </a:r>
            <a:r>
              <a:rPr lang="ru-RU" sz="2000" dirty="0">
                <a:latin typeface="Arial" pitchFamily="34" charset="0"/>
              </a:rPr>
              <a:t>на 1 га</a:t>
            </a:r>
          </a:p>
        </p:txBody>
      </p:sp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5738281"/>
              </p:ext>
            </p:extLst>
          </p:nvPr>
        </p:nvGraphicFramePr>
        <p:xfrm>
          <a:off x="395536" y="1563638"/>
          <a:ext cx="4213591" cy="23582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528890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5004</TotalTime>
  <Words>548</Words>
  <Application>Microsoft Office PowerPoint</Application>
  <PresentationFormat>Экран (16:9)</PresentationFormat>
  <Paragraphs>173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Обработка против вредителей, тыс. га</vt:lpstr>
      <vt:lpstr>Обработка против болезней, тыс. га</vt:lpstr>
      <vt:lpstr>Обработка против сорной растительности, тыс. 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Кирилова</dc:creator>
  <cp:lastModifiedBy>Елена Кирилова</cp:lastModifiedBy>
  <cp:revision>119</cp:revision>
  <cp:lastPrinted>2020-07-24T03:29:51Z</cp:lastPrinted>
  <dcterms:created xsi:type="dcterms:W3CDTF">2020-07-20T11:18:34Z</dcterms:created>
  <dcterms:modified xsi:type="dcterms:W3CDTF">2020-07-27T06:30:45Z</dcterms:modified>
</cp:coreProperties>
</file>