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97" r:id="rId2"/>
    <p:sldId id="284" r:id="rId3"/>
    <p:sldId id="268" r:id="rId4"/>
    <p:sldId id="261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F89"/>
    <a:srgbClr val="11CDB7"/>
    <a:srgbClr val="019C96"/>
    <a:srgbClr val="002F6F"/>
    <a:srgbClr val="83F5E7"/>
    <a:srgbClr val="D5FFFF"/>
    <a:srgbClr val="602E1A"/>
    <a:srgbClr val="843C0C"/>
    <a:srgbClr val="EFEAE1"/>
    <a:srgbClr val="E1F0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813051523560541E-2"/>
          <c:y val="2.7967791004304812E-2"/>
          <c:w val="0.9068567441152271"/>
          <c:h val="0.6841281434804957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Лист1!$A$2:$A$43</c:f>
              <c:strCache>
                <c:ptCount val="42"/>
                <c:pt idx="0">
                  <c:v>Воронежская область</c:v>
                </c:pt>
                <c:pt idx="1">
                  <c:v>Республика Башкортостан</c:v>
                </c:pt>
                <c:pt idx="2">
                  <c:v>Калужская область</c:v>
                </c:pt>
                <c:pt idx="3">
                  <c:v>Новосибирская область</c:v>
                </c:pt>
                <c:pt idx="4">
                  <c:v>Рязанская область</c:v>
                </c:pt>
                <c:pt idx="5">
                  <c:v>Самарская область</c:v>
                </c:pt>
                <c:pt idx="6">
                  <c:v>Белгородская область </c:v>
                </c:pt>
                <c:pt idx="7">
                  <c:v>Кировская область</c:v>
                </c:pt>
                <c:pt idx="8">
                  <c:v>Удмуртская Республика</c:v>
                </c:pt>
                <c:pt idx="9">
                  <c:v>Иркутская область</c:v>
                </c:pt>
                <c:pt idx="10">
                  <c:v>Саратовская область</c:v>
                </c:pt>
                <c:pt idx="11">
                  <c:v>Республика Саха (Якутия)</c:v>
                </c:pt>
                <c:pt idx="12">
                  <c:v>Амурская область</c:v>
                </c:pt>
                <c:pt idx="13">
                  <c:v>Республика Татарстан</c:v>
                </c:pt>
                <c:pt idx="14">
                  <c:v>Волгоградская область</c:v>
                </c:pt>
                <c:pt idx="15">
                  <c:v>Кемеровская область</c:v>
                </c:pt>
                <c:pt idx="16">
                  <c:v>Нижегородская область</c:v>
                </c:pt>
                <c:pt idx="17">
                  <c:v>Республика Дагестан</c:v>
                </c:pt>
                <c:pt idx="18">
                  <c:v>Алтайский край</c:v>
                </c:pt>
                <c:pt idx="19">
                  <c:v>Томская область</c:v>
                </c:pt>
                <c:pt idx="20">
                  <c:v>Оренбургская область</c:v>
                </c:pt>
                <c:pt idx="21">
                  <c:v>Вологодская область</c:v>
                </c:pt>
                <c:pt idx="22">
                  <c:v>Тюменская область</c:v>
                </c:pt>
                <c:pt idx="23">
                  <c:v>Забайкальский край</c:v>
                </c:pt>
                <c:pt idx="24">
                  <c:v>Тамбовская область</c:v>
                </c:pt>
                <c:pt idx="25">
                  <c:v>Омская область</c:v>
                </c:pt>
                <c:pt idx="26">
                  <c:v>Костромская область</c:v>
                </c:pt>
                <c:pt idx="27">
                  <c:v>Тверская область</c:v>
                </c:pt>
                <c:pt idx="28">
                  <c:v>Пермский край</c:v>
                </c:pt>
                <c:pt idx="29">
                  <c:v>Брянская область</c:v>
                </c:pt>
                <c:pt idx="30">
                  <c:v>Красноярский край</c:v>
                </c:pt>
                <c:pt idx="31">
                  <c:v>Ульяновская область</c:v>
                </c:pt>
                <c:pt idx="32">
                  <c:v>Архангельская область</c:v>
                </c:pt>
                <c:pt idx="33">
                  <c:v>Чеченская Республика</c:v>
                </c:pt>
                <c:pt idx="34">
                  <c:v>Курская область</c:v>
                </c:pt>
                <c:pt idx="35">
                  <c:v>Ивановская оласть</c:v>
                </c:pt>
                <c:pt idx="36">
                  <c:v>Калининградская область</c:v>
                </c:pt>
                <c:pt idx="37">
                  <c:v>Свердловская область</c:v>
                </c:pt>
                <c:pt idx="38">
                  <c:v>Псковская область</c:v>
                </c:pt>
                <c:pt idx="39">
                  <c:v>Камчатский край</c:v>
                </c:pt>
                <c:pt idx="40">
                  <c:v>Ярославская область</c:v>
                </c:pt>
                <c:pt idx="41">
                  <c:v>Астраханская область</c:v>
                </c:pt>
              </c:strCache>
            </c:strRef>
          </c:cat>
          <c:val>
            <c:numRef>
              <c:f>Лист1!$B$2:$B$43</c:f>
              <c:numCache>
                <c:formatCode>General</c:formatCode>
                <c:ptCount val="42"/>
                <c:pt idx="0">
                  <c:v>1147</c:v>
                </c:pt>
                <c:pt idx="1">
                  <c:v>253</c:v>
                </c:pt>
                <c:pt idx="3">
                  <c:v>76</c:v>
                </c:pt>
                <c:pt idx="5">
                  <c:v>124</c:v>
                </c:pt>
                <c:pt idx="7">
                  <c:v>48</c:v>
                </c:pt>
                <c:pt idx="14">
                  <c:v>37</c:v>
                </c:pt>
                <c:pt idx="15">
                  <c:v>9</c:v>
                </c:pt>
                <c:pt idx="17">
                  <c:v>80</c:v>
                </c:pt>
                <c:pt idx="18">
                  <c:v>40</c:v>
                </c:pt>
                <c:pt idx="19">
                  <c:v>11</c:v>
                </c:pt>
                <c:pt idx="20">
                  <c:v>18</c:v>
                </c:pt>
                <c:pt idx="23">
                  <c:v>5</c:v>
                </c:pt>
                <c:pt idx="24">
                  <c:v>3</c:v>
                </c:pt>
                <c:pt idx="25">
                  <c:v>21</c:v>
                </c:pt>
                <c:pt idx="28">
                  <c:v>12</c:v>
                </c:pt>
                <c:pt idx="33">
                  <c:v>18</c:v>
                </c:pt>
                <c:pt idx="35">
                  <c:v>1</c:v>
                </c:pt>
                <c:pt idx="37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B54-43DB-9B41-52F34F8E5F7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Лист1!$A$2:$A$43</c:f>
              <c:strCache>
                <c:ptCount val="42"/>
                <c:pt idx="0">
                  <c:v>Воронежская область</c:v>
                </c:pt>
                <c:pt idx="1">
                  <c:v>Республика Башкортостан</c:v>
                </c:pt>
                <c:pt idx="2">
                  <c:v>Калужская область</c:v>
                </c:pt>
                <c:pt idx="3">
                  <c:v>Новосибирская область</c:v>
                </c:pt>
                <c:pt idx="4">
                  <c:v>Рязанская область</c:v>
                </c:pt>
                <c:pt idx="5">
                  <c:v>Самарская область</c:v>
                </c:pt>
                <c:pt idx="6">
                  <c:v>Белгородская область </c:v>
                </c:pt>
                <c:pt idx="7">
                  <c:v>Кировская область</c:v>
                </c:pt>
                <c:pt idx="8">
                  <c:v>Удмуртская Республика</c:v>
                </c:pt>
                <c:pt idx="9">
                  <c:v>Иркутская область</c:v>
                </c:pt>
                <c:pt idx="10">
                  <c:v>Саратовская область</c:v>
                </c:pt>
                <c:pt idx="11">
                  <c:v>Республика Саха (Якутия)</c:v>
                </c:pt>
                <c:pt idx="12">
                  <c:v>Амурская область</c:v>
                </c:pt>
                <c:pt idx="13">
                  <c:v>Республика Татарстан</c:v>
                </c:pt>
                <c:pt idx="14">
                  <c:v>Волгоградская область</c:v>
                </c:pt>
                <c:pt idx="15">
                  <c:v>Кемеровская область</c:v>
                </c:pt>
                <c:pt idx="16">
                  <c:v>Нижегородская область</c:v>
                </c:pt>
                <c:pt idx="17">
                  <c:v>Республика Дагестан</c:v>
                </c:pt>
                <c:pt idx="18">
                  <c:v>Алтайский край</c:v>
                </c:pt>
                <c:pt idx="19">
                  <c:v>Томская область</c:v>
                </c:pt>
                <c:pt idx="20">
                  <c:v>Оренбургская область</c:v>
                </c:pt>
                <c:pt idx="21">
                  <c:v>Вологодская область</c:v>
                </c:pt>
                <c:pt idx="22">
                  <c:v>Тюменская область</c:v>
                </c:pt>
                <c:pt idx="23">
                  <c:v>Забайкальский край</c:v>
                </c:pt>
                <c:pt idx="24">
                  <c:v>Тамбовская область</c:v>
                </c:pt>
                <c:pt idx="25">
                  <c:v>Омская область</c:v>
                </c:pt>
                <c:pt idx="26">
                  <c:v>Костромская область</c:v>
                </c:pt>
                <c:pt idx="27">
                  <c:v>Тверская область</c:v>
                </c:pt>
                <c:pt idx="28">
                  <c:v>Пермский край</c:v>
                </c:pt>
                <c:pt idx="29">
                  <c:v>Брянская область</c:v>
                </c:pt>
                <c:pt idx="30">
                  <c:v>Красноярский край</c:v>
                </c:pt>
                <c:pt idx="31">
                  <c:v>Ульяновская область</c:v>
                </c:pt>
                <c:pt idx="32">
                  <c:v>Архангельская область</c:v>
                </c:pt>
                <c:pt idx="33">
                  <c:v>Чеченская Республика</c:v>
                </c:pt>
                <c:pt idx="34">
                  <c:v>Курская область</c:v>
                </c:pt>
                <c:pt idx="35">
                  <c:v>Ивановская оласть</c:v>
                </c:pt>
                <c:pt idx="36">
                  <c:v>Калининградская область</c:v>
                </c:pt>
                <c:pt idx="37">
                  <c:v>Свердловская область</c:v>
                </c:pt>
                <c:pt idx="38">
                  <c:v>Псковская область</c:v>
                </c:pt>
                <c:pt idx="39">
                  <c:v>Камчатский край</c:v>
                </c:pt>
                <c:pt idx="40">
                  <c:v>Ярославская область</c:v>
                </c:pt>
                <c:pt idx="41">
                  <c:v>Астраханская область</c:v>
                </c:pt>
              </c:strCache>
            </c:strRef>
          </c:cat>
          <c:val>
            <c:numRef>
              <c:f>Лист1!$C$2:$C$43</c:f>
              <c:numCache>
                <c:formatCode>General</c:formatCode>
                <c:ptCount val="42"/>
                <c:pt idx="0">
                  <c:v>1336</c:v>
                </c:pt>
                <c:pt idx="1">
                  <c:v>328</c:v>
                </c:pt>
                <c:pt idx="2">
                  <c:v>580</c:v>
                </c:pt>
                <c:pt idx="3">
                  <c:v>339</c:v>
                </c:pt>
                <c:pt idx="4">
                  <c:v>328</c:v>
                </c:pt>
                <c:pt idx="5">
                  <c:v>180</c:v>
                </c:pt>
                <c:pt idx="6">
                  <c:v>222</c:v>
                </c:pt>
                <c:pt idx="7">
                  <c:v>161</c:v>
                </c:pt>
                <c:pt idx="8">
                  <c:v>174</c:v>
                </c:pt>
                <c:pt idx="9">
                  <c:v>145</c:v>
                </c:pt>
                <c:pt idx="10">
                  <c:v>138</c:v>
                </c:pt>
                <c:pt idx="11">
                  <c:v>131</c:v>
                </c:pt>
                <c:pt idx="12">
                  <c:v>117</c:v>
                </c:pt>
                <c:pt idx="13">
                  <c:v>109</c:v>
                </c:pt>
                <c:pt idx="14">
                  <c:v>67</c:v>
                </c:pt>
                <c:pt idx="15">
                  <c:v>89</c:v>
                </c:pt>
                <c:pt idx="16">
                  <c:v>86</c:v>
                </c:pt>
                <c:pt idx="18">
                  <c:v>37</c:v>
                </c:pt>
                <c:pt idx="19">
                  <c:v>63</c:v>
                </c:pt>
                <c:pt idx="20">
                  <c:v>44</c:v>
                </c:pt>
                <c:pt idx="21">
                  <c:v>60</c:v>
                </c:pt>
                <c:pt idx="22">
                  <c:v>53</c:v>
                </c:pt>
                <c:pt idx="23">
                  <c:v>45</c:v>
                </c:pt>
                <c:pt idx="24">
                  <c:v>38</c:v>
                </c:pt>
                <c:pt idx="25">
                  <c:v>15</c:v>
                </c:pt>
                <c:pt idx="26">
                  <c:v>33</c:v>
                </c:pt>
                <c:pt idx="27">
                  <c:v>31</c:v>
                </c:pt>
                <c:pt idx="28">
                  <c:v>18</c:v>
                </c:pt>
                <c:pt idx="29">
                  <c:v>25</c:v>
                </c:pt>
                <c:pt idx="30">
                  <c:v>24</c:v>
                </c:pt>
                <c:pt idx="31">
                  <c:v>21</c:v>
                </c:pt>
                <c:pt idx="32">
                  <c:v>20</c:v>
                </c:pt>
                <c:pt idx="34">
                  <c:v>15</c:v>
                </c:pt>
                <c:pt idx="35">
                  <c:v>10</c:v>
                </c:pt>
                <c:pt idx="36">
                  <c:v>11</c:v>
                </c:pt>
                <c:pt idx="37">
                  <c:v>5</c:v>
                </c:pt>
                <c:pt idx="38">
                  <c:v>6</c:v>
                </c:pt>
                <c:pt idx="39">
                  <c:v>4</c:v>
                </c:pt>
                <c:pt idx="40">
                  <c:v>3</c:v>
                </c:pt>
                <c:pt idx="41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Лист1!$A$2:$A$43</c:f>
              <c:strCache>
                <c:ptCount val="42"/>
                <c:pt idx="0">
                  <c:v>Воронежская область</c:v>
                </c:pt>
                <c:pt idx="1">
                  <c:v>Республика Башкортостан</c:v>
                </c:pt>
                <c:pt idx="2">
                  <c:v>Калужская область</c:v>
                </c:pt>
                <c:pt idx="3">
                  <c:v>Новосибирская область</c:v>
                </c:pt>
                <c:pt idx="4">
                  <c:v>Рязанская область</c:v>
                </c:pt>
                <c:pt idx="5">
                  <c:v>Самарская область</c:v>
                </c:pt>
                <c:pt idx="6">
                  <c:v>Белгородская область </c:v>
                </c:pt>
                <c:pt idx="7">
                  <c:v>Кировская область</c:v>
                </c:pt>
                <c:pt idx="8">
                  <c:v>Удмуртская Республика</c:v>
                </c:pt>
                <c:pt idx="9">
                  <c:v>Иркутская область</c:v>
                </c:pt>
                <c:pt idx="10">
                  <c:v>Саратовская область</c:v>
                </c:pt>
                <c:pt idx="11">
                  <c:v>Республика Саха (Якутия)</c:v>
                </c:pt>
                <c:pt idx="12">
                  <c:v>Амурская область</c:v>
                </c:pt>
                <c:pt idx="13">
                  <c:v>Республика Татарстан</c:v>
                </c:pt>
                <c:pt idx="14">
                  <c:v>Волгоградская область</c:v>
                </c:pt>
                <c:pt idx="15">
                  <c:v>Кемеровская область</c:v>
                </c:pt>
                <c:pt idx="16">
                  <c:v>Нижегородская область</c:v>
                </c:pt>
                <c:pt idx="17">
                  <c:v>Республика Дагестан</c:v>
                </c:pt>
                <c:pt idx="18">
                  <c:v>Алтайский край</c:v>
                </c:pt>
                <c:pt idx="19">
                  <c:v>Томская область</c:v>
                </c:pt>
                <c:pt idx="20">
                  <c:v>Оренбургская область</c:v>
                </c:pt>
                <c:pt idx="21">
                  <c:v>Вологодская область</c:v>
                </c:pt>
                <c:pt idx="22">
                  <c:v>Тюменская область</c:v>
                </c:pt>
                <c:pt idx="23">
                  <c:v>Забайкальский край</c:v>
                </c:pt>
                <c:pt idx="24">
                  <c:v>Тамбовская область</c:v>
                </c:pt>
                <c:pt idx="25">
                  <c:v>Омская область</c:v>
                </c:pt>
                <c:pt idx="26">
                  <c:v>Костромская область</c:v>
                </c:pt>
                <c:pt idx="27">
                  <c:v>Тверская область</c:v>
                </c:pt>
                <c:pt idx="28">
                  <c:v>Пермский край</c:v>
                </c:pt>
                <c:pt idx="29">
                  <c:v>Брянская область</c:v>
                </c:pt>
                <c:pt idx="30">
                  <c:v>Красноярский край</c:v>
                </c:pt>
                <c:pt idx="31">
                  <c:v>Ульяновская область</c:v>
                </c:pt>
                <c:pt idx="32">
                  <c:v>Архангельская область</c:v>
                </c:pt>
                <c:pt idx="33">
                  <c:v>Чеченская Республика</c:v>
                </c:pt>
                <c:pt idx="34">
                  <c:v>Курская область</c:v>
                </c:pt>
                <c:pt idx="35">
                  <c:v>Ивановская оласть</c:v>
                </c:pt>
                <c:pt idx="36">
                  <c:v>Калининградская область</c:v>
                </c:pt>
                <c:pt idx="37">
                  <c:v>Свердловская область</c:v>
                </c:pt>
                <c:pt idx="38">
                  <c:v>Псковская область</c:v>
                </c:pt>
                <c:pt idx="39">
                  <c:v>Камчатский край</c:v>
                </c:pt>
                <c:pt idx="40">
                  <c:v>Ярославская область</c:v>
                </c:pt>
                <c:pt idx="41">
                  <c:v>Астраханская область</c:v>
                </c:pt>
              </c:strCache>
            </c:str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7"/>
        <c:overlap val="100"/>
        <c:axId val="-1925951008"/>
        <c:axId val="-1925948288"/>
      </c:barChart>
      <c:catAx>
        <c:axId val="-1925951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925948288"/>
        <c:crosses val="autoZero"/>
        <c:auto val="1"/>
        <c:lblAlgn val="ctr"/>
        <c:lblOffset val="100"/>
        <c:noMultiLvlLbl val="0"/>
      </c:catAx>
      <c:valAx>
        <c:axId val="-1925948288"/>
        <c:scaling>
          <c:orientation val="minMax"/>
          <c:max val="2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925951008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13372078504768187"/>
          <c:y val="0.17232333645965678"/>
          <c:w val="4.7636255076987016E-2"/>
          <c:h val="9.81090493567128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813051523560555E-2"/>
          <c:y val="3.5159233001433692E-2"/>
          <c:w val="0.9068567441152271"/>
          <c:h val="0.65135921198057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Лист1!$A$2:$A$41</c:f>
              <c:strCache>
                <c:ptCount val="40"/>
                <c:pt idx="0">
                  <c:v>Башкирский ГАУ</c:v>
                </c:pt>
                <c:pt idx="1">
                  <c:v>Самарский ГАУ</c:v>
                </c:pt>
                <c:pt idx="2">
                  <c:v>Рязанский ГАТУ</c:v>
                </c:pt>
                <c:pt idx="3">
                  <c:v>Казанский ГАУ</c:v>
                </c:pt>
                <c:pt idx="4">
                  <c:v>Саратовский ГАУ</c:v>
                </c:pt>
                <c:pt idx="5">
                  <c:v>Алтайский ГАУ</c:v>
                </c:pt>
                <c:pt idx="6">
                  <c:v>Дагестанский ГАУ</c:v>
                </c:pt>
                <c:pt idx="7">
                  <c:v>Новосибирский ГАУ</c:v>
                </c:pt>
                <c:pt idx="8">
                  <c:v>Казанская ГАВМ </c:v>
                </c:pt>
                <c:pt idx="9">
                  <c:v>Дальневосточный ГАУ</c:v>
                </c:pt>
                <c:pt idx="10">
                  <c:v>Великолукская ГСХА</c:v>
                </c:pt>
                <c:pt idx="11">
                  <c:v>Белгородский ГАУ</c:v>
                </c:pt>
                <c:pt idx="12">
                  <c:v>Оренбургский ГАУ</c:v>
                </c:pt>
                <c:pt idx="13">
                  <c:v>Кузбасская ГСХА</c:v>
                </c:pt>
                <c:pt idx="14">
                  <c:v>Тверская ГСХА</c:v>
                </c:pt>
                <c:pt idx="15">
                  <c:v>Волгоградский ГАУ</c:v>
                </c:pt>
                <c:pt idx="16">
                  <c:v>Вятская ГСХА</c:v>
                </c:pt>
                <c:pt idx="17">
                  <c:v>Воронежский ГАУ</c:v>
                </c:pt>
                <c:pt idx="18">
                  <c:v>Ульяновский ГАУ</c:v>
                </c:pt>
                <c:pt idx="19">
                  <c:v>Брянский ГАУ</c:v>
                </c:pt>
                <c:pt idx="20">
                  <c:v>Омский ГАУ</c:v>
                </c:pt>
                <c:pt idx="21">
                  <c:v>Томский СХИ</c:v>
                </c:pt>
                <c:pt idx="22">
                  <c:v>МГАВМиБ </c:v>
                </c:pt>
                <c:pt idx="23">
                  <c:v> Ивановская ГСХА</c:v>
                </c:pt>
                <c:pt idx="24">
                  <c:v>Чеченский ГУ</c:v>
                </c:pt>
                <c:pt idx="25">
                  <c:v>Костромская ГСХА</c:v>
                </c:pt>
                <c:pt idx="26">
                  <c:v>Ижевский ГТУ </c:v>
                </c:pt>
                <c:pt idx="27">
                  <c:v> Смоленская ГСХА</c:v>
                </c:pt>
                <c:pt idx="28">
                  <c:v>Красноярский ГАУ</c:v>
                </c:pt>
                <c:pt idx="29">
                  <c:v>Мичуринский ГАУ </c:v>
                </c:pt>
                <c:pt idx="30">
                  <c:v>Вологодская ГМХА</c:v>
                </c:pt>
                <c:pt idx="31">
                  <c:v>Забайкальский АИ</c:v>
                </c:pt>
                <c:pt idx="32">
                  <c:v>РГАУ-МСХА</c:v>
                </c:pt>
                <c:pt idx="33">
                  <c:v>Орловский ГАУ</c:v>
                </c:pt>
                <c:pt idx="34">
                  <c:v>Пермский ГАТУ</c:v>
                </c:pt>
                <c:pt idx="35">
                  <c:v>Приморская ГСХА</c:v>
                </c:pt>
                <c:pt idx="36">
                  <c:v>Ижевская ГСХА</c:v>
                </c:pt>
                <c:pt idx="37">
                  <c:v>Уральский ГАУ</c:v>
                </c:pt>
                <c:pt idx="38">
                  <c:v>Курская ГСХА </c:v>
                </c:pt>
                <c:pt idx="39">
                  <c:v>Донской ГАУ</c:v>
                </c:pt>
              </c:strCache>
            </c:strRef>
          </c:cat>
          <c:val>
            <c:numRef>
              <c:f>Лист1!$B$2:$B$41</c:f>
              <c:numCache>
                <c:formatCode>0.0</c:formatCode>
                <c:ptCount val="40"/>
                <c:pt idx="0">
                  <c:v>24.649383765405865</c:v>
                </c:pt>
                <c:pt idx="1">
                  <c:v>19.422014449638759</c:v>
                </c:pt>
                <c:pt idx="2">
                  <c:v>5.1423714407139824</c:v>
                </c:pt>
                <c:pt idx="3">
                  <c:v>4.8873778155546113</c:v>
                </c:pt>
                <c:pt idx="4">
                  <c:v>3.4849128771780706</c:v>
                </c:pt>
                <c:pt idx="5">
                  <c:v>3.3999150021249469</c:v>
                </c:pt>
                <c:pt idx="6">
                  <c:v>3.357416064598385</c:v>
                </c:pt>
                <c:pt idx="7">
                  <c:v>3.2299192520186994</c:v>
                </c:pt>
                <c:pt idx="8">
                  <c:v>2.6774330641733957</c:v>
                </c:pt>
                <c:pt idx="9">
                  <c:v>2.3374415639609012</c:v>
                </c:pt>
                <c:pt idx="10">
                  <c:v>2.0399490012749681</c:v>
                </c:pt>
                <c:pt idx="11">
                  <c:v>2.0399490012749681</c:v>
                </c:pt>
                <c:pt idx="12">
                  <c:v>1.827454313642159</c:v>
                </c:pt>
                <c:pt idx="13">
                  <c:v>1.827454313642159</c:v>
                </c:pt>
                <c:pt idx="14">
                  <c:v>1.6999575010624735</c:v>
                </c:pt>
                <c:pt idx="15">
                  <c:v>1.6574585635359116</c:v>
                </c:pt>
                <c:pt idx="16">
                  <c:v>1.529961750956226</c:v>
                </c:pt>
                <c:pt idx="17">
                  <c:v>1.4449638759031025</c:v>
                </c:pt>
                <c:pt idx="18">
                  <c:v>1.4024649383765406</c:v>
                </c:pt>
                <c:pt idx="19">
                  <c:v>1.2324691882702932</c:v>
                </c:pt>
                <c:pt idx="20" formatCode="General">
                  <c:v>1.1000000000000001</c:v>
                </c:pt>
                <c:pt idx="21" formatCode="General">
                  <c:v>1.1000000000000001</c:v>
                </c:pt>
                <c:pt idx="22" formatCode="General">
                  <c:v>1</c:v>
                </c:pt>
                <c:pt idx="23" formatCode="General">
                  <c:v>0.9</c:v>
                </c:pt>
                <c:pt idx="24" formatCode="General">
                  <c:v>0.8</c:v>
                </c:pt>
                <c:pt idx="25" formatCode="General">
                  <c:v>0.7</c:v>
                </c:pt>
                <c:pt idx="26" formatCode="General">
                  <c:v>0.7</c:v>
                </c:pt>
                <c:pt idx="27" formatCode="General">
                  <c:v>0.6</c:v>
                </c:pt>
                <c:pt idx="28" formatCode="General">
                  <c:v>0.6</c:v>
                </c:pt>
                <c:pt idx="29" formatCode="General">
                  <c:v>0.5</c:v>
                </c:pt>
                <c:pt idx="30" formatCode="General">
                  <c:v>0.5</c:v>
                </c:pt>
                <c:pt idx="31" formatCode="General">
                  <c:v>0.4</c:v>
                </c:pt>
                <c:pt idx="32" formatCode="General">
                  <c:v>0.4</c:v>
                </c:pt>
                <c:pt idx="33" formatCode="General">
                  <c:v>0.4</c:v>
                </c:pt>
                <c:pt idx="34" formatCode="General">
                  <c:v>0.3</c:v>
                </c:pt>
                <c:pt idx="35" formatCode="General">
                  <c:v>0.2</c:v>
                </c:pt>
                <c:pt idx="36" formatCode="General">
                  <c:v>0.1</c:v>
                </c:pt>
                <c:pt idx="37" formatCode="General">
                  <c:v>0.1</c:v>
                </c:pt>
                <c:pt idx="38" formatCode="General">
                  <c:v>0.1</c:v>
                </c:pt>
                <c:pt idx="39" formatCode="General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B54-43DB-9B41-52F34F8E5F7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7"/>
        <c:axId val="-1925955360"/>
        <c:axId val="-88491760"/>
      </c:barChart>
      <c:catAx>
        <c:axId val="-1925955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88491760"/>
        <c:crosses val="autoZero"/>
        <c:auto val="1"/>
        <c:lblAlgn val="ctr"/>
        <c:lblOffset val="100"/>
        <c:noMultiLvlLbl val="0"/>
      </c:catAx>
      <c:valAx>
        <c:axId val="-88491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925955360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892605275967068"/>
          <c:y val="5.7936650584885029E-2"/>
          <c:w val="0.62895751765385077"/>
          <c:h val="0.81133185256404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302679054920025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8683282955943458E-3"/>
                  <c:y val="3.616130905077702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8930452663541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868328295594345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868328295594247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5432339525142184E-3"/>
                  <c:y val="-6.629496741463713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7.5432339525143164E-3"/>
                  <c:y val="-6.629496741463713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868328295594247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7.5432339525144144E-3"/>
                  <c:y val="-1.3258993482927427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0218139609434384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Дальневосточный ГАУ</c:v>
                </c:pt>
                <c:pt idx="1">
                  <c:v>Казанская ГАВМ </c:v>
                </c:pt>
                <c:pt idx="2">
                  <c:v>Новосибирский ГАУ</c:v>
                </c:pt>
                <c:pt idx="3">
                  <c:v>Алтайский ГАУ</c:v>
                </c:pt>
                <c:pt idx="4">
                  <c:v>Дагестанский ГАУ</c:v>
                </c:pt>
                <c:pt idx="5">
                  <c:v>Саратовский ГАУ</c:v>
                </c:pt>
                <c:pt idx="6">
                  <c:v>Казанский ГАУ</c:v>
                </c:pt>
                <c:pt idx="7">
                  <c:v>Рязанский ГАТУ</c:v>
                </c:pt>
                <c:pt idx="8">
                  <c:v>Самарский ГАУ</c:v>
                </c:pt>
                <c:pt idx="9">
                  <c:v>Башкирский ГАУ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2.2999999999999998</c:v>
                </c:pt>
                <c:pt idx="1">
                  <c:v>2.7</c:v>
                </c:pt>
                <c:pt idx="2">
                  <c:v>3.2</c:v>
                </c:pt>
                <c:pt idx="3">
                  <c:v>3.4</c:v>
                </c:pt>
                <c:pt idx="4">
                  <c:v>3.4</c:v>
                </c:pt>
                <c:pt idx="5">
                  <c:v>3.5</c:v>
                </c:pt>
                <c:pt idx="6">
                  <c:v>4.9000000000000004</c:v>
                </c:pt>
                <c:pt idx="7">
                  <c:v>5.0999999999999996</c:v>
                </c:pt>
                <c:pt idx="8">
                  <c:v>19.399999999999999</c:v>
                </c:pt>
                <c:pt idx="9">
                  <c:v>24.6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75-4128-8495-4C44DA78BA2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-88491216"/>
        <c:axId val="-318976768"/>
      </c:barChart>
      <c:catAx>
        <c:axId val="-88491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70C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-318976768"/>
        <c:crosses val="autoZero"/>
        <c:auto val="1"/>
        <c:lblAlgn val="ctr"/>
        <c:lblOffset val="100"/>
        <c:noMultiLvlLbl val="0"/>
      </c:catAx>
      <c:valAx>
        <c:axId val="-3189767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8849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>
      <a:outerShdw blurRad="50800" dist="38100" dir="10800000" algn="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C9B59-8CB9-4179-B86D-B35B94400360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AA5E7-A990-436A-8CD0-A48AE37C0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986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106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032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340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447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82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31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36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58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93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67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06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14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731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259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93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9024" y="749642"/>
            <a:ext cx="4810739" cy="2274104"/>
          </a:xfrm>
        </p:spPr>
        <p:txBody>
          <a:bodyPr>
            <a:normAutofit/>
          </a:bodyPr>
          <a:lstStyle/>
          <a:p>
            <a:pPr algn="r"/>
            <a:r>
              <a:rPr lang="ru-RU" sz="4800" dirty="0" smtClean="0">
                <a:solidFill>
                  <a:srgbClr val="3A5F89"/>
                </a:solidFill>
                <a:latin typeface="Arial Narrow" panose="020B0606020202030204" pitchFamily="34" charset="0"/>
              </a:rPr>
              <a:t>Комплексное развитие сельских территорий</a:t>
            </a:r>
            <a:endParaRPr lang="ru-RU" sz="4800" dirty="0">
              <a:solidFill>
                <a:srgbClr val="3A5F89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94855" y="3773388"/>
            <a:ext cx="5544908" cy="449005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C17107"/>
                </a:solidFill>
                <a:latin typeface="Arial Narrow" panose="020B0606020202030204" pitchFamily="34" charset="0"/>
              </a:rPr>
              <a:t>Содействие занятости сельского населения</a:t>
            </a:r>
            <a:endParaRPr lang="ru-RU" dirty="0">
              <a:solidFill>
                <a:srgbClr val="C17107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80466" y="5912945"/>
            <a:ext cx="5239264" cy="417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srgbClr val="3A5F89"/>
                </a:solidFill>
                <a:latin typeface="Arial Narrow" panose="020B0606020202030204" pitchFamily="34" charset="0"/>
              </a:rPr>
              <a:t>Министерство сельского хозяйства Российской Федерации</a:t>
            </a:r>
            <a:endParaRPr lang="ru-RU" dirty="0">
              <a:solidFill>
                <a:srgbClr val="3A5F89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95" y="5687059"/>
            <a:ext cx="519373" cy="5695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" y="0"/>
            <a:ext cx="6929024" cy="44484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153" y="4516118"/>
            <a:ext cx="4046448" cy="234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6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2</a:t>
            </a:fld>
            <a:endParaRPr lang="ru-RU" sz="2400" dirty="0"/>
          </a:p>
        </p:txBody>
      </p:sp>
      <p:sp>
        <p:nvSpPr>
          <p:cNvPr id="20" name="Полилиния: фигура 28">
            <a:extLst>
              <a:ext uri="{FF2B5EF4-FFF2-40B4-BE49-F238E27FC236}">
                <a16:creationId xmlns:a16="http://schemas.microsoft.com/office/drawing/2014/main" xmlns="" id="{90E9208C-136B-435F-836F-0153909A00A1}"/>
              </a:ext>
            </a:extLst>
          </p:cNvPr>
          <p:cNvSpPr/>
          <p:nvPr/>
        </p:nvSpPr>
        <p:spPr>
          <a:xfrm>
            <a:off x="1729777" y="1317603"/>
            <a:ext cx="9391908" cy="919105"/>
          </a:xfrm>
          <a:custGeom>
            <a:avLst/>
            <a:gdLst>
              <a:gd name="connsiteX0" fmla="*/ 0 w 2071943"/>
              <a:gd name="connsiteY0" fmla="*/ 0 h 2012148"/>
              <a:gd name="connsiteX1" fmla="*/ 2071943 w 2071943"/>
              <a:gd name="connsiteY1" fmla="*/ 0 h 2012148"/>
              <a:gd name="connsiteX2" fmla="*/ 2071943 w 2071943"/>
              <a:gd name="connsiteY2" fmla="*/ 2012148 h 2012148"/>
              <a:gd name="connsiteX3" fmla="*/ 0 w 2071943"/>
              <a:gd name="connsiteY3" fmla="*/ 2012148 h 2012148"/>
              <a:gd name="connsiteX4" fmla="*/ 0 w 2071943"/>
              <a:gd name="connsiteY4" fmla="*/ 0 h 201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943" h="2012148">
                <a:moveTo>
                  <a:pt x="0" y="0"/>
                </a:moveTo>
                <a:lnTo>
                  <a:pt x="2071943" y="0"/>
                </a:lnTo>
                <a:lnTo>
                  <a:pt x="2071943" y="2012148"/>
                </a:lnTo>
                <a:lnTo>
                  <a:pt x="0" y="201214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145" tIns="11430" rIns="17145" bIns="11430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ru-RU" sz="2400" b="1" cap="all" dirty="0">
                <a:solidFill>
                  <a:srgbClr val="0070C0"/>
                </a:solidFill>
                <a:latin typeface="Arial Narrow" panose="020B0606020202030204" pitchFamily="34" charset="0"/>
                <a:ea typeface="Microsoft JhengHei" panose="020B0604030504040204" pitchFamily="34" charset="-120"/>
                <a:cs typeface="Arial" panose="020B0604020202020204" pitchFamily="34" charset="0"/>
              </a:rPr>
              <a:t>Развитие рынка труда на сельских территориях</a:t>
            </a:r>
          </a:p>
        </p:txBody>
      </p:sp>
      <p:sp>
        <p:nvSpPr>
          <p:cNvPr id="22" name="Полилиния: фигура 30">
            <a:extLst>
              <a:ext uri="{FF2B5EF4-FFF2-40B4-BE49-F238E27FC236}">
                <a16:creationId xmlns:a16="http://schemas.microsoft.com/office/drawing/2014/main" xmlns="" id="{304BB2E6-0FED-44F8-A39D-835E12E7263B}"/>
              </a:ext>
            </a:extLst>
          </p:cNvPr>
          <p:cNvSpPr/>
          <p:nvPr/>
        </p:nvSpPr>
        <p:spPr>
          <a:xfrm>
            <a:off x="3572386" y="2886442"/>
            <a:ext cx="4651513" cy="3063007"/>
          </a:xfrm>
          <a:custGeom>
            <a:avLst/>
            <a:gdLst>
              <a:gd name="connsiteX0" fmla="*/ 0 w 1877534"/>
              <a:gd name="connsiteY0" fmla="*/ 0 h 986220"/>
              <a:gd name="connsiteX1" fmla="*/ 1877534 w 1877534"/>
              <a:gd name="connsiteY1" fmla="*/ 0 h 986220"/>
              <a:gd name="connsiteX2" fmla="*/ 1877534 w 1877534"/>
              <a:gd name="connsiteY2" fmla="*/ 986220 h 986220"/>
              <a:gd name="connsiteX3" fmla="*/ 0 w 1877534"/>
              <a:gd name="connsiteY3" fmla="*/ 986220 h 986220"/>
              <a:gd name="connsiteX4" fmla="*/ 0 w 1877534"/>
              <a:gd name="connsiteY4" fmla="*/ 0 h 9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7534" h="986220">
                <a:moveTo>
                  <a:pt x="0" y="0"/>
                </a:moveTo>
                <a:lnTo>
                  <a:pt x="1877534" y="0"/>
                </a:lnTo>
                <a:lnTo>
                  <a:pt x="1877534" y="986220"/>
                </a:lnTo>
                <a:lnTo>
                  <a:pt x="0" y="98622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955" tIns="13970" rIns="20955" bIns="13970" numCol="1" spcCol="1270" anchor="ctr" anchorCtr="0">
            <a:noAutofit/>
          </a:bodyPr>
          <a:lstStyle/>
          <a:p>
            <a:pPr marL="285750" indent="-285750" algn="just" defTabSz="466725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Обучить специалистов по программах среднего, высшего и дополнительного профессионального образования:</a:t>
            </a:r>
          </a:p>
          <a:p>
            <a:pPr marL="628650" lvl="1" indent="-171450" algn="just" defTabSz="466725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Обязательство студента пройти обучение и осуществлять трудовую деятельность у работодателя; </a:t>
            </a:r>
          </a:p>
          <a:p>
            <a:pPr marL="628650" lvl="1" indent="-171450" algn="just" defTabSz="466725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Возмещается до 90 % расходов на обучение, проживание, стипендию, транспортные расходы.</a:t>
            </a:r>
          </a:p>
          <a:p>
            <a:pPr algn="just" defTabSz="466725">
              <a:spcBef>
                <a:spcPct val="0"/>
              </a:spcBef>
            </a:pPr>
            <a:endParaRPr lang="ru-RU" sz="1100" dirty="0">
              <a:solidFill>
                <a:srgbClr val="0070C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285750" indent="-285750" algn="just" defTabSz="466725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Привлечь для временной трудовой деятельности студентов :</a:t>
            </a:r>
          </a:p>
          <a:p>
            <a:pPr marL="628650" lvl="1" indent="-171450" algn="just" defTabSz="466725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Трудовой договор обязывает студента осуществлять трудовую деятельность в полном объеме;</a:t>
            </a:r>
          </a:p>
          <a:p>
            <a:pPr marL="628650" lvl="1" indent="-171450" algn="just" defTabSz="466725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Возмещается до 90 % 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расходов на заработную плату и проживание студента.</a:t>
            </a:r>
          </a:p>
          <a:p>
            <a:pPr marL="285750" indent="-285750" algn="just" defTabSz="466725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ru-RU" sz="1100" dirty="0" smtClean="0">
              <a:solidFill>
                <a:srgbClr val="0070C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285750" indent="-285750" algn="just" defTabSz="466725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ru-RU" sz="1100" dirty="0">
              <a:solidFill>
                <a:srgbClr val="0070C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9D4FDFDE-ABB1-4998-8342-C86EB707F753}"/>
              </a:ext>
            </a:extLst>
          </p:cNvPr>
          <p:cNvSpPr/>
          <p:nvPr/>
        </p:nvSpPr>
        <p:spPr>
          <a:xfrm>
            <a:off x="8260809" y="2512367"/>
            <a:ext cx="380609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обучение и практика по сельскохозяйственным специальностям</a:t>
            </a:r>
            <a:endParaRPr lang="ru-RU" sz="1200" b="1" dirty="0">
              <a:solidFill>
                <a:srgbClr val="0070C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32558" y="3325966"/>
            <a:ext cx="1795691" cy="677108"/>
          </a:xfrm>
          <a:prstGeom prst="rect">
            <a:avLst/>
          </a:prstGeom>
          <a:solidFill>
            <a:srgbClr val="3A5F89"/>
          </a:solidFill>
        </p:spPr>
        <p:txBody>
          <a:bodyPr wrap="square" lIns="36000" tIns="0" rIns="36000" bIns="0" rtlCol="0" anchor="t" anchorCtr="1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1 900</a:t>
            </a:r>
            <a:endParaRPr lang="ru-RU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228249" y="3494273"/>
            <a:ext cx="930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D4FDFDE-ABB1-4998-8342-C86EB707F753}"/>
              </a:ext>
            </a:extLst>
          </p:cNvPr>
          <p:cNvSpPr/>
          <p:nvPr/>
        </p:nvSpPr>
        <p:spPr>
          <a:xfrm>
            <a:off x="8337649" y="3478884"/>
            <a:ext cx="98274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в 2020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32558" y="4393380"/>
            <a:ext cx="1811068" cy="677108"/>
          </a:xfrm>
          <a:prstGeom prst="rect">
            <a:avLst/>
          </a:prstGeom>
          <a:solidFill>
            <a:srgbClr val="019C96"/>
          </a:solidFill>
        </p:spPr>
        <p:txBody>
          <a:bodyPr wrap="square" lIns="36000" tIns="0" rIns="36000" bIns="0" rtlCol="0" anchor="t" anchorCtr="1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5 000</a:t>
            </a:r>
            <a:endParaRPr lang="ru-RU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9D4FDFDE-ABB1-4998-8342-C86EB707F753}"/>
              </a:ext>
            </a:extLst>
          </p:cNvPr>
          <p:cNvSpPr/>
          <p:nvPr/>
        </p:nvSpPr>
        <p:spPr>
          <a:xfrm>
            <a:off x="8337649" y="4547335"/>
            <a:ext cx="98274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srgbClr val="11CDB7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 2021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228249" y="4562657"/>
            <a:ext cx="1033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11CD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  <a:endParaRPr lang="ru-RU" sz="1600" b="1" dirty="0">
              <a:solidFill>
                <a:srgbClr val="11CD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0F2DD423-ADC9-4CBB-8E86-24292E9C4EE3}"/>
              </a:ext>
            </a:extLst>
          </p:cNvPr>
          <p:cNvCxnSpPr>
            <a:cxnSpLocks/>
          </p:cNvCxnSpPr>
          <p:nvPr/>
        </p:nvCxnSpPr>
        <p:spPr>
          <a:xfrm flipH="1" flipV="1">
            <a:off x="8336067" y="2743200"/>
            <a:ext cx="1583" cy="2882537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0F2DD423-ADC9-4CBB-8E86-24292E9C4EE3}"/>
              </a:ext>
            </a:extLst>
          </p:cNvPr>
          <p:cNvCxnSpPr>
            <a:cxnSpLocks/>
          </p:cNvCxnSpPr>
          <p:nvPr/>
        </p:nvCxnSpPr>
        <p:spPr>
          <a:xfrm flipH="1" flipV="1">
            <a:off x="3466263" y="2743200"/>
            <a:ext cx="36625" cy="300445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Женщина, стоящая в коридоре, держа книгу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6" r="4787"/>
          <a:stretch/>
        </p:blipFill>
        <p:spPr bwMode="auto">
          <a:xfrm>
            <a:off x="613360" y="2902795"/>
            <a:ext cx="2653538" cy="249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9D4FDFDE-ABB1-4998-8342-C86EB707F753}"/>
              </a:ext>
            </a:extLst>
          </p:cNvPr>
          <p:cNvSpPr/>
          <p:nvPr/>
        </p:nvSpPr>
        <p:spPr>
          <a:xfrm>
            <a:off x="4046099" y="2512367"/>
            <a:ext cx="380609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За счет реализации программы </a:t>
            </a:r>
            <a:r>
              <a:rPr lang="ru-RU" sz="1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сельхозтоваропроизводители</a:t>
            </a: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могут:</a:t>
            </a:r>
            <a:endParaRPr lang="ru-RU" sz="1200" b="1" dirty="0">
              <a:solidFill>
                <a:srgbClr val="0070C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8107" y="290146"/>
            <a:ext cx="6216313" cy="776654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Ведомственный </a:t>
            </a:r>
            <a:r>
              <a:rPr lang="ru-RU" sz="2400" dirty="0">
                <a:solidFill>
                  <a:srgbClr val="0070C0"/>
                </a:solidFill>
                <a:latin typeface="Arial Narrow" panose="020B0606020202030204" pitchFamily="34" charset="0"/>
              </a:rPr>
              <a:t>проект </a:t>
            </a:r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«Содействие </a:t>
            </a:r>
            <a:r>
              <a:rPr lang="ru-RU" sz="2400" dirty="0">
                <a:solidFill>
                  <a:srgbClr val="0070C0"/>
                </a:solidFill>
                <a:latin typeface="Arial Narrow" panose="020B0606020202030204" pitchFamily="34" charset="0"/>
              </a:rPr>
              <a:t>занятости сельского </a:t>
            </a:r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населения»</a:t>
            </a:r>
            <a:endParaRPr lang="ru-RU" sz="2400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448" cy="234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16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448" cy="234188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3</a:t>
            </a:fld>
            <a:endParaRPr lang="ru-RU" sz="2400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271236070"/>
              </p:ext>
            </p:extLst>
          </p:nvPr>
        </p:nvGraphicFramePr>
        <p:xfrm>
          <a:off x="358107" y="1431427"/>
          <a:ext cx="11573055" cy="5298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8107" y="290146"/>
            <a:ext cx="6216313" cy="776654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Рейтинг субъектов-участников Госпрограммы КРСТ </a:t>
            </a:r>
            <a:br>
              <a:rPr lang="ru-RU" sz="2000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по количеству обучающихся и практикантов 2020-2021 годы </a:t>
            </a:r>
            <a:endParaRPr lang="ru-RU" sz="2000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247567" y="1362542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2 483</a:t>
            </a:r>
            <a:endParaRPr lang="ru-RU" sz="900" dirty="0"/>
          </a:p>
        </p:txBody>
      </p:sp>
      <p:sp>
        <p:nvSpPr>
          <p:cNvPr id="14" name="TextBox 1"/>
          <p:cNvSpPr txBox="1"/>
          <p:nvPr/>
        </p:nvSpPr>
        <p:spPr>
          <a:xfrm>
            <a:off x="1497636" y="4067205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581</a:t>
            </a:r>
            <a:endParaRPr lang="ru-RU" sz="900" dirty="0"/>
          </a:p>
        </p:txBody>
      </p:sp>
      <p:sp>
        <p:nvSpPr>
          <p:cNvPr id="15" name="TextBox 1"/>
          <p:cNvSpPr txBox="1"/>
          <p:nvPr/>
        </p:nvSpPr>
        <p:spPr>
          <a:xfrm>
            <a:off x="1775758" y="4088977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580</a:t>
            </a:r>
            <a:endParaRPr lang="ru-RU" sz="900" dirty="0"/>
          </a:p>
        </p:txBody>
      </p:sp>
      <p:sp>
        <p:nvSpPr>
          <p:cNvPr id="16" name="TextBox 1"/>
          <p:cNvSpPr txBox="1"/>
          <p:nvPr/>
        </p:nvSpPr>
        <p:spPr>
          <a:xfrm>
            <a:off x="2003398" y="4335286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415</a:t>
            </a:r>
            <a:endParaRPr lang="ru-RU" sz="900" dirty="0"/>
          </a:p>
        </p:txBody>
      </p:sp>
      <p:sp>
        <p:nvSpPr>
          <p:cNvPr id="17" name="TextBox 1"/>
          <p:cNvSpPr txBox="1"/>
          <p:nvPr/>
        </p:nvSpPr>
        <p:spPr>
          <a:xfrm>
            <a:off x="2261574" y="4471284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328</a:t>
            </a:r>
            <a:endParaRPr lang="ru-RU" sz="900" dirty="0"/>
          </a:p>
        </p:txBody>
      </p:sp>
      <p:sp>
        <p:nvSpPr>
          <p:cNvPr id="18" name="TextBox 1"/>
          <p:cNvSpPr txBox="1"/>
          <p:nvPr/>
        </p:nvSpPr>
        <p:spPr>
          <a:xfrm>
            <a:off x="2519750" y="4508628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304</a:t>
            </a:r>
            <a:endParaRPr lang="ru-RU" sz="900" dirty="0"/>
          </a:p>
        </p:txBody>
      </p:sp>
      <p:sp>
        <p:nvSpPr>
          <p:cNvPr id="19" name="TextBox 1"/>
          <p:cNvSpPr txBox="1"/>
          <p:nvPr/>
        </p:nvSpPr>
        <p:spPr>
          <a:xfrm>
            <a:off x="2756154" y="4630047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222</a:t>
            </a:r>
            <a:endParaRPr lang="ru-RU" sz="900" dirty="0"/>
          </a:p>
        </p:txBody>
      </p:sp>
      <p:sp>
        <p:nvSpPr>
          <p:cNvPr id="20" name="TextBox 1"/>
          <p:cNvSpPr txBox="1"/>
          <p:nvPr/>
        </p:nvSpPr>
        <p:spPr>
          <a:xfrm>
            <a:off x="3003443" y="4651819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209</a:t>
            </a:r>
            <a:endParaRPr lang="ru-RU" sz="900" dirty="0"/>
          </a:p>
        </p:txBody>
      </p:sp>
      <p:sp>
        <p:nvSpPr>
          <p:cNvPr id="21" name="TextBox 1"/>
          <p:cNvSpPr txBox="1"/>
          <p:nvPr/>
        </p:nvSpPr>
        <p:spPr>
          <a:xfrm>
            <a:off x="3255338" y="4693939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174</a:t>
            </a:r>
            <a:endParaRPr lang="ru-RU" sz="900" dirty="0"/>
          </a:p>
        </p:txBody>
      </p:sp>
      <p:sp>
        <p:nvSpPr>
          <p:cNvPr id="22" name="TextBox 1"/>
          <p:cNvSpPr txBox="1"/>
          <p:nvPr/>
        </p:nvSpPr>
        <p:spPr>
          <a:xfrm>
            <a:off x="3507233" y="4741740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145</a:t>
            </a:r>
            <a:endParaRPr lang="ru-RU" sz="900" dirty="0"/>
          </a:p>
        </p:txBody>
      </p:sp>
      <p:sp>
        <p:nvSpPr>
          <p:cNvPr id="23" name="TextBox 1"/>
          <p:cNvSpPr txBox="1"/>
          <p:nvPr/>
        </p:nvSpPr>
        <p:spPr>
          <a:xfrm>
            <a:off x="3744112" y="4741740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138</a:t>
            </a:r>
            <a:endParaRPr lang="ru-RU" sz="900" dirty="0"/>
          </a:p>
        </p:txBody>
      </p:sp>
      <p:sp>
        <p:nvSpPr>
          <p:cNvPr id="24" name="TextBox 1"/>
          <p:cNvSpPr txBox="1"/>
          <p:nvPr/>
        </p:nvSpPr>
        <p:spPr>
          <a:xfrm>
            <a:off x="4017590" y="4762606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131</a:t>
            </a:r>
            <a:endParaRPr lang="ru-RU" sz="900" dirty="0"/>
          </a:p>
        </p:txBody>
      </p:sp>
      <p:sp>
        <p:nvSpPr>
          <p:cNvPr id="25" name="TextBox 1"/>
          <p:cNvSpPr txBox="1"/>
          <p:nvPr/>
        </p:nvSpPr>
        <p:spPr>
          <a:xfrm>
            <a:off x="4243108" y="4783472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117</a:t>
            </a:r>
            <a:endParaRPr lang="ru-RU" sz="900" dirty="0"/>
          </a:p>
        </p:txBody>
      </p:sp>
      <p:sp>
        <p:nvSpPr>
          <p:cNvPr id="26" name="TextBox 1"/>
          <p:cNvSpPr txBox="1"/>
          <p:nvPr/>
        </p:nvSpPr>
        <p:spPr>
          <a:xfrm>
            <a:off x="4497217" y="4804338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109</a:t>
            </a:r>
            <a:endParaRPr lang="ru-RU" sz="900" dirty="0"/>
          </a:p>
        </p:txBody>
      </p:sp>
      <p:sp>
        <p:nvSpPr>
          <p:cNvPr id="27" name="TextBox 1"/>
          <p:cNvSpPr txBox="1"/>
          <p:nvPr/>
        </p:nvSpPr>
        <p:spPr>
          <a:xfrm>
            <a:off x="4753728" y="4804337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104</a:t>
            </a:r>
            <a:endParaRPr lang="ru-RU" sz="900" dirty="0"/>
          </a:p>
        </p:txBody>
      </p:sp>
      <p:sp>
        <p:nvSpPr>
          <p:cNvPr id="28" name="TextBox 1"/>
          <p:cNvSpPr txBox="1"/>
          <p:nvPr/>
        </p:nvSpPr>
        <p:spPr>
          <a:xfrm>
            <a:off x="5029609" y="4804336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98</a:t>
            </a:r>
            <a:endParaRPr lang="ru-RU" sz="900" dirty="0"/>
          </a:p>
        </p:txBody>
      </p:sp>
      <p:sp>
        <p:nvSpPr>
          <p:cNvPr id="29" name="TextBox 1"/>
          <p:cNvSpPr txBox="1"/>
          <p:nvPr/>
        </p:nvSpPr>
        <p:spPr>
          <a:xfrm>
            <a:off x="5283718" y="4796553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86</a:t>
            </a:r>
            <a:endParaRPr lang="ru-RU" sz="900" dirty="0"/>
          </a:p>
        </p:txBody>
      </p:sp>
      <p:sp>
        <p:nvSpPr>
          <p:cNvPr id="30" name="TextBox 1"/>
          <p:cNvSpPr txBox="1"/>
          <p:nvPr/>
        </p:nvSpPr>
        <p:spPr>
          <a:xfrm>
            <a:off x="5526941" y="4810542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80</a:t>
            </a:r>
            <a:endParaRPr lang="ru-RU" sz="900" dirty="0"/>
          </a:p>
        </p:txBody>
      </p:sp>
      <p:sp>
        <p:nvSpPr>
          <p:cNvPr id="31" name="TextBox 1"/>
          <p:cNvSpPr txBox="1"/>
          <p:nvPr/>
        </p:nvSpPr>
        <p:spPr>
          <a:xfrm>
            <a:off x="5781050" y="4817419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77</a:t>
            </a:r>
            <a:endParaRPr lang="ru-RU" sz="900" dirty="0"/>
          </a:p>
        </p:txBody>
      </p:sp>
      <p:sp>
        <p:nvSpPr>
          <p:cNvPr id="33" name="TextBox 1"/>
          <p:cNvSpPr txBox="1"/>
          <p:nvPr/>
        </p:nvSpPr>
        <p:spPr>
          <a:xfrm>
            <a:off x="6052863" y="4817419"/>
            <a:ext cx="451037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74</a:t>
            </a:r>
            <a:endParaRPr lang="ru-RU" sz="900" dirty="0"/>
          </a:p>
        </p:txBody>
      </p:sp>
      <p:sp>
        <p:nvSpPr>
          <p:cNvPr id="34" name="TextBox 1"/>
          <p:cNvSpPr txBox="1"/>
          <p:nvPr/>
        </p:nvSpPr>
        <p:spPr>
          <a:xfrm>
            <a:off x="6306972" y="4817419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62</a:t>
            </a:r>
            <a:endParaRPr lang="ru-RU" sz="900" dirty="0"/>
          </a:p>
        </p:txBody>
      </p:sp>
      <p:sp>
        <p:nvSpPr>
          <p:cNvPr id="35" name="TextBox 1"/>
          <p:cNvSpPr txBox="1"/>
          <p:nvPr/>
        </p:nvSpPr>
        <p:spPr>
          <a:xfrm>
            <a:off x="6545943" y="4827399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60</a:t>
            </a:r>
            <a:endParaRPr lang="ru-RU" sz="900" dirty="0"/>
          </a:p>
        </p:txBody>
      </p:sp>
      <p:sp>
        <p:nvSpPr>
          <p:cNvPr id="36" name="TextBox 1"/>
          <p:cNvSpPr txBox="1"/>
          <p:nvPr/>
        </p:nvSpPr>
        <p:spPr>
          <a:xfrm>
            <a:off x="6784914" y="4837379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53</a:t>
            </a:r>
            <a:endParaRPr lang="ru-RU" sz="900" dirty="0"/>
          </a:p>
        </p:txBody>
      </p:sp>
      <p:sp>
        <p:nvSpPr>
          <p:cNvPr id="38" name="TextBox 1"/>
          <p:cNvSpPr txBox="1"/>
          <p:nvPr/>
        </p:nvSpPr>
        <p:spPr>
          <a:xfrm>
            <a:off x="7046941" y="4848263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50</a:t>
            </a:r>
            <a:endParaRPr lang="ru-RU" sz="900" dirty="0"/>
          </a:p>
        </p:txBody>
      </p:sp>
      <p:sp>
        <p:nvSpPr>
          <p:cNvPr id="39" name="TextBox 1"/>
          <p:cNvSpPr txBox="1"/>
          <p:nvPr/>
        </p:nvSpPr>
        <p:spPr>
          <a:xfrm>
            <a:off x="7287482" y="4859147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41</a:t>
            </a:r>
            <a:endParaRPr lang="ru-RU" sz="900" dirty="0"/>
          </a:p>
        </p:txBody>
      </p:sp>
      <p:sp>
        <p:nvSpPr>
          <p:cNvPr id="40" name="TextBox 1"/>
          <p:cNvSpPr txBox="1"/>
          <p:nvPr/>
        </p:nvSpPr>
        <p:spPr>
          <a:xfrm>
            <a:off x="7528023" y="4859147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36</a:t>
            </a:r>
            <a:endParaRPr lang="ru-RU" sz="900" dirty="0"/>
          </a:p>
        </p:txBody>
      </p:sp>
      <p:sp>
        <p:nvSpPr>
          <p:cNvPr id="41" name="TextBox 1"/>
          <p:cNvSpPr txBox="1"/>
          <p:nvPr/>
        </p:nvSpPr>
        <p:spPr>
          <a:xfrm>
            <a:off x="7786910" y="4878938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33</a:t>
            </a:r>
            <a:endParaRPr lang="ru-RU" sz="900" dirty="0"/>
          </a:p>
        </p:txBody>
      </p:sp>
      <p:sp>
        <p:nvSpPr>
          <p:cNvPr id="42" name="TextBox 1"/>
          <p:cNvSpPr txBox="1"/>
          <p:nvPr/>
        </p:nvSpPr>
        <p:spPr>
          <a:xfrm>
            <a:off x="8025881" y="4889824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31</a:t>
            </a:r>
            <a:endParaRPr lang="ru-RU" sz="900" dirty="0"/>
          </a:p>
        </p:txBody>
      </p:sp>
      <p:sp>
        <p:nvSpPr>
          <p:cNvPr id="43" name="TextBox 1"/>
          <p:cNvSpPr txBox="1"/>
          <p:nvPr/>
        </p:nvSpPr>
        <p:spPr>
          <a:xfrm>
            <a:off x="8284768" y="4893943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30</a:t>
            </a:r>
            <a:endParaRPr lang="ru-RU" sz="900" dirty="0"/>
          </a:p>
        </p:txBody>
      </p:sp>
      <p:sp>
        <p:nvSpPr>
          <p:cNvPr id="44" name="TextBox 1"/>
          <p:cNvSpPr txBox="1"/>
          <p:nvPr/>
        </p:nvSpPr>
        <p:spPr>
          <a:xfrm>
            <a:off x="8543655" y="4894004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25</a:t>
            </a:r>
            <a:endParaRPr lang="ru-RU" sz="900" dirty="0"/>
          </a:p>
        </p:txBody>
      </p:sp>
      <p:sp>
        <p:nvSpPr>
          <p:cNvPr id="46" name="TextBox 1"/>
          <p:cNvSpPr txBox="1"/>
          <p:nvPr/>
        </p:nvSpPr>
        <p:spPr>
          <a:xfrm>
            <a:off x="8784350" y="4892455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24</a:t>
            </a:r>
            <a:endParaRPr lang="ru-RU" sz="900" dirty="0"/>
          </a:p>
        </p:txBody>
      </p:sp>
      <p:sp>
        <p:nvSpPr>
          <p:cNvPr id="47" name="TextBox 1"/>
          <p:cNvSpPr txBox="1"/>
          <p:nvPr/>
        </p:nvSpPr>
        <p:spPr>
          <a:xfrm>
            <a:off x="11535301" y="4926600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</a:t>
            </a:r>
            <a:endParaRPr lang="ru-RU" sz="900" dirty="0"/>
          </a:p>
        </p:txBody>
      </p:sp>
      <p:sp>
        <p:nvSpPr>
          <p:cNvPr id="48" name="TextBox 1"/>
          <p:cNvSpPr txBox="1"/>
          <p:nvPr/>
        </p:nvSpPr>
        <p:spPr>
          <a:xfrm>
            <a:off x="11296330" y="4926599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3</a:t>
            </a:r>
            <a:endParaRPr lang="ru-RU" sz="900" dirty="0"/>
          </a:p>
        </p:txBody>
      </p:sp>
      <p:sp>
        <p:nvSpPr>
          <p:cNvPr id="49" name="TextBox 1"/>
          <p:cNvSpPr txBox="1"/>
          <p:nvPr/>
        </p:nvSpPr>
        <p:spPr>
          <a:xfrm>
            <a:off x="11035719" y="4926598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4</a:t>
            </a:r>
            <a:endParaRPr lang="ru-RU" sz="900" dirty="0"/>
          </a:p>
        </p:txBody>
      </p:sp>
      <p:sp>
        <p:nvSpPr>
          <p:cNvPr id="50" name="TextBox 1"/>
          <p:cNvSpPr txBox="1"/>
          <p:nvPr/>
        </p:nvSpPr>
        <p:spPr>
          <a:xfrm>
            <a:off x="10816664" y="4936642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6</a:t>
            </a:r>
            <a:endParaRPr lang="ru-RU" sz="900" dirty="0"/>
          </a:p>
        </p:txBody>
      </p:sp>
      <p:sp>
        <p:nvSpPr>
          <p:cNvPr id="51" name="TextBox 1"/>
          <p:cNvSpPr txBox="1"/>
          <p:nvPr/>
        </p:nvSpPr>
        <p:spPr>
          <a:xfrm>
            <a:off x="10545167" y="4914506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7</a:t>
            </a:r>
            <a:endParaRPr lang="ru-RU" sz="900" dirty="0"/>
          </a:p>
        </p:txBody>
      </p:sp>
      <p:sp>
        <p:nvSpPr>
          <p:cNvPr id="52" name="TextBox 1"/>
          <p:cNvSpPr txBox="1"/>
          <p:nvPr/>
        </p:nvSpPr>
        <p:spPr>
          <a:xfrm>
            <a:off x="10284556" y="4905796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11</a:t>
            </a:r>
            <a:endParaRPr lang="ru-RU" sz="900" dirty="0"/>
          </a:p>
        </p:txBody>
      </p:sp>
      <p:sp>
        <p:nvSpPr>
          <p:cNvPr id="53" name="TextBox 1"/>
          <p:cNvSpPr txBox="1"/>
          <p:nvPr/>
        </p:nvSpPr>
        <p:spPr>
          <a:xfrm>
            <a:off x="10032975" y="4905796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11</a:t>
            </a:r>
            <a:endParaRPr lang="ru-RU" sz="900" dirty="0"/>
          </a:p>
        </p:txBody>
      </p:sp>
      <p:sp>
        <p:nvSpPr>
          <p:cNvPr id="54" name="TextBox 1"/>
          <p:cNvSpPr txBox="1"/>
          <p:nvPr/>
        </p:nvSpPr>
        <p:spPr>
          <a:xfrm>
            <a:off x="9837724" y="4905796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15</a:t>
            </a:r>
            <a:endParaRPr lang="ru-RU" sz="900" dirty="0"/>
          </a:p>
        </p:txBody>
      </p:sp>
      <p:sp>
        <p:nvSpPr>
          <p:cNvPr id="55" name="TextBox 1"/>
          <p:cNvSpPr txBox="1"/>
          <p:nvPr/>
        </p:nvSpPr>
        <p:spPr>
          <a:xfrm>
            <a:off x="9565891" y="4905796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18</a:t>
            </a:r>
            <a:endParaRPr lang="ru-RU" sz="900" dirty="0"/>
          </a:p>
        </p:txBody>
      </p:sp>
      <p:sp>
        <p:nvSpPr>
          <p:cNvPr id="56" name="TextBox 1"/>
          <p:cNvSpPr txBox="1"/>
          <p:nvPr/>
        </p:nvSpPr>
        <p:spPr>
          <a:xfrm>
            <a:off x="9296542" y="4902691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20</a:t>
            </a:r>
            <a:endParaRPr lang="ru-RU" sz="900" dirty="0"/>
          </a:p>
        </p:txBody>
      </p:sp>
      <p:sp>
        <p:nvSpPr>
          <p:cNvPr id="57" name="TextBox 1"/>
          <p:cNvSpPr txBox="1"/>
          <p:nvPr/>
        </p:nvSpPr>
        <p:spPr>
          <a:xfrm>
            <a:off x="9057571" y="4911596"/>
            <a:ext cx="477942" cy="15317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21</a:t>
            </a:r>
            <a:endParaRPr lang="ru-RU" sz="900" dirty="0"/>
          </a:p>
        </p:txBody>
      </p:sp>
      <p:pic>
        <p:nvPicPr>
          <p:cNvPr id="59" name="Picture 2" descr="Бесплатное стоковое фото с заводы, крытая ферма, оранжерея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45" b="26031"/>
          <a:stretch/>
        </p:blipFill>
        <p:spPr bwMode="auto">
          <a:xfrm>
            <a:off x="3215073" y="1699321"/>
            <a:ext cx="3024896" cy="239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Прямоугольник 59"/>
          <p:cNvSpPr/>
          <p:nvPr/>
        </p:nvSpPr>
        <p:spPr>
          <a:xfrm>
            <a:off x="7224417" y="2043278"/>
            <a:ext cx="4455065" cy="1569660"/>
          </a:xfrm>
          <a:prstGeom prst="rect">
            <a:avLst/>
          </a:prstGeom>
          <a:solidFill>
            <a:srgbClr val="E1F0FB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rgbClr val="0070C0"/>
                </a:solidFill>
                <a:latin typeface="Arial Narrow" panose="020B0606020202030204" pitchFamily="34" charset="0"/>
              </a:rPr>
              <a:t>Общее количество обучающихся – </a:t>
            </a:r>
            <a:r>
              <a:rPr lang="ru-RU" sz="1600" b="1" dirty="0">
                <a:solidFill>
                  <a:srgbClr val="0070C0"/>
                </a:solidFill>
                <a:latin typeface="Arial Narrow" panose="020B0606020202030204" pitchFamily="34" charset="0"/>
              </a:rPr>
              <a:t>7 000 человек</a:t>
            </a:r>
          </a:p>
          <a:p>
            <a:r>
              <a:rPr lang="ru-RU" sz="1600" dirty="0">
                <a:solidFill>
                  <a:srgbClr val="0070C0"/>
                </a:solidFill>
                <a:latin typeface="Arial Narrow" panose="020B0606020202030204" pitchFamily="34" charset="0"/>
              </a:rPr>
              <a:t>Количество субъектов РФ </a:t>
            </a:r>
            <a:r>
              <a:rPr lang="ru-RU" sz="1600" b="1" dirty="0">
                <a:solidFill>
                  <a:srgbClr val="0070C0"/>
                </a:solidFill>
                <a:latin typeface="Arial Narrow" panose="020B0606020202030204" pitchFamily="34" charset="0"/>
              </a:rPr>
              <a:t>– 42 региона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Количество работодателей </a:t>
            </a:r>
            <a:r>
              <a:rPr lang="ru-RU" sz="1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- 1016 ИП и организаций</a:t>
            </a:r>
          </a:p>
          <a:p>
            <a:endParaRPr lang="ru-RU" sz="16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r>
              <a:rPr lang="ru-RU" sz="1600" dirty="0">
                <a:solidFill>
                  <a:srgbClr val="0070C0"/>
                </a:solidFill>
                <a:latin typeface="Arial Narrow" panose="020B0606020202030204" pitchFamily="34" charset="0"/>
              </a:rPr>
              <a:t>Основные направления </a:t>
            </a:r>
            <a:r>
              <a:rPr lang="ru-RU" sz="16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обучения - </a:t>
            </a:r>
            <a:r>
              <a:rPr lang="ru-RU" sz="1600" b="1" dirty="0" err="1" smtClean="0">
                <a:solidFill>
                  <a:srgbClr val="0070C0"/>
                </a:solidFill>
                <a:latin typeface="Arial Narrow" panose="020B0606020202030204" pitchFamily="34" charset="0"/>
              </a:rPr>
              <a:t>агроинженерия</a:t>
            </a:r>
            <a:r>
              <a:rPr lang="ru-RU" sz="1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, агрономия, ветеринария, зоотехника</a:t>
            </a:r>
            <a:r>
              <a:rPr lang="ru-RU" sz="1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.</a:t>
            </a:r>
            <a:endParaRPr lang="ru-RU" sz="16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34628" y="1111634"/>
            <a:ext cx="9543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(человек)</a:t>
            </a:r>
            <a:r>
              <a:rPr lang="ru-RU" sz="1600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 </a:t>
            </a:r>
            <a:endParaRPr lang="ru-RU" sz="1600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9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448" cy="2341882"/>
          </a:xfrm>
          <a:prstGeom prst="rect">
            <a:avLst/>
          </a:prstGeom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404685756"/>
              </p:ext>
            </p:extLst>
          </p:nvPr>
        </p:nvGraphicFramePr>
        <p:xfrm>
          <a:off x="358107" y="1677915"/>
          <a:ext cx="11573055" cy="487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8107" y="290146"/>
            <a:ext cx="6216313" cy="776654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Рейтинг вузов-участников Госпрограммы КРСТ по количеству обучающихся и практикантов (</a:t>
            </a:r>
            <a:r>
              <a:rPr lang="ru-RU" sz="20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2020-2021 годы)</a:t>
            </a:r>
            <a:endParaRPr lang="ru-RU" sz="2000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667563423"/>
              </p:ext>
            </p:extLst>
          </p:nvPr>
        </p:nvGraphicFramePr>
        <p:xfrm>
          <a:off x="6825043" y="942531"/>
          <a:ext cx="5033582" cy="3512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2" name="Picture 2" descr="http://palitra-npk.ru/upload/iblock/bc5/bc5434e354c24ae7411af36e62a9aff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796" y="2375735"/>
            <a:ext cx="2755150" cy="183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335108" y="533081"/>
            <a:ext cx="2325698" cy="2893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A5F89"/>
                </a:solidFill>
                <a:latin typeface="Arial Narrow" panose="020B0606020202030204" pitchFamily="34" charset="0"/>
              </a:rPr>
              <a:t>Топ-10 вузов</a:t>
            </a:r>
            <a:endParaRPr lang="ru-RU" dirty="0">
              <a:solidFill>
                <a:srgbClr val="3A5F89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6775" y="1366207"/>
            <a:ext cx="6762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(%)</a:t>
            </a:r>
            <a:r>
              <a:rPr lang="ru-RU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 </a:t>
            </a:r>
            <a:endParaRPr lang="ru-RU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4</a:t>
            </a:fld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93673" y="1415495"/>
            <a:ext cx="4640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Общее количество обучающихся – </a:t>
            </a:r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7 000 человек</a:t>
            </a:r>
            <a:endParaRPr lang="ru-RU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515725" y="1113340"/>
            <a:ext cx="6762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(%)</a:t>
            </a:r>
            <a:r>
              <a:rPr lang="ru-RU" dirty="0" smtClean="0">
                <a:solidFill>
                  <a:srgbClr val="C55A11"/>
                </a:solidFill>
                <a:latin typeface="Arial Narrow" panose="020B0606020202030204" pitchFamily="34" charset="0"/>
              </a:rPr>
              <a:t> </a:t>
            </a:r>
            <a:endParaRPr lang="ru-RU" b="1" dirty="0">
              <a:solidFill>
                <a:srgbClr val="C55A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10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36B3F"/>
      </a:accent1>
      <a:accent2>
        <a:srgbClr val="ED7D31"/>
      </a:accent2>
      <a:accent3>
        <a:srgbClr val="B6C05B"/>
      </a:accent3>
      <a:accent4>
        <a:srgbClr val="FFC000"/>
      </a:accent4>
      <a:accent5>
        <a:srgbClr val="D6E179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8992</TotalTime>
  <Words>235</Words>
  <Application>Microsoft Office PowerPoint</Application>
  <PresentationFormat>Широкоэкранный</PresentationFormat>
  <Paragraphs>90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2" baseType="lpstr">
      <vt:lpstr>Microsoft JhengHei</vt:lpstr>
      <vt:lpstr>Arial</vt:lpstr>
      <vt:lpstr>Arial Narrow</vt:lpstr>
      <vt:lpstr>Calibri</vt:lpstr>
      <vt:lpstr>Calibri Light</vt:lpstr>
      <vt:lpstr>PT Sans</vt:lpstr>
      <vt:lpstr>Wingdings</vt:lpstr>
      <vt:lpstr>Тема Office</vt:lpstr>
      <vt:lpstr>Комплексное развитие сельских территорий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Комплексное развитие сельских территорий</dc:title>
  <dc:creator>Ковтуненко Наталия Владимировна</dc:creator>
  <cp:lastModifiedBy>Ковтуненко Наталия Владимировна</cp:lastModifiedBy>
  <cp:revision>211</cp:revision>
  <dcterms:created xsi:type="dcterms:W3CDTF">2021-09-23T13:04:55Z</dcterms:created>
  <dcterms:modified xsi:type="dcterms:W3CDTF">2021-10-04T14:06:18Z</dcterms:modified>
</cp:coreProperties>
</file>