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9"/>
  </p:notesMasterIdLst>
  <p:sldIdLst>
    <p:sldId id="27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56" r:id="rId18"/>
  </p:sldIdLst>
  <p:sldSz cx="18288000" cy="10287000"/>
  <p:notesSz cx="6858000" cy="9144000"/>
  <p:embeddedFontLst>
    <p:embeddedFont>
      <p:font typeface="Amazing Grotesk Ultra" panose="020B0604020202020204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Forum" panose="020B0604020202020204" charset="0"/>
      <p:regular r:id="rId25"/>
    </p:embeddedFont>
    <p:embeddedFont>
      <p:font typeface="Montserrat" panose="020B0604020202020204" charset="-52"/>
      <p:regular r:id="rId26"/>
    </p:embeddedFont>
    <p:embeddedFont>
      <p:font typeface="Open Sauce Light" panose="020B0604020202020204" charset="0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0" d="100"/>
          <a:sy n="50" d="100"/>
        </p:scale>
        <p:origin x="69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9C060F-3BA9-41A9-9B3A-5DA5C1DF8D2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AF29B6-84FC-424D-BF16-77D40573F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342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F29B6-84FC-424D-BF16-77D40573FCD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521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8288000" cy="1028700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758837" y="6515100"/>
            <a:ext cx="13258802" cy="1200329"/>
          </a:xfrm>
          <a:prstGeom prst="rect">
            <a:avLst/>
          </a:prstGeom>
          <a:solidFill>
            <a:sysClr val="window" lastClr="FFFFFF">
              <a:alpha val="10000"/>
            </a:sysClr>
          </a:solidFill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ru-RU" sz="3000" kern="0" dirty="0">
                <a:solidFill>
                  <a:prstClr val="black"/>
                </a:solidFill>
              </a:rPr>
              <a:t>БИЛЛЕ Дмитрий Андреевич</a:t>
            </a:r>
            <a:endParaRPr lang="ru-RU" sz="2100" b="1" kern="0" dirty="0">
              <a:solidFill>
                <a:prstClr val="black"/>
              </a:solidFill>
              <a:latin typeface="Calibri"/>
            </a:endParaRPr>
          </a:p>
          <a:p>
            <a:pPr lvl="0" algn="r"/>
            <a:r>
              <a:rPr lang="ru-RU" sz="2100" i="1" kern="0" dirty="0">
                <a:solidFill>
                  <a:prstClr val="black"/>
                </a:solidFill>
              </a:rPr>
              <a:t>д</a:t>
            </a:r>
            <a:r>
              <a:rPr lang="ru-RU" sz="2100" i="1" kern="0" dirty="0" smtClean="0">
                <a:solidFill>
                  <a:prstClr val="black"/>
                </a:solidFill>
              </a:rPr>
              <a:t>иректор </a:t>
            </a:r>
            <a:r>
              <a:rPr lang="ru-RU" sz="2100" i="1" kern="0" dirty="0">
                <a:solidFill>
                  <a:prstClr val="black"/>
                </a:solidFill>
              </a:rPr>
              <a:t>Ассоциации инновационного развития АПК Томской </a:t>
            </a:r>
            <a:r>
              <a:rPr lang="ru-RU" sz="2100" i="1" kern="0" dirty="0" smtClean="0">
                <a:solidFill>
                  <a:prstClr val="black"/>
                </a:solidFill>
              </a:rPr>
              <a:t>области, руководитель регионального </a:t>
            </a:r>
            <a:r>
              <a:rPr lang="ru-RU" sz="2100" i="1" kern="0" dirty="0">
                <a:solidFill>
                  <a:prstClr val="black"/>
                </a:solidFill>
              </a:rPr>
              <a:t>оператора «Региональной цифровой </a:t>
            </a:r>
            <a:r>
              <a:rPr lang="ru-RU" sz="2100" i="1" kern="0" dirty="0" smtClean="0">
                <a:solidFill>
                  <a:prstClr val="black"/>
                </a:solidFill>
              </a:rPr>
              <a:t>метеорологическая сеть» </a:t>
            </a:r>
            <a:r>
              <a:rPr lang="ru-RU" sz="2100" i="1" kern="0" dirty="0">
                <a:solidFill>
                  <a:prstClr val="black"/>
                </a:solidFill>
              </a:rPr>
              <a:t>(г. Томск)</a:t>
            </a:r>
            <a:endParaRPr lang="ru-RU" sz="2100" i="1" kern="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41831" y="4684337"/>
            <a:ext cx="167465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5400" b="1" kern="0" dirty="0" smtClean="0">
                <a:solidFill>
                  <a:srgbClr val="663300"/>
                </a:solidFill>
              </a:rPr>
              <a:t>«О сети метеорологических наблюдений в </a:t>
            </a:r>
            <a:br>
              <a:rPr lang="ru-RU" sz="5400" b="1" kern="0" dirty="0" smtClean="0">
                <a:solidFill>
                  <a:srgbClr val="663300"/>
                </a:solidFill>
              </a:rPr>
            </a:br>
            <a:r>
              <a:rPr lang="ru-RU" sz="5400" b="1" kern="0" dirty="0" smtClean="0">
                <a:solidFill>
                  <a:srgbClr val="663300"/>
                </a:solidFill>
              </a:rPr>
              <a:t>Томской области»</a:t>
            </a:r>
            <a:endParaRPr lang="ru-RU" sz="5400" kern="0" dirty="0">
              <a:solidFill>
                <a:srgbClr val="6633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178438" y="7905200"/>
            <a:ext cx="8839201" cy="877163"/>
          </a:xfrm>
          <a:prstGeom prst="rect">
            <a:avLst/>
          </a:prstGeom>
          <a:solidFill>
            <a:sysClr val="window" lastClr="FFFFFF">
              <a:alpha val="10000"/>
            </a:sysClr>
          </a:solidFill>
        </p:spPr>
        <p:txBody>
          <a:bodyPr wrap="square">
            <a:spAutoFit/>
          </a:bodyPr>
          <a:lstStyle/>
          <a:p>
            <a:pPr algn="r"/>
            <a:r>
              <a:rPr lang="ru-RU" sz="3000" kern="0" dirty="0">
                <a:solidFill>
                  <a:prstClr val="black"/>
                </a:solidFill>
              </a:rPr>
              <a:t>ФОМИН Дмитрий Анатольевич</a:t>
            </a:r>
            <a:endParaRPr lang="ru-RU" sz="3000" kern="0" dirty="0">
              <a:solidFill>
                <a:prstClr val="black"/>
              </a:solidFill>
            </a:endParaRPr>
          </a:p>
          <a:p>
            <a:pPr algn="r"/>
            <a:r>
              <a:rPr lang="ru-RU" sz="2100" i="1" kern="0" dirty="0" smtClean="0">
                <a:solidFill>
                  <a:prstClr val="black"/>
                </a:solidFill>
              </a:rPr>
              <a:t>президент </a:t>
            </a:r>
            <a:r>
              <a:rPr lang="ru-RU" sz="2100" i="1" kern="0" dirty="0">
                <a:solidFill>
                  <a:prstClr val="black"/>
                </a:solidFill>
              </a:rPr>
              <a:t>ООО «УМИУМ» (г. </a:t>
            </a:r>
            <a:r>
              <a:rPr lang="ru-RU" sz="2100" i="1" kern="0" dirty="0">
                <a:solidFill>
                  <a:prstClr val="black"/>
                </a:solidFill>
              </a:rPr>
              <a:t>Томск)</a:t>
            </a:r>
          </a:p>
        </p:txBody>
      </p:sp>
    </p:spTree>
    <p:extLst>
      <p:ext uri="{BB962C8B-B14F-4D97-AF65-F5344CB8AC3E}">
        <p14:creationId xmlns:p14="http://schemas.microsoft.com/office/powerpoint/2010/main" val="2555716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26332" y="5864381"/>
            <a:ext cx="12012530" cy="1575788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75700" y="7977859"/>
            <a:ext cx="15113794" cy="1671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727959"/>
                </a:solidFill>
                <a:latin typeface="Forum"/>
              </a:rPr>
              <a:t>ПРИ МЕТОДИЧЕСКОМ И НАУЧНОМ УЧАСТИИ НИИ СЕЛЬСКОГО ХОЗЯЙСТВА И ТОРФА, </a:t>
            </a:r>
          </a:p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727959"/>
                </a:solidFill>
                <a:latin typeface="Forum"/>
              </a:rPr>
              <a:t>ИМКЭС СО РАН, РОСГИДРОМЕТА И АССОЦИАЦИИ ИННОВАЦИОННОГО РАЗВИТИЯ </a:t>
            </a:r>
          </a:p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727959"/>
                </a:solidFill>
                <a:latin typeface="Forum"/>
              </a:rPr>
              <a:t>АПК ТОМСКОЙ ОБЛАСТИ И ПРОМЫШЛЕННЫХ ПАРТНЕРОВ 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75700" y="549291"/>
            <a:ext cx="15113794" cy="4937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4999">
                <a:solidFill>
                  <a:srgbClr val="727959"/>
                </a:solidFill>
                <a:latin typeface="Forum"/>
              </a:rPr>
              <a:t>ПРОЕКТ РЕАЛИЗУЕТСЯ С 2019 ГОДА В РАМКАХ </a:t>
            </a:r>
          </a:p>
          <a:p>
            <a:pPr algn="ctr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727959"/>
                </a:solidFill>
                <a:latin typeface="Forum"/>
              </a:rPr>
              <a:t>ЕДИНОЙ ЦИФРОВОЙ  ПЛАТФОРМЫ</a:t>
            </a:r>
          </a:p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727959"/>
                </a:solidFill>
                <a:latin typeface="Forum"/>
              </a:rPr>
              <a:t>МЕТЕОРОЛОГИЧЕСКОГО И </a:t>
            </a:r>
          </a:p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727959"/>
                </a:solidFill>
                <a:latin typeface="Forum"/>
              </a:rPr>
              <a:t>ЭКОЛОГИЧЕСКОГО МОНИТОРИНГА ТОМСКОЙ ОБЛАСТИ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7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040189" y="2644255"/>
            <a:ext cx="14207621" cy="2190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610"/>
              </a:lnSpc>
            </a:pPr>
            <a:r>
              <a:rPr lang="en-US" sz="7175">
                <a:solidFill>
                  <a:srgbClr val="FEFFFF"/>
                </a:solidFill>
                <a:latin typeface="Forum"/>
              </a:rPr>
              <a:t>СЕЛЬСКОЕ ХОЗЯЙСТВО НАИБОЛЕЕ МЕТЕОЗАВИСИМАЯ ОТРАСЛЬ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2933327" y="5670560"/>
            <a:ext cx="12618858" cy="1957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19"/>
              </a:lnSpc>
              <a:spcBef>
                <a:spcPct val="0"/>
              </a:spcBef>
            </a:pPr>
            <a:r>
              <a:rPr lang="en-US" sz="2800">
                <a:solidFill>
                  <a:srgbClr val="FEFFFF"/>
                </a:solidFill>
                <a:latin typeface="Montserrat"/>
              </a:rPr>
              <a:t>Агрометеорология, или сельскохозяйственная метеорология, — наука, изучающая метеорологические, климатические и гидроло­гические условия в их взаимодействии с объектами и процессами сельскохозяйственного производства.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31571" y="394287"/>
            <a:ext cx="16230600" cy="7340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0"/>
              </a:lnSpc>
              <a:spcBef>
                <a:spcPct val="0"/>
              </a:spcBef>
            </a:pPr>
            <a:r>
              <a:rPr lang="en-US" sz="4100" dirty="0">
                <a:solidFill>
                  <a:srgbClr val="727959"/>
                </a:solidFill>
                <a:latin typeface="Amazing Grotesk Ultra"/>
              </a:rPr>
              <a:t>ОСНОВНЫЕ РИСКИ И ПРОБЛЕМЫ АГРОМЕТЕООБЕСПЕЧЕНИЯ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804264" y="1302817"/>
            <a:ext cx="677839" cy="1390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727959">
                    <a:alpha val="29804"/>
                  </a:srgbClr>
                </a:solidFill>
                <a:latin typeface="Forum"/>
              </a:rPr>
              <a:t>1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804264" y="2522017"/>
            <a:ext cx="677839" cy="1390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727959">
                    <a:alpha val="29804"/>
                  </a:srgbClr>
                </a:solidFill>
                <a:latin typeface="Forum"/>
              </a:rPr>
              <a:t>3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818235" y="1302817"/>
            <a:ext cx="677839" cy="1390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727959">
                    <a:alpha val="29804"/>
                  </a:srgbClr>
                </a:solidFill>
                <a:latin typeface="Forum"/>
              </a:rPr>
              <a:t>2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818235" y="2522017"/>
            <a:ext cx="677839" cy="1390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727959">
                    <a:alpha val="29804"/>
                  </a:srgbClr>
                </a:solidFill>
                <a:latin typeface="Forum"/>
              </a:rPr>
              <a:t>4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679410" y="1775257"/>
            <a:ext cx="6250100" cy="547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727959"/>
                </a:solidFill>
                <a:latin typeface="Forum"/>
              </a:rPr>
              <a:t>ОТСУТСТВИЕ СРЕДСТВ ОБРАБОТКИ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679410" y="2994457"/>
            <a:ext cx="6010068" cy="547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727959"/>
                </a:solidFill>
                <a:latin typeface="Forum"/>
              </a:rPr>
              <a:t>УСТАРЕВШЕЕ ОБОРУДОВАНИЕ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665439" y="1756207"/>
            <a:ext cx="6010068" cy="6324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5040"/>
              </a:lnSpc>
              <a:spcBef>
                <a:spcPct val="0"/>
              </a:spcBef>
            </a:pPr>
            <a:r>
              <a:rPr lang="en-US" sz="3600">
                <a:solidFill>
                  <a:srgbClr val="727959"/>
                </a:solidFill>
                <a:latin typeface="Forum"/>
              </a:rPr>
              <a:t>НЕДОСТАТОЧНО ДАННЫХ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665439" y="2975407"/>
            <a:ext cx="6010068" cy="6324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5040"/>
              </a:lnSpc>
              <a:spcBef>
                <a:spcPct val="0"/>
              </a:spcBef>
            </a:pPr>
            <a:r>
              <a:rPr lang="en-US" sz="3600">
                <a:solidFill>
                  <a:srgbClr val="727959"/>
                </a:solidFill>
                <a:latin typeface="Forum"/>
              </a:rPr>
              <a:t>ОТСУТСТВИЕ СПЕЦИАЛИСТОВ 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0" y="4184613"/>
            <a:ext cx="18288000" cy="6210664"/>
            <a:chOff x="0" y="0"/>
            <a:chExt cx="12528699" cy="425478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528699" cy="4254787"/>
            </a:xfrm>
            <a:custGeom>
              <a:avLst/>
              <a:gdLst/>
              <a:ahLst/>
              <a:cxnLst/>
              <a:rect l="l" t="t" r="r" b="b"/>
              <a:pathLst>
                <a:path w="12528699" h="4254787">
                  <a:moveTo>
                    <a:pt x="0" y="0"/>
                  </a:moveTo>
                  <a:lnTo>
                    <a:pt x="12528699" y="0"/>
                  </a:lnTo>
                  <a:lnTo>
                    <a:pt x="12528699" y="4254787"/>
                  </a:lnTo>
                  <a:lnTo>
                    <a:pt x="0" y="4254787"/>
                  </a:lnTo>
                  <a:close/>
                </a:path>
              </a:pathLst>
            </a:custGeom>
            <a:solidFill>
              <a:srgbClr val="727959"/>
            </a:solidFill>
          </p:spPr>
        </p:sp>
      </p:grpSp>
      <p:sp>
        <p:nvSpPr>
          <p:cNvPr id="13" name="TextBox 13"/>
          <p:cNvSpPr txBox="1"/>
          <p:nvPr/>
        </p:nvSpPr>
        <p:spPr>
          <a:xfrm>
            <a:off x="1028700" y="4649788"/>
            <a:ext cx="16230600" cy="873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Forum"/>
              </a:rPr>
              <a:t>ОСНОВНЫЕ ПОСТУЛАТЫ ПРОЕКТА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634663" y="5838770"/>
            <a:ext cx="4003460" cy="708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FFFFFF"/>
                </a:solidFill>
                <a:latin typeface="Amazing Grotesk Ultra"/>
              </a:rPr>
              <a:t>100%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726305" y="5838770"/>
            <a:ext cx="3950242" cy="708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FFFFFF"/>
                </a:solidFill>
                <a:latin typeface="Amazing Grotesk Ultra"/>
              </a:rPr>
              <a:t>ДО 100%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655457" y="6719718"/>
            <a:ext cx="6299296" cy="895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FFFFFF"/>
                </a:solidFill>
                <a:latin typeface="Montserrat"/>
              </a:rPr>
              <a:t>Российское метеорологическое оборудование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434501" y="6719718"/>
            <a:ext cx="6403784" cy="895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FFFFFF"/>
                </a:solidFill>
                <a:latin typeface="Montserrat"/>
              </a:rPr>
              <a:t>Соблюдение основных требований Росгидромет и ВМО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431116" y="8905240"/>
            <a:ext cx="6506655" cy="895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FFFFFF"/>
                </a:solidFill>
                <a:latin typeface="Montserrat"/>
              </a:rPr>
              <a:t>Обучение действующих и будущих специалистов агрономов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47529" y="8905240"/>
            <a:ext cx="7515152" cy="895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FFFFFF"/>
                </a:solidFill>
                <a:latin typeface="Montserrat"/>
              </a:rPr>
              <a:t>Адаптированные (региональные) метеомодели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1634663" y="8119074"/>
            <a:ext cx="4003460" cy="708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FFFFFF"/>
                </a:solidFill>
                <a:latin typeface="Amazing Grotesk Ultra"/>
              </a:rPr>
              <a:t>100%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726305" y="8119074"/>
            <a:ext cx="3950242" cy="708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FFFFFF"/>
                </a:solidFill>
                <a:latin typeface="Amazing Grotesk Ultra"/>
              </a:rPr>
              <a:t>100%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309985" y="0"/>
            <a:ext cx="6978015" cy="10287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028700" y="990600"/>
            <a:ext cx="9588117" cy="8293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6789"/>
              </a:lnSpc>
              <a:spcBef>
                <a:spcPct val="0"/>
              </a:spcBef>
            </a:pPr>
            <a:r>
              <a:rPr lang="en-US" sz="4850">
                <a:solidFill>
                  <a:srgbClr val="727959"/>
                </a:solidFill>
                <a:latin typeface="Forum"/>
              </a:rPr>
              <a:t>ТРИ ОСНОВНЫЕ ЗАДАЧИ ПРОЕКТА: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053021" y="2400443"/>
            <a:ext cx="5950492" cy="1671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727959"/>
                </a:solidFill>
                <a:latin typeface="Forum"/>
              </a:rPr>
              <a:t>РАЗВИТИЕ МЕТЕОРОЛОГИЧЕСКОЙ ИНФРАСТРУКТУРЫ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053021" y="4533132"/>
            <a:ext cx="5950492" cy="1671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727959"/>
                </a:solidFill>
                <a:latin typeface="Forum"/>
              </a:rPr>
              <a:t>СОЗДАНИЕ СПЕЦИАЛИЗИРОВАННОЙ ЦИФРОВОЙ ПЛАТФОРМЫ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053021" y="6879790"/>
            <a:ext cx="5950492" cy="1671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727959"/>
                </a:solidFill>
                <a:latin typeface="Forum"/>
              </a:rPr>
              <a:t>СОЗДАНИЕ/АКТУАЛИЗАЦИЯ  ОБУЧАЮЩИХ ПРОГРАММ И ОБУЧЕНИЕ СПЕЦИАЛИСТОВ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2785253"/>
            <a:ext cx="443346" cy="86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727959"/>
                </a:solidFill>
                <a:latin typeface="Forum"/>
              </a:rPr>
              <a:t>1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8700" y="4917941"/>
            <a:ext cx="443346" cy="86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727959"/>
                </a:solidFill>
                <a:latin typeface="Forum"/>
              </a:rPr>
              <a:t>2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28700" y="7264600"/>
            <a:ext cx="443346" cy="86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727959"/>
                </a:solidFill>
                <a:latin typeface="Forum"/>
              </a:rPr>
              <a:t>3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485775"/>
            <a:ext cx="7457563" cy="11258550"/>
            <a:chOff x="0" y="0"/>
            <a:chExt cx="2522682" cy="38084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22682" cy="3808448"/>
            </a:xfrm>
            <a:custGeom>
              <a:avLst/>
              <a:gdLst/>
              <a:ahLst/>
              <a:cxnLst/>
              <a:rect l="l" t="t" r="r" b="b"/>
              <a:pathLst>
                <a:path w="2522682" h="3808448">
                  <a:moveTo>
                    <a:pt x="0" y="0"/>
                  </a:moveTo>
                  <a:lnTo>
                    <a:pt x="2522682" y="0"/>
                  </a:lnTo>
                  <a:lnTo>
                    <a:pt x="2522682" y="3808448"/>
                  </a:lnTo>
                  <a:lnTo>
                    <a:pt x="0" y="3808448"/>
                  </a:lnTo>
                  <a:close/>
                </a:path>
              </a:pathLst>
            </a:custGeom>
            <a:solidFill>
              <a:srgbClr val="727959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5326300" y="3020536"/>
            <a:ext cx="2561493" cy="316245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5463111" y="6626062"/>
            <a:ext cx="2424682" cy="326349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5298648" y="171106"/>
            <a:ext cx="2753608" cy="2566086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028700" y="474980"/>
            <a:ext cx="6189705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Forum"/>
              </a:rPr>
              <a:t>ИНФРАСТРУКТУРА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8700" y="2279669"/>
            <a:ext cx="6428863" cy="1225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FFFFFF"/>
                </a:solidFill>
                <a:latin typeface="Montserrat"/>
              </a:rPr>
              <a:t>8 районов Томской области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28700" y="4181929"/>
            <a:ext cx="6428863" cy="12567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0"/>
              </a:lnSpc>
              <a:spcBef>
                <a:spcPct val="0"/>
              </a:spcBef>
            </a:pPr>
            <a:r>
              <a:rPr lang="en-US" sz="3500" dirty="0">
                <a:solidFill>
                  <a:srgbClr val="FFFFFF"/>
                </a:solidFill>
                <a:latin typeface="Montserrat"/>
              </a:rPr>
              <a:t>14 </a:t>
            </a:r>
            <a:r>
              <a:rPr lang="en-US" sz="3500" dirty="0" err="1">
                <a:solidFill>
                  <a:srgbClr val="FFFFFF"/>
                </a:solidFill>
                <a:latin typeface="Montserrat"/>
              </a:rPr>
              <a:t>сельскохозяйственных</a:t>
            </a:r>
            <a:r>
              <a:rPr lang="en-US" sz="35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3500" dirty="0" err="1" smtClean="0">
                <a:solidFill>
                  <a:srgbClr val="FFFFFF"/>
                </a:solidFill>
                <a:latin typeface="Montserrat"/>
              </a:rPr>
              <a:t>предприятий</a:t>
            </a:r>
            <a:r>
              <a:rPr lang="ru-RU" sz="3500" dirty="0" smtClean="0">
                <a:solidFill>
                  <a:srgbClr val="FFFFFF"/>
                </a:solidFill>
                <a:latin typeface="Montserrat"/>
              </a:rPr>
              <a:t> (+ 2)</a:t>
            </a:r>
            <a:endParaRPr lang="en-US" sz="3500" dirty="0">
              <a:solidFill>
                <a:srgbClr val="FFFFFF"/>
              </a:solidFill>
              <a:latin typeface="Montserrat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028700" y="6175375"/>
            <a:ext cx="6428863" cy="3082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0"/>
              </a:lnSpc>
              <a:spcBef>
                <a:spcPct val="0"/>
              </a:spcBef>
            </a:pPr>
            <a:r>
              <a:rPr lang="en-US" sz="3500" dirty="0" err="1">
                <a:solidFill>
                  <a:srgbClr val="FFFFFF"/>
                </a:solidFill>
                <a:latin typeface="Montserrat"/>
              </a:rPr>
              <a:t>Более</a:t>
            </a:r>
            <a:r>
              <a:rPr lang="en-US" sz="3500" dirty="0">
                <a:solidFill>
                  <a:srgbClr val="FFFFFF"/>
                </a:solidFill>
                <a:latin typeface="Montserrat"/>
              </a:rPr>
              <a:t> 140 </a:t>
            </a:r>
            <a:r>
              <a:rPr lang="en-US" sz="3500" dirty="0" err="1">
                <a:solidFill>
                  <a:srgbClr val="FFFFFF"/>
                </a:solidFill>
                <a:latin typeface="Montserrat"/>
              </a:rPr>
              <a:t>единиц</a:t>
            </a:r>
            <a:r>
              <a:rPr lang="en-US" sz="35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3500" dirty="0" err="1">
                <a:solidFill>
                  <a:srgbClr val="FFFFFF"/>
                </a:solidFill>
                <a:latin typeface="Montserrat"/>
              </a:rPr>
              <a:t>измерительного</a:t>
            </a:r>
            <a:r>
              <a:rPr lang="en-US" sz="35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3500" dirty="0" err="1">
                <a:solidFill>
                  <a:srgbClr val="FFFFFF"/>
                </a:solidFill>
                <a:latin typeface="Montserrat"/>
              </a:rPr>
              <a:t>оборудования</a:t>
            </a:r>
            <a:r>
              <a:rPr lang="en-US" sz="3500" dirty="0">
                <a:solidFill>
                  <a:srgbClr val="FFFFFF"/>
                </a:solidFill>
                <a:latin typeface="Montserrat"/>
              </a:rPr>
              <a:t> (</a:t>
            </a:r>
            <a:r>
              <a:rPr lang="en-US" sz="3500" dirty="0" err="1">
                <a:solidFill>
                  <a:srgbClr val="FFFFFF"/>
                </a:solidFill>
                <a:latin typeface="Montserrat"/>
              </a:rPr>
              <a:t>метеопосты</a:t>
            </a:r>
            <a:r>
              <a:rPr lang="en-US" sz="3500" dirty="0">
                <a:solidFill>
                  <a:srgbClr val="FFFFFF"/>
                </a:solidFill>
                <a:latin typeface="Montserrat"/>
              </a:rPr>
              <a:t>, </a:t>
            </a:r>
            <a:r>
              <a:rPr lang="en-US" sz="3500" dirty="0" err="1">
                <a:solidFill>
                  <a:srgbClr val="FFFFFF"/>
                </a:solidFill>
                <a:latin typeface="Montserrat"/>
              </a:rPr>
              <a:t>агрометеозонды</a:t>
            </a:r>
            <a:r>
              <a:rPr lang="en-US" sz="3500" dirty="0">
                <a:solidFill>
                  <a:srgbClr val="FFFFFF"/>
                </a:solidFill>
                <a:latin typeface="Montserrat"/>
              </a:rPr>
              <a:t>)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686325" y="433705"/>
            <a:ext cx="7320855" cy="2120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727959"/>
                </a:solidFill>
                <a:latin typeface="Forum"/>
              </a:rPr>
              <a:t>РЕПЕРНАЯ МЕТЕОСТАНЦИЯ  – КОМПЛЕКС СЕРТИФИЦИРОВАННЫХ</a:t>
            </a:r>
          </a:p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727959"/>
                </a:solidFill>
                <a:latin typeface="Forum"/>
              </a:rPr>
              <a:t>ИЗМЕРИТЕЛЬНЫХ ПРИБОРОВ, УСТАНОВЛЕННЫХ В СООТВЕТСТВИЕ</a:t>
            </a:r>
          </a:p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727959"/>
                </a:solidFill>
                <a:latin typeface="Forum"/>
              </a:rPr>
              <a:t>С ТРЕБОВАНИЯМИ РОСГИДРОМЕТА, ПОЗВОЛЯЮЩИХ ПОЛУЧАТЬ </a:t>
            </a:r>
          </a:p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727959"/>
                </a:solidFill>
                <a:latin typeface="Forum"/>
              </a:rPr>
              <a:t>МЕТЕОРОЛОГИЧЕСКИЕ ДАННЫЕ, КОТОРЫЕ МОГУТ БЫТЬ </a:t>
            </a:r>
          </a:p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727959"/>
                </a:solidFill>
                <a:latin typeface="Forum"/>
              </a:rPr>
              <a:t>ИСПОЛЬЗОВАНЫ ДЛЯ ПРОГНОЗИРОВАНИЯ ПОГОДЫ И ПЕРЕДАЧИ </a:t>
            </a:r>
          </a:p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727959"/>
                </a:solidFill>
                <a:latin typeface="Forum"/>
              </a:rPr>
              <a:t>ИНФОРМАЦИИ ВО ВСЕМИРНЫЕ МЕТЕОРОЛОГИЧЕСКИЕ СЕТИ.  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686325" y="3317795"/>
            <a:ext cx="7320855" cy="2510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727959"/>
                </a:solidFill>
                <a:latin typeface="Amazing Grotesk Ultra"/>
              </a:rPr>
              <a:t>МЕТЕОРОЛОГИЧЕСКИЙ ПОСТ – КОМПЛЕКС СЕРТИФИЦИРОВАННЫХ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727959"/>
                </a:solidFill>
                <a:latin typeface="Amazing Grotesk Ultra"/>
              </a:rPr>
              <a:t>ИЗМЕРИТЕЛЬНЫХ ПРИБОРОВ, ПОЗВОЛЯЮЩИХ ПОЛУЧАТЬ 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727959"/>
                </a:solidFill>
                <a:latin typeface="Amazing Grotesk Ultra"/>
              </a:rPr>
              <a:t>ДОПОЛНИТЕЛЬНУЮ МЕТЕОРОЛОГИЧЕСКУЮ ИНФОРМАЦИЮ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686325" y="6862078"/>
            <a:ext cx="7320855" cy="2929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0"/>
              </a:lnSpc>
              <a:spcBef>
                <a:spcPct val="0"/>
              </a:spcBef>
            </a:pPr>
            <a:r>
              <a:rPr lang="en-US" sz="2400" dirty="0">
                <a:solidFill>
                  <a:srgbClr val="727959"/>
                </a:solidFill>
                <a:latin typeface="Amazing Grotesk Ultra"/>
              </a:rPr>
              <a:t>ПОЧВЕННЫЙ МЕТЕОРОЛОГИЧЕСКИЙ ЗОНД – ИЗМЕРИТЕЛЬНЫЙ ПРИБОР ДЛЯ УСТАНОВКИ В НЕОБХОДИМЫХ ДЛЯ ИЗМЕРЕНИЯ ТОЧКАХ, ИЗМЕРЯЮЩИЙ ТЕМПЕРАТУРУ, ВЛАЖНОСТЬ И ДАВЛЕНИЕ ВОЗДУХА, А ТАКЖЕ ТЕМПЕРАТУРУ И ВЛАЖНОСТЬ ПОЧВЫ НА РАЗНЫХ ГЛУБИНАХ.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7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427661" y="0"/>
            <a:ext cx="15860339" cy="10532892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 rot="-5400000">
            <a:off x="-3690650" y="4706938"/>
            <a:ext cx="9596764" cy="873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Forum"/>
              </a:rPr>
              <a:t>МЕТЕОСЕТЬ ТОМСКОЙ ОБЛАСТИ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788017" y="1783002"/>
            <a:ext cx="10450029" cy="4018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7850"/>
              </a:lnSpc>
            </a:pPr>
            <a:r>
              <a:rPr lang="en-US" sz="7850">
                <a:solidFill>
                  <a:srgbClr val="727959"/>
                </a:solidFill>
                <a:latin typeface="Forum"/>
              </a:rPr>
              <a:t>ЦИФРОВАЯ ПЛАТФОРМА И ОБУЧЕНИЕ СПЕЦИАЛИСТОВ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830437" y="-111304"/>
            <a:ext cx="7457563" cy="1074964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88017" y="7193111"/>
            <a:ext cx="8476981" cy="14624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3919"/>
              </a:lnSpc>
              <a:spcBef>
                <a:spcPct val="0"/>
              </a:spcBef>
            </a:pPr>
            <a:r>
              <a:rPr lang="en-US" sz="2800">
                <a:solidFill>
                  <a:srgbClr val="000000"/>
                </a:solidFill>
                <a:latin typeface="Montserrat"/>
              </a:rPr>
              <a:t>Основные риски и проблемы связаны с понимаем и применением данных в повседневной работе.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28711" y="7778109"/>
            <a:ext cx="14030578" cy="14624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19"/>
              </a:lnSpc>
              <a:spcBef>
                <a:spcPct val="0"/>
              </a:spcBef>
            </a:pPr>
            <a:r>
              <a:rPr lang="en-US" sz="2800">
                <a:solidFill>
                  <a:srgbClr val="000000"/>
                </a:solidFill>
                <a:latin typeface="Montserrat"/>
              </a:rPr>
              <a:t>Необходимо максимально упрощать представление метеоданных и максимально внедрять их в производственные процессы с помощью цифровых помощников (программных инструментов)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772870" y="3074670"/>
            <a:ext cx="4234180" cy="1332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95"/>
              </a:lnSpc>
              <a:spcBef>
                <a:spcPct val="0"/>
              </a:spcBef>
            </a:pPr>
            <a:r>
              <a:rPr lang="en-US" sz="1925">
                <a:solidFill>
                  <a:srgbClr val="727959"/>
                </a:solidFill>
                <a:latin typeface="Forum"/>
              </a:rPr>
              <a:t>ОХВАТ ЗЕМЕЛЬ АГРОМЕТЕООБЕСПЕЧЕНИЕМ (ОТ МИНИМАЛЬНОГО НЕОБХОДИМОГО ЗНАЧЕНИЯ)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026910" y="3074670"/>
            <a:ext cx="4234180" cy="998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95"/>
              </a:lnSpc>
              <a:spcBef>
                <a:spcPct val="0"/>
              </a:spcBef>
            </a:pPr>
            <a:r>
              <a:rPr lang="en-US" sz="1925">
                <a:solidFill>
                  <a:srgbClr val="727959"/>
                </a:solidFill>
                <a:latin typeface="Forum"/>
              </a:rPr>
              <a:t>СПЕЦИАЛИСТОВ В ОТРАСЛИ ПОНИМАЮТ НЕОБХОДИМОСТЬ АГРОМЕТЕОРОЛОГИИ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280950" y="3241358"/>
            <a:ext cx="4234180" cy="665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95"/>
              </a:lnSpc>
              <a:spcBef>
                <a:spcPct val="0"/>
              </a:spcBef>
            </a:pPr>
            <a:r>
              <a:rPr lang="en-US" sz="1925">
                <a:solidFill>
                  <a:srgbClr val="727959"/>
                </a:solidFill>
                <a:latin typeface="Forum"/>
              </a:rPr>
              <a:t>С/Х ПРЕДПРИЯТИЙ НЕ ЗНАЮТ КАК РАБОТАТЬ С МЕТЕОДАННЫМИ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772870" y="4551997"/>
            <a:ext cx="4234180" cy="2117090"/>
            <a:chOff x="0" y="0"/>
            <a:chExt cx="5645573" cy="2822787"/>
          </a:xfrm>
        </p:grpSpPr>
        <p:sp>
          <p:nvSpPr>
            <p:cNvPr id="7" name="TextBox 7"/>
            <p:cNvSpPr txBox="1"/>
            <p:nvPr/>
          </p:nvSpPr>
          <p:spPr>
            <a:xfrm>
              <a:off x="2125911" y="1946449"/>
              <a:ext cx="1393751" cy="87633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531"/>
                </a:lnSpc>
                <a:spcBef>
                  <a:spcPct val="0"/>
                </a:spcBef>
              </a:pPr>
              <a:r>
                <a:rPr lang="en-US" sz="3951" u="none">
                  <a:solidFill>
                    <a:srgbClr val="000000"/>
                  </a:solidFill>
                  <a:latin typeface="Montserrat"/>
                </a:rPr>
                <a:t>30%</a:t>
              </a:r>
            </a:p>
          </p:txBody>
        </p:sp>
        <p:grpSp>
          <p:nvGrpSpPr>
            <p:cNvPr id="8" name="Group 8"/>
            <p:cNvGrpSpPr>
              <a:grpSpLocks noChangeAspect="1"/>
            </p:cNvGrpSpPr>
            <p:nvPr/>
          </p:nvGrpSpPr>
          <p:grpSpPr>
            <a:xfrm>
              <a:off x="0" y="0"/>
              <a:ext cx="5645573" cy="2822787"/>
              <a:chOff x="0" y="0"/>
              <a:chExt cx="2540000" cy="127000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5667"/>
                <a:ext cx="2540000" cy="1264333"/>
              </a:xfrm>
              <a:custGeom>
                <a:avLst/>
                <a:gdLst/>
                <a:ahLst/>
                <a:cxnLst/>
                <a:rect l="l" t="t" r="r" b="b"/>
                <a:pathLst>
                  <a:path w="2540000" h="1264333">
                    <a:moveTo>
                      <a:pt x="0" y="1264333"/>
                    </a:moveTo>
                    <a:cubicBezTo>
                      <a:pt x="3127" y="565148"/>
                      <a:pt x="570808" y="0"/>
                      <a:pt x="1270000" y="0"/>
                    </a:cubicBezTo>
                    <a:cubicBezTo>
                      <a:pt x="1969192" y="0"/>
                      <a:pt x="2536873" y="565148"/>
                      <a:pt x="2540000" y="1264333"/>
                    </a:cubicBezTo>
                    <a:lnTo>
                      <a:pt x="2438400" y="1264333"/>
                    </a:lnTo>
                    <a:cubicBezTo>
                      <a:pt x="2435523" y="621083"/>
                      <a:pt x="1913256" y="101147"/>
                      <a:pt x="1270000" y="101147"/>
                    </a:cubicBezTo>
                    <a:cubicBezTo>
                      <a:pt x="626744" y="101147"/>
                      <a:pt x="104477" y="621083"/>
                      <a:pt x="101600" y="1264333"/>
                    </a:cubicBezTo>
                    <a:close/>
                  </a:path>
                </a:pathLst>
              </a:custGeom>
              <a:solidFill>
                <a:srgbClr val="DBE1C4"/>
              </a:solidFill>
            </p:spPr>
          </p:sp>
          <p:sp>
            <p:nvSpPr>
              <p:cNvPr id="10" name="Freeform 10"/>
              <p:cNvSpPr/>
              <p:nvPr/>
            </p:nvSpPr>
            <p:spPr>
              <a:xfrm>
                <a:off x="0" y="242548"/>
                <a:ext cx="583232" cy="1027452"/>
              </a:xfrm>
              <a:custGeom>
                <a:avLst/>
                <a:gdLst/>
                <a:ahLst/>
                <a:cxnLst/>
                <a:rect l="l" t="t" r="r" b="b"/>
                <a:pathLst>
                  <a:path w="583232" h="1027452">
                    <a:moveTo>
                      <a:pt x="0" y="1027452"/>
                    </a:moveTo>
                    <a:lnTo>
                      <a:pt x="0" y="1027452"/>
                    </a:lnTo>
                    <a:cubicBezTo>
                      <a:pt x="0" y="620919"/>
                      <a:pt x="194620" y="238955"/>
                      <a:pt x="523513" y="0"/>
                    </a:cubicBezTo>
                    <a:lnTo>
                      <a:pt x="583232" y="82197"/>
                    </a:lnTo>
                    <a:cubicBezTo>
                      <a:pt x="280651" y="302035"/>
                      <a:pt x="101600" y="653441"/>
                      <a:pt x="101600" y="1027452"/>
                    </a:cubicBezTo>
                    <a:close/>
                  </a:path>
                </a:pathLst>
              </a:custGeom>
              <a:solidFill>
                <a:srgbClr val="ABB194"/>
              </a:solidFill>
            </p:spPr>
          </p:sp>
        </p:grpSp>
      </p:grpSp>
      <p:grpSp>
        <p:nvGrpSpPr>
          <p:cNvPr id="11" name="Group 11"/>
          <p:cNvGrpSpPr/>
          <p:nvPr/>
        </p:nvGrpSpPr>
        <p:grpSpPr>
          <a:xfrm>
            <a:off x="7026910" y="4551997"/>
            <a:ext cx="4234180" cy="2117090"/>
            <a:chOff x="0" y="0"/>
            <a:chExt cx="5645573" cy="2822787"/>
          </a:xfrm>
        </p:grpSpPr>
        <p:sp>
          <p:nvSpPr>
            <p:cNvPr id="12" name="TextBox 12"/>
            <p:cNvSpPr txBox="1"/>
            <p:nvPr/>
          </p:nvSpPr>
          <p:spPr>
            <a:xfrm>
              <a:off x="2127218" y="1946449"/>
              <a:ext cx="1391137" cy="87633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531"/>
                </a:lnSpc>
                <a:spcBef>
                  <a:spcPct val="0"/>
                </a:spcBef>
              </a:pPr>
              <a:r>
                <a:rPr lang="en-US" sz="3951" u="none">
                  <a:solidFill>
                    <a:srgbClr val="000000"/>
                  </a:solidFill>
                  <a:latin typeface="Montserrat"/>
                </a:rPr>
                <a:t>60%</a:t>
              </a:r>
            </a:p>
          </p:txBody>
        </p:sp>
        <p:grpSp>
          <p:nvGrpSpPr>
            <p:cNvPr id="13" name="Group 13"/>
            <p:cNvGrpSpPr>
              <a:grpSpLocks noChangeAspect="1"/>
            </p:cNvGrpSpPr>
            <p:nvPr/>
          </p:nvGrpSpPr>
          <p:grpSpPr>
            <a:xfrm>
              <a:off x="0" y="0"/>
              <a:ext cx="5645573" cy="2822787"/>
              <a:chOff x="0" y="0"/>
              <a:chExt cx="2540000" cy="12700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5667"/>
                <a:ext cx="2540000" cy="1264333"/>
              </a:xfrm>
              <a:custGeom>
                <a:avLst/>
                <a:gdLst/>
                <a:ahLst/>
                <a:cxnLst/>
                <a:rect l="l" t="t" r="r" b="b"/>
                <a:pathLst>
                  <a:path w="2540000" h="1264333">
                    <a:moveTo>
                      <a:pt x="0" y="1264333"/>
                    </a:moveTo>
                    <a:cubicBezTo>
                      <a:pt x="3127" y="565148"/>
                      <a:pt x="570808" y="0"/>
                      <a:pt x="1270000" y="0"/>
                    </a:cubicBezTo>
                    <a:cubicBezTo>
                      <a:pt x="1969192" y="0"/>
                      <a:pt x="2536873" y="565148"/>
                      <a:pt x="2540000" y="1264333"/>
                    </a:cubicBezTo>
                    <a:lnTo>
                      <a:pt x="2438400" y="1264333"/>
                    </a:lnTo>
                    <a:cubicBezTo>
                      <a:pt x="2435523" y="621083"/>
                      <a:pt x="1913256" y="101147"/>
                      <a:pt x="1270000" y="101147"/>
                    </a:cubicBezTo>
                    <a:cubicBezTo>
                      <a:pt x="626744" y="101147"/>
                      <a:pt x="104477" y="621083"/>
                      <a:pt x="101600" y="1264333"/>
                    </a:cubicBezTo>
                    <a:close/>
                  </a:path>
                </a:pathLst>
              </a:custGeom>
              <a:solidFill>
                <a:srgbClr val="DBE1C4"/>
              </a:solidFill>
            </p:spPr>
          </p:sp>
          <p:sp>
            <p:nvSpPr>
              <p:cNvPr id="15" name="Freeform 15"/>
              <p:cNvSpPr/>
              <p:nvPr/>
            </p:nvSpPr>
            <p:spPr>
              <a:xfrm>
                <a:off x="0" y="-63468"/>
                <a:ext cx="1662452" cy="1333468"/>
              </a:xfrm>
              <a:custGeom>
                <a:avLst/>
                <a:gdLst/>
                <a:ahLst/>
                <a:cxnLst/>
                <a:rect l="l" t="t" r="r" b="b"/>
                <a:pathLst>
                  <a:path w="1662452" h="1333468">
                    <a:moveTo>
                      <a:pt x="0" y="1333468"/>
                    </a:moveTo>
                    <a:cubicBezTo>
                      <a:pt x="0" y="926935"/>
                      <a:pt x="194620" y="544971"/>
                      <a:pt x="523513" y="306016"/>
                    </a:cubicBezTo>
                    <a:cubicBezTo>
                      <a:pt x="852405" y="67062"/>
                      <a:pt x="1275815" y="0"/>
                      <a:pt x="1662452" y="125626"/>
                    </a:cubicBezTo>
                    <a:lnTo>
                      <a:pt x="1631055" y="222254"/>
                    </a:lnTo>
                    <a:cubicBezTo>
                      <a:pt x="1275350" y="106678"/>
                      <a:pt x="885813" y="168375"/>
                      <a:pt x="583232" y="388213"/>
                    </a:cubicBezTo>
                    <a:cubicBezTo>
                      <a:pt x="280651" y="608051"/>
                      <a:pt x="101600" y="959457"/>
                      <a:pt x="101600" y="1333468"/>
                    </a:cubicBezTo>
                    <a:close/>
                  </a:path>
                </a:pathLst>
              </a:custGeom>
              <a:solidFill>
                <a:srgbClr val="ABB194"/>
              </a:solidFill>
            </p:spPr>
          </p:sp>
        </p:grpSp>
      </p:grpSp>
      <p:grpSp>
        <p:nvGrpSpPr>
          <p:cNvPr id="16" name="Group 16"/>
          <p:cNvGrpSpPr/>
          <p:nvPr/>
        </p:nvGrpSpPr>
        <p:grpSpPr>
          <a:xfrm>
            <a:off x="12280950" y="4551997"/>
            <a:ext cx="4234180" cy="2117090"/>
            <a:chOff x="0" y="0"/>
            <a:chExt cx="5645573" cy="2822787"/>
          </a:xfrm>
        </p:grpSpPr>
        <p:sp>
          <p:nvSpPr>
            <p:cNvPr id="17" name="TextBox 17"/>
            <p:cNvSpPr txBox="1"/>
            <p:nvPr/>
          </p:nvSpPr>
          <p:spPr>
            <a:xfrm>
              <a:off x="2127218" y="1946449"/>
              <a:ext cx="1391137" cy="87633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531"/>
                </a:lnSpc>
                <a:spcBef>
                  <a:spcPct val="0"/>
                </a:spcBef>
              </a:pPr>
              <a:r>
                <a:rPr lang="en-US" sz="3951" u="none">
                  <a:solidFill>
                    <a:srgbClr val="000000"/>
                  </a:solidFill>
                  <a:latin typeface="Montserrat"/>
                </a:rPr>
                <a:t>90%</a:t>
              </a:r>
            </a:p>
          </p:txBody>
        </p:sp>
        <p:grpSp>
          <p:nvGrpSpPr>
            <p:cNvPr id="18" name="Group 18"/>
            <p:cNvGrpSpPr>
              <a:grpSpLocks noChangeAspect="1"/>
            </p:cNvGrpSpPr>
            <p:nvPr/>
          </p:nvGrpSpPr>
          <p:grpSpPr>
            <a:xfrm>
              <a:off x="0" y="0"/>
              <a:ext cx="5645573" cy="2822787"/>
              <a:chOff x="0" y="0"/>
              <a:chExt cx="2540000" cy="1270000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5667"/>
                <a:ext cx="2540000" cy="1264333"/>
              </a:xfrm>
              <a:custGeom>
                <a:avLst/>
                <a:gdLst/>
                <a:ahLst/>
                <a:cxnLst/>
                <a:rect l="l" t="t" r="r" b="b"/>
                <a:pathLst>
                  <a:path w="2540000" h="1264333">
                    <a:moveTo>
                      <a:pt x="0" y="1264333"/>
                    </a:moveTo>
                    <a:cubicBezTo>
                      <a:pt x="3127" y="565148"/>
                      <a:pt x="570808" y="0"/>
                      <a:pt x="1270000" y="0"/>
                    </a:cubicBezTo>
                    <a:cubicBezTo>
                      <a:pt x="1969192" y="0"/>
                      <a:pt x="2536873" y="565148"/>
                      <a:pt x="2540000" y="1264333"/>
                    </a:cubicBezTo>
                    <a:lnTo>
                      <a:pt x="2438400" y="1264333"/>
                    </a:lnTo>
                    <a:cubicBezTo>
                      <a:pt x="2435523" y="621083"/>
                      <a:pt x="1913256" y="101147"/>
                      <a:pt x="1270000" y="101147"/>
                    </a:cubicBezTo>
                    <a:cubicBezTo>
                      <a:pt x="626744" y="101147"/>
                      <a:pt x="104477" y="621083"/>
                      <a:pt x="101600" y="1264333"/>
                    </a:cubicBezTo>
                    <a:close/>
                  </a:path>
                </a:pathLst>
              </a:custGeom>
              <a:solidFill>
                <a:srgbClr val="DBE1C4"/>
              </a:solidFill>
            </p:spPr>
          </p:sp>
          <p:sp>
            <p:nvSpPr>
              <p:cNvPr id="20" name="Freeform 20"/>
              <p:cNvSpPr/>
              <p:nvPr/>
            </p:nvSpPr>
            <p:spPr>
              <a:xfrm>
                <a:off x="0" y="-82089"/>
                <a:ext cx="2477842" cy="1352089"/>
              </a:xfrm>
              <a:custGeom>
                <a:avLst/>
                <a:gdLst/>
                <a:ahLst/>
                <a:cxnLst/>
                <a:rect l="l" t="t" r="r" b="b"/>
                <a:pathLst>
                  <a:path w="2477842" h="1352089">
                    <a:moveTo>
                      <a:pt x="0" y="1352089"/>
                    </a:moveTo>
                    <a:lnTo>
                      <a:pt x="0" y="1352089"/>
                    </a:lnTo>
                    <a:cubicBezTo>
                      <a:pt x="0" y="727385"/>
                      <a:pt x="454316" y="195450"/>
                      <a:pt x="1071328" y="97725"/>
                    </a:cubicBezTo>
                    <a:cubicBezTo>
                      <a:pt x="1688341" y="0"/>
                      <a:pt x="2284798" y="365509"/>
                      <a:pt x="2477842" y="959637"/>
                    </a:cubicBezTo>
                    <a:lnTo>
                      <a:pt x="2381214" y="991034"/>
                    </a:lnTo>
                    <a:cubicBezTo>
                      <a:pt x="2203614" y="444435"/>
                      <a:pt x="1654873" y="108167"/>
                      <a:pt x="1087222" y="198074"/>
                    </a:cubicBezTo>
                    <a:cubicBezTo>
                      <a:pt x="519571" y="287981"/>
                      <a:pt x="101600" y="777362"/>
                      <a:pt x="101600" y="1352089"/>
                    </a:cubicBezTo>
                    <a:close/>
                  </a:path>
                </a:pathLst>
              </a:custGeom>
              <a:solidFill>
                <a:srgbClr val="ABB194"/>
              </a:solidFill>
            </p:spPr>
          </p:sp>
        </p:grpSp>
      </p:grpSp>
      <p:sp>
        <p:nvSpPr>
          <p:cNvPr id="21" name="TextBox 21"/>
          <p:cNvSpPr txBox="1"/>
          <p:nvPr/>
        </p:nvSpPr>
        <p:spPr>
          <a:xfrm>
            <a:off x="2220379" y="1133400"/>
            <a:ext cx="13847243" cy="1104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60"/>
              </a:lnSpc>
              <a:spcBef>
                <a:spcPct val="0"/>
              </a:spcBef>
            </a:pPr>
            <a:r>
              <a:rPr lang="en-US" sz="6400">
                <a:solidFill>
                  <a:srgbClr val="727959"/>
                </a:solidFill>
                <a:latin typeface="Forum"/>
              </a:rPr>
              <a:t>ТЕКУЩАЯ СИТУАЦИЯ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953500" y="1027590"/>
            <a:ext cx="7703092" cy="1641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219"/>
              </a:lnSpc>
              <a:spcBef>
                <a:spcPct val="0"/>
              </a:spcBef>
            </a:pP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Модели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описывающие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циклы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развития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культур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и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сортов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сельскохозяйственных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растений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вредителей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сельскохозяйственных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растений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в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зависимости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от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метеорологических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 smtClean="0">
                <a:solidFill>
                  <a:srgbClr val="000000"/>
                </a:solidFill>
                <a:latin typeface="Montserrat"/>
              </a:rPr>
              <a:t>параметров</a:t>
            </a:r>
            <a:endParaRPr lang="en-US" sz="2300" dirty="0">
              <a:solidFill>
                <a:srgbClr val="000000"/>
              </a:solidFill>
              <a:latin typeface="Montserrat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8550084" y="247810"/>
            <a:ext cx="7703092" cy="547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0" lvl="1" indent="-345440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727959"/>
                </a:solidFill>
                <a:latin typeface="Forum"/>
              </a:rPr>
              <a:t>АГРОМЕТЕОРОЛОГИЧЕСКИЕ ПАСПОРТА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953500" y="3912394"/>
            <a:ext cx="7703092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219"/>
              </a:lnSpc>
              <a:spcBef>
                <a:spcPct val="0"/>
              </a:spcBef>
            </a:pP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Прогнозные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модели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возникновения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метеорологических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факторов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и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фиксация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опасных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метеорологических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 smtClean="0">
                <a:solidFill>
                  <a:srgbClr val="000000"/>
                </a:solidFill>
                <a:latin typeface="Montserrat"/>
              </a:rPr>
              <a:t>явлений</a:t>
            </a:r>
            <a:endParaRPr lang="en-US" sz="2300" dirty="0">
              <a:solidFill>
                <a:srgbClr val="000000"/>
              </a:solidFill>
              <a:latin typeface="Montserrat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8550084" y="3132614"/>
            <a:ext cx="7703092" cy="547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0" lvl="1" indent="-345440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727959"/>
                </a:solidFill>
                <a:latin typeface="Forum"/>
              </a:rPr>
              <a:t>ПРОГНОЗНЫЕ МЕТЕОМОДЕЛИ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953500" y="6442711"/>
            <a:ext cx="7703092" cy="3282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219"/>
              </a:lnSpc>
              <a:spcBef>
                <a:spcPct val="0"/>
              </a:spcBef>
            </a:pP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Сигнальные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модели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рекомендующие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сроки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выполнения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различных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технологических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операций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на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полях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в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зависимости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от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метеорологических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параметров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сельскохозяйственных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культур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сельскохозяйственной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техники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и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других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параметров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Montserrat"/>
              </a:rPr>
              <a:t>конкретного</a:t>
            </a:r>
            <a:r>
              <a:rPr lang="en-US" sz="23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300" dirty="0" err="1" smtClean="0">
                <a:solidFill>
                  <a:srgbClr val="000000"/>
                </a:solidFill>
                <a:latin typeface="Montserrat"/>
              </a:rPr>
              <a:t>предприятия</a:t>
            </a:r>
            <a:r>
              <a:rPr lang="ru-RU" sz="2300" dirty="0" smtClean="0">
                <a:solidFill>
                  <a:srgbClr val="000000"/>
                </a:solidFill>
                <a:latin typeface="Montserrat"/>
              </a:rPr>
              <a:t> и на конкретном поле</a:t>
            </a:r>
            <a:endParaRPr lang="en-US" sz="2300" dirty="0">
              <a:solidFill>
                <a:srgbClr val="000000"/>
              </a:solidFill>
              <a:latin typeface="Montserra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550084" y="5600700"/>
            <a:ext cx="7703092" cy="547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0" lvl="1" indent="-345440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727959"/>
                </a:solidFill>
                <a:latin typeface="Forum"/>
              </a:rPr>
              <a:t>ТЕХНОЛОГИЧЕСКИЕ МОДЕЛИ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-9376" y="0"/>
            <a:ext cx="6976716" cy="10287000"/>
            <a:chOff x="0" y="0"/>
            <a:chExt cx="2360025" cy="3479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60025" cy="3479800"/>
            </a:xfrm>
            <a:custGeom>
              <a:avLst/>
              <a:gdLst/>
              <a:ahLst/>
              <a:cxnLst/>
              <a:rect l="l" t="t" r="r" b="b"/>
              <a:pathLst>
                <a:path w="2360025" h="3479800">
                  <a:moveTo>
                    <a:pt x="0" y="0"/>
                  </a:moveTo>
                  <a:lnTo>
                    <a:pt x="2360025" y="0"/>
                  </a:lnTo>
                  <a:lnTo>
                    <a:pt x="2360025" y="3479800"/>
                  </a:lnTo>
                  <a:lnTo>
                    <a:pt x="0" y="3479800"/>
                  </a:lnTo>
                  <a:close/>
                </a:path>
              </a:pathLst>
            </a:custGeom>
            <a:solidFill>
              <a:srgbClr val="727959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896266" y="1819374"/>
            <a:ext cx="4900563" cy="2516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894"/>
              </a:lnSpc>
            </a:pPr>
            <a:r>
              <a:rPr lang="en-US" sz="4925" dirty="0">
                <a:solidFill>
                  <a:srgbClr val="FFFFFF"/>
                </a:solidFill>
                <a:latin typeface="Forum"/>
              </a:rPr>
              <a:t>ЦИФРОВАЯ ПЛАТФОРМА </a:t>
            </a:r>
            <a:r>
              <a:rPr lang="en-US" sz="2400" dirty="0">
                <a:solidFill>
                  <a:srgbClr val="FFFFFF"/>
                </a:solidFill>
                <a:latin typeface="Forum"/>
              </a:rPr>
              <a:t>(ВИЗУАЛИЗАЦИЯ МЕТЕОДАННЫХ)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96266" y="5745692"/>
            <a:ext cx="4633802" cy="15894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19"/>
              </a:lnSpc>
              <a:spcBef>
                <a:spcPct val="0"/>
              </a:spcBef>
            </a:pPr>
            <a:r>
              <a:rPr lang="en-US" sz="2299">
                <a:solidFill>
                  <a:srgbClr val="FFFFFF"/>
                </a:solidFill>
                <a:latin typeface="Montserrat"/>
              </a:rPr>
              <a:t>Экосистема специализированных цифровых инструментов (цифровых помощников)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953500" y="1513205"/>
            <a:ext cx="7703092" cy="1989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219"/>
              </a:lnSpc>
              <a:spcBef>
                <a:spcPct val="0"/>
              </a:spcBef>
            </a:pPr>
            <a:r>
              <a:rPr lang="en-US" sz="2300">
                <a:solidFill>
                  <a:srgbClr val="000000"/>
                </a:solidFill>
                <a:latin typeface="Montserrat"/>
              </a:rPr>
              <a:t>Разработка и адаптация обучающих программ по агрометеорологии студентов специальностей агрономия, включение разделов агрометеорологии в MBA и создание компетенций WorldSkills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50084" y="733425"/>
            <a:ext cx="7703092" cy="547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0" lvl="1" indent="-345440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727959"/>
                </a:solidFill>
                <a:latin typeface="Forum"/>
              </a:rPr>
              <a:t>ОБУЧЕНИЕ СПЕЦИАЛИСТОВ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953500" y="4655608"/>
            <a:ext cx="7703092" cy="1989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219"/>
              </a:lnSpc>
              <a:spcBef>
                <a:spcPct val="0"/>
              </a:spcBef>
            </a:pPr>
            <a:r>
              <a:rPr lang="en-US" sz="2300">
                <a:solidFill>
                  <a:srgbClr val="000000"/>
                </a:solidFill>
                <a:latin typeface="Montserrat"/>
              </a:rPr>
              <a:t>Разработка и адаптация программ повышения квалификации для действующих специалистов - агрономов, направленных на практическое применение метеоданных в их повседневной работе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550084" y="3875828"/>
            <a:ext cx="7703092" cy="547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0" lvl="1" indent="-345440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727959"/>
                </a:solidFill>
                <a:latin typeface="Forum"/>
              </a:rPr>
              <a:t>ПОВЫШЕНИЕ КВАЛИФКАЦИИ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953500" y="7802669"/>
            <a:ext cx="7703092" cy="1989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219"/>
              </a:lnSpc>
              <a:spcBef>
                <a:spcPct val="0"/>
              </a:spcBef>
            </a:pPr>
            <a:r>
              <a:rPr lang="en-US" sz="2300">
                <a:solidFill>
                  <a:srgbClr val="000000"/>
                </a:solidFill>
                <a:latin typeface="Montserrat"/>
              </a:rPr>
              <a:t>Разработка и адаптация методических пособий, графических материалов (буклетов) по агрометеорологии, создание консультационных материалов и справочников по направлениям развития регионального проекта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550084" y="6960658"/>
            <a:ext cx="7703092" cy="547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0" lvl="1" indent="-345440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727959"/>
                </a:solidFill>
                <a:latin typeface="Forum"/>
              </a:rPr>
              <a:t>ПРОФИЛЬНЫЕ МАТЕРИАЛЫ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-9376" y="0"/>
            <a:ext cx="6976716" cy="10287000"/>
            <a:chOff x="0" y="0"/>
            <a:chExt cx="2360025" cy="3479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60025" cy="3479800"/>
            </a:xfrm>
            <a:custGeom>
              <a:avLst/>
              <a:gdLst/>
              <a:ahLst/>
              <a:cxnLst/>
              <a:rect l="l" t="t" r="r" b="b"/>
              <a:pathLst>
                <a:path w="2360025" h="3479800">
                  <a:moveTo>
                    <a:pt x="0" y="0"/>
                  </a:moveTo>
                  <a:lnTo>
                    <a:pt x="2360025" y="0"/>
                  </a:lnTo>
                  <a:lnTo>
                    <a:pt x="2360025" y="3479800"/>
                  </a:lnTo>
                  <a:lnTo>
                    <a:pt x="0" y="3479800"/>
                  </a:lnTo>
                  <a:close/>
                </a:path>
              </a:pathLst>
            </a:custGeom>
            <a:solidFill>
              <a:srgbClr val="727959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896266" y="2609638"/>
            <a:ext cx="4900563" cy="2570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894"/>
              </a:lnSpc>
            </a:pPr>
            <a:r>
              <a:rPr lang="en-US" sz="4925">
                <a:solidFill>
                  <a:srgbClr val="FFFFFF"/>
                </a:solidFill>
                <a:latin typeface="Forum"/>
              </a:rPr>
              <a:t>ОБУЧЕНИЕ И МЕТОДИЧЕСКОЕ ОБЕСПЕЧЕНИЕ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96266" y="6008793"/>
            <a:ext cx="4900563" cy="1989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19"/>
              </a:lnSpc>
              <a:spcBef>
                <a:spcPct val="0"/>
              </a:spcBef>
            </a:pPr>
            <a:r>
              <a:rPr lang="en-US" sz="2299">
                <a:solidFill>
                  <a:srgbClr val="FFFFFF"/>
                </a:solidFill>
                <a:latin typeface="Montserrat"/>
              </a:rPr>
              <a:t>Набор обучающих программ, программ повышения квалификации, методических документов, пособий и других материалов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3249956"/>
            <a:ext cx="7392648" cy="101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204"/>
              </a:lnSpc>
            </a:pPr>
            <a:r>
              <a:rPr lang="en-US" sz="5860">
                <a:solidFill>
                  <a:srgbClr val="727959"/>
                </a:solidFill>
                <a:latin typeface="Forum"/>
              </a:rPr>
              <a:t>АГРОМЕТЕОРОЛОГИЯ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5740170"/>
            <a:ext cx="7047004" cy="1176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127"/>
              </a:lnSpc>
              <a:spcBef>
                <a:spcPct val="0"/>
              </a:spcBef>
            </a:pPr>
            <a:r>
              <a:rPr lang="en-US" sz="2234">
                <a:solidFill>
                  <a:srgbClr val="727959"/>
                </a:solidFill>
                <a:latin typeface="Montserrat"/>
              </a:rPr>
              <a:t>Поступательное возвращение агрометеорологии, как науки в сельскохозяйственную деятельность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9619996" y="1212973"/>
            <a:ext cx="7215892" cy="7718461"/>
            <a:chOff x="0" y="0"/>
            <a:chExt cx="9621189" cy="10291281"/>
          </a:xfrm>
        </p:grpSpPr>
        <p:sp>
          <p:nvSpPr>
            <p:cNvPr id="5" name="TextBox 5"/>
            <p:cNvSpPr txBox="1"/>
            <p:nvPr/>
          </p:nvSpPr>
          <p:spPr>
            <a:xfrm>
              <a:off x="1034114" y="9887679"/>
              <a:ext cx="788169" cy="4036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r>
                <a:rPr lang="en-US" sz="1800" u="none">
                  <a:solidFill>
                    <a:srgbClr val="000000"/>
                  </a:solidFill>
                  <a:latin typeface="Open Sauce Light"/>
                </a:rPr>
                <a:t>2020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2574451" y="9887679"/>
              <a:ext cx="718971" cy="4036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r>
                <a:rPr lang="en-US" sz="1800" u="none">
                  <a:solidFill>
                    <a:srgbClr val="000000"/>
                  </a:solidFill>
                  <a:latin typeface="Open Sauce Light"/>
                </a:rPr>
                <a:t>2021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4046958" y="9887679"/>
              <a:ext cx="785435" cy="4036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r>
                <a:rPr lang="en-US" sz="1800" u="none">
                  <a:solidFill>
                    <a:srgbClr val="000000"/>
                  </a:solidFill>
                  <a:latin typeface="Open Sauce Light"/>
                </a:rPr>
                <a:t>2022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5551757" y="9887679"/>
              <a:ext cx="787314" cy="4036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r>
                <a:rPr lang="en-US" sz="1800" u="none">
                  <a:solidFill>
                    <a:srgbClr val="000000"/>
                  </a:solidFill>
                  <a:latin typeface="Open Sauce Light"/>
                </a:rPr>
                <a:t>2023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7057240" y="9887679"/>
              <a:ext cx="787827" cy="4036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r>
                <a:rPr lang="en-US" sz="1800" u="none">
                  <a:solidFill>
                    <a:srgbClr val="000000"/>
                  </a:solidFill>
                  <a:latin typeface="Open Sauce Light"/>
                </a:rPr>
                <a:t>2024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8564346" y="9887679"/>
              <a:ext cx="785093" cy="4036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520"/>
                </a:lnSpc>
                <a:spcBef>
                  <a:spcPct val="0"/>
                </a:spcBef>
              </a:pPr>
              <a:r>
                <a:rPr lang="en-US" sz="1800" u="none">
                  <a:solidFill>
                    <a:srgbClr val="000000"/>
                  </a:solidFill>
                  <a:latin typeface="Open Sauce Light"/>
                </a:rPr>
                <a:t>2025</a:t>
              </a:r>
            </a:p>
          </p:txBody>
        </p:sp>
        <p:grpSp>
          <p:nvGrpSpPr>
            <p:cNvPr id="11" name="Group 11"/>
            <p:cNvGrpSpPr>
              <a:grpSpLocks noChangeAspect="1"/>
            </p:cNvGrpSpPr>
            <p:nvPr/>
          </p:nvGrpSpPr>
          <p:grpSpPr>
            <a:xfrm>
              <a:off x="763901" y="182751"/>
              <a:ext cx="8857288" cy="9590628"/>
              <a:chOff x="0" y="0"/>
              <a:chExt cx="10287000" cy="11138714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-6350"/>
                <a:ext cx="10287000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10287000" h="12700">
                    <a:moveTo>
                      <a:pt x="0" y="0"/>
                    </a:moveTo>
                    <a:lnTo>
                      <a:pt x="10287000" y="0"/>
                    </a:lnTo>
                    <a:lnTo>
                      <a:pt x="10287000" y="12700"/>
                    </a:lnTo>
                    <a:lnTo>
                      <a:pt x="0" y="1270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id="13" name="Freeform 13"/>
              <p:cNvSpPr/>
              <p:nvPr/>
            </p:nvSpPr>
            <p:spPr>
              <a:xfrm>
                <a:off x="0" y="2778328"/>
                <a:ext cx="10287000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10287000" h="12700">
                    <a:moveTo>
                      <a:pt x="0" y="0"/>
                    </a:moveTo>
                    <a:lnTo>
                      <a:pt x="10287000" y="0"/>
                    </a:lnTo>
                    <a:lnTo>
                      <a:pt x="10287000" y="12700"/>
                    </a:lnTo>
                    <a:lnTo>
                      <a:pt x="0" y="1270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id="14" name="Freeform 14"/>
              <p:cNvSpPr/>
              <p:nvPr/>
            </p:nvSpPr>
            <p:spPr>
              <a:xfrm>
                <a:off x="0" y="5563007"/>
                <a:ext cx="10287000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10287000" h="12700">
                    <a:moveTo>
                      <a:pt x="0" y="0"/>
                    </a:moveTo>
                    <a:lnTo>
                      <a:pt x="10287000" y="0"/>
                    </a:lnTo>
                    <a:lnTo>
                      <a:pt x="10287000" y="12700"/>
                    </a:lnTo>
                    <a:lnTo>
                      <a:pt x="0" y="1270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id="15" name="Freeform 15"/>
              <p:cNvSpPr/>
              <p:nvPr/>
            </p:nvSpPr>
            <p:spPr>
              <a:xfrm>
                <a:off x="0" y="8347685"/>
                <a:ext cx="10287000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10287000" h="12700">
                    <a:moveTo>
                      <a:pt x="0" y="0"/>
                    </a:moveTo>
                    <a:lnTo>
                      <a:pt x="10287000" y="0"/>
                    </a:lnTo>
                    <a:lnTo>
                      <a:pt x="10287000" y="12700"/>
                    </a:lnTo>
                    <a:lnTo>
                      <a:pt x="0" y="1270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id="16" name="Freeform 16"/>
              <p:cNvSpPr/>
              <p:nvPr/>
            </p:nvSpPr>
            <p:spPr>
              <a:xfrm>
                <a:off x="0" y="11132364"/>
                <a:ext cx="10287000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10287000" h="12700">
                    <a:moveTo>
                      <a:pt x="0" y="0"/>
                    </a:moveTo>
                    <a:lnTo>
                      <a:pt x="10287000" y="0"/>
                    </a:lnTo>
                    <a:lnTo>
                      <a:pt x="10287000" y="12700"/>
                    </a:lnTo>
                    <a:lnTo>
                      <a:pt x="0" y="1270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sp>
          <p:nvSpPr>
            <p:cNvPr id="17" name="TextBox 17"/>
            <p:cNvSpPr txBox="1"/>
            <p:nvPr/>
          </p:nvSpPr>
          <p:spPr>
            <a:xfrm>
              <a:off x="0" y="-38100"/>
              <a:ext cx="611501" cy="4036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r">
                <a:lnSpc>
                  <a:spcPts val="2520"/>
                </a:lnSpc>
                <a:spcBef>
                  <a:spcPct val="0"/>
                </a:spcBef>
              </a:pPr>
              <a:r>
                <a:rPr lang="en-US" sz="1800" u="none">
                  <a:solidFill>
                    <a:srgbClr val="000000"/>
                  </a:solidFill>
                  <a:latin typeface="Open Sauce Light"/>
                </a:rPr>
                <a:t>100 </a:t>
              </a: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143521" y="2359557"/>
              <a:ext cx="467981" cy="4036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r">
                <a:lnSpc>
                  <a:spcPts val="2520"/>
                </a:lnSpc>
                <a:spcBef>
                  <a:spcPct val="0"/>
                </a:spcBef>
              </a:pPr>
              <a:r>
                <a:rPr lang="en-US" sz="1800" u="none">
                  <a:solidFill>
                    <a:srgbClr val="000000"/>
                  </a:solidFill>
                  <a:latin typeface="Open Sauce Light"/>
                </a:rPr>
                <a:t>75 </a:t>
              </a:r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132244" y="4757214"/>
              <a:ext cx="479257" cy="4036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r">
                <a:lnSpc>
                  <a:spcPts val="2520"/>
                </a:lnSpc>
                <a:spcBef>
                  <a:spcPct val="0"/>
                </a:spcBef>
              </a:pPr>
              <a:r>
                <a:rPr lang="en-US" sz="1800" u="none">
                  <a:solidFill>
                    <a:srgbClr val="000000"/>
                  </a:solidFill>
                  <a:latin typeface="Open Sauce Light"/>
                </a:rPr>
                <a:t>50 </a:t>
              </a:r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34978" y="7154871"/>
              <a:ext cx="476523" cy="4036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r">
                <a:lnSpc>
                  <a:spcPts val="2520"/>
                </a:lnSpc>
                <a:spcBef>
                  <a:spcPct val="0"/>
                </a:spcBef>
              </a:pPr>
              <a:r>
                <a:rPr lang="en-US" sz="1800" u="none">
                  <a:solidFill>
                    <a:srgbClr val="000000"/>
                  </a:solidFill>
                  <a:latin typeface="Open Sauce Light"/>
                </a:rPr>
                <a:t>25 </a:t>
              </a: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327535" y="9552528"/>
              <a:ext cx="283966" cy="4036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r">
                <a:lnSpc>
                  <a:spcPts val="2520"/>
                </a:lnSpc>
                <a:spcBef>
                  <a:spcPct val="0"/>
                </a:spcBef>
              </a:pPr>
              <a:r>
                <a:rPr lang="en-US" sz="1800" u="none">
                  <a:solidFill>
                    <a:srgbClr val="000000"/>
                  </a:solidFill>
                  <a:latin typeface="Open Sauce Light"/>
                </a:rPr>
                <a:t>0 </a:t>
              </a:r>
            </a:p>
          </p:txBody>
        </p:sp>
        <p:grpSp>
          <p:nvGrpSpPr>
            <p:cNvPr id="22" name="Group 22"/>
            <p:cNvGrpSpPr>
              <a:grpSpLocks noChangeAspect="1"/>
            </p:cNvGrpSpPr>
            <p:nvPr/>
          </p:nvGrpSpPr>
          <p:grpSpPr>
            <a:xfrm>
              <a:off x="763901" y="182751"/>
              <a:ext cx="8857288" cy="9590628"/>
              <a:chOff x="0" y="0"/>
              <a:chExt cx="10287000" cy="11138714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-1742" y="10012097"/>
                <a:ext cx="1546535" cy="1126617"/>
              </a:xfrm>
              <a:custGeom>
                <a:avLst/>
                <a:gdLst/>
                <a:ahLst/>
                <a:cxnLst/>
                <a:rect l="l" t="t" r="r" b="b"/>
                <a:pathLst>
                  <a:path w="1546535" h="1126617">
                    <a:moveTo>
                      <a:pt x="1742" y="1126617"/>
                    </a:moveTo>
                    <a:lnTo>
                      <a:pt x="1742" y="129840"/>
                    </a:lnTo>
                    <a:cubicBezTo>
                      <a:pt x="0" y="96015"/>
                      <a:pt x="12232" y="62959"/>
                      <a:pt x="35574" y="38417"/>
                    </a:cubicBezTo>
                    <a:cubicBezTo>
                      <a:pt x="58915" y="13874"/>
                      <a:pt x="91316" y="0"/>
                      <a:pt x="125186" y="45"/>
                    </a:cubicBezTo>
                    <a:lnTo>
                      <a:pt x="1421348" y="45"/>
                    </a:lnTo>
                    <a:cubicBezTo>
                      <a:pt x="1455218" y="0"/>
                      <a:pt x="1487619" y="13874"/>
                      <a:pt x="1510960" y="38417"/>
                    </a:cubicBezTo>
                    <a:cubicBezTo>
                      <a:pt x="1534302" y="62959"/>
                      <a:pt x="1546534" y="96015"/>
                      <a:pt x="1544792" y="129840"/>
                    </a:cubicBezTo>
                    <a:lnTo>
                      <a:pt x="1544792" y="1126617"/>
                    </a:lnTo>
                    <a:close/>
                  </a:path>
                </a:pathLst>
              </a:custGeom>
              <a:solidFill>
                <a:srgbClr val="ABB194"/>
              </a:solidFill>
            </p:spPr>
          </p:sp>
          <p:sp>
            <p:nvSpPr>
              <p:cNvPr id="24" name="Freeform 24"/>
              <p:cNvSpPr/>
              <p:nvPr/>
            </p:nvSpPr>
            <p:spPr>
              <a:xfrm>
                <a:off x="1748790" y="8904621"/>
                <a:ext cx="1543050" cy="2234093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2234093">
                    <a:moveTo>
                      <a:pt x="0" y="2234093"/>
                    </a:moveTo>
                    <a:lnTo>
                      <a:pt x="0" y="123444"/>
                    </a:lnTo>
                    <a:cubicBezTo>
                      <a:pt x="0" y="90705"/>
                      <a:pt x="13006" y="59306"/>
                      <a:pt x="36156" y="36156"/>
                    </a:cubicBezTo>
                    <a:cubicBezTo>
                      <a:pt x="59306" y="13005"/>
                      <a:pt x="90705" y="0"/>
                      <a:pt x="123444" y="0"/>
                    </a:cubicBezTo>
                    <a:lnTo>
                      <a:pt x="1419606" y="0"/>
                    </a:lnTo>
                    <a:cubicBezTo>
                      <a:pt x="1452345" y="0"/>
                      <a:pt x="1483744" y="13005"/>
                      <a:pt x="1506894" y="36156"/>
                    </a:cubicBezTo>
                    <a:cubicBezTo>
                      <a:pt x="1530045" y="59306"/>
                      <a:pt x="1543050" y="90704"/>
                      <a:pt x="1543050" y="123444"/>
                    </a:cubicBezTo>
                    <a:lnTo>
                      <a:pt x="1543050" y="2234093"/>
                    </a:lnTo>
                    <a:close/>
                  </a:path>
                </a:pathLst>
              </a:custGeom>
              <a:solidFill>
                <a:srgbClr val="ABB194"/>
              </a:solidFill>
            </p:spPr>
          </p:sp>
          <p:sp>
            <p:nvSpPr>
              <p:cNvPr id="25" name="Freeform 25"/>
              <p:cNvSpPr/>
              <p:nvPr/>
            </p:nvSpPr>
            <p:spPr>
              <a:xfrm>
                <a:off x="3497580" y="7790750"/>
                <a:ext cx="1543050" cy="3347964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3347964">
                    <a:moveTo>
                      <a:pt x="0" y="3347964"/>
                    </a:moveTo>
                    <a:lnTo>
                      <a:pt x="0" y="123444"/>
                    </a:lnTo>
                    <a:cubicBezTo>
                      <a:pt x="0" y="55267"/>
                      <a:pt x="55268" y="0"/>
                      <a:pt x="123444" y="0"/>
                    </a:cubicBezTo>
                    <a:lnTo>
                      <a:pt x="1419606" y="0"/>
                    </a:lnTo>
                    <a:cubicBezTo>
                      <a:pt x="1487782" y="0"/>
                      <a:pt x="1543050" y="55267"/>
                      <a:pt x="1543050" y="123444"/>
                    </a:cubicBezTo>
                    <a:lnTo>
                      <a:pt x="1543050" y="3347964"/>
                    </a:lnTo>
                    <a:close/>
                  </a:path>
                </a:pathLst>
              </a:custGeom>
              <a:solidFill>
                <a:srgbClr val="ABB194"/>
              </a:solidFill>
            </p:spPr>
          </p:sp>
          <p:sp>
            <p:nvSpPr>
              <p:cNvPr id="26" name="Freeform 26"/>
              <p:cNvSpPr/>
              <p:nvPr/>
            </p:nvSpPr>
            <p:spPr>
              <a:xfrm>
                <a:off x="5246370" y="6676878"/>
                <a:ext cx="1543050" cy="4461835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4461835">
                    <a:moveTo>
                      <a:pt x="0" y="4461836"/>
                    </a:moveTo>
                    <a:lnTo>
                      <a:pt x="0" y="123444"/>
                    </a:lnTo>
                    <a:cubicBezTo>
                      <a:pt x="0" y="55268"/>
                      <a:pt x="55268" y="0"/>
                      <a:pt x="123444" y="0"/>
                    </a:cubicBezTo>
                    <a:lnTo>
                      <a:pt x="1419606" y="0"/>
                    </a:lnTo>
                    <a:cubicBezTo>
                      <a:pt x="1487782" y="0"/>
                      <a:pt x="1543050" y="55268"/>
                      <a:pt x="1543050" y="123444"/>
                    </a:cubicBezTo>
                    <a:lnTo>
                      <a:pt x="1543050" y="4461836"/>
                    </a:lnTo>
                    <a:close/>
                  </a:path>
                </a:pathLst>
              </a:custGeom>
              <a:solidFill>
                <a:srgbClr val="ABB194"/>
              </a:solidFill>
            </p:spPr>
          </p:sp>
          <p:sp>
            <p:nvSpPr>
              <p:cNvPr id="27" name="Freeform 27"/>
              <p:cNvSpPr/>
              <p:nvPr/>
            </p:nvSpPr>
            <p:spPr>
              <a:xfrm>
                <a:off x="6995160" y="5117459"/>
                <a:ext cx="1543050" cy="6021255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6021255">
                    <a:moveTo>
                      <a:pt x="0" y="6021255"/>
                    </a:moveTo>
                    <a:lnTo>
                      <a:pt x="0" y="123444"/>
                    </a:lnTo>
                    <a:cubicBezTo>
                      <a:pt x="0" y="90704"/>
                      <a:pt x="13005" y="59306"/>
                      <a:pt x="36156" y="36155"/>
                    </a:cubicBezTo>
                    <a:cubicBezTo>
                      <a:pt x="59306" y="13005"/>
                      <a:pt x="90705" y="0"/>
                      <a:pt x="123444" y="0"/>
                    </a:cubicBezTo>
                    <a:lnTo>
                      <a:pt x="1419606" y="0"/>
                    </a:lnTo>
                    <a:cubicBezTo>
                      <a:pt x="1487783" y="0"/>
                      <a:pt x="1543050" y="55268"/>
                      <a:pt x="1543050" y="123444"/>
                    </a:cubicBezTo>
                    <a:lnTo>
                      <a:pt x="1543050" y="6021255"/>
                    </a:lnTo>
                    <a:close/>
                  </a:path>
                </a:pathLst>
              </a:custGeom>
              <a:solidFill>
                <a:srgbClr val="ABB194"/>
              </a:solidFill>
            </p:spPr>
          </p:sp>
          <p:sp>
            <p:nvSpPr>
              <p:cNvPr id="28" name="Freeform 28"/>
              <p:cNvSpPr/>
              <p:nvPr/>
            </p:nvSpPr>
            <p:spPr>
              <a:xfrm>
                <a:off x="8743950" y="1107521"/>
                <a:ext cx="1543050" cy="10031193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10031193">
                    <a:moveTo>
                      <a:pt x="0" y="10031193"/>
                    </a:moveTo>
                    <a:lnTo>
                      <a:pt x="0" y="123444"/>
                    </a:lnTo>
                    <a:cubicBezTo>
                      <a:pt x="0" y="55268"/>
                      <a:pt x="55267" y="1"/>
                      <a:pt x="123444" y="0"/>
                    </a:cubicBezTo>
                    <a:lnTo>
                      <a:pt x="1419606" y="0"/>
                    </a:lnTo>
                    <a:cubicBezTo>
                      <a:pt x="1487783" y="1"/>
                      <a:pt x="1543050" y="55268"/>
                      <a:pt x="1543050" y="123444"/>
                    </a:cubicBezTo>
                    <a:lnTo>
                      <a:pt x="1543050" y="10031193"/>
                    </a:lnTo>
                    <a:close/>
                  </a:path>
                </a:pathLst>
              </a:custGeom>
              <a:solidFill>
                <a:srgbClr val="ABB194"/>
              </a:solidFill>
            </p:spPr>
          </p:sp>
          <p:sp>
            <p:nvSpPr>
              <p:cNvPr id="29" name="Freeform 29"/>
              <p:cNvSpPr/>
              <p:nvPr/>
            </p:nvSpPr>
            <p:spPr>
              <a:xfrm>
                <a:off x="0" y="10575428"/>
                <a:ext cx="1543050" cy="563286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563286">
                    <a:moveTo>
                      <a:pt x="0" y="0"/>
                    </a:moveTo>
                    <a:lnTo>
                      <a:pt x="1543050" y="0"/>
                    </a:lnTo>
                    <a:lnTo>
                      <a:pt x="1543050" y="563286"/>
                    </a:lnTo>
                    <a:lnTo>
                      <a:pt x="0" y="563286"/>
                    </a:lnTo>
                    <a:close/>
                  </a:path>
                </a:pathLst>
              </a:custGeom>
              <a:solidFill>
                <a:srgbClr val="DBE1C4"/>
              </a:solidFill>
            </p:spPr>
          </p:sp>
          <p:sp>
            <p:nvSpPr>
              <p:cNvPr id="30" name="Freeform 30"/>
              <p:cNvSpPr/>
              <p:nvPr/>
            </p:nvSpPr>
            <p:spPr>
              <a:xfrm>
                <a:off x="1748790" y="9351440"/>
                <a:ext cx="1543050" cy="1787274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1787274">
                    <a:moveTo>
                      <a:pt x="0" y="0"/>
                    </a:moveTo>
                    <a:lnTo>
                      <a:pt x="1543050" y="0"/>
                    </a:lnTo>
                    <a:lnTo>
                      <a:pt x="1543050" y="1787274"/>
                    </a:lnTo>
                    <a:lnTo>
                      <a:pt x="0" y="1787274"/>
                    </a:lnTo>
                    <a:close/>
                  </a:path>
                </a:pathLst>
              </a:custGeom>
              <a:solidFill>
                <a:srgbClr val="DBE1C4"/>
              </a:solidFill>
            </p:spPr>
          </p:sp>
          <p:sp>
            <p:nvSpPr>
              <p:cNvPr id="31" name="Freeform 31"/>
              <p:cNvSpPr/>
              <p:nvPr/>
            </p:nvSpPr>
            <p:spPr>
              <a:xfrm>
                <a:off x="3497580" y="8348744"/>
                <a:ext cx="1543050" cy="2789970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2789970">
                    <a:moveTo>
                      <a:pt x="0" y="0"/>
                    </a:moveTo>
                    <a:lnTo>
                      <a:pt x="1543050" y="0"/>
                    </a:lnTo>
                    <a:lnTo>
                      <a:pt x="1543050" y="2789970"/>
                    </a:lnTo>
                    <a:lnTo>
                      <a:pt x="0" y="2789970"/>
                    </a:lnTo>
                    <a:close/>
                  </a:path>
                </a:pathLst>
              </a:custGeom>
              <a:solidFill>
                <a:srgbClr val="DBE1C4"/>
              </a:solidFill>
            </p:spPr>
          </p:sp>
          <p:sp>
            <p:nvSpPr>
              <p:cNvPr id="32" name="Freeform 32"/>
              <p:cNvSpPr/>
              <p:nvPr/>
            </p:nvSpPr>
            <p:spPr>
              <a:xfrm>
                <a:off x="5246370" y="7569246"/>
                <a:ext cx="1543050" cy="3569468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3569468">
                    <a:moveTo>
                      <a:pt x="0" y="0"/>
                    </a:moveTo>
                    <a:lnTo>
                      <a:pt x="1543050" y="0"/>
                    </a:lnTo>
                    <a:lnTo>
                      <a:pt x="1543050" y="3569468"/>
                    </a:lnTo>
                    <a:lnTo>
                      <a:pt x="0" y="3569468"/>
                    </a:lnTo>
                    <a:close/>
                  </a:path>
                </a:pathLst>
              </a:custGeom>
              <a:solidFill>
                <a:srgbClr val="DBE1C4"/>
              </a:solidFill>
            </p:spPr>
          </p:sp>
          <p:sp>
            <p:nvSpPr>
              <p:cNvPr id="33" name="Freeform 33"/>
              <p:cNvSpPr/>
              <p:nvPr/>
            </p:nvSpPr>
            <p:spPr>
              <a:xfrm>
                <a:off x="6995160" y="6455515"/>
                <a:ext cx="1543050" cy="4683199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4683199">
                    <a:moveTo>
                      <a:pt x="0" y="0"/>
                    </a:moveTo>
                    <a:lnTo>
                      <a:pt x="1543050" y="0"/>
                    </a:lnTo>
                    <a:lnTo>
                      <a:pt x="1543050" y="4683199"/>
                    </a:lnTo>
                    <a:lnTo>
                      <a:pt x="0" y="4683199"/>
                    </a:lnTo>
                    <a:close/>
                  </a:path>
                </a:pathLst>
              </a:custGeom>
              <a:solidFill>
                <a:srgbClr val="DBE1C4"/>
              </a:solidFill>
            </p:spPr>
          </p:sp>
          <p:sp>
            <p:nvSpPr>
              <p:cNvPr id="34" name="Freeform 34"/>
              <p:cNvSpPr/>
              <p:nvPr/>
            </p:nvSpPr>
            <p:spPr>
              <a:xfrm>
                <a:off x="8743950" y="3336675"/>
                <a:ext cx="1543050" cy="7802039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7802039">
                    <a:moveTo>
                      <a:pt x="0" y="0"/>
                    </a:moveTo>
                    <a:lnTo>
                      <a:pt x="1543050" y="0"/>
                    </a:lnTo>
                    <a:lnTo>
                      <a:pt x="1543050" y="7802039"/>
                    </a:lnTo>
                    <a:lnTo>
                      <a:pt x="0" y="7802039"/>
                    </a:lnTo>
                    <a:close/>
                  </a:path>
                </a:pathLst>
              </a:custGeom>
              <a:solidFill>
                <a:srgbClr val="DBE1C4"/>
              </a:solidFill>
            </p:spPr>
          </p:sp>
          <p:sp>
            <p:nvSpPr>
              <p:cNvPr id="35" name="Freeform 35"/>
              <p:cNvSpPr/>
              <p:nvPr/>
            </p:nvSpPr>
            <p:spPr>
              <a:xfrm>
                <a:off x="0" y="11138714"/>
                <a:ext cx="1543050" cy="0"/>
              </a:xfrm>
              <a:custGeom>
                <a:avLst/>
                <a:gdLst/>
                <a:ahLst/>
                <a:cxnLst/>
                <a:rect l="l" t="t" r="r" b="b"/>
                <a:pathLst>
                  <a:path w="1543050">
                    <a:moveTo>
                      <a:pt x="0" y="0"/>
                    </a:moveTo>
                    <a:lnTo>
                      <a:pt x="1543050" y="0"/>
                    </a:lnTo>
                    <a:lnTo>
                      <a:pt x="154305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EDD5"/>
              </a:solidFill>
            </p:spPr>
          </p:sp>
          <p:sp>
            <p:nvSpPr>
              <p:cNvPr id="36" name="Freeform 36"/>
              <p:cNvSpPr/>
              <p:nvPr/>
            </p:nvSpPr>
            <p:spPr>
              <a:xfrm>
                <a:off x="1748790" y="10245077"/>
                <a:ext cx="1543050" cy="893637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893637">
                    <a:moveTo>
                      <a:pt x="0" y="0"/>
                    </a:moveTo>
                    <a:lnTo>
                      <a:pt x="1543050" y="0"/>
                    </a:lnTo>
                    <a:lnTo>
                      <a:pt x="1543050" y="893637"/>
                    </a:lnTo>
                    <a:lnTo>
                      <a:pt x="0" y="893637"/>
                    </a:lnTo>
                    <a:close/>
                  </a:path>
                </a:pathLst>
              </a:custGeom>
              <a:solidFill>
                <a:srgbClr val="E8EDD5"/>
              </a:solidFill>
            </p:spPr>
          </p:sp>
          <p:sp>
            <p:nvSpPr>
              <p:cNvPr id="37" name="Freeform 37"/>
              <p:cNvSpPr/>
              <p:nvPr/>
            </p:nvSpPr>
            <p:spPr>
              <a:xfrm>
                <a:off x="3497580" y="9464732"/>
                <a:ext cx="1543050" cy="1673982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1673982">
                    <a:moveTo>
                      <a:pt x="0" y="0"/>
                    </a:moveTo>
                    <a:lnTo>
                      <a:pt x="1543050" y="0"/>
                    </a:lnTo>
                    <a:lnTo>
                      <a:pt x="1543050" y="1673982"/>
                    </a:lnTo>
                    <a:lnTo>
                      <a:pt x="0" y="1673982"/>
                    </a:lnTo>
                    <a:close/>
                  </a:path>
                </a:pathLst>
              </a:custGeom>
              <a:solidFill>
                <a:srgbClr val="E8EDD5"/>
              </a:solidFill>
            </p:spPr>
          </p:sp>
          <p:sp>
            <p:nvSpPr>
              <p:cNvPr id="38" name="Freeform 38"/>
              <p:cNvSpPr/>
              <p:nvPr/>
            </p:nvSpPr>
            <p:spPr>
              <a:xfrm>
                <a:off x="5246370" y="9130888"/>
                <a:ext cx="1543050" cy="2007826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2007826">
                    <a:moveTo>
                      <a:pt x="0" y="0"/>
                    </a:moveTo>
                    <a:lnTo>
                      <a:pt x="1543050" y="0"/>
                    </a:lnTo>
                    <a:lnTo>
                      <a:pt x="1543050" y="2007826"/>
                    </a:lnTo>
                    <a:lnTo>
                      <a:pt x="0" y="2007826"/>
                    </a:lnTo>
                    <a:close/>
                  </a:path>
                </a:pathLst>
              </a:custGeom>
              <a:solidFill>
                <a:srgbClr val="E8EDD5"/>
              </a:solidFill>
            </p:spPr>
          </p:sp>
          <p:sp>
            <p:nvSpPr>
              <p:cNvPr id="39" name="Freeform 39"/>
              <p:cNvSpPr/>
              <p:nvPr/>
            </p:nvSpPr>
            <p:spPr>
              <a:xfrm>
                <a:off x="6995160" y="8685610"/>
                <a:ext cx="1543050" cy="2453104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2453104">
                    <a:moveTo>
                      <a:pt x="0" y="0"/>
                    </a:moveTo>
                    <a:lnTo>
                      <a:pt x="1543050" y="0"/>
                    </a:lnTo>
                    <a:lnTo>
                      <a:pt x="1543050" y="2453104"/>
                    </a:lnTo>
                    <a:lnTo>
                      <a:pt x="0" y="2453104"/>
                    </a:lnTo>
                    <a:close/>
                  </a:path>
                </a:pathLst>
              </a:custGeom>
              <a:solidFill>
                <a:srgbClr val="E8EDD5"/>
              </a:solidFill>
            </p:spPr>
          </p:sp>
          <p:sp>
            <p:nvSpPr>
              <p:cNvPr id="40" name="Freeform 40"/>
              <p:cNvSpPr/>
              <p:nvPr/>
            </p:nvSpPr>
            <p:spPr>
              <a:xfrm>
                <a:off x="8743950" y="7794983"/>
                <a:ext cx="1543050" cy="3343731"/>
              </a:xfrm>
              <a:custGeom>
                <a:avLst/>
                <a:gdLst/>
                <a:ahLst/>
                <a:cxnLst/>
                <a:rect l="l" t="t" r="r" b="b"/>
                <a:pathLst>
                  <a:path w="1543050" h="3343731">
                    <a:moveTo>
                      <a:pt x="0" y="0"/>
                    </a:moveTo>
                    <a:lnTo>
                      <a:pt x="1543050" y="0"/>
                    </a:lnTo>
                    <a:lnTo>
                      <a:pt x="1543050" y="3343731"/>
                    </a:lnTo>
                    <a:lnTo>
                      <a:pt x="0" y="3343731"/>
                    </a:lnTo>
                    <a:close/>
                  </a:path>
                </a:pathLst>
              </a:custGeom>
              <a:solidFill>
                <a:srgbClr val="E8EDD5"/>
              </a:solidFill>
            </p:spPr>
          </p:sp>
        </p:grp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46982" y="-532014"/>
            <a:ext cx="7837714" cy="11027179"/>
            <a:chOff x="0" y="0"/>
            <a:chExt cx="2371275" cy="333623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71275" cy="3336238"/>
            </a:xfrm>
            <a:custGeom>
              <a:avLst/>
              <a:gdLst/>
              <a:ahLst/>
              <a:cxnLst/>
              <a:rect l="l" t="t" r="r" b="b"/>
              <a:pathLst>
                <a:path w="2371275" h="3336238">
                  <a:moveTo>
                    <a:pt x="0" y="0"/>
                  </a:moveTo>
                  <a:lnTo>
                    <a:pt x="2371275" y="0"/>
                  </a:lnTo>
                  <a:lnTo>
                    <a:pt x="2371275" y="3336238"/>
                  </a:lnTo>
                  <a:lnTo>
                    <a:pt x="0" y="3336238"/>
                  </a:lnTo>
                  <a:close/>
                </a:path>
              </a:pathLst>
            </a:custGeom>
            <a:solidFill>
              <a:srgbClr val="727959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t="14239" b="14239"/>
          <a:stretch>
            <a:fillRect/>
          </a:stretch>
        </p:blipFill>
        <p:spPr>
          <a:xfrm>
            <a:off x="12895888" y="2563936"/>
            <a:ext cx="5392112" cy="25911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t="8025" b="8025"/>
          <a:stretch>
            <a:fillRect/>
          </a:stretch>
        </p:blipFill>
        <p:spPr>
          <a:xfrm>
            <a:off x="7490732" y="5193737"/>
            <a:ext cx="5405156" cy="2552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 t="10822" b="18174"/>
          <a:stretch>
            <a:fillRect/>
          </a:stretch>
        </p:blipFill>
        <p:spPr>
          <a:xfrm>
            <a:off x="7490732" y="0"/>
            <a:ext cx="5392112" cy="25524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rcRect b="12453"/>
          <a:stretch>
            <a:fillRect/>
          </a:stretch>
        </p:blipFill>
        <p:spPr>
          <a:xfrm>
            <a:off x="12882844" y="7746137"/>
            <a:ext cx="5392112" cy="25911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201104" y="3653365"/>
            <a:ext cx="5279024" cy="23266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FFFFFF"/>
                </a:solidFill>
                <a:latin typeface="Forum"/>
              </a:rPr>
              <a:t>КОМПЛЕКСНАЯ ЭКОСИСТЕМА МЕТЕООБЕСПЕЧЕНИЯ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262801" y="3691465"/>
            <a:ext cx="3452953" cy="341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2614"/>
              </a:lnSpc>
              <a:spcBef>
                <a:spcPct val="0"/>
              </a:spcBef>
            </a:pPr>
            <a:r>
              <a:rPr lang="en-US" sz="1867">
                <a:solidFill>
                  <a:srgbClr val="727959"/>
                </a:solidFill>
                <a:latin typeface="Forum"/>
              </a:rPr>
              <a:t>ПРИРОДООХРАННЫЙ КОМПЛЕКС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201368" y="6105038"/>
            <a:ext cx="3057932" cy="6726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2614"/>
              </a:lnSpc>
              <a:spcBef>
                <a:spcPct val="0"/>
              </a:spcBef>
            </a:pPr>
            <a:r>
              <a:rPr lang="en-US" sz="1867">
                <a:solidFill>
                  <a:srgbClr val="727959"/>
                </a:solidFill>
                <a:latin typeface="Forum"/>
              </a:rPr>
              <a:t>ФЕДЕРАЛЬНЫЕ СТРУКТУРЫ И НАСЕЛЕНИЕ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201368" y="1077032"/>
            <a:ext cx="3057932" cy="341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2614"/>
              </a:lnSpc>
              <a:spcBef>
                <a:spcPct val="0"/>
              </a:spcBef>
            </a:pPr>
            <a:r>
              <a:rPr lang="en-US" sz="1867">
                <a:solidFill>
                  <a:srgbClr val="727959"/>
                </a:solidFill>
                <a:latin typeface="Forum"/>
              </a:rPr>
              <a:t>ЛЕСНОЕ ХОЗЯЙСТВО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657822" y="8676788"/>
            <a:ext cx="3057932" cy="6726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2614"/>
              </a:lnSpc>
              <a:spcBef>
                <a:spcPct val="0"/>
              </a:spcBef>
            </a:pPr>
            <a:r>
              <a:rPr lang="en-US" sz="1867">
                <a:solidFill>
                  <a:srgbClr val="727959"/>
                </a:solidFill>
                <a:latin typeface="Forum"/>
              </a:rPr>
              <a:t>НАУЧНО-ОБРАЗОВАТЕЛЬНЫЙ КОМПЛЕКС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01104" y="6402962"/>
            <a:ext cx="5279024" cy="860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Forum"/>
              </a:rPr>
              <a:t>(РЕГИОНА, ФЕДЕРАЛЬНОГО ОКРУГА, РОССИЙСКОЙ ФЕДЕРАЦИИ)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33872" y="2512769"/>
            <a:ext cx="4451149" cy="4241922"/>
            <a:chOff x="0" y="0"/>
            <a:chExt cx="3996295" cy="38084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996294" cy="3808448"/>
            </a:xfrm>
            <a:custGeom>
              <a:avLst/>
              <a:gdLst/>
              <a:ahLst/>
              <a:cxnLst/>
              <a:rect l="l" t="t" r="r" b="b"/>
              <a:pathLst>
                <a:path w="3996294" h="3808448">
                  <a:moveTo>
                    <a:pt x="0" y="0"/>
                  </a:moveTo>
                  <a:lnTo>
                    <a:pt x="3996294" y="0"/>
                  </a:lnTo>
                  <a:lnTo>
                    <a:pt x="3996294" y="3808448"/>
                  </a:lnTo>
                  <a:lnTo>
                    <a:pt x="0" y="3808448"/>
                  </a:lnTo>
                  <a:close/>
                </a:path>
              </a:pathLst>
            </a:custGeom>
            <a:solidFill>
              <a:srgbClr val="ABB194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6697539" y="2512769"/>
            <a:ext cx="4451149" cy="4241922"/>
            <a:chOff x="0" y="0"/>
            <a:chExt cx="3996295" cy="380844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996294" cy="3808448"/>
            </a:xfrm>
            <a:custGeom>
              <a:avLst/>
              <a:gdLst/>
              <a:ahLst/>
              <a:cxnLst/>
              <a:rect l="l" t="t" r="r" b="b"/>
              <a:pathLst>
                <a:path w="3996294" h="3808448">
                  <a:moveTo>
                    <a:pt x="0" y="0"/>
                  </a:moveTo>
                  <a:lnTo>
                    <a:pt x="3996294" y="0"/>
                  </a:lnTo>
                  <a:lnTo>
                    <a:pt x="3996294" y="3808448"/>
                  </a:lnTo>
                  <a:lnTo>
                    <a:pt x="0" y="3808448"/>
                  </a:lnTo>
                  <a:close/>
                </a:path>
              </a:pathLst>
            </a:custGeom>
            <a:solidFill>
              <a:srgbClr val="ABB194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2232285" y="2512769"/>
            <a:ext cx="4451149" cy="4241922"/>
            <a:chOff x="0" y="0"/>
            <a:chExt cx="3996295" cy="380844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996294" cy="3808448"/>
            </a:xfrm>
            <a:custGeom>
              <a:avLst/>
              <a:gdLst/>
              <a:ahLst/>
              <a:cxnLst/>
              <a:rect l="l" t="t" r="r" b="b"/>
              <a:pathLst>
                <a:path w="3996294" h="3808448">
                  <a:moveTo>
                    <a:pt x="0" y="0"/>
                  </a:moveTo>
                  <a:lnTo>
                    <a:pt x="3996294" y="0"/>
                  </a:lnTo>
                  <a:lnTo>
                    <a:pt x="3996294" y="3808448"/>
                  </a:lnTo>
                  <a:lnTo>
                    <a:pt x="0" y="3808448"/>
                  </a:lnTo>
                  <a:close/>
                </a:path>
              </a:pathLst>
            </a:custGeom>
            <a:solidFill>
              <a:srgbClr val="ABB194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04950" y="2647053"/>
            <a:ext cx="4302044" cy="4302044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806994" y="2746910"/>
            <a:ext cx="6475028" cy="4102329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2651318" y="3148352"/>
            <a:ext cx="3613082" cy="2970756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504950" y="7545266"/>
            <a:ext cx="4108992" cy="888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34"/>
              </a:lnSpc>
              <a:spcBef>
                <a:spcPct val="0"/>
              </a:spcBef>
            </a:pPr>
            <a:r>
              <a:rPr lang="en-US" sz="2525">
                <a:solidFill>
                  <a:srgbClr val="727959"/>
                </a:solidFill>
                <a:latin typeface="Forum"/>
              </a:rPr>
              <a:t>СТРОИМ И РАЗВИВАЕМ МЕТЕОИНФРАСТРУКТУРУ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868618" y="7097591"/>
            <a:ext cx="4108992" cy="17837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34"/>
              </a:lnSpc>
              <a:spcBef>
                <a:spcPct val="0"/>
              </a:spcBef>
            </a:pPr>
            <a:r>
              <a:rPr lang="en-US" sz="2525">
                <a:solidFill>
                  <a:srgbClr val="727959"/>
                </a:solidFill>
                <a:latin typeface="Forum"/>
              </a:rPr>
              <a:t>СОЗДАЕМ СПЕЦИАЛИЗИРОВАННОЕ ПРОГРАММНОЕ ОБЕСПЕЧЕНИЕ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232285" y="7321428"/>
            <a:ext cx="4108992" cy="13360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34"/>
              </a:lnSpc>
              <a:spcBef>
                <a:spcPct val="0"/>
              </a:spcBef>
            </a:pPr>
            <a:r>
              <a:rPr lang="en-US" sz="2525">
                <a:solidFill>
                  <a:srgbClr val="727959"/>
                </a:solidFill>
                <a:latin typeface="Forum"/>
              </a:rPr>
              <a:t>ОБУЧАЕМ И ВОВЛЕКАЕМ В ПРОЦЕСС ДЕЙСТВУЮЩИХ И БУДУЩИХ СПЕЦИАЛИСТОВ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607865" y="904875"/>
            <a:ext cx="13072270" cy="9700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839"/>
              </a:lnSpc>
              <a:spcBef>
                <a:spcPct val="0"/>
              </a:spcBef>
            </a:pPr>
            <a:r>
              <a:rPr lang="en-US" sz="5599">
                <a:solidFill>
                  <a:srgbClr val="727959"/>
                </a:solidFill>
                <a:latin typeface="Forum"/>
              </a:rPr>
              <a:t>РЕГИОНАЛЬНЫЙ ПРОЕКТ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7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12111" b="12111"/>
          <a:stretch>
            <a:fillRect/>
          </a:stretch>
        </p:blipFill>
        <p:spPr>
          <a:xfrm>
            <a:off x="0" y="0"/>
            <a:ext cx="18288000" cy="8661355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47552" y="9104352"/>
            <a:ext cx="18088146" cy="741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5610"/>
              </a:lnSpc>
            </a:pPr>
            <a:r>
              <a:rPr lang="en-US" sz="5100">
                <a:solidFill>
                  <a:srgbClr val="FFFFFF"/>
                </a:solidFill>
                <a:latin typeface="Forum"/>
              </a:rPr>
              <a:t>«Будущее принадлежит тем, кто верит в красоту своих мечтаний»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065226" y="4545330"/>
            <a:ext cx="12157547" cy="10629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610"/>
              </a:lnSpc>
              <a:spcBef>
                <a:spcPct val="0"/>
              </a:spcBef>
            </a:pPr>
            <a:r>
              <a:rPr lang="en-US" sz="6150">
                <a:solidFill>
                  <a:srgbClr val="727959"/>
                </a:solidFill>
                <a:latin typeface="Forum"/>
              </a:rPr>
              <a:t>СПАСИБО ЗА ВНИМАНИЕ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727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18022" y="2802646"/>
            <a:ext cx="16949086" cy="2806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FFFFFF"/>
                </a:solidFill>
                <a:latin typeface="Forum"/>
              </a:rPr>
              <a:t>РЕГИОНАЛЬНАЯ ЦИФРОВАЯ АГРОМЕТЕОРОЛОГИЧЕСКАЯ СЕТЬ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15179" y="7465405"/>
            <a:ext cx="15297675" cy="1289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499"/>
              </a:lnSpc>
            </a:pPr>
            <a:r>
              <a:rPr lang="en-US" sz="2499">
                <a:solidFill>
                  <a:srgbClr val="FFFFFF"/>
                </a:solidFill>
                <a:latin typeface="Montserrat"/>
              </a:rPr>
              <a:t>Директор Ассоциации </a:t>
            </a:r>
          </a:p>
          <a:p>
            <a:pPr>
              <a:lnSpc>
                <a:spcPts val="3499"/>
              </a:lnSpc>
            </a:pPr>
            <a:r>
              <a:rPr lang="en-US" sz="2499">
                <a:solidFill>
                  <a:srgbClr val="FFFFFF"/>
                </a:solidFill>
                <a:latin typeface="Montserrat"/>
              </a:rPr>
              <a:t>инновационного развития АПК Томской области                                                                Билле Д.А</a:t>
            </a:r>
          </a:p>
          <a:p>
            <a:pPr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FFFFFF"/>
                </a:solidFill>
                <a:latin typeface="Montserrat"/>
              </a:rPr>
              <a:t>(регионального оператора проекта)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1426</TotalTime>
  <Words>627</Words>
  <Application>Microsoft Office PowerPoint</Application>
  <PresentationFormat>Произвольный</PresentationFormat>
  <Paragraphs>110</Paragraphs>
  <Slides>17</Slides>
  <Notes>1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Amazing Grotesk Ultra</vt:lpstr>
      <vt:lpstr>Arial</vt:lpstr>
      <vt:lpstr>Calibri</vt:lpstr>
      <vt:lpstr>Forum</vt:lpstr>
      <vt:lpstr>Montserrat</vt:lpstr>
      <vt:lpstr>Open Sauce Light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РЕАЛИЗАЦИЯ ПРОЕКТА РЕГИОНАЛЬНОЙ ЦИФРОВОЙ МЕТЕОРОЛОГИЧЕСКОЙ СЕТИ</dc:title>
  <dc:creator>Дмитрий Билле</dc:creator>
  <cp:lastModifiedBy>Алексей Емельянов</cp:lastModifiedBy>
  <cp:revision>10</cp:revision>
  <dcterms:created xsi:type="dcterms:W3CDTF">2006-08-16T00:00:00Z</dcterms:created>
  <dcterms:modified xsi:type="dcterms:W3CDTF">2022-03-24T13:24:01Z</dcterms:modified>
  <dc:identifier>DAE7lBaaXoY</dc:identifier>
</cp:coreProperties>
</file>