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53" r:id="rId2"/>
    <p:sldId id="375" r:id="rId3"/>
    <p:sldId id="383" r:id="rId4"/>
    <p:sldId id="384" r:id="rId5"/>
    <p:sldId id="385" r:id="rId6"/>
    <p:sldId id="386" r:id="rId7"/>
    <p:sldId id="387" r:id="rId8"/>
    <p:sldId id="389" r:id="rId9"/>
    <p:sldId id="388" r:id="rId10"/>
    <p:sldId id="390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120">
          <p15:clr>
            <a:srgbClr val="A4A3A4"/>
          </p15:clr>
        </p15:guide>
        <p15:guide id="4" pos="3545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FF99"/>
    <a:srgbClr val="FFDDDE"/>
    <a:srgbClr val="006600"/>
    <a:srgbClr val="008000"/>
    <a:srgbClr val="FFD961"/>
    <a:srgbClr val="99FF66"/>
    <a:srgbClr val="FFFFCC"/>
    <a:srgbClr val="F9E02B"/>
    <a:srgbClr val="FFFF00"/>
    <a:srgbClr val="E31E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18" autoAdjust="0"/>
    <p:restoredTop sz="94842" autoAdjust="0"/>
  </p:normalViewPr>
  <p:slideViewPr>
    <p:cSldViewPr snapToGrid="0">
      <p:cViewPr>
        <p:scale>
          <a:sx n="100" d="100"/>
          <a:sy n="100" d="100"/>
        </p:scale>
        <p:origin x="-354" y="-168"/>
      </p:cViewPr>
      <p:guideLst>
        <p:guide orient="horz" pos="2160"/>
        <p:guide pos="3840"/>
        <p:guide pos="3120"/>
        <p:guide pos="354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FE07B8-1A3F-4CA5-80AA-C50244152F6E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E753E-1B78-456D-9AC1-F99DA36006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792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E753E-1B78-456D-9AC1-F99DA360064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E753E-1B78-456D-9AC1-F99DA360064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E753E-1B78-456D-9AC1-F99DA360064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918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430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91" y="170974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91" y="458947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310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4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86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4" y="365129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3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3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199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577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304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4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2" y="98743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4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177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4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2" y="987437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4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751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139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81" y="365124"/>
            <a:ext cx="1971675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7" y="365124"/>
            <a:ext cx="5800725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166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2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2" y="1825624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56DDA-72A8-4E7A-8EF1-52D6F9DD3D2A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2" y="635636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CC534-8A41-4376-BAB3-7B17ACAD7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29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microsoft.com/office/2007/relationships/hdphoto" Target="../media/hdphoto1.wdp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microsoft.com/office/2007/relationships/hdphoto" Target="../media/hdphoto3.wdp"/><Relationship Id="rId10" Type="http://schemas.microsoft.com/office/2007/relationships/hdphoto" Target="../media/hdphoto5.wdp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9" t="26137" r="15865" b="25990"/>
          <a:stretch/>
        </p:blipFill>
        <p:spPr>
          <a:xfrm>
            <a:off x="3776175" y="2271220"/>
            <a:ext cx="2491124" cy="238768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4" cstate="print"/>
          <a:srcRect l="80571" t="52889" r="2957" b="10689"/>
          <a:stretch/>
        </p:blipFill>
        <p:spPr>
          <a:xfrm>
            <a:off x="1742851" y="416657"/>
            <a:ext cx="1381365" cy="124111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 cstate="print"/>
          <a:srcRect l="60095" t="12538" r="22825" b="59392"/>
          <a:stretch/>
        </p:blipFill>
        <p:spPr>
          <a:xfrm>
            <a:off x="6947181" y="5114565"/>
            <a:ext cx="1674580" cy="107368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/>
          <a:srcRect l="77847" b="48794"/>
          <a:stretch>
            <a:fillRect/>
          </a:stretch>
        </p:blipFill>
        <p:spPr>
          <a:xfrm>
            <a:off x="1633873" y="2708774"/>
            <a:ext cx="1470196" cy="144045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4" cstate="print"/>
          <a:srcRect l="1299" t="54198" r="81279" b="12338"/>
          <a:stretch/>
        </p:blipFill>
        <p:spPr>
          <a:xfrm>
            <a:off x="5113466" y="5030634"/>
            <a:ext cx="1515379" cy="113558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4" cstate="print"/>
          <a:srcRect l="39481" t="55166" r="40453" b="13110"/>
          <a:stretch/>
        </p:blipFill>
        <p:spPr>
          <a:xfrm>
            <a:off x="3321670" y="5263910"/>
            <a:ext cx="1434256" cy="88462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4" cstate="print"/>
          <a:srcRect l="38037" t="12771" r="40675" b="61951"/>
          <a:stretch/>
        </p:blipFill>
        <p:spPr>
          <a:xfrm>
            <a:off x="1375679" y="1744645"/>
            <a:ext cx="2179389" cy="100958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4" cstate="print"/>
          <a:srcRect l="59880" t="59553" r="21366" b="17212"/>
          <a:stretch/>
        </p:blipFill>
        <p:spPr>
          <a:xfrm>
            <a:off x="1715880" y="4361784"/>
            <a:ext cx="1498989" cy="72454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4" cstate="print"/>
          <a:srcRect l="20456" t="53455" r="61347" b="11761"/>
          <a:stretch/>
        </p:blipFill>
        <p:spPr>
          <a:xfrm>
            <a:off x="1715879" y="5280679"/>
            <a:ext cx="1216994" cy="907567"/>
          </a:xfrm>
          <a:prstGeom prst="rect">
            <a:avLst/>
          </a:prstGeom>
        </p:spPr>
      </p:pic>
      <p:pic>
        <p:nvPicPr>
          <p:cNvPr id="35" name="Picture 2" descr="C:\Users\310\Desktop\Презентация Сибирская Олива\межелого новое 60мм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544" y="416659"/>
            <a:ext cx="1239662" cy="120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310\Desktop\Презентация Сибирская Олива\лого олива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898" y="729644"/>
            <a:ext cx="1750261" cy="53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Users\310\Desktop\Презентация Сибирская Олива\0c49ad92087f645544e32bf20fc9c6e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71" y="510519"/>
            <a:ext cx="1239662" cy="123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6719456" y="4208034"/>
            <a:ext cx="2147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LLC Siberian</a:t>
            </a:r>
            <a:r>
              <a:rPr lang="ru-RU" b="1" dirty="0"/>
              <a:t> </a:t>
            </a:r>
            <a:r>
              <a:rPr lang="pl-PL" b="1" dirty="0"/>
              <a:t>Premier </a:t>
            </a:r>
            <a:endParaRPr lang="ru-RU" b="1" dirty="0"/>
          </a:p>
          <a:p>
            <a:r>
              <a:rPr lang="pl-PL" b="1" dirty="0"/>
              <a:t>Viet Nam</a:t>
            </a:r>
            <a:endParaRPr lang="ru-RU" b="1" dirty="0"/>
          </a:p>
        </p:txBody>
      </p:sp>
      <p:pic>
        <p:nvPicPr>
          <p:cNvPr id="39" name="Picture 2" descr="C:\Users\310\Desktop\Презентация Сибирская Олива\image0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58" b="18223"/>
          <a:stretch/>
        </p:blipFill>
        <p:spPr bwMode="auto">
          <a:xfrm>
            <a:off x="6545756" y="2792977"/>
            <a:ext cx="2132020" cy="127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827" y="1834382"/>
            <a:ext cx="1268124" cy="855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294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Заголовок 2"/>
          <p:cNvSpPr txBox="1">
            <a:spLocks/>
          </p:cNvSpPr>
          <p:nvPr/>
        </p:nvSpPr>
        <p:spPr>
          <a:xfrm>
            <a:off x="930530" y="299249"/>
            <a:ext cx="7718602" cy="72425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ru-RU" sz="2800" b="1" dirty="0">
                <a:solidFill>
                  <a:srgbClr val="E31E25"/>
                </a:solidFill>
                <a:latin typeface="+mn-lt"/>
              </a:rPr>
              <a:t>Переработка ППЖ (компостированного помета) в органические удобрения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49515" y="1081866"/>
            <a:ext cx="1874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Пометохранилище</a:t>
            </a:r>
          </a:p>
        </p:txBody>
      </p:sp>
      <p:pic>
        <p:nvPicPr>
          <p:cNvPr id="3074" name="Picture 2" descr="C:\Users\226\Desktop\Заготовка 3д проекции 2 пометохранилище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040" y="4418258"/>
            <a:ext cx="2390069" cy="99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056" y="3669689"/>
            <a:ext cx="905076" cy="67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46790" y="3778489"/>
            <a:ext cx="28487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Комплекс по переработке </a:t>
            </a:r>
          </a:p>
          <a:p>
            <a:r>
              <a:rPr lang="ru-RU" b="1" dirty="0"/>
              <a:t>куриного помета </a:t>
            </a:r>
          </a:p>
          <a:p>
            <a:r>
              <a:rPr lang="ru-RU" b="1" dirty="0"/>
              <a:t>в органические </a:t>
            </a:r>
          </a:p>
          <a:p>
            <a:r>
              <a:rPr lang="ru-RU" b="1" dirty="0"/>
              <a:t>удобрения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07244" y="5709335"/>
            <a:ext cx="913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Гуматы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4008" y="5714647"/>
            <a:ext cx="102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Гранулы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88524" y="5714647"/>
            <a:ext cx="1022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Россыпь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6673803" y="5483459"/>
            <a:ext cx="0" cy="344028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041940" y="5483460"/>
            <a:ext cx="293168" cy="231189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30532" y="1394675"/>
            <a:ext cx="149759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Обработка </a:t>
            </a:r>
            <a:r>
              <a:rPr lang="ru-RU" sz="2000" b="1" dirty="0"/>
              <a:t>куриного </a:t>
            </a:r>
          </a:p>
          <a:p>
            <a:r>
              <a:rPr lang="ru-RU" sz="2000" b="1" dirty="0"/>
              <a:t>помета в</a:t>
            </a:r>
          </a:p>
          <a:p>
            <a:r>
              <a:rPr lang="ru-RU" b="1" dirty="0"/>
              <a:t>птичниках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2323940" y="2395883"/>
            <a:ext cx="79007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819157" y="842643"/>
            <a:ext cx="3133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Внесение  биопрепаратов для ускоренного компостирования</a:t>
            </a:r>
          </a:p>
        </p:txBody>
      </p:sp>
      <p:pic>
        <p:nvPicPr>
          <p:cNvPr id="2051" name="Picture 3" descr="C:\Users\226\Desktop\Преза россельхоз\1i9wbgt7ho925h4jqx1t0s3f0i09z23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97" y="4744058"/>
            <a:ext cx="2318782" cy="169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190227" y="4447660"/>
            <a:ext cx="21145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Внесение в почву</a:t>
            </a:r>
          </a:p>
        </p:txBody>
      </p:sp>
      <p:pic>
        <p:nvPicPr>
          <p:cNvPr id="2052" name="Picture 4" descr="C:\Users\226\Desktop\Преза россельхоз\Без названия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826" y="1502040"/>
            <a:ext cx="812834" cy="82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Объект 4">
            <a:extLst>
              <a:ext uri="{FF2B5EF4-FFF2-40B4-BE49-F238E27FC236}">
                <a16:creationId xmlns:a16="http://schemas.microsoft.com/office/drawing/2014/main" xmlns="" id="{8799F7B5-B7F2-023A-FCF6-3ADEDC101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623" y="1427418"/>
            <a:ext cx="1642168" cy="1485785"/>
          </a:xfrm>
        </p:spPr>
      </p:pic>
      <p:sp>
        <p:nvSpPr>
          <p:cNvPr id="23" name="Скругленный прямоугольник 22"/>
          <p:cNvSpPr/>
          <p:nvPr/>
        </p:nvSpPr>
        <p:spPr>
          <a:xfrm>
            <a:off x="4998000" y="3524935"/>
            <a:ext cx="3858291" cy="2686601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6097115" y="6239093"/>
            <a:ext cx="19497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Запуск: </a:t>
            </a:r>
            <a:r>
              <a:rPr lang="ru-RU" sz="1400" b="1" dirty="0" smtClean="0">
                <a:solidFill>
                  <a:srgbClr val="FF0000"/>
                </a:solidFill>
              </a:rPr>
              <a:t>декабрь 2023г</a:t>
            </a:r>
            <a:r>
              <a:rPr lang="ru-RU" sz="1400" b="1" dirty="0">
                <a:solidFill>
                  <a:srgbClr val="FF0000"/>
                </a:solidFill>
              </a:rPr>
              <a:t>.</a:t>
            </a:r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5053697" y="2325253"/>
            <a:ext cx="71049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" name="Прямая соединительная линия 2047"/>
          <p:cNvCxnSpPr/>
          <p:nvPr/>
        </p:nvCxnSpPr>
        <p:spPr>
          <a:xfrm>
            <a:off x="7493606" y="2837424"/>
            <a:ext cx="1" cy="619137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3" name="Прямая со стрелкой 2052"/>
          <p:cNvCxnSpPr/>
          <p:nvPr/>
        </p:nvCxnSpPr>
        <p:spPr>
          <a:xfrm flipH="1">
            <a:off x="3758084" y="5631701"/>
            <a:ext cx="1239915" cy="0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6" name="Прямая со стрелкой 2065"/>
          <p:cNvCxnSpPr/>
          <p:nvPr/>
        </p:nvCxnSpPr>
        <p:spPr>
          <a:xfrm flipH="1">
            <a:off x="5998865" y="5483460"/>
            <a:ext cx="325694" cy="231189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\\192.168.2.3\home\Маркетинг\Обмен Маркетинг\15. ФОТО\2020 год\Ворошитель\IMG_982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267" y="1459045"/>
            <a:ext cx="2851041" cy="145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9853" r="10237" b="42991"/>
          <a:stretch/>
        </p:blipFill>
        <p:spPr bwMode="auto">
          <a:xfrm>
            <a:off x="2247484" y="3229775"/>
            <a:ext cx="2278393" cy="1257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Прямая соединительная линия 16"/>
          <p:cNvCxnSpPr>
            <a:stCxn id="2050" idx="2"/>
          </p:cNvCxnSpPr>
          <p:nvPr/>
        </p:nvCxnSpPr>
        <p:spPr>
          <a:xfrm>
            <a:off x="7295786" y="2915730"/>
            <a:ext cx="0" cy="42269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4525877" y="3338423"/>
            <a:ext cx="2769911" cy="0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1679327" y="3847497"/>
            <a:ext cx="0" cy="63976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endCxn id="1026" idx="1"/>
          </p:cNvCxnSpPr>
          <p:nvPr/>
        </p:nvCxnSpPr>
        <p:spPr>
          <a:xfrm>
            <a:off x="1679329" y="3858521"/>
            <a:ext cx="568155" cy="1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503655" y="2915728"/>
            <a:ext cx="1874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Компостирование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998045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Заголовок 2"/>
          <p:cNvSpPr txBox="1">
            <a:spLocks/>
          </p:cNvSpPr>
          <p:nvPr/>
        </p:nvSpPr>
        <p:spPr>
          <a:xfrm>
            <a:off x="823866" y="271242"/>
            <a:ext cx="8211492" cy="86792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</a:pPr>
            <a:r>
              <a:rPr lang="ru-RU" sz="2800" b="1" dirty="0">
                <a:solidFill>
                  <a:srgbClr val="E31E25"/>
                </a:solidFill>
                <a:latin typeface="+mn-lt"/>
              </a:rPr>
              <a:t>Комплекс по переработке ППЖ (куриного помета) в органические удобрения</a:t>
            </a: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039" y="3211681"/>
            <a:ext cx="1366600" cy="970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MH_Other_2">
            <a:extLst>
              <a:ext uri="{FF2B5EF4-FFF2-40B4-BE49-F238E27FC236}">
                <a16:creationId xmlns:a16="http://schemas.microsoft.com/office/drawing/2014/main" xmlns="" id="{1FCB3E78-6AF8-4AF5-A819-D88E88D81D8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4889" y="1490535"/>
            <a:ext cx="784739" cy="821952"/>
          </a:xfrm>
          <a:prstGeom prst="rect">
            <a:avLst/>
          </a:prstGeom>
          <a:solidFill>
            <a:srgbClr val="008000"/>
          </a:solidFill>
          <a:ln>
            <a:solidFill>
              <a:schemeClr val="accent6"/>
            </a:solidFill>
          </a:ln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E4D885D2-B241-4843-9278-E37E70AC0985}"/>
              </a:ext>
            </a:extLst>
          </p:cNvPr>
          <p:cNvSpPr txBox="1"/>
          <p:nvPr/>
        </p:nvSpPr>
        <p:spPr>
          <a:xfrm>
            <a:off x="6759740" y="1535257"/>
            <a:ext cx="2352848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1600" b="1" dirty="0"/>
              <a:t>ОБЩАЯ</a:t>
            </a:r>
          </a:p>
          <a:p>
            <a:pPr>
              <a:lnSpc>
                <a:spcPct val="80000"/>
              </a:lnSpc>
            </a:pPr>
            <a:r>
              <a:rPr lang="ru-RU" sz="1600" b="1" dirty="0"/>
              <a:t>ПРОИЗВОДИТЕЛЬНОСТЬ</a:t>
            </a:r>
          </a:p>
          <a:p>
            <a:pPr>
              <a:lnSpc>
                <a:spcPct val="80000"/>
              </a:lnSpc>
            </a:pPr>
            <a:endParaRPr lang="ru-RU" sz="1100" b="1" dirty="0"/>
          </a:p>
          <a:p>
            <a:pPr>
              <a:lnSpc>
                <a:spcPct val="80000"/>
              </a:lnSpc>
            </a:pPr>
            <a:r>
              <a:rPr lang="ru-RU" sz="2000" b="1" dirty="0"/>
              <a:t>60 000 </a:t>
            </a:r>
            <a:r>
              <a:rPr lang="ru-RU" sz="1600" b="1" dirty="0"/>
              <a:t>тн/год</a:t>
            </a:r>
          </a:p>
        </p:txBody>
      </p:sp>
      <p:sp>
        <p:nvSpPr>
          <p:cNvPr id="36" name="AutoShape 7"/>
          <p:cNvSpPr>
            <a:spLocks noChangeArrowheads="1"/>
          </p:cNvSpPr>
          <p:nvPr/>
        </p:nvSpPr>
        <p:spPr bwMode="auto">
          <a:xfrm>
            <a:off x="985120" y="1491283"/>
            <a:ext cx="4574645" cy="812448"/>
          </a:xfrm>
          <a:prstGeom prst="homePlate">
            <a:avLst>
              <a:gd name="adj" fmla="val 40030"/>
            </a:avLst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290215" indent="-290215">
              <a:lnSpc>
                <a:spcPct val="120000"/>
              </a:lnSpc>
              <a:defRPr/>
            </a:pPr>
            <a:endParaRPr lang="zh-CN" altLang="en-US" sz="1300" kern="0" dirty="0">
              <a:solidFill>
                <a:srgbClr val="646464"/>
              </a:solidFill>
              <a:latin typeface="Arial" pitchFamily="34" charset="0"/>
            </a:endParaRPr>
          </a:p>
        </p:txBody>
      </p:sp>
      <p:sp>
        <p:nvSpPr>
          <p:cNvPr id="37" name="AutoShape 8"/>
          <p:cNvSpPr>
            <a:spLocks noChangeArrowheads="1"/>
          </p:cNvSpPr>
          <p:nvPr/>
        </p:nvSpPr>
        <p:spPr bwMode="auto">
          <a:xfrm>
            <a:off x="4638083" y="1483815"/>
            <a:ext cx="517608" cy="812448"/>
          </a:xfrm>
          <a:prstGeom prst="chevron">
            <a:avLst>
              <a:gd name="adj" fmla="val 55472"/>
            </a:avLst>
          </a:prstGeom>
          <a:solidFill>
            <a:srgbClr val="008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sz="1950" kern="0" dirty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sp>
        <p:nvSpPr>
          <p:cNvPr id="38" name="AutoShape 8"/>
          <p:cNvSpPr>
            <a:spLocks noChangeArrowheads="1"/>
          </p:cNvSpPr>
          <p:nvPr/>
        </p:nvSpPr>
        <p:spPr bwMode="auto">
          <a:xfrm>
            <a:off x="2746773" y="1491283"/>
            <a:ext cx="517607" cy="812448"/>
          </a:xfrm>
          <a:prstGeom prst="chevron">
            <a:avLst>
              <a:gd name="adj" fmla="val 58811"/>
            </a:avLst>
          </a:prstGeom>
          <a:solidFill>
            <a:srgbClr val="008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sz="1950" kern="0" dirty="0">
              <a:solidFill>
                <a:sysClr val="windowText" lastClr="000000"/>
              </a:solidFill>
              <a:latin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83814" y="1666998"/>
            <a:ext cx="689420" cy="39241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sz="1950" i="1" dirty="0">
                <a:solidFill>
                  <a:srgbClr val="646464"/>
                </a:solidFill>
                <a:latin typeface="Impact" pitchFamily="34" charset="0"/>
              </a:rPr>
              <a:t>20</a:t>
            </a:r>
            <a:r>
              <a:rPr lang="ru-RU" altLang="zh-CN" sz="1950" i="1" dirty="0">
                <a:solidFill>
                  <a:srgbClr val="646464"/>
                </a:solidFill>
                <a:latin typeface="Impact" pitchFamily="34" charset="0"/>
              </a:rPr>
              <a:t>24</a:t>
            </a:r>
            <a:endParaRPr lang="zh-CN" altLang="en-US" sz="1950" i="1" dirty="0">
              <a:solidFill>
                <a:srgbClr val="646464"/>
              </a:solidFill>
              <a:latin typeface="Impact" pitchFamily="34" charset="0"/>
            </a:endParaRPr>
          </a:p>
        </p:txBody>
      </p:sp>
      <p:grpSp>
        <p:nvGrpSpPr>
          <p:cNvPr id="40" name="组合 15"/>
          <p:cNvGrpSpPr>
            <a:grpSpLocks/>
          </p:cNvGrpSpPr>
          <p:nvPr/>
        </p:nvGrpSpPr>
        <p:grpSpPr bwMode="auto">
          <a:xfrm>
            <a:off x="3540042" y="2135296"/>
            <a:ext cx="2392398" cy="1494313"/>
            <a:chOff x="3648595" y="3980383"/>
            <a:chExt cx="2189564" cy="1514780"/>
          </a:xfrm>
        </p:grpSpPr>
        <p:cxnSp>
          <p:nvCxnSpPr>
            <p:cNvPr id="41" name="直接连接符 19"/>
            <p:cNvCxnSpPr>
              <a:cxnSpLocks noChangeShapeType="1"/>
            </p:cNvCxnSpPr>
            <p:nvPr/>
          </p:nvCxnSpPr>
          <p:spPr bwMode="auto">
            <a:xfrm>
              <a:off x="3648595" y="3980383"/>
              <a:ext cx="0" cy="1514780"/>
            </a:xfrm>
            <a:prstGeom prst="line">
              <a:avLst/>
            </a:prstGeom>
            <a:noFill/>
            <a:ln w="9525" algn="ctr">
              <a:solidFill>
                <a:srgbClr val="888888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2" name="TextBox 41"/>
            <p:cNvSpPr txBox="1"/>
            <p:nvPr/>
          </p:nvSpPr>
          <p:spPr>
            <a:xfrm>
              <a:off x="3714879" y="4190814"/>
              <a:ext cx="2123280" cy="12050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zh-CN" sz="1950" b="1" kern="0" dirty="0">
                  <a:solidFill>
                    <a:srgbClr val="646464"/>
                  </a:solidFill>
                </a:rPr>
                <a:t>II</a:t>
              </a:r>
              <a:r>
                <a:rPr lang="ru-RU" altLang="zh-CN" sz="1950" b="1" kern="0" dirty="0">
                  <a:solidFill>
                    <a:srgbClr val="646464"/>
                  </a:solidFill>
                </a:rPr>
                <a:t> ОЧЕРЕДЬ</a:t>
              </a:r>
              <a:endParaRPr lang="en-US" altLang="zh-CN" sz="800" b="1" kern="0" dirty="0">
                <a:solidFill>
                  <a:srgbClr val="646464"/>
                </a:solidFill>
              </a:endParaRPr>
            </a:p>
            <a:p>
              <a:r>
                <a:rPr lang="ru-RU" altLang="zh-CN" sz="1400" dirty="0"/>
                <a:t>Ведется проектная </a:t>
              </a:r>
              <a:r>
                <a:rPr lang="ru-RU" altLang="zh-CN" sz="1400" dirty="0" smtClean="0"/>
                <a:t>работа</a:t>
              </a:r>
            </a:p>
            <a:p>
              <a:r>
                <a:rPr lang="ru-RU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Лини гумата калия</a:t>
              </a:r>
            </a:p>
            <a:p>
              <a:r>
                <a:rPr lang="ru-RU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Линия почва смесей</a:t>
              </a:r>
              <a:endParaRPr lang="ru-RU" altLang="zh-CN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94D44CE5-8AC3-4967-9404-3BA0C4DE923F}"/>
              </a:ext>
            </a:extLst>
          </p:cNvPr>
          <p:cNvSpPr txBox="1"/>
          <p:nvPr/>
        </p:nvSpPr>
        <p:spPr>
          <a:xfrm>
            <a:off x="1625570" y="1748697"/>
            <a:ext cx="702436" cy="39241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sz="1950" i="1" dirty="0">
                <a:solidFill>
                  <a:srgbClr val="FF0000"/>
                </a:solidFill>
                <a:latin typeface="Impact" pitchFamily="34" charset="0"/>
              </a:rPr>
              <a:t>20</a:t>
            </a:r>
            <a:r>
              <a:rPr lang="ru-RU" altLang="zh-CN" sz="1950" i="1" dirty="0">
                <a:solidFill>
                  <a:srgbClr val="FF0000"/>
                </a:solidFill>
                <a:latin typeface="Impact" pitchFamily="34" charset="0"/>
              </a:rPr>
              <a:t>23</a:t>
            </a:r>
            <a:endParaRPr lang="zh-CN" altLang="en-US" sz="1950" i="1" dirty="0">
              <a:solidFill>
                <a:srgbClr val="FF0000"/>
              </a:solidFill>
              <a:latin typeface="Impact" pitchFamily="34" charset="0"/>
            </a:endParaRPr>
          </a:p>
        </p:txBody>
      </p:sp>
      <p:grpSp>
        <p:nvGrpSpPr>
          <p:cNvPr id="44" name="组合 15">
            <a:extLst>
              <a:ext uri="{FF2B5EF4-FFF2-40B4-BE49-F238E27FC236}">
                <a16:creationId xmlns:a16="http://schemas.microsoft.com/office/drawing/2014/main" xmlns="" id="{F0308D01-C0A0-4C97-9740-3B9CB9F3AFBB}"/>
              </a:ext>
            </a:extLst>
          </p:cNvPr>
          <p:cNvGrpSpPr>
            <a:grpSpLocks/>
          </p:cNvGrpSpPr>
          <p:nvPr/>
        </p:nvGrpSpPr>
        <p:grpSpPr bwMode="auto">
          <a:xfrm>
            <a:off x="1143214" y="2068157"/>
            <a:ext cx="1771530" cy="1628599"/>
            <a:chOff x="3641103" y="3980384"/>
            <a:chExt cx="2716732" cy="1133528"/>
          </a:xfrm>
        </p:grpSpPr>
        <p:cxnSp>
          <p:nvCxnSpPr>
            <p:cNvPr id="45" name="直接连接符 19">
              <a:extLst>
                <a:ext uri="{FF2B5EF4-FFF2-40B4-BE49-F238E27FC236}">
                  <a16:creationId xmlns:a16="http://schemas.microsoft.com/office/drawing/2014/main" xmlns="" id="{E680F763-DD2A-49E9-BE88-215D699B886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648596" y="3980384"/>
              <a:ext cx="0" cy="1133528"/>
            </a:xfrm>
            <a:prstGeom prst="line">
              <a:avLst/>
            </a:prstGeom>
            <a:noFill/>
            <a:ln w="9525" algn="ctr">
              <a:solidFill>
                <a:srgbClr val="888888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070973DF-D814-46BF-8166-E33F496B0A15}"/>
                </a:ext>
              </a:extLst>
            </p:cNvPr>
            <p:cNvSpPr txBox="1"/>
            <p:nvPr/>
          </p:nvSpPr>
          <p:spPr>
            <a:xfrm>
              <a:off x="3641103" y="4171600"/>
              <a:ext cx="2716732" cy="875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en-US" altLang="zh-CN" sz="1950" b="1" kern="0" dirty="0">
                  <a:solidFill>
                    <a:srgbClr val="FF0000"/>
                  </a:solidFill>
                </a:rPr>
                <a:t>I</a:t>
              </a:r>
              <a:r>
                <a:rPr lang="ru-RU" altLang="zh-CN" sz="1950" b="1" kern="0" dirty="0">
                  <a:solidFill>
                    <a:srgbClr val="FF0000"/>
                  </a:solidFill>
                </a:rPr>
                <a:t> ОЧЕРЕДЬ</a:t>
              </a:r>
            </a:p>
            <a:p>
              <a:pPr>
                <a:lnSpc>
                  <a:spcPct val="150000"/>
                </a:lnSpc>
                <a:defRPr/>
              </a:pPr>
              <a:endParaRPr lang="ru-RU" altLang="zh-CN" sz="300" b="1" kern="0" dirty="0">
                <a:solidFill>
                  <a:srgbClr val="646464"/>
                </a:solidFill>
              </a:endParaRPr>
            </a:p>
            <a:p>
              <a:pPr>
                <a:defRPr/>
              </a:pPr>
              <a:r>
                <a:rPr lang="ru-RU" sz="1400" dirty="0">
                  <a:solidFill>
                    <a:srgbClr val="006600"/>
                  </a:solidFill>
                </a:rPr>
                <a:t>        </a:t>
              </a:r>
              <a:r>
                <a:rPr lang="ru-RU" sz="1400" b="1" dirty="0">
                  <a:solidFill>
                    <a:srgbClr val="006600"/>
                  </a:solidFill>
                </a:rPr>
                <a:t> 20 000 тн/год </a:t>
              </a:r>
            </a:p>
            <a:p>
              <a:pPr>
                <a:defRPr/>
              </a:pPr>
              <a:endParaRPr lang="ru-RU" sz="1400" dirty="0"/>
            </a:p>
            <a:p>
              <a:pPr>
                <a:defRPr/>
              </a:pPr>
              <a:r>
                <a:rPr lang="ru-RU" sz="1400" dirty="0"/>
                <a:t>         </a:t>
              </a:r>
              <a:r>
                <a:rPr lang="ru-RU" sz="1400" b="1" dirty="0" smtClean="0">
                  <a:solidFill>
                    <a:srgbClr val="006600"/>
                  </a:solidFill>
                </a:rPr>
                <a:t>300 </a:t>
              </a:r>
              <a:r>
                <a:rPr lang="ru-RU" sz="1400" b="1" dirty="0">
                  <a:solidFill>
                    <a:srgbClr val="006600"/>
                  </a:solidFill>
                </a:rPr>
                <a:t>млн.рублей </a:t>
              </a:r>
              <a:endParaRPr lang="en-US" sz="1400" b="1" dirty="0">
                <a:solidFill>
                  <a:srgbClr val="006600"/>
                </a:solidFill>
              </a:endParaRPr>
            </a:p>
          </p:txBody>
        </p:sp>
      </p:grpSp>
      <p:pic>
        <p:nvPicPr>
          <p:cNvPr id="7" name="Picture 2" descr="C:\Users\226\Desktop\Преза россельхоз\unnam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975" y="3254197"/>
            <a:ext cx="308642" cy="30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MH_Other_2">
            <a:extLst>
              <a:ext uri="{FF2B5EF4-FFF2-40B4-BE49-F238E27FC236}">
                <a16:creationId xmlns:a16="http://schemas.microsoft.com/office/drawing/2014/main" xmlns="" id="{1FCB3E78-6AF8-4AF5-A819-D88E88D81D8E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727" y="2882452"/>
            <a:ext cx="270810" cy="269891"/>
          </a:xfrm>
          <a:prstGeom prst="rect">
            <a:avLst/>
          </a:prstGeom>
          <a:solidFill>
            <a:srgbClr val="008000"/>
          </a:solidFill>
          <a:ln>
            <a:solidFill>
              <a:schemeClr val="accent6"/>
            </a:solidFill>
          </a:ln>
          <a:effectLst>
            <a:outerShdw blurRad="50800" dist="38100" dir="8100000" sx="102000" sy="102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075" name="Picture 3" descr="E:\Презентация документы\Завод помет\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6" r="6706"/>
          <a:stretch/>
        </p:blipFill>
        <p:spPr bwMode="auto">
          <a:xfrm>
            <a:off x="5559763" y="4261416"/>
            <a:ext cx="3190876" cy="183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Презентация документы\Завод помет\31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" r="2845"/>
          <a:stretch/>
        </p:blipFill>
        <p:spPr bwMode="auto">
          <a:xfrm>
            <a:off x="1004262" y="3758562"/>
            <a:ext cx="4339788" cy="266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819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A70551-47C9-4A0A-88C4-D11758141659}"/>
              </a:ext>
            </a:extLst>
          </p:cNvPr>
          <p:cNvSpPr txBox="1"/>
          <p:nvPr/>
        </p:nvSpPr>
        <p:spPr>
          <a:xfrm>
            <a:off x="778598" y="298827"/>
            <a:ext cx="8365402" cy="781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7">
              <a:lnSpc>
                <a:spcPct val="8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E31E25"/>
                </a:solidFill>
                <a:ea typeface="+mj-ea"/>
                <a:cs typeface="+mj-cs"/>
              </a:rPr>
              <a:t>Затраты понесённые на выполнение плана мероприятий </a:t>
            </a:r>
            <a:r>
              <a:rPr lang="ru-RU" sz="2800" b="1" dirty="0" smtClean="0">
                <a:solidFill>
                  <a:srgbClr val="E31E25"/>
                </a:solidFill>
                <a:ea typeface="+mj-ea"/>
                <a:cs typeface="+mj-cs"/>
              </a:rPr>
              <a:t>2019-2023 </a:t>
            </a:r>
            <a:r>
              <a:rPr lang="ru-RU" sz="2800" b="1" dirty="0">
                <a:solidFill>
                  <a:srgbClr val="E31E25"/>
                </a:solidFill>
                <a:ea typeface="+mj-ea"/>
                <a:cs typeface="+mj-cs"/>
              </a:rPr>
              <a:t>год </a:t>
            </a:r>
            <a:r>
              <a:rPr lang="en-US" sz="2800" b="1" dirty="0" smtClean="0">
                <a:solidFill>
                  <a:srgbClr val="E31E25"/>
                </a:solidFill>
                <a:ea typeface="+mj-ea"/>
                <a:cs typeface="+mj-cs"/>
              </a:rPr>
              <a:t>1</a:t>
            </a:r>
            <a:r>
              <a:rPr lang="ru-RU" sz="2800" b="1" dirty="0" smtClean="0">
                <a:solidFill>
                  <a:srgbClr val="E31E25"/>
                </a:solidFill>
                <a:ea typeface="+mj-ea"/>
                <a:cs typeface="+mj-cs"/>
              </a:rPr>
              <a:t> </a:t>
            </a:r>
            <a:r>
              <a:rPr lang="ru-RU" sz="2800" b="1" dirty="0">
                <a:solidFill>
                  <a:srgbClr val="E31E25"/>
                </a:solidFill>
                <a:ea typeface="+mj-ea"/>
                <a:cs typeface="+mj-cs"/>
              </a:rPr>
              <a:t>этап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6023398F-6A8C-83BB-13DF-B54754B4B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714429"/>
              </p:ext>
            </p:extLst>
          </p:nvPr>
        </p:nvGraphicFramePr>
        <p:xfrm>
          <a:off x="905346" y="1367227"/>
          <a:ext cx="8111905" cy="3879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9114">
                  <a:extLst>
                    <a:ext uri="{9D8B030D-6E8A-4147-A177-3AD203B41FA5}">
                      <a16:colId xmlns:a16="http://schemas.microsoft.com/office/drawing/2014/main" xmlns="" val="880507589"/>
                    </a:ext>
                  </a:extLst>
                </a:gridCol>
                <a:gridCol w="2542791">
                  <a:extLst>
                    <a:ext uri="{9D8B030D-6E8A-4147-A177-3AD203B41FA5}">
                      <a16:colId xmlns:a16="http://schemas.microsoft.com/office/drawing/2014/main" xmlns="" val="4201930452"/>
                    </a:ext>
                  </a:extLst>
                </a:gridCol>
              </a:tblGrid>
              <a:tr h="744547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1. Приобретение </a:t>
                      </a:r>
                      <a:r>
                        <a:rPr lang="ru-RU" sz="16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ворошильной</a:t>
                      </a:r>
                      <a:r>
                        <a:rPr lang="ru-RU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машины "Бахус" 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6C2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24 150 тыс. руб.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6C2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91044695"/>
                  </a:ext>
                </a:extLst>
              </a:tr>
              <a:tr h="658587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2. Приобретение грузовиков "</a:t>
                      </a:r>
                      <a:r>
                        <a:rPr lang="ru-RU" sz="1600" b="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Шакман</a:t>
                      </a:r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"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13 000 тыс. руб.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1068383"/>
                  </a:ext>
                </a:extLst>
              </a:tr>
              <a:tr h="688063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3. Научное сопровождение МИП "</a:t>
                      </a:r>
                      <a:r>
                        <a:rPr lang="ru-RU" sz="16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Кера-Тех</a:t>
                      </a:r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"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6C2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2 300 тыс. руб.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6C2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1709102"/>
                  </a:ext>
                </a:extLst>
              </a:tr>
              <a:tr h="668303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4. </a:t>
                      </a:r>
                      <a:r>
                        <a:rPr lang="ru-RU" sz="16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Оборудование завода</a:t>
                      </a:r>
                      <a:r>
                        <a:rPr lang="ru-RU" sz="16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сушки и гранулирования компоста 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ru-RU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71000 тыс. руб.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80161353"/>
                  </a:ext>
                </a:extLst>
              </a:tr>
              <a:tr h="706171">
                <a:tc>
                  <a:txBody>
                    <a:bodyPr/>
                    <a:lstStyle/>
                    <a:p>
                      <a:pPr algn="l"/>
                      <a:r>
                        <a:rPr lang="ru-RU" sz="16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ru-RU" sz="16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Строительная часть(участок</a:t>
                      </a:r>
                      <a:r>
                        <a:rPr lang="ru-RU" sz="16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компостирования, помещение завода, коммуникации газ вода электричество)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F6C2E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latin typeface="+mn-lt"/>
                          <a:cs typeface="Times New Roman" panose="02020603050405020304" pitchFamily="18" charset="0"/>
                        </a:rPr>
                        <a:t>190</a:t>
                      </a:r>
                      <a:r>
                        <a:rPr lang="ru-RU" sz="1600" baseline="0" dirty="0" smtClean="0">
                          <a:latin typeface="+mn-lt"/>
                          <a:cs typeface="Times New Roman" panose="02020603050405020304" pitchFamily="18" charset="0"/>
                        </a:rPr>
                        <a:t> тыс. руб.</a:t>
                      </a:r>
                      <a:endParaRPr lang="ru-RU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6C2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17781544"/>
                  </a:ext>
                </a:extLst>
              </a:tr>
              <a:tr h="413636"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>
                          <a:latin typeface="+mn-lt"/>
                          <a:cs typeface="Times New Roman" panose="02020603050405020304" pitchFamily="18" charset="0"/>
                        </a:rPr>
                        <a:t> Итого за три года: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+mn-lt"/>
                          <a:cs typeface="Times New Roman" panose="02020603050405020304" pitchFamily="18" charset="0"/>
                        </a:rPr>
                        <a:t>300</a:t>
                      </a:r>
                      <a:r>
                        <a:rPr lang="ru-RU" sz="1600" b="1" baseline="0" dirty="0" smtClean="0">
                          <a:latin typeface="+mn-lt"/>
                          <a:cs typeface="Times New Roman" panose="02020603050405020304" pitchFamily="18" charset="0"/>
                        </a:rPr>
                        <a:t> 000</a:t>
                      </a:r>
                      <a:r>
                        <a:rPr lang="ru-RU" sz="1600" b="1" dirty="0" smtClean="0"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latin typeface="+mn-lt"/>
                          <a:cs typeface="Times New Roman" panose="02020603050405020304" pitchFamily="18" charset="0"/>
                        </a:rPr>
                        <a:t>тыс. руб. 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93697269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3759AE0-C30B-CAD2-DA8D-0044D10D7140}"/>
              </a:ext>
            </a:extLst>
          </p:cNvPr>
          <p:cNvSpPr txBox="1"/>
          <p:nvPr/>
        </p:nvSpPr>
        <p:spPr>
          <a:xfrm>
            <a:off x="905346" y="5635628"/>
            <a:ext cx="6681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* За </a:t>
            </a:r>
            <a:r>
              <a:rPr lang="ru-RU" dirty="0" smtClean="0"/>
              <a:t>201</a:t>
            </a:r>
            <a:r>
              <a:rPr lang="en-US" dirty="0" smtClean="0"/>
              <a:t>9</a:t>
            </a:r>
            <a:r>
              <a:rPr lang="ru-RU" dirty="0" smtClean="0"/>
              <a:t>-20</a:t>
            </a:r>
            <a:r>
              <a:rPr lang="en-US" dirty="0" smtClean="0"/>
              <a:t>2</a:t>
            </a:r>
            <a:r>
              <a:rPr lang="ru-RU" dirty="0" smtClean="0"/>
              <a:t>3 </a:t>
            </a:r>
            <a:r>
              <a:rPr lang="ru-RU" dirty="0"/>
              <a:t>год 1 этап затрачено </a:t>
            </a:r>
            <a:r>
              <a:rPr lang="ru-RU" dirty="0" smtClean="0"/>
              <a:t>300 </a:t>
            </a:r>
            <a:r>
              <a:rPr lang="ru-RU" dirty="0"/>
              <a:t>000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171891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799752"/>
              </p:ext>
            </p:extLst>
          </p:nvPr>
        </p:nvGraphicFramePr>
        <p:xfrm>
          <a:off x="896543" y="2631978"/>
          <a:ext cx="8067546" cy="3576113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689182"/>
                <a:gridCol w="2689182"/>
                <a:gridCol w="2689182"/>
              </a:tblGrid>
              <a:tr h="579377">
                <a:tc>
                  <a:txBody>
                    <a:bodyPr/>
                    <a:lstStyle/>
                    <a:p>
                      <a:endParaRPr lang="ru-RU" sz="19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</a:tr>
              <a:tr h="2162884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3852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lnL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79A1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0560" y="3182326"/>
            <a:ext cx="2347999" cy="11701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41826" y="3182326"/>
            <a:ext cx="2347999" cy="11701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700937" y="3182326"/>
            <a:ext cx="2347999" cy="11701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16847" y="877999"/>
            <a:ext cx="8197952" cy="144558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dirty="0" smtClean="0"/>
              <a:t>ТУ </a:t>
            </a:r>
            <a:r>
              <a:rPr lang="ru-RU" sz="1400" dirty="0"/>
              <a:t>20.15.80-001-45575991-2020, Регистрационный номер 002583.</a:t>
            </a:r>
          </a:p>
          <a:p>
            <a:r>
              <a:rPr lang="ru-RU" sz="1400" dirty="0" smtClean="0"/>
              <a:t>Технологический регламент  </a:t>
            </a:r>
          </a:p>
          <a:p>
            <a:r>
              <a:rPr lang="ru-RU" sz="1400" dirty="0" smtClean="0"/>
              <a:t>Паспорта безопасности </a:t>
            </a:r>
            <a:r>
              <a:rPr lang="ru-RU" sz="1400" dirty="0"/>
              <a:t>в соответствии с ГОСТ 30333-2007</a:t>
            </a:r>
          </a:p>
          <a:p>
            <a:r>
              <a:rPr lang="ru-RU" sz="1400" dirty="0"/>
              <a:t>Проект </a:t>
            </a:r>
            <a:r>
              <a:rPr lang="ru-RU" sz="1400" dirty="0" smtClean="0"/>
              <a:t>тарных этикеток</a:t>
            </a:r>
            <a:endParaRPr lang="ru-RU" sz="1400" dirty="0"/>
          </a:p>
          <a:p>
            <a:r>
              <a:rPr lang="ru-RU" sz="1400" dirty="0"/>
              <a:t>Рекомендации о транспортировке, применении и </a:t>
            </a:r>
            <a:r>
              <a:rPr lang="ru-RU" sz="1400" dirty="0" smtClean="0"/>
              <a:t>хранении</a:t>
            </a:r>
          </a:p>
          <a:p>
            <a:r>
              <a:rPr lang="ru-RU" sz="1400" dirty="0" smtClean="0">
                <a:ea typeface="Roboto" pitchFamily="2" charset="0"/>
                <a:cs typeface="Roboto" pitchFamily="2" charset="0"/>
              </a:rPr>
              <a:t>Сертификаты соответствия: </a:t>
            </a:r>
          </a:p>
          <a:p>
            <a:r>
              <a:rPr lang="ru-RU" sz="1400" dirty="0" smtClean="0">
                <a:ea typeface="Roboto" pitchFamily="2" charset="0"/>
                <a:cs typeface="Roboto" pitchFamily="2" charset="0"/>
              </a:rPr>
              <a:t>Эко (требования экологической безопасности) РОСС </a:t>
            </a:r>
            <a:r>
              <a:rPr lang="en-US" sz="1400" dirty="0" smtClean="0">
                <a:ea typeface="Roboto" pitchFamily="2" charset="0"/>
                <a:cs typeface="Roboto" pitchFamily="2" charset="0"/>
              </a:rPr>
              <a:t>RU.31915.</a:t>
            </a:r>
            <a:r>
              <a:rPr lang="ru-RU" sz="1400" dirty="0" smtClean="0">
                <a:ea typeface="Roboto" pitchFamily="2" charset="0"/>
                <a:cs typeface="Roboto" pitchFamily="2" charset="0"/>
              </a:rPr>
              <a:t>04ПРБ0.ОС.03.07201</a:t>
            </a:r>
          </a:p>
          <a:p>
            <a:r>
              <a:rPr lang="ru-RU" sz="1400" dirty="0" smtClean="0">
                <a:ea typeface="Roboto" pitchFamily="2" charset="0"/>
                <a:cs typeface="Roboto" pitchFamily="2" charset="0"/>
              </a:rPr>
              <a:t>Экологический сертификат соответствия СЕР(2768)-Г-618/ОС-51</a:t>
            </a:r>
          </a:p>
          <a:p>
            <a:r>
              <a:rPr lang="ru-RU" sz="1400" dirty="0" smtClean="0">
                <a:ea typeface="Roboto" pitchFamily="2" charset="0"/>
                <a:cs typeface="Roboto" pitchFamily="2" charset="0"/>
              </a:rPr>
              <a:t>Сертификат соответствия  СДС НИИ.</a:t>
            </a:r>
            <a:r>
              <a:rPr lang="en-US" sz="1400" dirty="0" smtClean="0">
                <a:ea typeface="Roboto" pitchFamily="2" charset="0"/>
                <a:cs typeface="Roboto" pitchFamily="2" charset="0"/>
              </a:rPr>
              <a:t>RU</a:t>
            </a:r>
            <a:r>
              <a:rPr lang="ru-RU" sz="1400" dirty="0" smtClean="0">
                <a:ea typeface="Roboto" pitchFamily="2" charset="0"/>
                <a:cs typeface="Roboto" pitchFamily="2" charset="0"/>
              </a:rPr>
              <a:t>.ОС08.00388</a:t>
            </a:r>
            <a:endParaRPr lang="ru-RU" sz="1400" dirty="0">
              <a:ea typeface="Roboto" pitchFamily="2" charset="0"/>
              <a:cs typeface="Roboto" pitchFamily="2" charset="0"/>
            </a:endParaRPr>
          </a:p>
        </p:txBody>
      </p:sp>
      <p:pic>
        <p:nvPicPr>
          <p:cNvPr id="7" name="Picture 2" descr="F:\Резервная копия\копия от 6.12.2020\2020\IMG_29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56" b="89904" l="108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56560" y="3643893"/>
            <a:ext cx="2005329" cy="150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82" b="100000" l="9648" r="869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23" t="861" r="12273"/>
          <a:stretch/>
        </p:blipFill>
        <p:spPr bwMode="auto">
          <a:xfrm>
            <a:off x="1210237" y="3418701"/>
            <a:ext cx="2045057" cy="195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557" b="82862" l="0" r="968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273" b="16126"/>
          <a:stretch/>
        </p:blipFill>
        <p:spPr bwMode="auto">
          <a:xfrm>
            <a:off x="3940693" y="3396733"/>
            <a:ext cx="2018518" cy="195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82461" y="6176291"/>
            <a:ext cx="82667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ea typeface="Microsoft YaHei" pitchFamily="34" charset="-122"/>
              </a:rPr>
              <a:t>Содержат дополнительных микроэлементы</a:t>
            </a:r>
            <a:r>
              <a:rPr lang="en-US" b="1" dirty="0" smtClean="0">
                <a:solidFill>
                  <a:srgbClr val="006600"/>
                </a:solidFill>
                <a:ea typeface="Microsoft YaHei" pitchFamily="34" charset="-122"/>
              </a:rPr>
              <a:t> </a:t>
            </a:r>
            <a:r>
              <a:rPr lang="en-US" b="1" dirty="0">
                <a:solidFill>
                  <a:srgbClr val="006600"/>
                </a:solidFill>
                <a:ea typeface="Microsoft YaHei" pitchFamily="34" charset="-122"/>
              </a:rPr>
              <a:t>Zn, Cu, Fe, Co, Mn</a:t>
            </a:r>
            <a:endParaRPr lang="ru-RU" b="1" dirty="0">
              <a:solidFill>
                <a:srgbClr val="006600"/>
              </a:solidFill>
              <a:ea typeface="Microsoft YaHei" pitchFamily="34" charset="-122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35152" y="-5179"/>
            <a:ext cx="8229600" cy="845883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Получаемые органические удобрения </a:t>
            </a:r>
            <a:r>
              <a:rPr lang="ru-RU" b="1" dirty="0" smtClean="0">
                <a:solidFill>
                  <a:srgbClr val="996633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 </a:t>
            </a:r>
            <a:endParaRPr lang="ru-RU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07530" y="5368553"/>
            <a:ext cx="2676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Азот не менее 5.0%</a:t>
            </a: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Фосфор не менее 4.5%</a:t>
            </a: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Калий не менее 3.0%</a:t>
            </a:r>
          </a:p>
          <a:p>
            <a:pPr algn="ctr"/>
            <a:r>
              <a:rPr lang="en-US" sz="1200" dirty="0"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200" dirty="0">
                <a:ea typeface="Roboto Medium" pitchFamily="2" charset="0"/>
                <a:cs typeface="Roboto Medium" pitchFamily="2" charset="0"/>
              </a:rPr>
              <a:t> не менее 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7.2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18358" y="5407557"/>
            <a:ext cx="2520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Азот  не 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менее 8.6%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Фосфор не менее 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7.5%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Калий  не менее 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2.5%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  <a:p>
            <a:pPr algn="ctr"/>
            <a:r>
              <a:rPr lang="en-US" sz="1200" dirty="0" smtClean="0"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 не менее 6.0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2624" y="5398933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Азот не менее 5.0%</a:t>
            </a: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Фосфор не менее  4.5%</a:t>
            </a:r>
          </a:p>
          <a:p>
            <a:pPr algn="ctr"/>
            <a:r>
              <a:rPr lang="ru-RU" sz="1200" dirty="0">
                <a:ea typeface="Roboto Medium" pitchFamily="2" charset="0"/>
                <a:cs typeface="Roboto Medium" pitchFamily="2" charset="0"/>
              </a:rPr>
              <a:t>Калий не менее 3.0%</a:t>
            </a:r>
          </a:p>
          <a:p>
            <a:pPr algn="ctr"/>
            <a:r>
              <a:rPr lang="en-US" sz="1200" dirty="0"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200" dirty="0">
                <a:ea typeface="Roboto Medium" pitchFamily="2" charset="0"/>
                <a:cs typeface="Roboto Medium" pitchFamily="2" charset="0"/>
              </a:rPr>
              <a:t> не менее </a:t>
            </a:r>
            <a:r>
              <a:rPr lang="ru-RU" sz="1200" dirty="0" smtClean="0">
                <a:ea typeface="Roboto Medium" pitchFamily="2" charset="0"/>
                <a:cs typeface="Roboto Medium" pitchFamily="2" charset="0"/>
              </a:rPr>
              <a:t>6.3</a:t>
            </a:r>
            <a:endParaRPr lang="ru-RU" sz="1200" dirty="0">
              <a:ea typeface="Roboto Medium" pitchFamily="2" charset="0"/>
              <a:cs typeface="Roboto Medium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42977" y="2878462"/>
            <a:ext cx="1979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a typeface="Roboto" pitchFamily="2" charset="0"/>
                <a:cs typeface="Roboto" pitchFamily="2" charset="0"/>
              </a:rPr>
              <a:t>Марка «Россыпь</a:t>
            </a:r>
            <a:r>
              <a:rPr lang="ru-RU" sz="1600" b="1" dirty="0">
                <a:solidFill>
                  <a:schemeClr val="bg1"/>
                </a:solidFill>
                <a:ea typeface="Roboto" pitchFamily="2" charset="0"/>
                <a:cs typeface="Roboto" pitchFamily="2" charset="0"/>
              </a:rPr>
              <a:t>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1863" y="2902280"/>
            <a:ext cx="19288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ea typeface="Roboto" pitchFamily="2" charset="0"/>
                <a:cs typeface="Roboto" pitchFamily="2" charset="0"/>
              </a:rPr>
              <a:t>Марка «Гранула»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68839" y="2944843"/>
            <a:ext cx="2279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ea typeface="Roboto" pitchFamily="2" charset="0"/>
                <a:cs typeface="Roboto" pitchFamily="2" charset="0"/>
              </a:rPr>
              <a:t>Марка «Жидкий»</a:t>
            </a:r>
            <a:endParaRPr lang="en-US" sz="1600" b="1" dirty="0">
              <a:solidFill>
                <a:schemeClr val="bg1"/>
              </a:solidFill>
              <a:ea typeface="Roboto" pitchFamily="2" charset="0"/>
              <a:cs typeface="Roboto" pitchFamily="2" charset="0"/>
            </a:endParaRPr>
          </a:p>
        </p:txBody>
      </p:sp>
      <p:pic>
        <p:nvPicPr>
          <p:cNvPr id="21" name="Picture 2" descr="Etiz теплоизоляция и композитная арматура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4629" r="20357" b="4185"/>
          <a:stretch/>
        </p:blipFill>
        <p:spPr bwMode="auto">
          <a:xfrm>
            <a:off x="8001950" y="139474"/>
            <a:ext cx="810385" cy="74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Мошенница Романова Маргарита Ивановна 23.08.1969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539" y="1800459"/>
            <a:ext cx="681623" cy="68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Экологическая сертификация - СТАНДАРТИЗАЦИЯ И СЕРТИФИКАЦИЯ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538" y="1023834"/>
            <a:ext cx="645796" cy="62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867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736056" y="2489669"/>
            <a:ext cx="5723732" cy="1296987"/>
          </a:xfrm>
          <a:prstGeom prst="rect">
            <a:avLst/>
          </a:prstGeom>
        </p:spPr>
        <p:txBody>
          <a:bodyPr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en-US" sz="2400" dirty="0">
              <a:ea typeface="Roboto Medium" pitchFamily="2" charset="0"/>
              <a:cs typeface="Roboto Medium" pitchFamily="2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45663" t="26192" r="13054" b="42010"/>
          <a:stretch/>
        </p:blipFill>
        <p:spPr bwMode="auto">
          <a:xfrm>
            <a:off x="2736056" y="233831"/>
            <a:ext cx="4203588" cy="2061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3"/>
          <a:srcRect l="20032" t="15385" r="27083" b="15383"/>
          <a:stretch/>
        </p:blipFill>
        <p:spPr bwMode="auto">
          <a:xfrm>
            <a:off x="1093371" y="2749775"/>
            <a:ext cx="3957386" cy="2806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414\AppData\Local\Temp\nsr4D83.tmp\ContainedTemp\IMG-20240313-WA00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942" y="4612893"/>
            <a:ext cx="3254023" cy="173443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AutoShape 4" descr="https://mail.rambler.ru/r/view/INBOX/10668?cache_id=1298697907&amp;part_id=2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6" descr="https://mail.rambler.ru/r/view/INBOX/10668?cache_id=1298697907&amp;part_id=2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9" descr="https://mail.rambler.ru/r/view/INBOX/10668?cache_id=1298697907&amp;part_id=2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C:\Users\User\Downloads\IMG-20240314-WA0016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942" y="2749777"/>
            <a:ext cx="3254023" cy="176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034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212227"/>
              </p:ext>
            </p:extLst>
          </p:nvPr>
        </p:nvGraphicFramePr>
        <p:xfrm>
          <a:off x="914399" y="1281740"/>
          <a:ext cx="8039596" cy="51182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20687"/>
                <a:gridCol w="1496291"/>
                <a:gridCol w="1056904"/>
                <a:gridCol w="1128155"/>
                <a:gridCol w="1104406"/>
                <a:gridCol w="1033153"/>
              </a:tblGrid>
              <a:tr h="2278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показателей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НД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Единицы измерения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Результаты испытаний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«Россыпь»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«Гранула»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«Жидкий»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  <a:tr h="2898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влаги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ГОСТ 26713-85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%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1,8±0,3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2,2±0,3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94,3±0,4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403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Водородный показатель (рН)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ГОСТ 27979-88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ед. рН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6,6±0,3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6,7±0,3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6,8±0,3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60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золы в пересчёте на сухое вещество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ГОСТ 26714-85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%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13,4±0,4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14,1±0,4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6,6±0,4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60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азота в пересчете на сухое вещество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ГОСТ 26715 - 85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%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5,5±0,3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5,3±0,3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8,8±0,3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60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фосфора в пересчете на сухое вещество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ГОСТ 26717 - 85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%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4,7±0,2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4,6±0,2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7,6±0,3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60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калия в пересчете на сухое вещество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ГОСТ 26718 - 85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%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Более 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Более 3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7,46± 0,10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7428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органического вещества в пересчете на углерод (С)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ГОСТ 27980-88, п.1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%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44,5±0,4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43,0±0,3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44,7 ±0,4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806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Массовая доля аммонийного азота, в пересчете на сухое вещество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ГОСТ 26716-85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%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0,66±0,14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0,51±0,14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1,31±0,14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835152" y="26353"/>
            <a:ext cx="8229600" cy="845883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Показатели </a:t>
            </a:r>
            <a:r>
              <a:rPr lang="ru-RU" sz="2800" b="1" dirty="0">
                <a:solidFill>
                  <a:srgbClr val="E31E25"/>
                </a:solidFill>
                <a:latin typeface="+mn-lt"/>
              </a:rPr>
              <a:t>качества и безопасности органического удобрения «Биокомпост «Агро –М</a:t>
            </a: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»</a:t>
            </a:r>
            <a:endParaRPr lang="ru-RU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586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35152" y="26353"/>
            <a:ext cx="8229600" cy="845883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Показатели </a:t>
            </a:r>
            <a:r>
              <a:rPr lang="ru-RU" sz="2800" b="1" dirty="0">
                <a:solidFill>
                  <a:srgbClr val="E31E25"/>
                </a:solidFill>
                <a:latin typeface="+mn-lt"/>
              </a:rPr>
              <a:t>качества и безопасности органического удобрения «Биокомпост «Агро –М</a:t>
            </a: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»</a:t>
            </a:r>
            <a:endParaRPr lang="ru-RU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975765"/>
              </p:ext>
            </p:extLst>
          </p:nvPr>
        </p:nvGraphicFramePr>
        <p:xfrm>
          <a:off x="933243" y="1497930"/>
          <a:ext cx="8044502" cy="50777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6178"/>
                <a:gridCol w="2171956"/>
                <a:gridCol w="1068779"/>
                <a:gridCol w="1128156"/>
                <a:gridCol w="1116280"/>
                <a:gridCol w="1033153"/>
              </a:tblGrid>
              <a:tr h="21031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РАДИОНУКЛИДЫ: 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Удельная активность цезия - 137</a:t>
                      </a: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МИ активность радионуклидов с использованием сцинтилляционного гамма-спектрометра с программным обеспечением «Прогресс», М. 2003.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Бк/кг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3,0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3,0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3,0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Удельная активность радия - 226</a:t>
                      </a: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Бк/кг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Менее 7,0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7,0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7,0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Удельная активность тория - 232</a:t>
                      </a: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Бк/кг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8,0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8,0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8,0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Удельная активность калия - 40</a:t>
                      </a:r>
                    </a:p>
                  </a:txBody>
                  <a:tcPr marL="10319" marR="10319" marT="0" marB="0" anchor="ctr">
                    <a:solidFill>
                      <a:srgbClr val="FFD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Бк/кг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419 ±143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439±117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326,4± 85,7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21031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ТЯЖЕЛЫЕ МЕТАЛЛЫ: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  <a:tr h="2406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Массовая доля свинца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ГОСТ Р 53218- 2008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мг/кг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Менее 0,1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Менее 0,1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Массовая доля кадмия 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мг/кг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1051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Массовая доля ртути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Методические указания по определению тяжелых металлов в почвах сельхозугодий и продукции растениеводства, ЦИНАО, М., 1992 г.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мг/кг</a:t>
                      </a:r>
                      <a:endParaRPr lang="ru-RU" sz="12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0,1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12618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Массовая доля мышьяка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ФР.1.31.2003.00912 – Методика выполнения измерений массовой доли мышьяка в пробах почв методом беспламенной атомно - абсорбционной спектрометрии 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мг/кг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0,5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0,5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Менее 0,5</a:t>
                      </a: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304679"/>
              </p:ext>
            </p:extLst>
          </p:nvPr>
        </p:nvGraphicFramePr>
        <p:xfrm>
          <a:off x="930154" y="1029979"/>
          <a:ext cx="8039596" cy="455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5032"/>
                <a:gridCol w="2171946"/>
                <a:gridCol w="1056904"/>
                <a:gridCol w="1128155"/>
                <a:gridCol w="1104406"/>
                <a:gridCol w="1033153"/>
              </a:tblGrid>
              <a:tr h="2278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показателей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НД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Единицы измерения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Результаты испытаний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«Россыпь»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«Гранула»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«Жидкий»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018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691849"/>
              </p:ext>
            </p:extLst>
          </p:nvPr>
        </p:nvGraphicFramePr>
        <p:xfrm>
          <a:off x="953393" y="1529253"/>
          <a:ext cx="7993118" cy="48076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9545"/>
                <a:gridCol w="2490952"/>
                <a:gridCol w="1056289"/>
                <a:gridCol w="1087821"/>
                <a:gridCol w="1103586"/>
                <a:gridCol w="984925"/>
              </a:tblGrid>
              <a:tr h="22783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ПЕСТИЦИДЫ: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41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ГХЦГ и изомеры, сумма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ФР.1.31.2010.07610 – Методика измерений остаточных количеств пестицидов в пробах овощей, фруктов, зерна и почв методом хромато-масс- спектрометрии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мг/кг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1241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ДДТ и его метаболиты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ФР.1.31.2010.07610 – Методика измерений остаточных количеств пестицидов в пробах овощей, фруктов, зерна и почв методом хромато-масс- спектрометрии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n-lt"/>
                        </a:rPr>
                        <a:t>мг/кг</a:t>
                      </a:r>
                      <a:endParaRPr lang="ru-RU" sz="13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0,01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22783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ПХБ: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86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Полихлорированные</a:t>
                      </a: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3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бифенилы</a:t>
                      </a:r>
                      <a:endParaRPr lang="ru-RU" sz="13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ГОСТ 31983 – 2012 Продукты пищевые, корма, продовольственное сырье. Методы определения содержания </a:t>
                      </a:r>
                      <a:r>
                        <a:rPr lang="ru-RU" sz="1300" dirty="0" err="1">
                          <a:effectLst/>
                          <a:latin typeface="+mn-lt"/>
                        </a:rPr>
                        <a:t>полихлорированных</a:t>
                      </a:r>
                      <a:r>
                        <a:rPr lang="ru-RU" sz="1300" dirty="0">
                          <a:effectLst/>
                          <a:latin typeface="+mn-lt"/>
                        </a:rPr>
                        <a:t> </a:t>
                      </a:r>
                      <a:r>
                        <a:rPr lang="ru-RU" sz="1300" dirty="0" err="1">
                          <a:effectLst/>
                          <a:latin typeface="+mn-lt"/>
                        </a:rPr>
                        <a:t>бифенилов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мг/кг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0,06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0,06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n-lt"/>
                        </a:rPr>
                        <a:t>Менее 0,06</a:t>
                      </a:r>
                      <a:endParaRPr lang="ru-RU" sz="13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186496"/>
              </p:ext>
            </p:extLst>
          </p:nvPr>
        </p:nvGraphicFramePr>
        <p:xfrm>
          <a:off x="930154" y="1029979"/>
          <a:ext cx="8039596" cy="455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1253"/>
                <a:gridCol w="2538248"/>
                <a:gridCol w="974381"/>
                <a:gridCol w="1128155"/>
                <a:gridCol w="1104406"/>
                <a:gridCol w="1033153"/>
              </a:tblGrid>
              <a:tr h="2278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Наименование показателей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НД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Единицы измерения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Результаты испытаний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«Россыпь»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«Гранула»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«Жидкий»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835152" y="26353"/>
            <a:ext cx="8229600" cy="845883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Показатели </a:t>
            </a:r>
            <a:r>
              <a:rPr lang="ru-RU" sz="2800" b="1" dirty="0">
                <a:solidFill>
                  <a:srgbClr val="E31E25"/>
                </a:solidFill>
                <a:latin typeface="+mn-lt"/>
              </a:rPr>
              <a:t>качества и безопасности органического удобрения «Биокомпост «Агро –М</a:t>
            </a: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»</a:t>
            </a:r>
            <a:endParaRPr lang="ru-RU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934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180468"/>
              </p:ext>
            </p:extLst>
          </p:nvPr>
        </p:nvGraphicFramePr>
        <p:xfrm>
          <a:off x="850499" y="1431419"/>
          <a:ext cx="8094187" cy="5086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2772"/>
                <a:gridCol w="2744041"/>
                <a:gridCol w="1024758"/>
                <a:gridCol w="1056290"/>
                <a:gridCol w="985068"/>
                <a:gridCol w="991258"/>
              </a:tblGrid>
              <a:tr h="22783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САНИТАРНО-БАКТЕРИОЛОГИЧЕСКИЕ</a:t>
                      </a:r>
                      <a:r>
                        <a:rPr lang="ru-RU" sz="1300" dirty="0">
                          <a:effectLst/>
                          <a:latin typeface="+mj-lt"/>
                        </a:rPr>
                        <a:t>  </a:t>
                      </a: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МИКРОБИОЛОГИЧЕСКИЕ ПОКАЗАТЕЛИ: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1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Индекс БГКП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№ ФЦ/4022 – Методы микробиологического контроля почвы. Методические рекомендации (утв. 24.12.2004 г. №ФЦ/4022)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КОЕ/г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-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-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-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911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Патогенные энтеробактерии родов </a:t>
                      </a:r>
                      <a:r>
                        <a:rPr lang="ru-RU" sz="13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Salmonella</a:t>
                      </a: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3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Shigella</a:t>
                      </a:r>
                      <a:endParaRPr lang="ru-RU" sz="13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№ ФЦ/4022 – Методы микробиологического контроля почвы. Методические рекомендации (утв. 24.12.2004 г. №ФЦ/4022)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КОЕ/г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Не выявлены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выявлены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выявлены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911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Энтерококки 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№ ФЦ/4022 – Методы микробиологического контроля почвы. Методические рекомендации (утв. 24.12.2004 г. №ФЦ/4022)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КОЕ/г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выявлены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выявлены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выявлены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22783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САНИТАРНО-ПАРАЗИТОЛОГИЧЕСКИЕ ПОКАЗАТЕЛИ 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87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Цисты кишечных патогенных простейших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МУК 4.2.2661-10 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экз./100 г.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>
                    <a:solidFill>
                      <a:srgbClr val="CCFF99"/>
                    </a:solidFill>
                  </a:tcPr>
                </a:tc>
              </a:tr>
              <a:tr h="4908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Яйца и личинки гельминтов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МУК </a:t>
                      </a:r>
                      <a:r>
                        <a:rPr lang="ru-RU" sz="1300" dirty="0" smtClean="0">
                          <a:effectLst/>
                          <a:latin typeface="+mj-lt"/>
                        </a:rPr>
                        <a:t>4.2.2661-10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экз./кг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  <a:tr h="22783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САНИТАРНО-ЭНТОМОЛОГИЧЕСКИЕ ПОКАЗАТЕЛИ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0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Личинки–Л и куколки-К мух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МУК 2.1.7.2657-10 </a:t>
                      </a:r>
                      <a:endParaRPr lang="ru-RU" sz="1300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+mj-lt"/>
                        </a:rPr>
                        <a:t>ГОСТ </a:t>
                      </a:r>
                      <a:r>
                        <a:rPr lang="ru-RU" sz="1300" dirty="0">
                          <a:effectLst/>
                          <a:latin typeface="+mj-lt"/>
                        </a:rPr>
                        <a:t>Р </a:t>
                      </a:r>
                      <a:r>
                        <a:rPr lang="ru-RU" sz="1300" dirty="0" smtClean="0">
                          <a:effectLst/>
                          <a:latin typeface="+mj-lt"/>
                        </a:rPr>
                        <a:t>57782-2017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Экз./кг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+mj-lt"/>
                        </a:rPr>
                        <a:t>Не обнаружено</a:t>
                      </a:r>
                      <a:endParaRPr lang="ru-RU" sz="13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 anchor="ctr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053831"/>
              </p:ext>
            </p:extLst>
          </p:nvPr>
        </p:nvGraphicFramePr>
        <p:xfrm>
          <a:off x="835152" y="998449"/>
          <a:ext cx="8087301" cy="455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4597"/>
                <a:gridCol w="2727759"/>
                <a:gridCol w="1062557"/>
                <a:gridCol w="1014981"/>
                <a:gridCol w="1052306"/>
                <a:gridCol w="945101"/>
              </a:tblGrid>
              <a:tr h="2278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Наименование показателей</a:t>
                      </a: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Наименование НД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Единицы измерения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Результаты испытаний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78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«Россыпь»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«Гранула»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«Жидкий»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10319" marR="10319" marT="0" marB="0">
                    <a:solidFill>
                      <a:srgbClr val="FFDDDE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835152" y="26353"/>
            <a:ext cx="8229600" cy="845883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Показатели </a:t>
            </a:r>
            <a:r>
              <a:rPr lang="ru-RU" sz="2800" b="1" dirty="0">
                <a:solidFill>
                  <a:srgbClr val="E31E25"/>
                </a:solidFill>
                <a:latin typeface="+mn-lt"/>
              </a:rPr>
              <a:t>качества и безопасности органического удобрения «Биокомпост «Агро –М</a:t>
            </a:r>
            <a:r>
              <a:rPr lang="ru-RU" sz="2800" b="1" dirty="0" smtClean="0">
                <a:solidFill>
                  <a:srgbClr val="E31E25"/>
                </a:solidFill>
                <a:latin typeface="+mn-lt"/>
              </a:rPr>
              <a:t>»</a:t>
            </a:r>
            <a:endParaRPr lang="ru-RU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089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16198</TotalTime>
  <Words>957</Words>
  <Application>Microsoft Office PowerPoint</Application>
  <PresentationFormat>Экран (4:3)</PresentationFormat>
  <Paragraphs>267</Paragraphs>
  <Slides>10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Реклама 3</dc:creator>
  <cp:lastModifiedBy>Екатерина Сидорова</cp:lastModifiedBy>
  <cp:revision>610</cp:revision>
  <cp:lastPrinted>2023-03-23T02:05:14Z</cp:lastPrinted>
  <dcterms:created xsi:type="dcterms:W3CDTF">2015-11-25T09:02:48Z</dcterms:created>
  <dcterms:modified xsi:type="dcterms:W3CDTF">2024-04-05T10:27:44Z</dcterms:modified>
</cp:coreProperties>
</file>