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1" r:id="rId3"/>
    <p:sldId id="259" r:id="rId4"/>
    <p:sldId id="260" r:id="rId5"/>
    <p:sldId id="257" r:id="rId6"/>
    <p:sldId id="258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61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979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566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284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6412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364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6710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527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9381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9968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060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668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1BFCA58-57DC-4DC1-AD7E-C9B0FBD70528}" type="datetimeFigureOut">
              <a:rPr lang="ru-RU" smtClean="0"/>
              <a:t>06.04.2023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CA499C0-1F09-4F8E-A874-C908A1D6BB9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06.04.2023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770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11.xls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738"/>
            <a:ext cx="9197411" cy="689805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01087" y="2230343"/>
            <a:ext cx="73418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cap="all" dirty="0">
                <a:solidFill>
                  <a:srgbClr val="663300"/>
                </a:solidFill>
              </a:rPr>
              <a:t>«Подбор сортов для интенсивного растениеводства»</a:t>
            </a:r>
            <a:endParaRPr lang="ru-RU" sz="3200" b="1" dirty="0">
              <a:solidFill>
                <a:srgbClr val="6633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99787" y="4682672"/>
            <a:ext cx="7043322" cy="830997"/>
          </a:xfrm>
          <a:prstGeom prst="rect">
            <a:avLst/>
          </a:prstGeom>
          <a:solidFill>
            <a:sysClr val="window" lastClr="FFFFFF">
              <a:alpha val="30000"/>
            </a:sysClr>
          </a:soli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000" kern="0" dirty="0">
                <a:solidFill>
                  <a:prstClr val="black"/>
                </a:solidFill>
              </a:rPr>
              <a:t>ЧЕРНОГУЗОВ Павел Евгеньевич</a:t>
            </a:r>
            <a:r>
              <a:rPr lang="ru-RU" sz="1400" b="1" kern="0" dirty="0" smtClean="0">
                <a:solidFill>
                  <a:prstClr val="black"/>
                </a:solidFill>
              </a:rPr>
              <a:t> </a:t>
            </a:r>
          </a:p>
          <a:p>
            <a:pPr algn="r"/>
            <a:r>
              <a:rPr lang="ru-RU" sz="1400" i="1" kern="0" dirty="0">
                <a:solidFill>
                  <a:prstClr val="black"/>
                </a:solidFill>
              </a:rPr>
              <a:t>заместитель директора по растениеводству ООО «СОП» и ООО «Агро» (</a:t>
            </a:r>
            <a:r>
              <a:rPr lang="ru-RU" sz="1400" i="1" kern="0" dirty="0" err="1">
                <a:solidFill>
                  <a:prstClr val="black"/>
                </a:solidFill>
              </a:rPr>
              <a:t>Асиновский</a:t>
            </a:r>
            <a:r>
              <a:rPr lang="ru-RU" sz="1400" i="1" kern="0" dirty="0">
                <a:solidFill>
                  <a:prstClr val="black"/>
                </a:solidFill>
              </a:rPr>
              <a:t> район, Томская область)</a:t>
            </a:r>
            <a:endParaRPr lang="ru-RU" sz="1400" i="1" kern="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253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Схема питания на яровой пшенице ООО СОП 2022 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b="1" dirty="0" smtClean="0"/>
              <a:t>Предпосевное внесение:</a:t>
            </a:r>
          </a:p>
          <a:p>
            <a:pPr marL="0" indent="0">
              <a:buNone/>
            </a:pPr>
            <a:r>
              <a:rPr lang="ru-RU" sz="2000" dirty="0" smtClean="0"/>
              <a:t>Азотно-магниевое удобрение 125 кг/га (</a:t>
            </a:r>
            <a:r>
              <a:rPr lang="ru-RU" sz="2000" dirty="0" err="1" smtClean="0"/>
              <a:t>физ.вес</a:t>
            </a:r>
            <a:r>
              <a:rPr lang="ru-RU" sz="2000" dirty="0" smtClean="0"/>
              <a:t>). Способ внесения разбрасывание РУМ</a:t>
            </a:r>
          </a:p>
          <a:p>
            <a:r>
              <a:rPr lang="ru-RU" sz="2800" b="1" dirty="0" smtClean="0"/>
              <a:t>Внесение по вегетации:</a:t>
            </a:r>
          </a:p>
          <a:p>
            <a:pPr marL="0" indent="0">
              <a:buNone/>
            </a:pPr>
            <a:r>
              <a:rPr lang="ru-RU" sz="2000" dirty="0" smtClean="0"/>
              <a:t>Азотно-магниевое удобрение 75 кг/га (</a:t>
            </a:r>
            <a:r>
              <a:rPr lang="ru-RU" sz="2000" dirty="0" err="1" smtClean="0"/>
              <a:t>физ.вес</a:t>
            </a:r>
            <a:r>
              <a:rPr lang="ru-RU" sz="2000" dirty="0" smtClean="0"/>
              <a:t>). Способ внесения РУМ. Фаза конец кущения – начало выхода в трубку.</a:t>
            </a:r>
            <a:r>
              <a:rPr lang="ru-RU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4640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Схема защиты на яровой пшенице ООО СОП 2022 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700808"/>
            <a:ext cx="6777317" cy="4536504"/>
          </a:xfrm>
        </p:spPr>
        <p:txBody>
          <a:bodyPr/>
          <a:lstStyle/>
          <a:p>
            <a:r>
              <a:rPr lang="ru-RU" b="1" dirty="0" smtClean="0"/>
              <a:t>Обработка семян:</a:t>
            </a:r>
            <a:endParaRPr lang="ru-RU" sz="2800" b="1" dirty="0" smtClean="0"/>
          </a:p>
          <a:p>
            <a:pPr marL="68580" indent="0">
              <a:buNone/>
            </a:pPr>
            <a:r>
              <a:rPr lang="ru-RU" sz="1800" dirty="0" err="1" smtClean="0"/>
              <a:t>Дивидент</a:t>
            </a:r>
            <a:r>
              <a:rPr lang="ru-RU" sz="1800" dirty="0" smtClean="0"/>
              <a:t> </a:t>
            </a:r>
            <a:r>
              <a:rPr lang="ru-RU" sz="1800" dirty="0" err="1" smtClean="0"/>
              <a:t>Суприм</a:t>
            </a:r>
            <a:r>
              <a:rPr lang="ru-RU" sz="1800" dirty="0" smtClean="0"/>
              <a:t> – 2,5 л/</a:t>
            </a:r>
            <a:r>
              <a:rPr lang="ru-RU" sz="1800" dirty="0" err="1" smtClean="0"/>
              <a:t>тн</a:t>
            </a:r>
            <a:endParaRPr lang="ru-RU" sz="1800" dirty="0" smtClean="0"/>
          </a:p>
          <a:p>
            <a:pPr marL="68580" indent="0">
              <a:buNone/>
            </a:pPr>
            <a:r>
              <a:rPr lang="ru-RU" sz="1800" dirty="0" err="1" smtClean="0"/>
              <a:t>Альфастим</a:t>
            </a:r>
            <a:r>
              <a:rPr lang="ru-RU" sz="1800" dirty="0" smtClean="0"/>
              <a:t> – 0,05 л/</a:t>
            </a:r>
            <a:r>
              <a:rPr lang="ru-RU" sz="1800" dirty="0" err="1" smtClean="0"/>
              <a:t>тн</a:t>
            </a:r>
            <a:endParaRPr lang="ru-RU" sz="1800" dirty="0" smtClean="0"/>
          </a:p>
          <a:p>
            <a:pPr marL="68580" indent="0">
              <a:buNone/>
            </a:pPr>
            <a:r>
              <a:rPr lang="ru-RU" sz="1800" dirty="0" err="1" smtClean="0"/>
              <a:t>Полидон</a:t>
            </a:r>
            <a:r>
              <a:rPr lang="ru-RU" sz="1800" dirty="0" smtClean="0"/>
              <a:t> </a:t>
            </a:r>
            <a:r>
              <a:rPr lang="ru-RU" sz="1800" dirty="0" err="1" smtClean="0"/>
              <a:t>Амино</a:t>
            </a:r>
            <a:r>
              <a:rPr lang="ru-RU" sz="1800" dirty="0" smtClean="0"/>
              <a:t> Старт – 0,5 л/</a:t>
            </a:r>
            <a:r>
              <a:rPr lang="ru-RU" sz="1800" dirty="0" err="1" smtClean="0"/>
              <a:t>тн</a:t>
            </a:r>
            <a:endParaRPr lang="ru-RU" sz="1800" dirty="0" smtClean="0"/>
          </a:p>
          <a:p>
            <a:pPr lvl="0">
              <a:buClr>
                <a:srgbClr val="94C600"/>
              </a:buClr>
            </a:pPr>
            <a:r>
              <a:rPr lang="ru-RU" sz="2000" dirty="0" smtClean="0"/>
              <a:t> </a:t>
            </a:r>
            <a:r>
              <a:rPr lang="ru-RU" b="1" dirty="0" smtClean="0">
                <a:solidFill>
                  <a:srgbClr val="3E3D2D"/>
                </a:solidFill>
              </a:rPr>
              <a:t>1-я обработка:</a:t>
            </a:r>
            <a:endParaRPr lang="ru-RU" b="1" dirty="0">
              <a:solidFill>
                <a:srgbClr val="3E3D2D"/>
              </a:solidFill>
            </a:endParaRPr>
          </a:p>
          <a:p>
            <a:pPr marL="68580" indent="0">
              <a:buNone/>
            </a:pPr>
            <a:r>
              <a:rPr lang="ru-RU" sz="1800" dirty="0" err="1" smtClean="0"/>
              <a:t>Камаро</a:t>
            </a:r>
            <a:r>
              <a:rPr lang="ru-RU" sz="1800" dirty="0" smtClean="0"/>
              <a:t> – 0,5 л/га</a:t>
            </a:r>
          </a:p>
          <a:p>
            <a:pPr marL="68580" indent="0">
              <a:buNone/>
            </a:pPr>
            <a:r>
              <a:rPr lang="ru-RU" sz="1800" dirty="0" smtClean="0"/>
              <a:t>Модус – 0,2 л/га</a:t>
            </a:r>
          </a:p>
          <a:p>
            <a:pPr marL="68580" indent="0">
              <a:buNone/>
            </a:pPr>
            <a:r>
              <a:rPr lang="ru-RU" sz="1800" dirty="0" err="1" smtClean="0"/>
              <a:t>Амистар</a:t>
            </a:r>
            <a:r>
              <a:rPr lang="ru-RU" sz="1800" dirty="0" smtClean="0"/>
              <a:t> Экстра – 0,8 л/га</a:t>
            </a:r>
          </a:p>
          <a:p>
            <a:pPr lvl="0">
              <a:buClr>
                <a:srgbClr val="94C600"/>
              </a:buClr>
            </a:pPr>
            <a:r>
              <a:rPr lang="ru-RU" sz="2000" dirty="0">
                <a:solidFill>
                  <a:srgbClr val="3E3D2D"/>
                </a:solidFill>
              </a:rPr>
              <a:t> </a:t>
            </a:r>
            <a:r>
              <a:rPr lang="ru-RU" b="1" dirty="0" smtClean="0">
                <a:solidFill>
                  <a:srgbClr val="3E3D2D"/>
                </a:solidFill>
              </a:rPr>
              <a:t>2-я </a:t>
            </a:r>
            <a:r>
              <a:rPr lang="ru-RU" b="1" dirty="0">
                <a:solidFill>
                  <a:srgbClr val="3E3D2D"/>
                </a:solidFill>
              </a:rPr>
              <a:t>обработка: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800" dirty="0" err="1" smtClean="0">
                <a:solidFill>
                  <a:srgbClr val="3E3D2D"/>
                </a:solidFill>
              </a:rPr>
              <a:t>Аксиал</a:t>
            </a:r>
            <a:r>
              <a:rPr lang="ru-RU" sz="1800" dirty="0" smtClean="0">
                <a:solidFill>
                  <a:srgbClr val="3E3D2D"/>
                </a:solidFill>
              </a:rPr>
              <a:t> </a:t>
            </a:r>
            <a:r>
              <a:rPr lang="ru-RU" sz="1800" dirty="0">
                <a:solidFill>
                  <a:srgbClr val="3E3D2D"/>
                </a:solidFill>
              </a:rPr>
              <a:t>– </a:t>
            </a:r>
            <a:r>
              <a:rPr lang="ru-RU" sz="1800" dirty="0" smtClean="0">
                <a:solidFill>
                  <a:srgbClr val="3E3D2D"/>
                </a:solidFill>
              </a:rPr>
              <a:t>0,6 </a:t>
            </a:r>
            <a:r>
              <a:rPr lang="ru-RU" sz="1800" dirty="0">
                <a:solidFill>
                  <a:srgbClr val="3E3D2D"/>
                </a:solidFill>
              </a:rPr>
              <a:t>л/га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800" dirty="0" err="1" smtClean="0">
                <a:solidFill>
                  <a:srgbClr val="3E3D2D"/>
                </a:solidFill>
              </a:rPr>
              <a:t>Альто</a:t>
            </a:r>
            <a:r>
              <a:rPr lang="ru-RU" sz="1800" dirty="0" smtClean="0">
                <a:solidFill>
                  <a:srgbClr val="3E3D2D"/>
                </a:solidFill>
              </a:rPr>
              <a:t> Супер – 0,5 </a:t>
            </a:r>
            <a:r>
              <a:rPr lang="ru-RU" sz="1800" dirty="0">
                <a:solidFill>
                  <a:srgbClr val="3E3D2D"/>
                </a:solidFill>
              </a:rPr>
              <a:t>л/га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800" dirty="0" err="1" smtClean="0">
                <a:solidFill>
                  <a:srgbClr val="3E3D2D"/>
                </a:solidFill>
              </a:rPr>
              <a:t>Кунг</a:t>
            </a:r>
            <a:r>
              <a:rPr lang="ru-RU" sz="1800" dirty="0" err="1">
                <a:solidFill>
                  <a:srgbClr val="3E3D2D"/>
                </a:solidFill>
              </a:rPr>
              <a:t>ф</a:t>
            </a:r>
            <a:r>
              <a:rPr lang="ru-RU" sz="1800" dirty="0" err="1" smtClean="0">
                <a:solidFill>
                  <a:srgbClr val="3E3D2D"/>
                </a:solidFill>
              </a:rPr>
              <a:t>у</a:t>
            </a:r>
            <a:r>
              <a:rPr lang="ru-RU" sz="1800" dirty="0" smtClean="0">
                <a:solidFill>
                  <a:srgbClr val="3E3D2D"/>
                </a:solidFill>
              </a:rPr>
              <a:t> Супер </a:t>
            </a:r>
            <a:r>
              <a:rPr lang="ru-RU" sz="1800" dirty="0">
                <a:solidFill>
                  <a:srgbClr val="3E3D2D"/>
                </a:solidFill>
              </a:rPr>
              <a:t>– </a:t>
            </a:r>
            <a:r>
              <a:rPr lang="ru-RU" sz="1800" dirty="0" smtClean="0">
                <a:solidFill>
                  <a:srgbClr val="3E3D2D"/>
                </a:solidFill>
              </a:rPr>
              <a:t>0,2 </a:t>
            </a:r>
            <a:r>
              <a:rPr lang="ru-RU" sz="1800" dirty="0">
                <a:solidFill>
                  <a:srgbClr val="3E3D2D"/>
                </a:solidFill>
              </a:rPr>
              <a:t>л/га</a:t>
            </a:r>
          </a:p>
          <a:p>
            <a:pPr marL="6858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801458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7066165"/>
              </p:ext>
            </p:extLst>
          </p:nvPr>
        </p:nvGraphicFramePr>
        <p:xfrm>
          <a:off x="539552" y="1306196"/>
          <a:ext cx="8136904" cy="21228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Лист" r:id="rId4" imgW="6677146" imgH="1476360" progId="Excel.Sheet.12">
                  <p:embed/>
                </p:oleObj>
              </mc:Choice>
              <mc:Fallback>
                <p:oleObj name="Лист" r:id="rId4" imgW="6677146" imgH="14763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9552" y="1306196"/>
                        <a:ext cx="8136904" cy="21228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467544" y="764704"/>
            <a:ext cx="8280920" cy="57606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Показатели урожайности яровой пшеницы ООО «СОП» 2022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0487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708698"/>
            <a:ext cx="2592288" cy="57606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708698"/>
            <a:ext cx="2579408" cy="57320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66453"/>
            <a:ext cx="2701298" cy="600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579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327</TotalTime>
  <Words>150</Words>
  <Application>Microsoft Office PowerPoint</Application>
  <PresentationFormat>Экран (4:3)</PresentationFormat>
  <Paragraphs>22</Paragraphs>
  <Slides>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Остин</vt:lpstr>
      <vt:lpstr>Тема Office</vt:lpstr>
      <vt:lpstr>Лист</vt:lpstr>
      <vt:lpstr>Презентация PowerPoint</vt:lpstr>
      <vt:lpstr>Схема питания на яровой пшенице ООО СОП 2022 г</vt:lpstr>
      <vt:lpstr>Схема защиты на яровой пшенице ООО СОП 2022 г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Сафонкин</dc:creator>
  <cp:lastModifiedBy>Анисия</cp:lastModifiedBy>
  <cp:revision>9</cp:revision>
  <dcterms:created xsi:type="dcterms:W3CDTF">2023-04-05T05:50:43Z</dcterms:created>
  <dcterms:modified xsi:type="dcterms:W3CDTF">2023-04-06T02:55:05Z</dcterms:modified>
</cp:coreProperties>
</file>