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3" r:id="rId2"/>
    <p:sldId id="264" r:id="rId3"/>
    <p:sldId id="265" r:id="rId4"/>
    <p:sldId id="257" r:id="rId5"/>
    <p:sldId id="259" r:id="rId6"/>
    <p:sldId id="260" r:id="rId7"/>
    <p:sldId id="272" r:id="rId8"/>
    <p:sldId id="266" r:id="rId9"/>
    <p:sldId id="273" r:id="rId10"/>
    <p:sldId id="268" r:id="rId11"/>
    <p:sldId id="269" r:id="rId12"/>
    <p:sldId id="270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68" y="4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5.3610503282275714E-2"/>
          <c:y val="6.1068702290076335E-3"/>
          <c:w val="0.9113785557986871"/>
          <c:h val="0.8106870229007632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Лист4!$B$7</c:f>
              <c:strCache>
                <c:ptCount val="1"/>
                <c:pt idx="0">
                  <c:v>экстенсивная тех.</c:v>
                </c:pt>
              </c:strCache>
            </c:strRef>
          </c:tx>
          <c:invertIfNegative val="0"/>
          <c:dLbls>
            <c:spPr>
              <a:noFill/>
              <a:ln w="26181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 b="0" i="0" u="none" strike="noStrike" baseline="0">
                    <a:solidFill>
                      <a:srgbClr val="0066CC"/>
                    </a:solidFill>
                    <a:latin typeface="Calibri"/>
                    <a:ea typeface="Calibri"/>
                    <a:cs typeface="Calibri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Лист4!$A$8:$A$14</c:f>
              <c:strCache>
                <c:ptCount val="7"/>
                <c:pt idx="0">
                  <c:v>Иргина</c:v>
                </c:pt>
                <c:pt idx="1">
                  <c:v>Ирень</c:v>
                </c:pt>
                <c:pt idx="2">
                  <c:v>Ирень 2</c:v>
                </c:pt>
                <c:pt idx="3">
                  <c:v>Экстра</c:v>
                </c:pt>
                <c:pt idx="4">
                  <c:v>Екатерина</c:v>
                </c:pt>
                <c:pt idx="5">
                  <c:v>Злата</c:v>
                </c:pt>
                <c:pt idx="6">
                  <c:v>Тризо</c:v>
                </c:pt>
              </c:strCache>
            </c:strRef>
          </c:cat>
          <c:val>
            <c:numRef>
              <c:f>Лист4!$B$8:$B$14</c:f>
              <c:numCache>
                <c:formatCode>General</c:formatCode>
                <c:ptCount val="7"/>
                <c:pt idx="0">
                  <c:v>4.7699999999999996</c:v>
                </c:pt>
                <c:pt idx="1">
                  <c:v>5.45</c:v>
                </c:pt>
                <c:pt idx="2">
                  <c:v>5.0599999999999996</c:v>
                </c:pt>
                <c:pt idx="3">
                  <c:v>5.49</c:v>
                </c:pt>
                <c:pt idx="4">
                  <c:v>5.64</c:v>
                </c:pt>
                <c:pt idx="5">
                  <c:v>5.9</c:v>
                </c:pt>
                <c:pt idx="6">
                  <c:v>5.54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E0C-48CA-8DA1-1C538854FABD}"/>
            </c:ext>
          </c:extLst>
        </c:ser>
        <c:ser>
          <c:idx val="1"/>
          <c:order val="1"/>
          <c:tx>
            <c:strRef>
              <c:f>Лист4!$C$7</c:f>
              <c:strCache>
                <c:ptCount val="1"/>
                <c:pt idx="0">
                  <c:v>интенсивная тех.</c:v>
                </c:pt>
              </c:strCache>
            </c:strRef>
          </c:tx>
          <c:invertIfNegative val="0"/>
          <c:dLbls>
            <c:spPr>
              <a:noFill/>
              <a:ln w="25392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 b="0" i="0" u="none" strike="noStrike" baseline="0">
                    <a:solidFill>
                      <a:srgbClr val="FF0000"/>
                    </a:solidFill>
                    <a:latin typeface="Calibri"/>
                    <a:ea typeface="Calibri"/>
                    <a:cs typeface="Calibri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Лист4!$A$8:$A$14</c:f>
              <c:strCache>
                <c:ptCount val="7"/>
                <c:pt idx="0">
                  <c:v>Иргина</c:v>
                </c:pt>
                <c:pt idx="1">
                  <c:v>Ирень</c:v>
                </c:pt>
                <c:pt idx="2">
                  <c:v>Ирень 2</c:v>
                </c:pt>
                <c:pt idx="3">
                  <c:v>Экстра</c:v>
                </c:pt>
                <c:pt idx="4">
                  <c:v>Екатерина</c:v>
                </c:pt>
                <c:pt idx="5">
                  <c:v>Злата</c:v>
                </c:pt>
                <c:pt idx="6">
                  <c:v>Тризо</c:v>
                </c:pt>
              </c:strCache>
            </c:strRef>
          </c:cat>
          <c:val>
            <c:numRef>
              <c:f>Лист4!$C$8:$C$14</c:f>
              <c:numCache>
                <c:formatCode>General</c:formatCode>
                <c:ptCount val="7"/>
                <c:pt idx="0">
                  <c:v>5.56</c:v>
                </c:pt>
                <c:pt idx="1">
                  <c:v>5.76</c:v>
                </c:pt>
                <c:pt idx="2">
                  <c:v>6.09</c:v>
                </c:pt>
                <c:pt idx="3">
                  <c:v>6.39</c:v>
                </c:pt>
                <c:pt idx="4">
                  <c:v>6.58</c:v>
                </c:pt>
                <c:pt idx="5">
                  <c:v>6.1</c:v>
                </c:pt>
                <c:pt idx="6">
                  <c:v>5.99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E0C-48CA-8DA1-1C538854FA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1"/>
        <c:overlap val="-26"/>
        <c:axId val="157663640"/>
        <c:axId val="1"/>
      </c:barChart>
      <c:catAx>
        <c:axId val="1576636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636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2700000" vert="horz"/>
          <a:lstStyle/>
          <a:p>
            <a:pPr>
              <a:defRPr sz="1445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  <c:min val="1"/>
        </c:scaling>
        <c:delete val="1"/>
        <c:axPos val="l"/>
        <c:numFmt formatCode="General" sourceLinked="1"/>
        <c:majorTickMark val="out"/>
        <c:minorTickMark val="none"/>
        <c:tickLblPos val="nextTo"/>
        <c:crossAx val="157663640"/>
        <c:crosses val="autoZero"/>
        <c:crossBetween val="between"/>
      </c:valAx>
      <c:spPr>
        <a:noFill/>
        <a:ln>
          <a:solidFill>
            <a:sysClr val="windowText" lastClr="000000">
              <a:lumMod val="65000"/>
              <a:lumOff val="35000"/>
              <a:alpha val="95000"/>
            </a:sysClr>
          </a:solidFill>
        </a:ln>
        <a:effectLst/>
      </c:spPr>
    </c:plotArea>
    <c:legend>
      <c:legendPos val="r"/>
      <c:layout>
        <c:manualLayout>
          <c:xMode val="edge"/>
          <c:yMode val="edge"/>
          <c:x val="1.3228093416712426E-3"/>
          <c:y val="0.93357941435658442"/>
          <c:w val="0.28968247578828615"/>
          <c:h val="6.6420585643415575E-2"/>
        </c:manualLayout>
      </c:layout>
      <c:overlay val="0"/>
      <c:spPr>
        <a:noFill/>
        <a:ln w="26181">
          <a:noFill/>
        </a:ln>
      </c:spPr>
      <c:txPr>
        <a:bodyPr/>
        <a:lstStyle/>
        <a:p>
          <a:pPr>
            <a:defRPr sz="1704" b="0" i="0" u="none" strike="noStrike" baseline="0">
              <a:solidFill>
                <a:srgbClr val="000000"/>
              </a:solidFill>
              <a:latin typeface="Calibri"/>
              <a:ea typeface="Calibri"/>
              <a:cs typeface="Calibri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168539122604457"/>
          <c:y val="9.9762808760725824E-2"/>
          <c:w val="0.55411811023622048"/>
          <c:h val="0.82535067405331863"/>
        </c:manualLayout>
      </c:layout>
      <c:pieChart>
        <c:varyColors val="1"/>
        <c:ser>
          <c:idx val="0"/>
          <c:order val="0"/>
          <c:explosion val="28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204A-441B-9631-885B36871C6F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204A-441B-9631-885B36871C6F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204A-441B-9631-885B36871C6F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204A-441B-9631-885B36871C6F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204A-441B-9631-885B36871C6F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204A-441B-9631-885B36871C6F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D-204A-441B-9631-885B36871C6F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F-204A-441B-9631-885B36871C6F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1-204A-441B-9631-885B36871C6F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3-204A-441B-9631-885B36871C6F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5-204A-441B-9631-885B36871C6F}"/>
              </c:ext>
            </c:extLst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7-204A-441B-9631-885B36871C6F}"/>
              </c:ext>
            </c:extLst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9-204A-441B-9631-885B36871C6F}"/>
              </c:ext>
            </c:extLst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B-204A-441B-9631-885B36871C6F}"/>
              </c:ext>
            </c:extLst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D-204A-441B-9631-885B36871C6F}"/>
              </c:ext>
            </c:extLst>
          </c:dPt>
          <c:dPt>
            <c:idx val="15"/>
            <c:bubble3D val="0"/>
            <c:spPr>
              <a:solidFill>
                <a:schemeClr val="accent4">
                  <a:lumMod val="80000"/>
                  <a:lumOff val="2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F-204A-441B-9631-885B36871C6F}"/>
              </c:ext>
            </c:extLst>
          </c:dPt>
          <c:dPt>
            <c:idx val="16"/>
            <c:bubble3D val="0"/>
            <c:spPr>
              <a:solidFill>
                <a:schemeClr val="accent5">
                  <a:lumMod val="80000"/>
                  <a:lumOff val="2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21-204A-441B-9631-885B36871C6F}"/>
              </c:ext>
            </c:extLst>
          </c:dPt>
          <c:dPt>
            <c:idx val="17"/>
            <c:bubble3D val="0"/>
            <c:spPr>
              <a:solidFill>
                <a:schemeClr val="accent6">
                  <a:lumMod val="80000"/>
                  <a:lumOff val="2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23-204A-441B-9631-885B36871C6F}"/>
              </c:ext>
            </c:extLst>
          </c:dPt>
          <c:dPt>
            <c:idx val="18"/>
            <c:bubble3D val="0"/>
            <c:spPr>
              <a:solidFill>
                <a:schemeClr val="accent1">
                  <a:lumMod val="8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25-204A-441B-9631-885B36871C6F}"/>
              </c:ext>
            </c:extLst>
          </c:dPt>
          <c:dPt>
            <c:idx val="19"/>
            <c:bubble3D val="0"/>
            <c:spPr>
              <a:solidFill>
                <a:schemeClr val="accent2">
                  <a:lumMod val="8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27-204A-441B-9631-885B36871C6F}"/>
              </c:ext>
            </c:extLst>
          </c:dPt>
          <c:dLbls>
            <c:dLbl>
              <c:idx val="0"/>
              <c:layout>
                <c:manualLayout>
                  <c:x val="-5.3030303030303039E-2"/>
                  <c:y val="-0.14092795633104999"/>
                </c:manualLayout>
              </c:layout>
              <c:tx>
                <c:rich>
                  <a:bodyPr rot="0" spcFirstLastPara="1" vertOverflow="clip" horzOverflow="clip" vert="horz" wrap="square" lIns="36576" tIns="18288" rIns="36576" bIns="18288" anchor="ctr" anchorCtr="1">
                    <a:spAutoFit/>
                  </a:bodyPr>
                  <a:lstStyle/>
                  <a:p>
                    <a:pPr>
                      <a:defRPr sz="1000" b="1" i="0" u="none" strike="noStrike" kern="120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95B57787-C530-40FC-89E1-55AAA45A22D6}" type="CATEGORYNAME">
                      <a:rPr lang="ru-RU" sz="1800" smtClean="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[ИМЯ КАТЕГОРИИ]</a:t>
                    </a:fld>
                    <a:r>
                      <a:rPr lang="ru-RU" sz="1800" baseline="0" dirty="0" smtClean="0">
                        <a:solidFill>
                          <a:schemeClr val="tx1"/>
                        </a:solidFill>
                      </a:rPr>
                      <a:t> </a:t>
                    </a:r>
                    <a:fld id="{CA2EA244-2DDB-4F93-819B-A555B78986E1}" type="VALUE">
                      <a:rPr lang="ru-RU" sz="1800" baseline="0" smtClean="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[ЗНАЧЕНИЕ]</a:t>
                    </a:fld>
                    <a:r>
                      <a:rPr lang="ru-RU" sz="1800" baseline="0" dirty="0" smtClean="0">
                        <a:solidFill>
                          <a:schemeClr val="tx1"/>
                        </a:solidFill>
                      </a:rPr>
                      <a:t> %</a:t>
                    </a:r>
                  </a:p>
                </c:rich>
              </c:tx>
              <c:spPr>
                <a:solidFill>
                  <a:schemeClr val="lt1"/>
                </a:solidFill>
                <a:ln>
                  <a:solidFill>
                    <a:schemeClr val="accent1"/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ellipse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27939393939393942"/>
                      <c:h val="0.144565619798084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204A-441B-9631-885B36871C6F}"/>
                </c:ext>
              </c:extLst>
            </c:dLbl>
            <c:dLbl>
              <c:idx val="1"/>
              <c:layout/>
              <c:tx>
                <c:rich>
                  <a:bodyPr rot="0" spcFirstLastPara="1" vertOverflow="clip" horzOverflow="clip" vert="horz" wrap="square" lIns="36576" tIns="18288" rIns="36576" bIns="18288" anchor="ctr" anchorCtr="1">
                    <a:spAutoFit/>
                  </a:bodyPr>
                  <a:lstStyle/>
                  <a:p>
                    <a:pPr>
                      <a:defRPr sz="1000" b="1" i="0" u="none" strike="noStrike" kern="120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9FE57155-AD25-4232-854C-4F4A491D4D77}" type="CATEGORYNAME">
                      <a:rPr lang="ru-RU" sz="1800" smtClean="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[ИМЯ КАТЕГОРИИ]</a:t>
                    </a:fld>
                    <a:endParaRPr lang="ru-RU" sz="1800" dirty="0" smtClean="0">
                      <a:solidFill>
                        <a:schemeClr val="tx1"/>
                      </a:solidFill>
                    </a:endParaRPr>
                  </a:p>
                  <a:p>
                    <a:pPr>
                      <a:defRPr/>
                    </a:pPr>
                    <a:r>
                      <a:rPr lang="ru-RU" sz="1800" baseline="0" dirty="0" smtClean="0">
                        <a:solidFill>
                          <a:schemeClr val="tx1"/>
                        </a:solidFill>
                      </a:rPr>
                      <a:t> </a:t>
                    </a:r>
                    <a:fld id="{E96F99C9-6BD0-4345-9D58-CB78DF81B842}" type="VALUE">
                      <a:rPr lang="ru-RU" sz="1800" baseline="0" smtClean="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[ЗНАЧЕНИЕ]</a:t>
                    </a:fld>
                    <a:r>
                      <a:rPr lang="ru-RU" sz="1800" baseline="0" dirty="0" smtClean="0">
                        <a:solidFill>
                          <a:schemeClr val="tx1"/>
                        </a:solidFill>
                      </a:rPr>
                      <a:t> %</a:t>
                    </a:r>
                  </a:p>
                </c:rich>
              </c:tx>
              <c:spPr>
                <a:solidFill>
                  <a:schemeClr val="lt1"/>
                </a:solidFill>
                <a:ln>
                  <a:solidFill>
                    <a:schemeClr val="accent2"/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ellipse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23270440324298186"/>
                      <c:h val="0.2095564590224182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204A-441B-9631-885B36871C6F}"/>
                </c:ext>
              </c:extLst>
            </c:dLbl>
            <c:dLbl>
              <c:idx val="2"/>
              <c:layout/>
              <c:tx>
                <c:rich>
                  <a:bodyPr rot="0" spcFirstLastPara="1" vertOverflow="clip" horzOverflow="clip" vert="horz" wrap="square" lIns="36576" tIns="18288" rIns="36576" bIns="18288" anchor="ctr" anchorCtr="1">
                    <a:spAutoFit/>
                  </a:bodyPr>
                  <a:lstStyle/>
                  <a:p>
                    <a:pPr>
                      <a:defRPr sz="1000" b="1" i="0" u="none" strike="noStrike" kern="120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76FB36B5-C2F3-4F84-B335-7B83BEFB0EE3}" type="CATEGORYNAME">
                      <a:rPr lang="ru-RU" sz="1800" smtClean="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[ИМЯ КАТЕГОРИИ]</a:t>
                    </a:fld>
                    <a:endParaRPr lang="ru-RU" sz="1800" dirty="0" smtClean="0">
                      <a:solidFill>
                        <a:schemeClr val="tx1"/>
                      </a:solidFill>
                    </a:endParaRPr>
                  </a:p>
                  <a:p>
                    <a:pPr>
                      <a:defRPr/>
                    </a:pPr>
                    <a:r>
                      <a:rPr lang="ru-RU" sz="1800" baseline="0" dirty="0" smtClean="0">
                        <a:solidFill>
                          <a:schemeClr val="tx1"/>
                        </a:solidFill>
                      </a:rPr>
                      <a:t> </a:t>
                    </a:r>
                    <a:fld id="{F74D00DF-E5CD-4660-ABB4-FB7A97A221DE}" type="VALUE">
                      <a:rPr lang="ru-RU" sz="1800" baseline="0" smtClean="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[ЗНАЧЕНИЕ]</a:t>
                    </a:fld>
                    <a:r>
                      <a:rPr lang="ru-RU" sz="1800" baseline="0" dirty="0" smtClean="0">
                        <a:solidFill>
                          <a:schemeClr val="tx1"/>
                        </a:solidFill>
                      </a:rPr>
                      <a:t> %</a:t>
                    </a:r>
                  </a:p>
                </c:rich>
              </c:tx>
              <c:spPr>
                <a:solidFill>
                  <a:schemeClr val="lt1"/>
                </a:solidFill>
                <a:ln>
                  <a:solidFill>
                    <a:schemeClr val="accent3"/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ellipse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25353412073490816"/>
                      <c:h val="0.2095564590224182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204A-441B-9631-885B36871C6F}"/>
                </c:ext>
              </c:extLst>
            </c:dLbl>
            <c:dLbl>
              <c:idx val="3"/>
              <c:layout>
                <c:manualLayout>
                  <c:x val="2.5968884803424817E-2"/>
                  <c:y val="-9.5745774238522024E-4"/>
                </c:manualLayout>
              </c:layout>
              <c:tx>
                <c:rich>
                  <a:bodyPr rot="0" spcFirstLastPara="1" vertOverflow="clip" horzOverflow="clip" vert="horz" wrap="square" lIns="36576" tIns="18288" rIns="36576" bIns="18288" anchor="ctr" anchorCtr="1">
                    <a:spAutoFit/>
                  </a:bodyPr>
                  <a:lstStyle/>
                  <a:p>
                    <a:pPr>
                      <a:defRPr sz="1000" b="1" i="0" u="none" strike="noStrike" kern="120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119DA836-910D-4B80-9265-D8BE8FCB7356}" type="CATEGORYNAME">
                      <a:rPr lang="ru-RU" sz="1800" smtClean="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[ИМЯ КАТЕГОРИИ]</a:t>
                    </a:fld>
                    <a:r>
                      <a:rPr lang="ru-RU" sz="1800" baseline="0" dirty="0" smtClean="0">
                        <a:solidFill>
                          <a:schemeClr val="tx1"/>
                        </a:solidFill>
                      </a:rPr>
                      <a:t> 7,7%</a:t>
                    </a:r>
                  </a:p>
                </c:rich>
              </c:tx>
              <c:spPr>
                <a:solidFill>
                  <a:schemeClr val="lt1"/>
                </a:solidFill>
                <a:ln>
                  <a:solidFill>
                    <a:schemeClr val="accent4"/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accent4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ellipse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3592344624678086"/>
                      <c:h val="8.391741286692396E-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204A-441B-9631-885B36871C6F}"/>
                </c:ext>
              </c:extLst>
            </c:dLbl>
            <c:dLbl>
              <c:idx val="4"/>
              <c:layout>
                <c:manualLayout>
                  <c:x val="1.8128227482222231E-2"/>
                  <c:y val="1.5319962122500617E-2"/>
                </c:manualLayout>
              </c:layout>
              <c:tx>
                <c:rich>
                  <a:bodyPr rot="0" spcFirstLastPara="1" vertOverflow="clip" horzOverflow="clip" vert="horz" wrap="square" lIns="36576" tIns="18288" rIns="36576" bIns="18288" anchor="ctr" anchorCtr="1">
                    <a:spAutoFit/>
                  </a:bodyPr>
                  <a:lstStyle/>
                  <a:p>
                    <a:pPr>
                      <a:defRPr sz="1000" b="1" i="0" u="none" strike="noStrike" kern="120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ru-RU" sz="1800" dirty="0" smtClean="0">
                        <a:solidFill>
                          <a:schemeClr val="tx1"/>
                        </a:solidFill>
                      </a:rPr>
                      <a:t>Красноярский</a:t>
                    </a:r>
                    <a:r>
                      <a:rPr lang="ru-RU" sz="1800" baseline="0" dirty="0" smtClean="0">
                        <a:solidFill>
                          <a:schemeClr val="tx1"/>
                        </a:solidFill>
                      </a:rPr>
                      <a:t> к.</a:t>
                    </a:r>
                    <a:r>
                      <a:rPr lang="ru-RU" sz="1800" dirty="0" smtClean="0">
                        <a:solidFill>
                          <a:schemeClr val="tx1"/>
                        </a:solidFill>
                      </a:rPr>
                      <a:t> 6,9%</a:t>
                    </a:r>
                    <a:endParaRPr lang="ru-RU" sz="1800" dirty="0" smtClean="0">
                      <a:solidFill>
                        <a:schemeClr val="tx1"/>
                      </a:solidFill>
                    </a:endParaRPr>
                  </a:p>
                </c:rich>
              </c:tx>
              <c:spPr>
                <a:solidFill>
                  <a:schemeClr val="lt1"/>
                </a:solidFill>
                <a:ln>
                  <a:solidFill>
                    <a:schemeClr val="accent5"/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accent5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ellipse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37708052475839171"/>
                      <c:h val="0.1203483587821157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204A-441B-9631-885B36871C6F}"/>
                </c:ext>
              </c:extLst>
            </c:dLbl>
            <c:dLbl>
              <c:idx val="5"/>
              <c:layout>
                <c:manualLayout>
                  <c:x val="2.8583308810579875E-3"/>
                  <c:y val="2.542764832961707E-2"/>
                </c:manualLayout>
              </c:layout>
              <c:tx>
                <c:rich>
                  <a:bodyPr rot="0" spcFirstLastPara="1" vertOverflow="clip" horzOverflow="clip" vert="horz" wrap="square" lIns="36576" tIns="18288" rIns="36576" bIns="18288" anchor="ctr" anchorCtr="1">
                    <a:spAutoFit/>
                  </a:bodyPr>
                  <a:lstStyle/>
                  <a:p>
                    <a:pPr>
                      <a:defRPr sz="1000" b="1" i="0" u="none" strike="noStrike" kern="120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E35EF47C-7791-4BA4-9C8B-A3E388A40260}" type="CATEGORYNAME">
                      <a:rPr lang="ru-RU" sz="1800" smtClean="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[ИМЯ КАТЕГОРИИ]</a:t>
                    </a:fld>
                    <a:r>
                      <a:rPr lang="ru-RU" sz="1800" baseline="0" dirty="0" smtClean="0">
                        <a:solidFill>
                          <a:schemeClr val="tx1"/>
                        </a:solidFill>
                      </a:rPr>
                      <a:t> </a:t>
                    </a:r>
                    <a:fld id="{5493DBAE-BFBF-48A0-99F6-D82284E2B8DC}" type="VALUE">
                      <a:rPr lang="ru-RU" sz="1800" baseline="0" smtClean="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[ЗНАЧЕНИЕ]</a:t>
                    </a:fld>
                    <a:r>
                      <a:rPr lang="ru-RU" sz="1800" baseline="0" dirty="0" smtClean="0">
                        <a:solidFill>
                          <a:schemeClr val="tx1"/>
                        </a:solidFill>
                      </a:rPr>
                      <a:t> %</a:t>
                    </a:r>
                  </a:p>
                </c:rich>
              </c:tx>
              <c:spPr>
                <a:solidFill>
                  <a:schemeClr val="lt1"/>
                </a:solidFill>
                <a:ln>
                  <a:solidFill>
                    <a:schemeClr val="accent6"/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accent6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ellipse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2836120299719625"/>
                      <c:h val="0.10487837108215667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204A-441B-9631-885B36871C6F}"/>
                </c:ext>
              </c:extLst>
            </c:dLbl>
            <c:dLbl>
              <c:idx val="6"/>
              <c:layout/>
              <c:tx>
                <c:rich>
                  <a:bodyPr rot="0" spcFirstLastPara="1" vertOverflow="clip" horzOverflow="clip" vert="horz" wrap="square" lIns="36576" tIns="18288" rIns="36576" bIns="18288" anchor="ctr" anchorCtr="1">
                    <a:spAutoFit/>
                  </a:bodyPr>
                  <a:lstStyle/>
                  <a:p>
                    <a:pPr>
                      <a:defRPr sz="1000" b="1" i="0" u="none" strike="noStrike" kern="120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DAEFF56D-6E14-4CFC-AEF3-9564B9F66484}" type="CATEGORYNAME">
                      <a:rPr lang="ru-RU" sz="1800" smtClean="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[ИМЯ КАТЕГОРИИ]</a:t>
                    </a:fld>
                    <a:r>
                      <a:rPr lang="ru-RU" sz="1800" baseline="0" dirty="0" smtClean="0">
                        <a:solidFill>
                          <a:schemeClr val="tx1"/>
                        </a:solidFill>
                      </a:rPr>
                      <a:t> </a:t>
                    </a:r>
                    <a:fld id="{50251C20-C692-4E02-BDF3-924F9149A65C}" type="VALUE">
                      <a:rPr lang="ru-RU" sz="1800" baseline="0" smtClean="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[ЗНАЧЕНИЕ]</a:t>
                    </a:fld>
                    <a:r>
                      <a:rPr lang="ru-RU" sz="1800" baseline="0" dirty="0" smtClean="0">
                        <a:solidFill>
                          <a:schemeClr val="tx1"/>
                        </a:solidFill>
                      </a:rPr>
                      <a:t> %</a:t>
                    </a:r>
                  </a:p>
                </c:rich>
              </c:tx>
              <c:spPr>
                <a:solidFill>
                  <a:schemeClr val="lt1"/>
                </a:solidFill>
                <a:ln>
                  <a:solidFill>
                    <a:schemeClr val="accent1">
                      <a:lumMod val="60000"/>
                    </a:schemeClr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accent1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ellipse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25268500237162689"/>
                      <c:h val="0.1027594003880219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D-204A-441B-9631-885B36871C6F}"/>
                </c:ext>
              </c:extLst>
            </c:dLbl>
            <c:dLbl>
              <c:idx val="7"/>
              <c:layout/>
              <c:tx>
                <c:rich>
                  <a:bodyPr rot="0" spcFirstLastPara="1" vertOverflow="clip" horzOverflow="clip" vert="horz" wrap="square" lIns="36576" tIns="18288" rIns="36576" bIns="18288" anchor="ctr" anchorCtr="1">
                    <a:spAutoFit/>
                  </a:bodyPr>
                  <a:lstStyle/>
                  <a:p>
                    <a:pPr>
                      <a:defRPr sz="1000" b="1" i="0" u="none" strike="noStrike" kern="120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FCA20CC5-7F73-40CF-9144-7B6B003BC6EC}" type="CATEGORYNAME">
                      <a:rPr lang="ru-RU" sz="1800" smtClean="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[ИМЯ КАТЕГОРИИ]</a:t>
                    </a:fld>
                    <a:r>
                      <a:rPr lang="ru-RU" sz="1800" dirty="0" smtClean="0">
                        <a:solidFill>
                          <a:schemeClr val="tx1"/>
                        </a:solidFill>
                      </a:rPr>
                      <a:t> </a:t>
                    </a:r>
                    <a:r>
                      <a:rPr lang="ru-RU" sz="1800" baseline="0" dirty="0" smtClean="0">
                        <a:solidFill>
                          <a:schemeClr val="tx1"/>
                        </a:solidFill>
                      </a:rPr>
                      <a:t> </a:t>
                    </a:r>
                    <a:fld id="{6C62AAB5-09AE-40B3-AD4C-EE7183460C93}" type="VALUE">
                      <a:rPr lang="ru-RU" sz="1800" baseline="0" smtClean="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[ЗНАЧЕНИЕ]</a:t>
                    </a:fld>
                    <a:r>
                      <a:rPr lang="ru-RU" sz="1800" baseline="0" dirty="0" smtClean="0">
                        <a:solidFill>
                          <a:schemeClr val="tx1"/>
                        </a:solidFill>
                      </a:rPr>
                      <a:t> %</a:t>
                    </a:r>
                  </a:p>
                </c:rich>
              </c:tx>
              <c:spPr>
                <a:solidFill>
                  <a:schemeClr val="lt1"/>
                </a:solidFill>
                <a:ln>
                  <a:solidFill>
                    <a:schemeClr val="accent2">
                      <a:lumMod val="60000"/>
                    </a:schemeClr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accent2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ellipse">
                      <a:avLst/>
                    </a:prstGeom>
                    <a:noFill/>
                    <a:ln>
                      <a:noFill/>
                    </a:ln>
                  </c15:spPr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F-204A-441B-9631-885B36871C6F}"/>
                </c:ext>
              </c:extLst>
            </c:dLbl>
            <c:dLbl>
              <c:idx val="8"/>
              <c:layout>
                <c:manualLayout>
                  <c:x val="2.5601345587982216E-2"/>
                  <c:y val="2.2567956203238031E-2"/>
                </c:manualLayout>
              </c:layout>
              <c:tx>
                <c:rich>
                  <a:bodyPr rot="0" spcFirstLastPara="1" vertOverflow="clip" horzOverflow="clip" vert="horz" wrap="square" lIns="36576" tIns="18288" rIns="36576" bIns="18288" anchor="ctr" anchorCtr="1">
                    <a:spAutoFit/>
                  </a:bodyPr>
                  <a:lstStyle/>
                  <a:p>
                    <a:pPr>
                      <a:defRPr sz="1000" b="1" i="0" u="none" strike="noStrike" kern="120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4F62FF0F-5078-4A83-8604-66E764356BE6}" type="CATEGORYNAME">
                      <a:rPr lang="ru-RU" sz="1800" smtClean="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[ИМЯ КАТЕГОРИИ]</a:t>
                    </a:fld>
                    <a:r>
                      <a:rPr lang="ru-RU" sz="1800" baseline="0" dirty="0" smtClean="0">
                        <a:solidFill>
                          <a:schemeClr val="tx1"/>
                        </a:solidFill>
                      </a:rPr>
                      <a:t> </a:t>
                    </a:r>
                    <a:fld id="{C906F0A8-045C-4EFF-9BA3-6934F81FA829}" type="VALUE">
                      <a:rPr lang="ru-RU" sz="1800" baseline="0" smtClean="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[ЗНАЧЕНИЕ]</a:t>
                    </a:fld>
                    <a:r>
                      <a:rPr lang="ru-RU" sz="1800" baseline="0" dirty="0" smtClean="0">
                        <a:solidFill>
                          <a:schemeClr val="tx1"/>
                        </a:solidFill>
                      </a:rPr>
                      <a:t> %</a:t>
                    </a:r>
                  </a:p>
                </c:rich>
              </c:tx>
              <c:spPr>
                <a:solidFill>
                  <a:schemeClr val="lt1"/>
                </a:solidFill>
                <a:ln>
                  <a:solidFill>
                    <a:schemeClr val="accent3">
                      <a:lumMod val="60000"/>
                    </a:schemeClr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accent3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ellipse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22290158317544292"/>
                      <c:h val="0.14090087288244749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1-204A-441B-9631-885B36871C6F}"/>
                </c:ext>
              </c:extLst>
            </c:dLbl>
            <c:dLbl>
              <c:idx val="9"/>
              <c:layout>
                <c:manualLayout>
                  <c:x val="-1.1774766564108759E-2"/>
                  <c:y val="0.11934017922154007"/>
                </c:manualLayout>
              </c:layout>
              <c:tx>
                <c:rich>
                  <a:bodyPr rot="0" spcFirstLastPara="1" vertOverflow="clip" horzOverflow="clip" vert="horz" wrap="square" lIns="36576" tIns="18288" rIns="36576" bIns="18288" anchor="ctr" anchorCtr="1">
                    <a:spAutoFit/>
                  </a:bodyPr>
                  <a:lstStyle/>
                  <a:p>
                    <a:pPr>
                      <a:defRPr sz="1000" b="1" i="0" u="none" strike="noStrike" kern="120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B2457FA7-ED15-4ACA-B972-47FF08E5FC3B}" type="CATEGORYNAME">
                      <a:rPr lang="ru-RU" sz="1800" smtClean="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[ИМЯ КАТЕГОРИИ]</a:t>
                    </a:fld>
                    <a:r>
                      <a:rPr lang="ru-RU" sz="1800" baseline="0" dirty="0" smtClean="0">
                        <a:solidFill>
                          <a:schemeClr val="tx1"/>
                        </a:solidFill>
                      </a:rPr>
                      <a:t> </a:t>
                    </a:r>
                    <a:fld id="{213A281C-FDB5-460B-A090-769DEFF82BF8}" type="VALUE">
                      <a:rPr lang="ru-RU" sz="1800" baseline="0" smtClean="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[ЗНАЧЕНИЕ]</a:t>
                    </a:fld>
                    <a:r>
                      <a:rPr lang="ru-RU" sz="1800" baseline="0" dirty="0" smtClean="0">
                        <a:solidFill>
                          <a:schemeClr val="tx1"/>
                        </a:solidFill>
                      </a:rPr>
                      <a:t> %</a:t>
                    </a:r>
                  </a:p>
                </c:rich>
              </c:tx>
              <c:spPr>
                <a:solidFill>
                  <a:schemeClr val="lt1"/>
                </a:solidFill>
                <a:ln>
                  <a:solidFill>
                    <a:schemeClr val="accent4">
                      <a:lumMod val="60000"/>
                    </a:schemeClr>
                  </a:solidFill>
                </a:ln>
                <a:effectLst/>
              </c:spPr>
              <c:txPr>
                <a:bodyPr rot="0" spcFirstLastPara="1" vertOverflow="clip" horzOverflow="clip" vert="horz" wrap="square" lIns="36576" tIns="18288" rIns="36576" bIns="18288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accent4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ellipse">
                      <a:avLst/>
                    </a:prstGeom>
                    <a:noFill/>
                    <a:ln>
                      <a:noFill/>
                    </a:ln>
                  </c15:spPr>
                  <c15:layout>
                    <c:manualLayout>
                      <c:w val="0.27601933563554748"/>
                      <c:h val="0.1510005212334211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3-204A-441B-9631-885B36871C6F}"/>
                </c:ext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ellipse">
                      <a:avLst/>
                    </a:prstGeom>
                    <a:noFill/>
                    <a:ln>
                      <a:noFill/>
                    </a:ln>
                  </c15:spPr>
                  <c15:layout/>
                </c:ext>
                <c:ext xmlns:c16="http://schemas.microsoft.com/office/drawing/2014/chart" uri="{C3380CC4-5D6E-409C-BE32-E72D297353CC}">
                  <c16:uniqueId val="{00000015-204A-441B-9631-885B36871C6F}"/>
                </c:ext>
              </c:extLst>
            </c:dLbl>
            <c:dLbl>
              <c:idx val="11"/>
              <c:delete val="1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ellipse">
                      <a:avLst/>
                    </a:prstGeom>
                    <a:noFill/>
                    <a:ln>
                      <a:noFill/>
                    </a:ln>
                  </c15:spPr>
                  <c15:layout/>
                </c:ext>
                <c:ext xmlns:c16="http://schemas.microsoft.com/office/drawing/2014/chart" uri="{C3380CC4-5D6E-409C-BE32-E72D297353CC}">
                  <c16:uniqueId val="{00000017-204A-441B-9631-885B36871C6F}"/>
                </c:ext>
              </c:extLst>
            </c:dLbl>
            <c:dLbl>
              <c:idx val="12"/>
              <c:delete val="1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ellipse">
                      <a:avLst/>
                    </a:prstGeom>
                    <a:noFill/>
                    <a:ln>
                      <a:noFill/>
                    </a:ln>
                  </c15:spPr>
                  <c15:layout/>
                </c:ext>
                <c:ext xmlns:c16="http://schemas.microsoft.com/office/drawing/2014/chart" uri="{C3380CC4-5D6E-409C-BE32-E72D297353CC}">
                  <c16:uniqueId val="{00000019-204A-441B-9631-885B36871C6F}"/>
                </c:ext>
              </c:extLst>
            </c:dLbl>
            <c:dLbl>
              <c:idx val="13"/>
              <c:delete val="1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ellipse">
                      <a:avLst/>
                    </a:prstGeom>
                    <a:noFill/>
                    <a:ln>
                      <a:noFill/>
                    </a:ln>
                  </c15:spPr>
                  <c15:layout/>
                </c:ext>
                <c:ext xmlns:c16="http://schemas.microsoft.com/office/drawing/2014/chart" uri="{C3380CC4-5D6E-409C-BE32-E72D297353CC}">
                  <c16:uniqueId val="{0000001B-204A-441B-9631-885B36871C6F}"/>
                </c:ext>
              </c:extLst>
            </c:dLbl>
            <c:dLbl>
              <c:idx val="14"/>
              <c:delete val="1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ellipse">
                      <a:avLst/>
                    </a:prstGeom>
                    <a:noFill/>
                    <a:ln>
                      <a:noFill/>
                    </a:ln>
                  </c15:spPr>
                  <c15:layout/>
                </c:ext>
                <c:ext xmlns:c16="http://schemas.microsoft.com/office/drawing/2014/chart" uri="{C3380CC4-5D6E-409C-BE32-E72D297353CC}">
                  <c16:uniqueId val="{0000001D-204A-441B-9631-885B36871C6F}"/>
                </c:ext>
              </c:extLst>
            </c:dLbl>
            <c:dLbl>
              <c:idx val="15"/>
              <c:delete val="1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ellipse">
                      <a:avLst/>
                    </a:prstGeom>
                    <a:noFill/>
                    <a:ln>
                      <a:noFill/>
                    </a:ln>
                  </c15:spPr>
                  <c15:layout/>
                </c:ext>
                <c:ext xmlns:c16="http://schemas.microsoft.com/office/drawing/2014/chart" uri="{C3380CC4-5D6E-409C-BE32-E72D297353CC}">
                  <c16:uniqueId val="{0000001F-204A-441B-9631-885B36871C6F}"/>
                </c:ext>
              </c:extLst>
            </c:dLbl>
            <c:dLbl>
              <c:idx val="16"/>
              <c:delete val="1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ellipse">
                      <a:avLst/>
                    </a:prstGeom>
                    <a:noFill/>
                    <a:ln>
                      <a:noFill/>
                    </a:ln>
                  </c15:spPr>
                  <c15:layout/>
                </c:ext>
                <c:ext xmlns:c16="http://schemas.microsoft.com/office/drawing/2014/chart" uri="{C3380CC4-5D6E-409C-BE32-E72D297353CC}">
                  <c16:uniqueId val="{00000021-204A-441B-9631-885B36871C6F}"/>
                </c:ext>
              </c:extLst>
            </c:dLbl>
            <c:dLbl>
              <c:idx val="17"/>
              <c:delete val="1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ellipse">
                      <a:avLst/>
                    </a:prstGeom>
                    <a:noFill/>
                    <a:ln>
                      <a:noFill/>
                    </a:ln>
                  </c15:spPr>
                  <c15:layout/>
                </c:ext>
                <c:ext xmlns:c16="http://schemas.microsoft.com/office/drawing/2014/chart" uri="{C3380CC4-5D6E-409C-BE32-E72D297353CC}">
                  <c16:uniqueId val="{00000023-204A-441B-9631-885B36871C6F}"/>
                </c:ext>
              </c:extLst>
            </c:dLbl>
            <c:dLbl>
              <c:idx val="18"/>
              <c:delete val="1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ellipse">
                      <a:avLst/>
                    </a:prstGeom>
                    <a:noFill/>
                    <a:ln>
                      <a:noFill/>
                    </a:ln>
                  </c15:spPr>
                  <c15:layout/>
                </c:ext>
                <c:ext xmlns:c16="http://schemas.microsoft.com/office/drawing/2014/chart" uri="{C3380CC4-5D6E-409C-BE32-E72D297353CC}">
                  <c16:uniqueId val="{00000025-204A-441B-9631-885B36871C6F}"/>
                </c:ext>
              </c:extLst>
            </c:dLbl>
            <c:dLbl>
              <c:idx val="19"/>
              <c:delete val="1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ellipse">
                      <a:avLst/>
                    </a:prstGeom>
                    <a:noFill/>
                    <a:ln>
                      <a:noFill/>
                    </a:ln>
                  </c15:spPr>
                  <c15:layout/>
                </c:ext>
                <c:ext xmlns:c16="http://schemas.microsoft.com/office/drawing/2014/chart" uri="{C3380CC4-5D6E-409C-BE32-E72D297353CC}">
                  <c16:uniqueId val="{00000027-204A-441B-9631-885B36871C6F}"/>
                </c:ext>
              </c:extLst>
            </c:dLbl>
            <c:dLblPos val="outEnd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ellipse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Лист1!$A$7:$A$26</c:f>
              <c:strCache>
                <c:ptCount val="20"/>
                <c:pt idx="0">
                  <c:v>Свердловская</c:v>
                </c:pt>
                <c:pt idx="1">
                  <c:v>Челябинская</c:v>
                </c:pt>
                <c:pt idx="2">
                  <c:v>Башкортостан</c:v>
                </c:pt>
                <c:pt idx="3">
                  <c:v>Кемеровская</c:v>
                </c:pt>
                <c:pt idx="4">
                  <c:v>Красноярский край</c:v>
                </c:pt>
                <c:pt idx="5">
                  <c:v>Иркутская</c:v>
                </c:pt>
                <c:pt idx="6">
                  <c:v>Марий-Эл</c:v>
                </c:pt>
                <c:pt idx="7">
                  <c:v>Удмуртская респ.</c:v>
                </c:pt>
                <c:pt idx="8">
                  <c:v>Пермский край</c:v>
                </c:pt>
                <c:pt idx="9">
                  <c:v>Тюменская </c:v>
                </c:pt>
                <c:pt idx="10">
                  <c:v>Алтайский край</c:v>
                </c:pt>
                <c:pt idx="11">
                  <c:v>Ростовская </c:v>
                </c:pt>
                <c:pt idx="12">
                  <c:v>Вологодская </c:v>
                </c:pt>
                <c:pt idx="13">
                  <c:v>Нижегородская</c:v>
                </c:pt>
                <c:pt idx="14">
                  <c:v>Курганская</c:v>
                </c:pt>
                <c:pt idx="15">
                  <c:v>Чувашия</c:v>
                </c:pt>
                <c:pt idx="16">
                  <c:v>Владимирская</c:v>
                </c:pt>
                <c:pt idx="17">
                  <c:v>Кировская</c:v>
                </c:pt>
                <c:pt idx="18">
                  <c:v>Новосибирская</c:v>
                </c:pt>
                <c:pt idx="19">
                  <c:v>Брянская</c:v>
                </c:pt>
              </c:strCache>
            </c:strRef>
          </c:cat>
          <c:val>
            <c:numRef>
              <c:f>Лист1!$B$7:$B$26</c:f>
              <c:numCache>
                <c:formatCode>0.0</c:formatCode>
                <c:ptCount val="20"/>
                <c:pt idx="0">
                  <c:v>32.454923717059643</c:v>
                </c:pt>
                <c:pt idx="1">
                  <c:v>14.430574818924333</c:v>
                </c:pt>
                <c:pt idx="2">
                  <c:v>7.8779472954230236</c:v>
                </c:pt>
                <c:pt idx="3">
                  <c:v>7.7053475111727536</c:v>
                </c:pt>
                <c:pt idx="4">
                  <c:v>6.857759284943751</c:v>
                </c:pt>
                <c:pt idx="5">
                  <c:v>4.9930651872399441</c:v>
                </c:pt>
                <c:pt idx="6">
                  <c:v>4.7434119278779479</c:v>
                </c:pt>
                <c:pt idx="7">
                  <c:v>4.2872553552165202</c:v>
                </c:pt>
                <c:pt idx="8">
                  <c:v>3.8834951456310676</c:v>
                </c:pt>
                <c:pt idx="9">
                  <c:v>3.8187702265372168</c:v>
                </c:pt>
                <c:pt idx="10">
                  <c:v>2.4379719525350594</c:v>
                </c:pt>
                <c:pt idx="11">
                  <c:v>1.365387578979812</c:v>
                </c:pt>
                <c:pt idx="12">
                  <c:v>1.2944983818770228</c:v>
                </c:pt>
                <c:pt idx="13">
                  <c:v>1.2914162428725535</c:v>
                </c:pt>
                <c:pt idx="14">
                  <c:v>0.87840961627369407</c:v>
                </c:pt>
                <c:pt idx="15">
                  <c:v>0.44074587763908146</c:v>
                </c:pt>
                <c:pt idx="16">
                  <c:v>0.41300662659885956</c:v>
                </c:pt>
                <c:pt idx="17">
                  <c:v>0.38526737555863771</c:v>
                </c:pt>
                <c:pt idx="18">
                  <c:v>0.27739251040221913</c:v>
                </c:pt>
                <c:pt idx="19">
                  <c:v>0.16335336723686239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28-204A-441B-9631-885B36871C6F}"/>
            </c:ext>
          </c:extLst>
        </c:ser>
        <c:ser>
          <c:idx val="1"/>
          <c:order val="1"/>
          <c:tx>
            <c:strRef>
              <c:f>Лист1!$B$7:$B$26</c:f>
              <c:strCache>
                <c:ptCount val="20"/>
                <c:pt idx="0">
                  <c:v>32,5</c:v>
                </c:pt>
                <c:pt idx="1">
                  <c:v>14,4</c:v>
                </c:pt>
                <c:pt idx="2">
                  <c:v>7,9</c:v>
                </c:pt>
                <c:pt idx="3">
                  <c:v>7,7</c:v>
                </c:pt>
                <c:pt idx="4">
                  <c:v>6,9</c:v>
                </c:pt>
                <c:pt idx="5">
                  <c:v>5,0</c:v>
                </c:pt>
                <c:pt idx="6">
                  <c:v>4,7</c:v>
                </c:pt>
                <c:pt idx="7">
                  <c:v>4,3</c:v>
                </c:pt>
                <c:pt idx="8">
                  <c:v>3,9</c:v>
                </c:pt>
                <c:pt idx="9">
                  <c:v>3,8</c:v>
                </c:pt>
                <c:pt idx="10">
                  <c:v>2,4</c:v>
                </c:pt>
                <c:pt idx="11">
                  <c:v>1,4</c:v>
                </c:pt>
                <c:pt idx="12">
                  <c:v>1,3</c:v>
                </c:pt>
                <c:pt idx="13">
                  <c:v>1,3</c:v>
                </c:pt>
                <c:pt idx="14">
                  <c:v>0,9</c:v>
                </c:pt>
                <c:pt idx="15">
                  <c:v>0,4</c:v>
                </c:pt>
                <c:pt idx="16">
                  <c:v>0,4</c:v>
                </c:pt>
                <c:pt idx="17">
                  <c:v>0,4</c:v>
                </c:pt>
                <c:pt idx="18">
                  <c:v>0,3</c:v>
                </c:pt>
                <c:pt idx="19">
                  <c:v>0,2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2A-204A-441B-9631-885B36871C6F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2A-204A-441B-9631-885B36871C6F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0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val>
            <c:numLit>
              <c:formatCode>General</c:formatCode>
              <c:ptCount val="1"/>
              <c:pt idx="0">
                <c:v>1</c:v>
              </c:pt>
            </c:numLit>
          </c:val>
          <c:extLst>
            <c:ext xmlns:c16="http://schemas.microsoft.com/office/drawing/2014/chart" uri="{C3380CC4-5D6E-409C-BE32-E72D297353CC}">
              <c16:uniqueId val="{0000002B-204A-441B-9631-885B36871C6F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  <c:firstSliceAng val="147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ABBE76-5F75-4386-96C0-D66F4F3C15DD}" type="datetimeFigureOut">
              <a:rPr lang="ru-RU" smtClean="0"/>
              <a:t>21.07.2020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FFC074-BEDE-44E7-8F8E-B8767A7762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80298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53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DB832D84-53DB-432B-8D67-1BFBC1C298E4}" type="slidenum">
              <a:rPr lang="ru-RU" altLang="ru-RU" smtClean="0">
                <a:solidFill>
                  <a:srgbClr val="000000"/>
                </a:solidFill>
                <a:latin typeface="Calibri" panose="020F0502020204030204" pitchFamily="34" charset="0"/>
              </a:rPr>
              <a:pPr/>
              <a:t>3</a:t>
            </a:fld>
            <a:endParaRPr lang="ru-RU" altLang="ru-RU" smtClean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45266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02DC0-AB62-4A17-B716-D5D015B214FD}" type="datetimeFigureOut">
              <a:rPr lang="ru-RU" smtClean="0"/>
              <a:t>21.07.2020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B5BEF-CC88-4230-9965-1ACDE0359D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2277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02DC0-AB62-4A17-B716-D5D015B214FD}" type="datetimeFigureOut">
              <a:rPr lang="ru-RU" smtClean="0"/>
              <a:t>21.07.2020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B5BEF-CC88-4230-9965-1ACDE0359D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2305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02DC0-AB62-4A17-B716-D5D015B214FD}" type="datetimeFigureOut">
              <a:rPr lang="ru-RU" smtClean="0"/>
              <a:t>21.07.2020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B5BEF-CC88-4230-9965-1ACDE0359D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39037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02DC0-AB62-4A17-B716-D5D015B214FD}" type="datetimeFigureOut">
              <a:rPr lang="ru-RU" smtClean="0"/>
              <a:t>21.07.2020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B5BEF-CC88-4230-9965-1ACDE0359D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07539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02DC0-AB62-4A17-B716-D5D015B214FD}" type="datetimeFigureOut">
              <a:rPr lang="ru-RU" smtClean="0"/>
              <a:t>21.07.2020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B5BEF-CC88-4230-9965-1ACDE0359D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6590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02DC0-AB62-4A17-B716-D5D015B214FD}" type="datetimeFigureOut">
              <a:rPr lang="ru-RU" smtClean="0"/>
              <a:t>21.07.2020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B5BEF-CC88-4230-9965-1ACDE0359D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79710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02DC0-AB62-4A17-B716-D5D015B214FD}" type="datetimeFigureOut">
              <a:rPr lang="ru-RU" smtClean="0"/>
              <a:t>21.07.2020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B5BEF-CC88-4230-9965-1ACDE0359D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3232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02DC0-AB62-4A17-B716-D5D015B214FD}" type="datetimeFigureOut">
              <a:rPr lang="ru-RU" smtClean="0"/>
              <a:t>21.07.2020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B5BEF-CC88-4230-9965-1ACDE0359D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3317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02DC0-AB62-4A17-B716-D5D015B214FD}" type="datetimeFigureOut">
              <a:rPr lang="ru-RU" smtClean="0"/>
              <a:t>21.07.2020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B5BEF-CC88-4230-9965-1ACDE0359D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31329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02DC0-AB62-4A17-B716-D5D015B214FD}" type="datetimeFigureOut">
              <a:rPr lang="ru-RU" smtClean="0"/>
              <a:t>21.07.2020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B5BEF-CC88-4230-9965-1ACDE0359D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86076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502DC0-AB62-4A17-B716-D5D015B214FD}" type="datetimeFigureOut">
              <a:rPr lang="ru-RU" smtClean="0"/>
              <a:t>21.07.2020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B5BEF-CC88-4230-9965-1ACDE0359D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235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502DC0-AB62-4A17-B716-D5D015B214FD}" type="datetimeFigureOut">
              <a:rPr lang="ru-RU" smtClean="0"/>
              <a:t>21.07.2020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CB5BEF-CC88-4230-9965-1ACDE0359D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6433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4.e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3"/>
          <p:cNvSpPr txBox="1">
            <a:spLocks noChangeArrowheads="1"/>
          </p:cNvSpPr>
          <p:nvPr/>
        </p:nvSpPr>
        <p:spPr bwMode="auto">
          <a:xfrm>
            <a:off x="1847851" y="5373688"/>
            <a:ext cx="85693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ru-RU" altLang="ru-RU" sz="1800">
              <a:latin typeface="Calibri" panose="020F0502020204030204" pitchFamily="34" charset="0"/>
            </a:endParaRPr>
          </a:p>
        </p:txBody>
      </p:sp>
      <p:pic>
        <p:nvPicPr>
          <p:cNvPr id="3" name="Picture 4" descr="img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799" y="1"/>
            <a:ext cx="6885709" cy="3741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133005" y="3747656"/>
            <a:ext cx="11629503" cy="2862322"/>
          </a:xfrm>
          <a:prstGeom prst="rect">
            <a:avLst/>
          </a:prstGeom>
          <a:solidFill>
            <a:schemeClr val="accent1">
              <a:alpha val="76077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sz="3600" dirty="0" smtClean="0"/>
              <a:t>Роль раннеспелых сортов яровой пшеницы Уральской селекции в производстве зерна в Сибири </a:t>
            </a:r>
            <a:endParaRPr lang="ru-RU" sz="3600" dirty="0"/>
          </a:p>
          <a:p>
            <a:pPr algn="r">
              <a:defRPr/>
            </a:pPr>
            <a:r>
              <a:rPr lang="ru-RU" i="1" dirty="0" smtClean="0"/>
              <a:t>А.В</a:t>
            </a:r>
            <a:r>
              <a:rPr lang="ru-RU" i="1" dirty="0"/>
              <a:t>. </a:t>
            </a:r>
            <a:r>
              <a:rPr lang="ru-RU" i="1" dirty="0" err="1" smtClean="0"/>
              <a:t>Безгодов</a:t>
            </a:r>
            <a:endParaRPr lang="ru-RU" i="1" dirty="0" smtClean="0"/>
          </a:p>
          <a:p>
            <a:pPr algn="r">
              <a:defRPr/>
            </a:pPr>
            <a:r>
              <a:rPr lang="ru-RU" i="1" dirty="0" smtClean="0"/>
              <a:t> </a:t>
            </a:r>
            <a:r>
              <a:rPr lang="ru-RU" i="1" dirty="0"/>
              <a:t>– заведующий отделом селекции и семеноводства озимых и яровых зерновых </a:t>
            </a:r>
            <a:r>
              <a:rPr lang="ru-RU" i="1" dirty="0" smtClean="0"/>
              <a:t>культур,</a:t>
            </a:r>
          </a:p>
          <a:p>
            <a:pPr algn="r">
              <a:defRPr/>
            </a:pPr>
            <a:r>
              <a:rPr lang="ru-RU" i="1" dirty="0" smtClean="0"/>
              <a:t>кандидат </a:t>
            </a:r>
            <a:r>
              <a:rPr lang="ru-RU" i="1" dirty="0"/>
              <a:t>с.-х. наук</a:t>
            </a:r>
          </a:p>
          <a:p>
            <a:pPr algn="r" eaLnBrk="1" hangingPunct="1">
              <a:defRPr/>
            </a:pPr>
            <a:r>
              <a:rPr lang="ru-RU" i="1" dirty="0" smtClean="0"/>
              <a:t> </a:t>
            </a:r>
          </a:p>
          <a:p>
            <a:pPr algn="r" eaLnBrk="1" hangingPunct="1">
              <a:defRPr/>
            </a:pPr>
            <a:r>
              <a:rPr lang="ru-RU" i="1" dirty="0" smtClean="0"/>
              <a:t>Уральский </a:t>
            </a:r>
            <a:r>
              <a:rPr lang="ru-RU" i="1" dirty="0"/>
              <a:t>НИИСХ – </a:t>
            </a:r>
            <a:r>
              <a:rPr lang="ru-RU" i="1" dirty="0" err="1" smtClean="0"/>
              <a:t>филиалФГБНУ</a:t>
            </a:r>
            <a:r>
              <a:rPr lang="ru-RU" i="1" dirty="0" smtClean="0"/>
              <a:t> </a:t>
            </a:r>
            <a:r>
              <a:rPr lang="ru-RU" i="1" dirty="0" err="1"/>
              <a:t>УрФАНИЦ</a:t>
            </a:r>
            <a:r>
              <a:rPr lang="ru-RU" i="1" dirty="0"/>
              <a:t> </a:t>
            </a:r>
            <a:r>
              <a:rPr lang="ru-RU" i="1" dirty="0" err="1"/>
              <a:t>УрО</a:t>
            </a:r>
            <a:r>
              <a:rPr lang="ru-RU" i="1" dirty="0"/>
              <a:t> </a:t>
            </a:r>
            <a:r>
              <a:rPr lang="ru-RU" i="1" dirty="0" smtClean="0"/>
              <a:t>РАН</a:t>
            </a:r>
          </a:p>
          <a:p>
            <a:pPr algn="r" eaLnBrk="1" hangingPunct="1">
              <a:defRPr/>
            </a:pPr>
            <a:endParaRPr lang="ru-RU" i="1" dirty="0"/>
          </a:p>
        </p:txBody>
      </p:sp>
      <p:pic>
        <p:nvPicPr>
          <p:cNvPr id="3077" name="Рисунок 13" descr="logo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905" y="572439"/>
            <a:ext cx="2756509" cy="2736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818281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11270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fill="hold"/>
                                        <p:tgtEl>
                                          <p:spTgt spid="11270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"/>
                                        <p:tgtEl>
                                          <p:spTgt spid="1127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112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112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112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112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112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112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" fill="hold"/>
                                        <p:tgtEl>
                                          <p:spTgt spid="112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112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112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112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112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112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112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112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"/>
                                        <p:tgtEl>
                                          <p:spTgt spid="112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 build="allAtOnce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Прямоугольник 3"/>
          <p:cNvSpPr>
            <a:spLocks noChangeArrowheads="1"/>
          </p:cNvSpPr>
          <p:nvPr/>
        </p:nvSpPr>
        <p:spPr bwMode="auto">
          <a:xfrm>
            <a:off x="1905000" y="1600201"/>
            <a:ext cx="8477250" cy="4760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ts val="5200"/>
              </a:lnSpc>
              <a:spcBef>
                <a:spcPct val="0"/>
              </a:spcBef>
              <a:buNone/>
            </a:pPr>
            <a:r>
              <a:rPr lang="ru-RU" altLang="ru-RU" sz="1400" b="1" i="1" dirty="0"/>
              <a:t>    </a:t>
            </a:r>
            <a:r>
              <a:rPr lang="ru-RU" altLang="ru-RU" b="1" i="1" dirty="0"/>
              <a:t> </a:t>
            </a:r>
          </a:p>
          <a:p>
            <a:pPr>
              <a:lnSpc>
                <a:spcPts val="5200"/>
              </a:lnSpc>
              <a:spcBef>
                <a:spcPct val="0"/>
              </a:spcBef>
              <a:buNone/>
            </a:pPr>
            <a:r>
              <a:rPr lang="ru-RU" altLang="ru-RU" b="1" i="1" dirty="0"/>
              <a:t>     включено </a:t>
            </a:r>
            <a:r>
              <a:rPr lang="ru-RU" altLang="ru-RU" dirty="0"/>
              <a:t>–</a:t>
            </a:r>
            <a:r>
              <a:rPr lang="ru-RU" altLang="ru-RU" b="1" i="1" dirty="0"/>
              <a:t> </a:t>
            </a:r>
            <a:r>
              <a:rPr lang="ru-RU" altLang="ru-RU" b="1" i="1" dirty="0" smtClean="0">
                <a:solidFill>
                  <a:srgbClr val="FF0000"/>
                </a:solidFill>
              </a:rPr>
              <a:t>76</a:t>
            </a:r>
            <a:r>
              <a:rPr lang="ru-RU" altLang="ru-RU" b="1" i="1" dirty="0" smtClean="0"/>
              <a:t> сортов, </a:t>
            </a:r>
            <a:r>
              <a:rPr lang="ru-RU" altLang="ru-RU" b="1" i="1" dirty="0">
                <a:solidFill>
                  <a:srgbClr val="FF0000"/>
                </a:solidFill>
              </a:rPr>
              <a:t>1</a:t>
            </a:r>
            <a:r>
              <a:rPr lang="ru-RU" altLang="ru-RU" b="1" i="1" dirty="0"/>
              <a:t> гибрид</a:t>
            </a:r>
          </a:p>
          <a:p>
            <a:pPr>
              <a:lnSpc>
                <a:spcPts val="5200"/>
              </a:lnSpc>
              <a:spcBef>
                <a:spcPct val="0"/>
              </a:spcBef>
              <a:buNone/>
            </a:pPr>
            <a:r>
              <a:rPr lang="ru-RU" altLang="ru-RU" sz="2400" b="1" i="1" dirty="0"/>
              <a:t>В том числе за </a:t>
            </a:r>
            <a:r>
              <a:rPr lang="ru-RU" altLang="ru-RU" sz="2400" b="1" i="1" dirty="0" smtClean="0"/>
              <a:t>2014-2020 </a:t>
            </a:r>
            <a:r>
              <a:rPr lang="ru-RU" altLang="ru-RU" sz="2400" b="1" i="1" dirty="0"/>
              <a:t>годы:</a:t>
            </a:r>
          </a:p>
          <a:p>
            <a:pPr>
              <a:lnSpc>
                <a:spcPts val="5200"/>
              </a:lnSpc>
              <a:spcBef>
                <a:spcPct val="0"/>
              </a:spcBef>
              <a:buNone/>
            </a:pPr>
            <a:r>
              <a:rPr lang="ru-RU" altLang="ru-RU" b="1" i="1" dirty="0"/>
              <a:t>    включено </a:t>
            </a:r>
            <a:r>
              <a:rPr lang="ru-RU" altLang="ru-RU" dirty="0"/>
              <a:t>–</a:t>
            </a:r>
            <a:r>
              <a:rPr lang="ru-RU" altLang="ru-RU" b="1" i="1" dirty="0"/>
              <a:t> </a:t>
            </a:r>
            <a:r>
              <a:rPr lang="ru-RU" altLang="ru-RU" b="1" i="1" dirty="0" smtClean="0">
                <a:solidFill>
                  <a:srgbClr val="FF0000"/>
                </a:solidFill>
              </a:rPr>
              <a:t>26</a:t>
            </a:r>
            <a:r>
              <a:rPr lang="ru-RU" altLang="ru-RU" b="1" i="1" dirty="0" smtClean="0"/>
              <a:t> сортов, </a:t>
            </a:r>
            <a:r>
              <a:rPr lang="ru-RU" altLang="ru-RU" b="1" i="1" dirty="0">
                <a:solidFill>
                  <a:srgbClr val="FF0000"/>
                </a:solidFill>
              </a:rPr>
              <a:t>1</a:t>
            </a:r>
            <a:r>
              <a:rPr lang="ru-RU" altLang="ru-RU" b="1" i="1" dirty="0"/>
              <a:t> гибрид</a:t>
            </a:r>
          </a:p>
          <a:p>
            <a:pPr>
              <a:lnSpc>
                <a:spcPts val="5200"/>
              </a:lnSpc>
              <a:spcBef>
                <a:spcPct val="0"/>
              </a:spcBef>
              <a:buNone/>
            </a:pPr>
            <a:endParaRPr lang="ru-RU" altLang="ru-RU" sz="2400" b="1" i="1" dirty="0"/>
          </a:p>
          <a:p>
            <a:pPr algn="ctr">
              <a:lnSpc>
                <a:spcPts val="5200"/>
              </a:lnSpc>
              <a:spcBef>
                <a:spcPct val="0"/>
              </a:spcBef>
              <a:buNone/>
            </a:pPr>
            <a:r>
              <a:rPr lang="ru-RU" altLang="ru-RU" sz="2400" b="1" i="1" dirty="0"/>
              <a:t>Площадь под сортами Уральского НИИСХ  по РФ составляет </a:t>
            </a:r>
            <a:r>
              <a:rPr lang="ru-RU" altLang="ru-RU" b="1" i="1" dirty="0">
                <a:solidFill>
                  <a:srgbClr val="FF0000"/>
                </a:solidFill>
              </a:rPr>
              <a:t>1,8 млн. га. </a:t>
            </a:r>
          </a:p>
        </p:txBody>
      </p:sp>
      <p:sp>
        <p:nvSpPr>
          <p:cNvPr id="13315" name="Text Box 6"/>
          <p:cNvSpPr txBox="1">
            <a:spLocks noChangeArrowheads="1"/>
          </p:cNvSpPr>
          <p:nvPr/>
        </p:nvSpPr>
        <p:spPr bwMode="auto">
          <a:xfrm>
            <a:off x="1905000" y="261938"/>
            <a:ext cx="8153400" cy="1338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700" dirty="0"/>
              <a:t>Всего сортов Уральского НИИСХ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700" dirty="0"/>
              <a:t>в </a:t>
            </a:r>
            <a:r>
              <a:rPr lang="ru-RU" altLang="ru-RU" sz="2700" dirty="0" err="1"/>
              <a:t>Госрестре</a:t>
            </a:r>
            <a:r>
              <a:rPr lang="ru-RU" altLang="ru-RU" sz="2700" dirty="0"/>
              <a:t> селекционных достижений РФ на 01.01.2020 г.</a:t>
            </a:r>
          </a:p>
        </p:txBody>
      </p:sp>
    </p:spTree>
    <p:extLst>
      <p:ext uri="{BB962C8B-B14F-4D97-AF65-F5344CB8AC3E}">
        <p14:creationId xmlns:p14="http://schemas.microsoft.com/office/powerpoint/2010/main" val="96011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Прямоугольник 2"/>
          <p:cNvSpPr>
            <a:spLocks noChangeArrowheads="1"/>
          </p:cNvSpPr>
          <p:nvPr/>
        </p:nvSpPr>
        <p:spPr bwMode="auto">
          <a:xfrm>
            <a:off x="1828801" y="228600"/>
            <a:ext cx="8709025" cy="92333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2700" dirty="0">
                <a:ln>
                  <a:solidFill>
                    <a:sysClr val="windowText" lastClr="000000"/>
                  </a:solidFill>
                </a:ln>
                <a:latin typeface="+mn-lt"/>
                <a:cs typeface="Times New Roman" pitchFamily="18" charset="0"/>
              </a:rPr>
              <a:t>Современные направления селекционной работы Уральского НИИСХ</a:t>
            </a: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752601" y="1324938"/>
            <a:ext cx="8784977" cy="656262"/>
          </a:xfrm>
          <a:prstGeom prst="roundRect">
            <a:avLst/>
          </a:prstGeom>
          <a:solidFill>
            <a:srgbClr val="00B050">
              <a:alpha val="49000"/>
            </a:srgbClr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Tx/>
              <a:buChar char="-"/>
              <a:defRPr/>
            </a:pPr>
            <a:r>
              <a:rPr lang="ru-RU" sz="2400" i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 скороспелость;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752601" y="2105040"/>
            <a:ext cx="8784977" cy="1171560"/>
          </a:xfrm>
          <a:prstGeom prst="roundRect">
            <a:avLst/>
          </a:prstGeom>
          <a:solidFill>
            <a:srgbClr val="00B050">
              <a:alpha val="56000"/>
            </a:srgbClr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eaLnBrk="1" hangingPunct="1">
              <a:buFontTx/>
              <a:buChar char="-"/>
              <a:defRPr/>
            </a:pPr>
            <a:r>
              <a:rPr lang="ru-RU" sz="2000" b="1" i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устойчивость к абиотическим </a:t>
            </a:r>
            <a:r>
              <a:rPr lang="ru-RU" sz="2400" dirty="0" smtClean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стрессам</a:t>
            </a:r>
          </a:p>
          <a:p>
            <a:pPr algn="just" eaLnBrk="1" hangingPunct="1">
              <a:defRPr/>
            </a:pPr>
            <a:r>
              <a:rPr lang="ru-RU" sz="2400" i="1" dirty="0" smtClean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  </a:t>
            </a:r>
            <a:r>
              <a:rPr lang="ru-RU" sz="2400" i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(засуха, </a:t>
            </a:r>
            <a:r>
              <a:rPr lang="ru-RU" sz="2400" i="1" dirty="0" smtClean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холодостойкость, избыточное увлажнение</a:t>
            </a:r>
            <a:r>
              <a:rPr lang="ru-RU" sz="2400" i="1" dirty="0" smtClean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) </a:t>
            </a:r>
            <a:endParaRPr lang="ru-RU" sz="2400" i="1" dirty="0">
              <a:ln>
                <a:solidFill>
                  <a:srgbClr val="000000"/>
                </a:solidFill>
              </a:ln>
              <a:solidFill>
                <a:srgbClr val="000000"/>
              </a:solidFill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752601" y="3400440"/>
            <a:ext cx="8784977" cy="1019160"/>
          </a:xfrm>
          <a:prstGeom prst="roundRect">
            <a:avLst/>
          </a:prstGeom>
          <a:solidFill>
            <a:srgbClr val="00B050">
              <a:alpha val="49000"/>
            </a:srgbClr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Tx/>
              <a:buChar char="-"/>
              <a:defRPr/>
            </a:pPr>
            <a:r>
              <a:rPr lang="ru-RU" sz="2000" b="1" i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устойчивость к наиболее вредоносным </a:t>
            </a:r>
            <a:r>
              <a:rPr lang="ru-RU" sz="2400" dirty="0" err="1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патогенам</a:t>
            </a:r>
            <a:r>
              <a:rPr lang="ru-RU" sz="2400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>
              <a:defRPr/>
            </a:pPr>
            <a:r>
              <a:rPr lang="ru-RU" sz="2400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и вредителям </a:t>
            </a:r>
            <a:r>
              <a:rPr lang="ru-RU" sz="2400" i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(бурая листовая ржавчина, головня, корневые гнили, </a:t>
            </a:r>
            <a:r>
              <a:rPr lang="ru-RU" sz="2400" i="1" dirty="0" smtClean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фитофтороз)</a:t>
            </a:r>
            <a:endParaRPr lang="ru-RU" sz="2400" i="1" dirty="0">
              <a:ln>
                <a:solidFill>
                  <a:srgbClr val="000000"/>
                </a:solidFill>
              </a:ln>
              <a:solidFill>
                <a:srgbClr val="000000"/>
              </a:solidFill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752600" y="4543440"/>
            <a:ext cx="8784976" cy="1019160"/>
          </a:xfrm>
          <a:prstGeom prst="roundRect">
            <a:avLst/>
          </a:prstGeom>
          <a:solidFill>
            <a:srgbClr val="00B050">
              <a:alpha val="49000"/>
            </a:srgbClr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Tx/>
              <a:buChar char="-"/>
              <a:defRPr/>
            </a:pPr>
            <a:r>
              <a:rPr lang="ru-RU" sz="2400" i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селекция на качество продукции </a:t>
            </a:r>
            <a:r>
              <a:rPr lang="ru-RU" sz="2400" i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(повышенное содержание белка, крахмала, витаминов, антиоксидантов и т.д.); 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752600" y="5686440"/>
            <a:ext cx="8784976" cy="1095360"/>
          </a:xfrm>
          <a:prstGeom prst="roundRect">
            <a:avLst/>
          </a:prstGeom>
          <a:solidFill>
            <a:srgbClr val="00B050">
              <a:alpha val="51000"/>
            </a:srgbClr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Tx/>
              <a:buChar char="-"/>
              <a:defRPr/>
            </a:pPr>
            <a:r>
              <a:rPr lang="ru-RU" sz="2400" i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использование молекулярно-генетических и </a:t>
            </a:r>
            <a:endParaRPr lang="ru-RU" sz="2400" dirty="0" smtClean="0">
              <a:ln>
                <a:solidFill>
                  <a:srgbClr val="000000"/>
                </a:solidFill>
              </a:ln>
              <a:solidFill>
                <a:srgbClr val="000000"/>
              </a:solidFill>
              <a:ea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ru-RU" sz="2400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био</a:t>
            </a:r>
            <a:r>
              <a:rPr lang="ru-RU" sz="2400" dirty="0" smtClean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-технологических </a:t>
            </a:r>
            <a:r>
              <a:rPr lang="ru-RU" sz="2400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методов селекции</a:t>
            </a:r>
            <a:r>
              <a:rPr lang="ru-RU" sz="2400" i="1" dirty="0">
                <a:ln>
                  <a:solidFill>
                    <a:srgbClr val="000000"/>
                  </a:solidFill>
                </a:ln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.</a:t>
            </a:r>
            <a:endParaRPr lang="ru-RU" sz="2400" i="1" dirty="0">
              <a:ln>
                <a:solidFill>
                  <a:srgbClr val="000000"/>
                </a:solidFill>
              </a:ln>
              <a:solidFill>
                <a:srgbClr val="000000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477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446" name="Group 1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9613549"/>
              </p:ext>
            </p:extLst>
          </p:nvPr>
        </p:nvGraphicFramePr>
        <p:xfrm>
          <a:off x="789709" y="1745672"/>
          <a:ext cx="10698479" cy="4907542"/>
        </p:xfrm>
        <a:graphic>
          <a:graphicData uri="http://schemas.openxmlformats.org/drawingml/2006/table">
            <a:tbl>
              <a:tblPr/>
              <a:tblGrid>
                <a:gridCol w="3820885">
                  <a:extLst>
                    <a:ext uri="{9D8B030D-6E8A-4147-A177-3AD203B41FA5}">
                      <a16:colId xmlns:a16="http://schemas.microsoft.com/office/drawing/2014/main" val="2019949884"/>
                    </a:ext>
                  </a:extLst>
                </a:gridCol>
                <a:gridCol w="1855859">
                  <a:extLst>
                    <a:ext uri="{9D8B030D-6E8A-4147-A177-3AD203B41FA5}">
                      <a16:colId xmlns:a16="http://schemas.microsoft.com/office/drawing/2014/main" val="3543758484"/>
                    </a:ext>
                  </a:extLst>
                </a:gridCol>
                <a:gridCol w="1855859">
                  <a:extLst>
                    <a:ext uri="{9D8B030D-6E8A-4147-A177-3AD203B41FA5}">
                      <a16:colId xmlns:a16="http://schemas.microsoft.com/office/drawing/2014/main" val="2293792997"/>
                    </a:ext>
                  </a:extLst>
                </a:gridCol>
                <a:gridCol w="1637522">
                  <a:extLst>
                    <a:ext uri="{9D8B030D-6E8A-4147-A177-3AD203B41FA5}">
                      <a16:colId xmlns:a16="http://schemas.microsoft.com/office/drawing/2014/main" val="1440861225"/>
                    </a:ext>
                  </a:extLst>
                </a:gridCol>
                <a:gridCol w="1528354">
                  <a:extLst>
                    <a:ext uri="{9D8B030D-6E8A-4147-A177-3AD203B41FA5}">
                      <a16:colId xmlns:a16="http://schemas.microsoft.com/office/drawing/2014/main" val="444153987"/>
                    </a:ext>
                  </a:extLst>
                </a:gridCol>
              </a:tblGrid>
              <a:tr h="95960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Показатель</a:t>
                      </a:r>
                    </a:p>
                  </a:txBody>
                  <a:tcPr marL="67277" marR="6727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Единица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измерения</a:t>
                      </a:r>
                    </a:p>
                  </a:txBody>
                  <a:tcPr marL="67277" marR="6727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Ирень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стандарт</a:t>
                      </a:r>
                      <a:endParaRPr kumimoji="0" lang="ru-RU" alt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277" marR="6727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Ирень</a:t>
                      </a:r>
                      <a:r>
                        <a:rPr kumimoji="0" lang="ru-RU" alt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2</a:t>
                      </a: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277" marR="6727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Экстра</a:t>
                      </a: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7277" marR="6727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8517631"/>
                  </a:ext>
                </a:extLst>
              </a:tr>
              <a:tr h="48149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Вегетационный период</a:t>
                      </a:r>
                    </a:p>
                  </a:txBody>
                  <a:tcPr marL="67277" marR="6727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сутки</a:t>
                      </a:r>
                    </a:p>
                  </a:txBody>
                  <a:tcPr marL="67277" marR="6727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85</a:t>
                      </a:r>
                    </a:p>
                  </a:txBody>
                  <a:tcPr marL="67277" marR="6727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85</a:t>
                      </a:r>
                    </a:p>
                  </a:txBody>
                  <a:tcPr marL="67277" marR="6727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86</a:t>
                      </a:r>
                    </a:p>
                  </a:txBody>
                  <a:tcPr marL="67277" marR="6727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8693713"/>
                  </a:ext>
                </a:extLst>
              </a:tr>
              <a:tr h="47980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Урожайность</a:t>
                      </a:r>
                    </a:p>
                  </a:txBody>
                  <a:tcPr marL="67277" marR="6727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ц</a:t>
                      </a: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/га</a:t>
                      </a:r>
                    </a:p>
                  </a:txBody>
                  <a:tcPr marL="67277" marR="6727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31,5</a:t>
                      </a:r>
                    </a:p>
                  </a:txBody>
                  <a:tcPr marL="67277" marR="6727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35,2</a:t>
                      </a:r>
                    </a:p>
                  </a:txBody>
                  <a:tcPr marL="67277" marR="6727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38,8</a:t>
                      </a:r>
                    </a:p>
                  </a:txBody>
                  <a:tcPr marL="67277" marR="6727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409546"/>
                  </a:ext>
                </a:extLst>
              </a:tr>
              <a:tr h="47980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Продуктивность колоса</a:t>
                      </a:r>
                    </a:p>
                  </a:txBody>
                  <a:tcPr marL="67277" marR="6727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</a:t>
                      </a:r>
                    </a:p>
                  </a:txBody>
                  <a:tcPr marL="67277" marR="6727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0,47</a:t>
                      </a:r>
                    </a:p>
                  </a:txBody>
                  <a:tcPr marL="67277" marR="6727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0,52</a:t>
                      </a:r>
                    </a:p>
                  </a:txBody>
                  <a:tcPr marL="67277" marR="6727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0,58</a:t>
                      </a:r>
                    </a:p>
                  </a:txBody>
                  <a:tcPr marL="67277" marR="6727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0153757"/>
                  </a:ext>
                </a:extLst>
              </a:tr>
              <a:tr h="47980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Масса 1000 зерен</a:t>
                      </a:r>
                    </a:p>
                  </a:txBody>
                  <a:tcPr marL="67277" marR="6727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</a:t>
                      </a:r>
                    </a:p>
                  </a:txBody>
                  <a:tcPr marL="67277" marR="6727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36,6</a:t>
                      </a:r>
                    </a:p>
                  </a:txBody>
                  <a:tcPr marL="67277" marR="6727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36,8</a:t>
                      </a:r>
                    </a:p>
                  </a:txBody>
                  <a:tcPr marL="67277" marR="6727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38,9</a:t>
                      </a:r>
                    </a:p>
                  </a:txBody>
                  <a:tcPr marL="67277" marR="6727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3695272"/>
                  </a:ext>
                </a:extLst>
              </a:tr>
              <a:tr h="58593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Содержание клейковины</a:t>
                      </a:r>
                    </a:p>
                  </a:txBody>
                  <a:tcPr marL="67277" marR="6727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</a:t>
                      </a:r>
                    </a:p>
                  </a:txBody>
                  <a:tcPr marL="67277" marR="6727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29,8</a:t>
                      </a:r>
                    </a:p>
                  </a:txBody>
                  <a:tcPr marL="67277" marR="6727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32,5</a:t>
                      </a:r>
                    </a:p>
                  </a:txBody>
                  <a:tcPr marL="67277" marR="6727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28,8</a:t>
                      </a:r>
                    </a:p>
                  </a:txBody>
                  <a:tcPr marL="67277" marR="6727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8174219"/>
                  </a:ext>
                </a:extLst>
              </a:tr>
              <a:tr h="48149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Стекловидность</a:t>
                      </a:r>
                    </a:p>
                  </a:txBody>
                  <a:tcPr marL="67277" marR="6727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</a:t>
                      </a:r>
                    </a:p>
                  </a:txBody>
                  <a:tcPr marL="67277" marR="6727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65</a:t>
                      </a:r>
                    </a:p>
                  </a:txBody>
                  <a:tcPr marL="67277" marR="6727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79</a:t>
                      </a:r>
                    </a:p>
                  </a:txBody>
                  <a:tcPr marL="67277" marR="6727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57</a:t>
                      </a:r>
                    </a:p>
                  </a:txBody>
                  <a:tcPr marL="67277" marR="6727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51021321"/>
                  </a:ext>
                </a:extLst>
              </a:tr>
              <a:tr h="47980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Объем хлеба</a:t>
                      </a:r>
                    </a:p>
                  </a:txBody>
                  <a:tcPr marL="67277" marR="6727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мл</a:t>
                      </a:r>
                    </a:p>
                  </a:txBody>
                  <a:tcPr marL="67277" marR="6727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960</a:t>
                      </a:r>
                    </a:p>
                  </a:txBody>
                  <a:tcPr marL="67277" marR="6727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985</a:t>
                      </a:r>
                    </a:p>
                  </a:txBody>
                  <a:tcPr marL="67277" marR="6727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925</a:t>
                      </a:r>
                    </a:p>
                  </a:txBody>
                  <a:tcPr marL="67277" marR="6727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5576081"/>
                  </a:ext>
                </a:extLst>
              </a:tr>
              <a:tr h="47980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Х</a:t>
                      </a: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лебопекарная оценка</a:t>
                      </a:r>
                    </a:p>
                  </a:txBody>
                  <a:tcPr marL="67277" marR="6727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балл</a:t>
                      </a:r>
                    </a:p>
                  </a:txBody>
                  <a:tcPr marL="67277" marR="6727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4,6</a:t>
                      </a:r>
                    </a:p>
                  </a:txBody>
                  <a:tcPr marL="67277" marR="6727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4,8</a:t>
                      </a:r>
                    </a:p>
                  </a:txBody>
                  <a:tcPr marL="67277" marR="6727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4,6</a:t>
                      </a:r>
                    </a:p>
                  </a:txBody>
                  <a:tcPr marL="67277" marR="67277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156033"/>
                  </a:ext>
                </a:extLst>
              </a:tr>
            </a:tbl>
          </a:graphicData>
        </a:graphic>
      </p:graphicFrame>
      <p:sp>
        <p:nvSpPr>
          <p:cNvPr id="23626" name="Rectangle 59"/>
          <p:cNvSpPr>
            <a:spLocks noChangeArrowheads="1"/>
          </p:cNvSpPr>
          <p:nvPr/>
        </p:nvSpPr>
        <p:spPr bwMode="auto">
          <a:xfrm>
            <a:off x="2057400" y="250825"/>
            <a:ext cx="80010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2800"/>
              <a:t>Характеристика новых сортов яровой пшеницы конкурсного испытания Уральского НИИСХ, 2014-2018 гг.</a:t>
            </a:r>
          </a:p>
        </p:txBody>
      </p:sp>
    </p:spTree>
    <p:extLst>
      <p:ext uri="{BB962C8B-B14F-4D97-AF65-F5344CB8AC3E}">
        <p14:creationId xmlns:p14="http://schemas.microsoft.com/office/powerpoint/2010/main" val="3479843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406" name="Group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5694482"/>
              </p:ext>
            </p:extLst>
          </p:nvPr>
        </p:nvGraphicFramePr>
        <p:xfrm>
          <a:off x="939340" y="1856222"/>
          <a:ext cx="10232966" cy="4452726"/>
        </p:xfrm>
        <a:graphic>
          <a:graphicData uri="http://schemas.openxmlformats.org/drawingml/2006/table">
            <a:tbl>
              <a:tblPr/>
              <a:tblGrid>
                <a:gridCol w="4147069">
                  <a:extLst>
                    <a:ext uri="{9D8B030D-6E8A-4147-A177-3AD203B41FA5}">
                      <a16:colId xmlns:a16="http://schemas.microsoft.com/office/drawing/2014/main" val="1501647204"/>
                    </a:ext>
                  </a:extLst>
                </a:gridCol>
                <a:gridCol w="1499424">
                  <a:extLst>
                    <a:ext uri="{9D8B030D-6E8A-4147-A177-3AD203B41FA5}">
                      <a16:colId xmlns:a16="http://schemas.microsoft.com/office/drawing/2014/main" val="2882405414"/>
                    </a:ext>
                  </a:extLst>
                </a:gridCol>
                <a:gridCol w="1764028">
                  <a:extLst>
                    <a:ext uri="{9D8B030D-6E8A-4147-A177-3AD203B41FA5}">
                      <a16:colId xmlns:a16="http://schemas.microsoft.com/office/drawing/2014/main" val="3192367615"/>
                    </a:ext>
                  </a:extLst>
                </a:gridCol>
                <a:gridCol w="1499424">
                  <a:extLst>
                    <a:ext uri="{9D8B030D-6E8A-4147-A177-3AD203B41FA5}">
                      <a16:colId xmlns:a16="http://schemas.microsoft.com/office/drawing/2014/main" val="1840307876"/>
                    </a:ext>
                  </a:extLst>
                </a:gridCol>
                <a:gridCol w="1323021">
                  <a:extLst>
                    <a:ext uri="{9D8B030D-6E8A-4147-A177-3AD203B41FA5}">
                      <a16:colId xmlns:a16="http://schemas.microsoft.com/office/drawing/2014/main" val="3932507576"/>
                    </a:ext>
                  </a:extLst>
                </a:gridCol>
              </a:tblGrid>
              <a:tr h="89736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Показатель</a:t>
                      </a:r>
                    </a:p>
                  </a:txBody>
                  <a:tcPr marL="68381" marR="6838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Ирень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стандарт</a:t>
                      </a:r>
                    </a:p>
                  </a:txBody>
                  <a:tcPr marL="68381" marR="6838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Екатерина</a:t>
                      </a:r>
                    </a:p>
                  </a:txBody>
                  <a:tcPr marL="68381" marR="6838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Ирень 2</a:t>
                      </a:r>
                    </a:p>
                  </a:txBody>
                  <a:tcPr marL="68381" marR="6838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Экстра</a:t>
                      </a:r>
                    </a:p>
                  </a:txBody>
                  <a:tcPr marL="68381" marR="6838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911824"/>
                  </a:ext>
                </a:extLst>
              </a:tr>
              <a:tr h="89736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Уральский НИИСХ,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г. Красноуфимск</a:t>
                      </a:r>
                    </a:p>
                  </a:txBody>
                  <a:tcPr marL="68381" marR="6838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44,0</a:t>
                      </a:r>
                    </a:p>
                  </a:txBody>
                  <a:tcPr marL="68381" marR="6838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50,0</a:t>
                      </a:r>
                    </a:p>
                  </a:txBody>
                  <a:tcPr marL="68381" marR="6838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28E3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45,0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28E3D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81" marR="6838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28E3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49,0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28E3D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81" marR="6838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8659466"/>
                  </a:ext>
                </a:extLst>
              </a:tr>
              <a:tr h="89736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Уральский НИИСХ,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г. Екатеринбург, п. Исток</a:t>
                      </a:r>
                    </a:p>
                  </a:txBody>
                  <a:tcPr marL="68381" marR="6838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59,8</a:t>
                      </a:r>
                    </a:p>
                  </a:txBody>
                  <a:tcPr marL="68381" marR="6838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74,0</a:t>
                      </a:r>
                    </a:p>
                  </a:txBody>
                  <a:tcPr marL="68381" marR="6838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28E3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69,5</a:t>
                      </a:r>
                      <a:endParaRPr kumimoji="0" lang="ru-RU" alt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328E3D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81" marR="6838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28E3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73,1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28E3D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81" marR="6838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9712922"/>
                  </a:ext>
                </a:extLst>
              </a:tr>
              <a:tr h="86327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ЗАО АПК Белореченское, Свердловская об.</a:t>
                      </a:r>
                    </a:p>
                  </a:txBody>
                  <a:tcPr marL="68381" marR="6838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48,5</a:t>
                      </a:r>
                    </a:p>
                  </a:txBody>
                  <a:tcPr marL="68381" marR="6838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60,8</a:t>
                      </a:r>
                    </a:p>
                  </a:txBody>
                  <a:tcPr marL="68381" marR="6838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28E3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381" marR="6838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28E3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63,4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28E3D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81" marR="6838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2274176"/>
                  </a:ext>
                </a:extLst>
              </a:tr>
              <a:tr h="89736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ООО «Радужное», Кемеровская обл.</a:t>
                      </a:r>
                    </a:p>
                  </a:txBody>
                  <a:tcPr marL="68381" marR="68381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36,0</a:t>
                      </a:r>
                    </a:p>
                  </a:txBody>
                  <a:tcPr marL="68381" marR="6838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44,0</a:t>
                      </a:r>
                    </a:p>
                  </a:txBody>
                  <a:tcPr marL="68381" marR="6838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28E3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381" marR="6838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28E3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47,7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28E3D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81" marR="6838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89626718"/>
                  </a:ext>
                </a:extLst>
              </a:tr>
            </a:tbl>
          </a:graphicData>
        </a:graphic>
      </p:graphicFrame>
      <p:sp>
        <p:nvSpPr>
          <p:cNvPr id="26664" name="Rectangle 1"/>
          <p:cNvSpPr>
            <a:spLocks noChangeArrowheads="1"/>
          </p:cNvSpPr>
          <p:nvPr/>
        </p:nvSpPr>
        <p:spPr bwMode="auto">
          <a:xfrm>
            <a:off x="1905000" y="179389"/>
            <a:ext cx="8153400" cy="138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2800"/>
              <a:t>Результаты экологического и производственного испытания сортов яровой пшеницы, ц/га, 2018 г.</a:t>
            </a:r>
          </a:p>
        </p:txBody>
      </p:sp>
    </p:spTree>
    <p:extLst>
      <p:ext uri="{BB962C8B-B14F-4D97-AF65-F5344CB8AC3E}">
        <p14:creationId xmlns:p14="http://schemas.microsoft.com/office/powerpoint/2010/main" val="3369814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406" name="Group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0118520"/>
              </p:ext>
            </p:extLst>
          </p:nvPr>
        </p:nvGraphicFramePr>
        <p:xfrm>
          <a:off x="773084" y="1762299"/>
          <a:ext cx="10415847" cy="4534842"/>
        </p:xfrm>
        <a:graphic>
          <a:graphicData uri="http://schemas.openxmlformats.org/drawingml/2006/table">
            <a:tbl>
              <a:tblPr/>
              <a:tblGrid>
                <a:gridCol w="3941130">
                  <a:extLst>
                    <a:ext uri="{9D8B030D-6E8A-4147-A177-3AD203B41FA5}">
                      <a16:colId xmlns:a16="http://schemas.microsoft.com/office/drawing/2014/main" val="1501647204"/>
                    </a:ext>
                  </a:extLst>
                </a:gridCol>
                <a:gridCol w="1595220">
                  <a:extLst>
                    <a:ext uri="{9D8B030D-6E8A-4147-A177-3AD203B41FA5}">
                      <a16:colId xmlns:a16="http://schemas.microsoft.com/office/drawing/2014/main" val="2882405414"/>
                    </a:ext>
                  </a:extLst>
                </a:gridCol>
                <a:gridCol w="1876730">
                  <a:extLst>
                    <a:ext uri="{9D8B030D-6E8A-4147-A177-3AD203B41FA5}">
                      <a16:colId xmlns:a16="http://schemas.microsoft.com/office/drawing/2014/main" val="3192367615"/>
                    </a:ext>
                  </a:extLst>
                </a:gridCol>
                <a:gridCol w="1595220">
                  <a:extLst>
                    <a:ext uri="{9D8B030D-6E8A-4147-A177-3AD203B41FA5}">
                      <a16:colId xmlns:a16="http://schemas.microsoft.com/office/drawing/2014/main" val="1840307876"/>
                    </a:ext>
                  </a:extLst>
                </a:gridCol>
                <a:gridCol w="1407547">
                  <a:extLst>
                    <a:ext uri="{9D8B030D-6E8A-4147-A177-3AD203B41FA5}">
                      <a16:colId xmlns:a16="http://schemas.microsoft.com/office/drawing/2014/main" val="3932507576"/>
                    </a:ext>
                  </a:extLst>
                </a:gridCol>
              </a:tblGrid>
              <a:tr h="90218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Показатель</a:t>
                      </a:r>
                    </a:p>
                  </a:txBody>
                  <a:tcPr marL="68386" marR="6838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Ирень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стандарт</a:t>
                      </a:r>
                    </a:p>
                  </a:txBody>
                  <a:tcPr marL="68386" marR="6838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Екатерина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(среднеранний)</a:t>
                      </a:r>
                    </a:p>
                  </a:txBody>
                  <a:tcPr marL="68386" marR="6838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Ирень 2</a:t>
                      </a:r>
                    </a:p>
                  </a:txBody>
                  <a:tcPr marL="68386" marR="6838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Экстра</a:t>
                      </a:r>
                    </a:p>
                  </a:txBody>
                  <a:tcPr marL="68386" marR="6838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911824"/>
                  </a:ext>
                </a:extLst>
              </a:tr>
              <a:tr h="90218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СПК «</a:t>
                      </a:r>
                      <a:r>
                        <a:rPr kumimoji="0" lang="ru-RU" altLang="ru-RU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Килачевский</a:t>
                      </a:r>
                      <a:r>
                        <a:rPr kumimoji="0" lang="ru-RU" alt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» Свердловская обл.</a:t>
                      </a:r>
                    </a:p>
                  </a:txBody>
                  <a:tcPr marL="68386" marR="6838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386" marR="6838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386" marR="6838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28E3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386" marR="6838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28E3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60,1</a:t>
                      </a:r>
                    </a:p>
                  </a:txBody>
                  <a:tcPr marL="68386" marR="6838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8659466"/>
                  </a:ext>
                </a:extLst>
              </a:tr>
              <a:tr h="90218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Уральский НИИСХ,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Свердловская область</a:t>
                      </a:r>
                    </a:p>
                  </a:txBody>
                  <a:tcPr marL="68386" marR="6838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34,0</a:t>
                      </a:r>
                    </a:p>
                  </a:txBody>
                  <a:tcPr marL="68386" marR="6838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37,5</a:t>
                      </a:r>
                    </a:p>
                  </a:txBody>
                  <a:tcPr marL="68386" marR="6838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28E3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44,3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28E3D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86" marR="6838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28E3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40,1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28E3D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86" marR="6838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9712922"/>
                  </a:ext>
                </a:extLst>
              </a:tr>
              <a:tr h="92611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Агрофирма </a:t>
                      </a:r>
                      <a:r>
                        <a:rPr kumimoji="0" lang="ru-RU" altLang="ru-RU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КриММ</a:t>
                      </a:r>
                      <a:r>
                        <a:rPr kumimoji="0" lang="ru-RU" alt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Тюменская обл.</a:t>
                      </a:r>
                    </a:p>
                  </a:txBody>
                  <a:tcPr marL="68386" marR="6838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45,0</a:t>
                      </a:r>
                    </a:p>
                  </a:txBody>
                  <a:tcPr marL="68386" marR="6838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386" marR="6838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28E3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386" marR="6838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28E3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51,0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28E3D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86" marR="6838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2274176"/>
                  </a:ext>
                </a:extLst>
              </a:tr>
              <a:tr h="90218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ООО «Радужное», Кемеровская обл.</a:t>
                      </a:r>
                    </a:p>
                  </a:txBody>
                  <a:tcPr marL="68386" marR="6838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386" marR="6838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50,0</a:t>
                      </a:r>
                    </a:p>
                  </a:txBody>
                  <a:tcPr marL="68386" marR="6838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28E3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386" marR="6838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28E3D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49,5</a:t>
                      </a:r>
                      <a:endParaRPr kumimoji="0" lang="ru-RU" altLang="ru-RU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28E3D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386" marR="6838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89626718"/>
                  </a:ext>
                </a:extLst>
              </a:tr>
            </a:tbl>
          </a:graphicData>
        </a:graphic>
      </p:graphicFrame>
      <p:sp>
        <p:nvSpPr>
          <p:cNvPr id="27688" name="Rectangle 1"/>
          <p:cNvSpPr>
            <a:spLocks noChangeArrowheads="1"/>
          </p:cNvSpPr>
          <p:nvPr/>
        </p:nvSpPr>
        <p:spPr bwMode="auto">
          <a:xfrm>
            <a:off x="1905000" y="179389"/>
            <a:ext cx="8153400" cy="138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2800"/>
              <a:t>Результаты экологического и производственного испытания сортов яровой пшеницы, ц/га, 2019 г.</a:t>
            </a:r>
          </a:p>
        </p:txBody>
      </p:sp>
    </p:spTree>
    <p:extLst>
      <p:ext uri="{BB962C8B-B14F-4D97-AF65-F5344CB8AC3E}">
        <p14:creationId xmlns:p14="http://schemas.microsoft.com/office/powerpoint/2010/main" val="3338142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Заголовок 1"/>
          <p:cNvSpPr>
            <a:spLocks noGrp="1"/>
          </p:cNvSpPr>
          <p:nvPr>
            <p:ph type="title"/>
          </p:nvPr>
        </p:nvSpPr>
        <p:spPr>
          <a:xfrm>
            <a:off x="1981200" y="115889"/>
            <a:ext cx="8229600" cy="1296987"/>
          </a:xfrm>
        </p:spPr>
        <p:txBody>
          <a:bodyPr/>
          <a:lstStyle/>
          <a:p>
            <a:pPr algn="ctr" eaLnBrk="1" hangingPunct="1"/>
            <a:r>
              <a:rPr lang="ru-R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Урожайность яровой пшеницы, 2017 г., т/га</a:t>
            </a:r>
            <a:br>
              <a:rPr lang="ru-R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ru-R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/>
            </a:r>
            <a:br>
              <a:rPr lang="ru-R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ru-R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Эффективность применения интенсивной технологии защиты растений  - </a:t>
            </a:r>
            <a:r>
              <a:rPr lang="ru-RU" altLang="ru-RU" sz="1800" dirty="0" smtClean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(прибавка </a:t>
            </a:r>
            <a:r>
              <a:rPr lang="ru-R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урожая </a:t>
            </a:r>
            <a:r>
              <a:rPr lang="ru-RU" altLang="ru-RU" sz="1800" dirty="0" smtClean="0">
                <a:solidFill>
                  <a:srgbClr val="0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на раннеспелых сортах от 5,8 до 20,3%)</a:t>
            </a:r>
            <a:endParaRPr lang="ru-RU" altLang="ru-RU" sz="4000" dirty="0"/>
          </a:p>
        </p:txBody>
      </p:sp>
      <p:graphicFrame>
        <p:nvGraphicFramePr>
          <p:cNvPr id="2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25374275"/>
              </p:ext>
            </p:extLst>
          </p:nvPr>
        </p:nvGraphicFramePr>
        <p:xfrm>
          <a:off x="457200" y="1463675"/>
          <a:ext cx="11391899" cy="51546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2267214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кругленный прямоугольник 8"/>
          <p:cNvSpPr/>
          <p:nvPr/>
        </p:nvSpPr>
        <p:spPr>
          <a:xfrm>
            <a:off x="76200" y="234952"/>
            <a:ext cx="11763375" cy="510778"/>
          </a:xfrm>
          <a:prstGeom prst="round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10800000" scaled="1"/>
            <a:tileRect/>
          </a:gradFill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 eaLnBrk="1" hangingPunct="1">
              <a:defRPr sz="1800" b="1" i="0" u="none" strike="noStrike" kern="1200" baseline="0">
                <a:solidFill>
                  <a:sysClr val="windowText" lastClr="000000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r>
              <a:rPr lang="ru-RU" sz="2400" b="1" i="1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Реализация  семенного материала зерновых культур по регионам  (2019 г.)</a:t>
            </a:r>
            <a:endParaRPr lang="ru-RU" altLang="ru-RU" sz="2400" b="1" i="1" dirty="0">
              <a:ln>
                <a:solidFill>
                  <a:srgbClr val="000000"/>
                </a:solidFill>
              </a:ln>
              <a:solidFill>
                <a:srgbClr val="FF0000"/>
              </a:solidFill>
              <a:latin typeface="Arial"/>
              <a:cs typeface="Times New Roman" pitchFamily="18" charset="0"/>
            </a:endParaRP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68615725"/>
              </p:ext>
            </p:extLst>
          </p:nvPr>
        </p:nvGraphicFramePr>
        <p:xfrm>
          <a:off x="1870363" y="962025"/>
          <a:ext cx="9177252" cy="63365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48370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7014670"/>
              </p:ext>
            </p:extLst>
          </p:nvPr>
        </p:nvGraphicFramePr>
        <p:xfrm>
          <a:off x="548641" y="1202271"/>
          <a:ext cx="11296226" cy="5333904"/>
        </p:xfrm>
        <a:graphic>
          <a:graphicData uri="http://schemas.openxmlformats.org/drawingml/2006/table">
            <a:tbl>
              <a:tblPr firstRow="1" firstCol="1" bandRow="1"/>
              <a:tblGrid>
                <a:gridCol w="2135293">
                  <a:extLst>
                    <a:ext uri="{9D8B030D-6E8A-4147-A177-3AD203B41FA5}">
                      <a16:colId xmlns:a16="http://schemas.microsoft.com/office/drawing/2014/main" val="3955347051"/>
                    </a:ext>
                  </a:extLst>
                </a:gridCol>
                <a:gridCol w="880534">
                  <a:extLst>
                    <a:ext uri="{9D8B030D-6E8A-4147-A177-3AD203B41FA5}">
                      <a16:colId xmlns:a16="http://schemas.microsoft.com/office/drawing/2014/main" val="825568258"/>
                    </a:ext>
                  </a:extLst>
                </a:gridCol>
                <a:gridCol w="944109">
                  <a:extLst>
                    <a:ext uri="{9D8B030D-6E8A-4147-A177-3AD203B41FA5}">
                      <a16:colId xmlns:a16="http://schemas.microsoft.com/office/drawing/2014/main" val="2520319003"/>
                    </a:ext>
                  </a:extLst>
                </a:gridCol>
                <a:gridCol w="1111178">
                  <a:extLst>
                    <a:ext uri="{9D8B030D-6E8A-4147-A177-3AD203B41FA5}">
                      <a16:colId xmlns:a16="http://schemas.microsoft.com/office/drawing/2014/main" val="2022873806"/>
                    </a:ext>
                  </a:extLst>
                </a:gridCol>
                <a:gridCol w="1110396">
                  <a:extLst>
                    <a:ext uri="{9D8B030D-6E8A-4147-A177-3AD203B41FA5}">
                      <a16:colId xmlns:a16="http://schemas.microsoft.com/office/drawing/2014/main" val="631857818"/>
                    </a:ext>
                  </a:extLst>
                </a:gridCol>
                <a:gridCol w="1221669">
                  <a:extLst>
                    <a:ext uri="{9D8B030D-6E8A-4147-A177-3AD203B41FA5}">
                      <a16:colId xmlns:a16="http://schemas.microsoft.com/office/drawing/2014/main" val="221983650"/>
                    </a:ext>
                  </a:extLst>
                </a:gridCol>
                <a:gridCol w="999905">
                  <a:extLst>
                    <a:ext uri="{9D8B030D-6E8A-4147-A177-3AD203B41FA5}">
                      <a16:colId xmlns:a16="http://schemas.microsoft.com/office/drawing/2014/main" val="1538171411"/>
                    </a:ext>
                  </a:extLst>
                </a:gridCol>
                <a:gridCol w="999905">
                  <a:extLst>
                    <a:ext uri="{9D8B030D-6E8A-4147-A177-3AD203B41FA5}">
                      <a16:colId xmlns:a16="http://schemas.microsoft.com/office/drawing/2014/main" val="2172671854"/>
                    </a:ext>
                  </a:extLst>
                </a:gridCol>
                <a:gridCol w="893332">
                  <a:extLst>
                    <a:ext uri="{9D8B030D-6E8A-4147-A177-3AD203B41FA5}">
                      <a16:colId xmlns:a16="http://schemas.microsoft.com/office/drawing/2014/main" val="1398205553"/>
                    </a:ext>
                  </a:extLst>
                </a:gridCol>
                <a:gridCol w="999905">
                  <a:extLst>
                    <a:ext uri="{9D8B030D-6E8A-4147-A177-3AD203B41FA5}">
                      <a16:colId xmlns:a16="http://schemas.microsoft.com/office/drawing/2014/main" val="609106466"/>
                    </a:ext>
                  </a:extLst>
                </a:gridCol>
              </a:tblGrid>
              <a:tr h="6766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Сорт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Белок,%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Клей­ковина, %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Стекло­видность, %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Набу­хае­мость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мл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Валорим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оценка, ев.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Объем хлеба, мл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О.Х.О.,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балл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Сумма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рантов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Сред­ний ранг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82818003"/>
                  </a:ext>
                </a:extLst>
              </a:tr>
              <a:tr h="25539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solidFill>
                            <a:srgbClr val="C55A1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Иргина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14,3 </a:t>
                      </a:r>
                      <a:r>
                        <a:rPr lang="ru-RU" sz="16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①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34,2 </a:t>
                      </a:r>
                      <a:r>
                        <a:rPr lang="ru-RU" sz="16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①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68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72 </a:t>
                      </a:r>
                      <a:r>
                        <a:rPr lang="ru-RU" sz="16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①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60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1015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4,8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6042549"/>
                  </a:ext>
                </a:extLst>
              </a:tr>
              <a:tr h="25539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solidFill>
                            <a:srgbClr val="C55A1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Ирень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14,3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33,8 </a:t>
                      </a:r>
                      <a:r>
                        <a:rPr lang="ru-RU" sz="16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②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65 </a:t>
                      </a:r>
                      <a:r>
                        <a:rPr lang="ru-RU" sz="16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②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67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②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58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②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990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②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4,8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1,7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04347652"/>
                  </a:ext>
                </a:extLst>
              </a:tr>
              <a:tr h="25539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C55A1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Свеча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14,3 </a:t>
                      </a:r>
                      <a:r>
                        <a:rPr lang="ru-RU" sz="16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①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32,4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④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65 </a:t>
                      </a:r>
                      <a:r>
                        <a:rPr lang="ru-RU" sz="16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②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63 </a:t>
                      </a:r>
                      <a:r>
                        <a:rPr lang="ru-RU" sz="16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③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57 </a:t>
                      </a:r>
                      <a:r>
                        <a:rPr lang="ru-RU" sz="16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③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990 </a:t>
                      </a:r>
                      <a:r>
                        <a:rPr lang="ru-RU" sz="16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②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4,7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②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2,4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3230027"/>
                  </a:ext>
                </a:extLst>
              </a:tr>
              <a:tr h="192844">
                <a:tc gridSpan="10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4417035"/>
                  </a:ext>
                </a:extLst>
              </a:tr>
              <a:tr h="25539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Горноуральская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13,6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⑤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30,9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⑥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62 </a:t>
                      </a:r>
                      <a:r>
                        <a:rPr lang="ru-RU" sz="16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③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58 </a:t>
                      </a:r>
                      <a:r>
                        <a:rPr lang="ru-RU" sz="16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⑥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53 </a:t>
                      </a:r>
                      <a:r>
                        <a:rPr lang="ru-RU" sz="16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⑤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895 </a:t>
                      </a:r>
                      <a:r>
                        <a:rPr lang="ru-RU" sz="16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③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4,7 </a:t>
                      </a:r>
                      <a:r>
                        <a:rPr lang="ru-RU" sz="1600" baseline="30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②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4,3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37104944"/>
                  </a:ext>
                </a:extLst>
              </a:tr>
              <a:tr h="25539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Злата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14,2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②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31,2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⑤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61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④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63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③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52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⑥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835 </a:t>
                      </a:r>
                      <a:r>
                        <a:rPr lang="ru-RU" sz="16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⑤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4,4 </a:t>
                      </a:r>
                      <a:r>
                        <a:rPr lang="ru-RU" sz="16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⑤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4,3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31837159"/>
                  </a:ext>
                </a:extLst>
              </a:tr>
              <a:tr h="25539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Баженка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13,8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④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33,4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③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59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⑥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54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⑦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51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⑦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860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④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4,5 </a:t>
                      </a:r>
                      <a:r>
                        <a:rPr lang="ru-RU" sz="16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④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35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5,0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6570985"/>
                  </a:ext>
                </a:extLst>
              </a:tr>
              <a:tr h="25539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Екатерина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13,6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⑤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29,4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⑩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65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②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58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⑥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60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800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⑧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4,5 </a:t>
                      </a:r>
                      <a:r>
                        <a:rPr lang="ru-RU" sz="16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④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36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5,1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5070854"/>
                  </a:ext>
                </a:extLst>
              </a:tr>
              <a:tr h="25539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Омская 36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13,2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⑦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29,2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⑪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59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⑥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62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④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58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②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830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⑥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4,6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③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39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5,6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3237757"/>
                  </a:ext>
                </a:extLst>
              </a:tr>
              <a:tr h="123496">
                <a:tc gridSpan="10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0879175"/>
                  </a:ext>
                </a:extLst>
              </a:tr>
              <a:tr h="28373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Красноуфимская</a:t>
                      </a:r>
                      <a:r>
                        <a:rPr lang="ru-RU" sz="1600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100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14,1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③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30,2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⑦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60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⑤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59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⑤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56 </a:t>
                      </a:r>
                      <a:r>
                        <a:rPr lang="ru-RU" sz="16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④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820 </a:t>
                      </a:r>
                      <a:r>
                        <a:rPr lang="ru-RU" sz="16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⑦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4,6 </a:t>
                      </a:r>
                      <a:r>
                        <a:rPr lang="ru-RU" sz="16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③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34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4,9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0851540"/>
                  </a:ext>
                </a:extLst>
              </a:tr>
              <a:tr h="25539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Экада</a:t>
                      </a:r>
                      <a:r>
                        <a:rPr lang="ru-RU" sz="1600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70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13,4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⑥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29,9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⑨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60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⑤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54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⑦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50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⑧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790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⑨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4,4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⑤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49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7,0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95861038"/>
                  </a:ext>
                </a:extLst>
              </a:tr>
              <a:tr h="25539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Симбирцит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13,4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⑥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30,2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⑧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58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⑦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49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⑧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48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⑨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820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⑦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4,4 </a:t>
                      </a:r>
                      <a:r>
                        <a:rPr lang="ru-RU" sz="1600" baseline="30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⑤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7,1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18273308"/>
                  </a:ext>
                </a:extLst>
              </a:tr>
              <a:tr h="255398">
                <a:tc gridSpan="10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Среднее по сортам: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1931317"/>
                  </a:ext>
                </a:extLst>
              </a:tr>
              <a:tr h="2553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раннеспелым</a:t>
                      </a:r>
                      <a:endParaRPr lang="ru-RU" sz="16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14,3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34,5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66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67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58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998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4,8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1,7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5875593"/>
                  </a:ext>
                </a:extLst>
              </a:tr>
              <a:tr h="2553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среднеранним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13,7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30,8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61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59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55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844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4,5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34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4,9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78401996"/>
                  </a:ext>
                </a:extLst>
              </a:tr>
              <a:tr h="2553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среднеспелым</a:t>
                      </a:r>
                      <a:endParaRPr lang="ru-RU" sz="1600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13,6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30,1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59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54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51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826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4,5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44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6,3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973787"/>
                  </a:ext>
                </a:extLst>
              </a:tr>
              <a:tr h="25539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Примечание: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9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①</a:t>
                      </a:r>
                      <a:r>
                        <a:rPr lang="ru-RU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 ранг сорта по конкретному признаку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2898042"/>
                  </a:ext>
                </a:extLst>
              </a:tr>
            </a:tbl>
          </a:graphicData>
        </a:graphic>
      </p:graphicFrame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548641" y="194774"/>
            <a:ext cx="11211559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Хлебопекарные качества зерна сортов яровой пшеницы, </a:t>
            </a: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Красноуфимский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селекционный центр (2013-2016 гг.)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12663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9383" y="365125"/>
            <a:ext cx="11421686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Из 246 сортов яровой мягкой пшеницы допущенных к производству, только 14 раннеспелых</a:t>
            </a:r>
            <a:endParaRPr lang="ru-RU" dirty="0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0165712"/>
              </p:ext>
            </p:extLst>
          </p:nvPr>
        </p:nvGraphicFramePr>
        <p:xfrm>
          <a:off x="403225" y="1690688"/>
          <a:ext cx="11114088" cy="4856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Лист" r:id="rId3" imgW="7324785" imgH="3238486" progId="Excel.Sheet.12">
                  <p:embed/>
                </p:oleObj>
              </mc:Choice>
              <mc:Fallback>
                <p:oleObj name="Лист" r:id="rId3" imgW="7324785" imgH="3238486" progId="Excel.Sheet.12">
                  <p:embed/>
                  <p:pic>
                    <p:nvPicPr>
                      <p:cNvPr id="2" name="Объект 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03225" y="1690688"/>
                        <a:ext cx="11114088" cy="48561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648929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7028" y="365126"/>
            <a:ext cx="11558608" cy="715530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/>
              <a:t>Регионы коммерческого семеноводства  </a:t>
            </a:r>
            <a:r>
              <a:rPr lang="ru-RU" sz="2400" b="1" dirty="0" smtClean="0"/>
              <a:t>раннеспелых </a:t>
            </a:r>
            <a:r>
              <a:rPr lang="ru-RU" sz="2400" b="1" dirty="0"/>
              <a:t>сортов пшеницы, (</a:t>
            </a:r>
            <a:r>
              <a:rPr lang="ru-RU" sz="2400" b="1" dirty="0" smtClean="0"/>
              <a:t>2019-2020 </a:t>
            </a:r>
            <a:r>
              <a:rPr lang="ru-RU" sz="2400" b="1" dirty="0"/>
              <a:t>г.)</a:t>
            </a:r>
            <a:r>
              <a:rPr lang="ru-RU" sz="2400" b="1" dirty="0" smtClean="0"/>
              <a:t> </a:t>
            </a:r>
            <a:endParaRPr lang="ru-RU" sz="2400" b="1" dirty="0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91318896"/>
              </p:ext>
            </p:extLst>
          </p:nvPr>
        </p:nvGraphicFramePr>
        <p:xfrm>
          <a:off x="346075" y="1081088"/>
          <a:ext cx="11499850" cy="5607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" name="Лист" r:id="rId3" imgW="7410282" imgH="5333886" progId="Excel.Sheet.12">
                  <p:embed/>
                </p:oleObj>
              </mc:Choice>
              <mc:Fallback>
                <p:oleObj name="Лист" r:id="rId3" imgW="7410282" imgH="5333886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6075" y="1081088"/>
                        <a:ext cx="11499850" cy="56070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061538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r>
              <a:rPr lang="ru-RU" dirty="0" smtClean="0">
                <a:solidFill>
                  <a:srgbClr val="00B0F0"/>
                </a:solidFill>
              </a:rPr>
              <a:t>Преимущества раннеспелых сортов пшеницы:</a:t>
            </a:r>
            <a:br>
              <a:rPr lang="ru-RU" dirty="0" smtClean="0">
                <a:solidFill>
                  <a:srgbClr val="00B0F0"/>
                </a:solidFill>
              </a:rPr>
            </a:br>
            <a:endParaRPr lang="ru-RU" sz="1200" dirty="0">
              <a:solidFill>
                <a:srgbClr val="00B0F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78131" y="1268723"/>
            <a:ext cx="1055664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</a:rPr>
              <a:t>1. </a:t>
            </a:r>
            <a:r>
              <a:rPr lang="ru-RU" sz="2000" dirty="0" smtClean="0">
                <a:solidFill>
                  <a:srgbClr val="00B0F0"/>
                </a:solidFill>
              </a:rPr>
              <a:t>Более короткий  вегетационный период.</a:t>
            </a:r>
          </a:p>
          <a:p>
            <a:r>
              <a:rPr lang="ru-RU" sz="2000" dirty="0" smtClean="0">
                <a:solidFill>
                  <a:srgbClr val="00B0F0"/>
                </a:solidFill>
              </a:rPr>
              <a:t>2. Гарантия получения полноценного урожая при запаздывании со сроками сева;</a:t>
            </a:r>
          </a:p>
          <a:p>
            <a:r>
              <a:rPr lang="ru-RU" sz="2000" dirty="0" smtClean="0">
                <a:solidFill>
                  <a:srgbClr val="00B0F0"/>
                </a:solidFill>
              </a:rPr>
              <a:t>3. Высокая хлебопекарная оценка;</a:t>
            </a:r>
          </a:p>
          <a:p>
            <a:r>
              <a:rPr lang="ru-RU" sz="2000" dirty="0" smtClean="0">
                <a:solidFill>
                  <a:srgbClr val="00B0F0"/>
                </a:solidFill>
              </a:rPr>
              <a:t>4. Получение семян в любой год, независимо от погодных условий; </a:t>
            </a:r>
          </a:p>
          <a:p>
            <a:r>
              <a:rPr lang="ru-RU" sz="2000" dirty="0" smtClean="0">
                <a:solidFill>
                  <a:srgbClr val="00B0F0"/>
                </a:solidFill>
              </a:rPr>
              <a:t>5. Высокая пластичность и адаптационная способность к различным почвенно-климатическим условиям.</a:t>
            </a:r>
            <a:endParaRPr lang="ru-RU" sz="2000" dirty="0">
              <a:solidFill>
                <a:srgbClr val="00B0F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78131" y="3034095"/>
            <a:ext cx="1008749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840"/>
              </a:lnSpc>
            </a:pPr>
            <a:r>
              <a:rPr lang="ru-RU" sz="3200" dirty="0" smtClean="0"/>
              <a:t>Задачи селекции, сортоиспытания и семеноводства в отношении раннеспелых сортов пшеницы </a:t>
            </a:r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78132" y="4111314"/>
            <a:ext cx="10375668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ru-RU" sz="2200" dirty="0" smtClean="0"/>
              <a:t>Расширение почвенно-географических зон сортоиспытания для новых  и районированных (2016-2020 г.) сортов;</a:t>
            </a:r>
          </a:p>
          <a:p>
            <a:pPr marL="342900" indent="-342900">
              <a:buFontTx/>
              <a:buAutoNum type="arabicPeriod"/>
            </a:pPr>
            <a:r>
              <a:rPr lang="ru-RU" sz="2200" dirty="0" smtClean="0"/>
              <a:t>Оценка  реакции сортов  при возделывании  </a:t>
            </a:r>
            <a:r>
              <a:rPr lang="ru-RU" sz="2200" dirty="0"/>
              <a:t>интенсивной </a:t>
            </a:r>
            <a:r>
              <a:rPr lang="ru-RU" sz="2200" dirty="0" smtClean="0"/>
              <a:t>технологии </a:t>
            </a:r>
            <a:r>
              <a:rPr lang="ru-RU" sz="2200" dirty="0"/>
              <a:t>(разработать методику оценки). </a:t>
            </a:r>
            <a:endParaRPr lang="ru-RU" sz="2200" dirty="0" smtClean="0"/>
          </a:p>
          <a:p>
            <a:r>
              <a:rPr lang="ru-RU" sz="2200" dirty="0" smtClean="0"/>
              <a:t>3.  Оценка сортов при возделывании с разными нормами высева и шириной междурядий. Критерии – урожайность, способность к кущению, качество зерна и семян (разработать методику оценки). 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11259218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841</Words>
  <Application>Microsoft Office PowerPoint</Application>
  <PresentationFormat>Широкоэкранный</PresentationFormat>
  <Paragraphs>314</Paragraphs>
  <Slides>12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Тема Office</vt:lpstr>
      <vt:lpstr>Лист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Урожайность яровой пшеницы, 2017 г., т/га  Эффективность применения интенсивной технологии защиты растений  - (прибавка урожая на раннеспелых сортах от 5,8 до 20,3%)</vt:lpstr>
      <vt:lpstr>Презентация PowerPoint</vt:lpstr>
      <vt:lpstr>Презентация PowerPoint</vt:lpstr>
      <vt:lpstr>Из 246 сортов яровой мягкой пшеницы допущенных к производству, только 14 раннеспелых</vt:lpstr>
      <vt:lpstr>Регионы коммерческого семеноводства  раннеспелых сортов пшеницы, (2019-2020 г.) </vt:lpstr>
      <vt:lpstr> Преимущества раннеспелых сортов пшеницы: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КСЦ1</dc:creator>
  <cp:lastModifiedBy>КСЦ1</cp:lastModifiedBy>
  <cp:revision>22</cp:revision>
  <dcterms:created xsi:type="dcterms:W3CDTF">2020-07-17T08:37:39Z</dcterms:created>
  <dcterms:modified xsi:type="dcterms:W3CDTF">2020-07-21T04:05:10Z</dcterms:modified>
</cp:coreProperties>
</file>