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4"/>
  </p:handoutMasterIdLst>
  <p:sldIdLst>
    <p:sldId id="256" r:id="rId2"/>
    <p:sldId id="282" r:id="rId3"/>
    <p:sldId id="294" r:id="rId4"/>
    <p:sldId id="295" r:id="rId5"/>
    <p:sldId id="296" r:id="rId6"/>
    <p:sldId id="303" r:id="rId7"/>
    <p:sldId id="297" r:id="rId8"/>
    <p:sldId id="298" r:id="rId9"/>
    <p:sldId id="299" r:id="rId10"/>
    <p:sldId id="301" r:id="rId11"/>
    <p:sldId id="302" r:id="rId12"/>
    <p:sldId id="278" r:id="rId13"/>
  </p:sldIdLst>
  <p:sldSz cx="9144000" cy="6858000" type="screen4x3"/>
  <p:notesSz cx="6761163" cy="99425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84600"/>
    <a:srgbClr val="000000"/>
    <a:srgbClr val="33CC33"/>
    <a:srgbClr val="00CC99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Средний стиль 3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108" autoAdjust="0"/>
    <p:restoredTop sz="86457" autoAdjust="0"/>
  </p:normalViewPr>
  <p:slideViewPr>
    <p:cSldViewPr>
      <p:cViewPr>
        <p:scale>
          <a:sx n="107" d="100"/>
          <a:sy n="107" d="100"/>
        </p:scale>
        <p:origin x="-1734" y="-30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8.4502272279306401E-2"/>
          <c:y val="8.4095637296082409E-2"/>
          <c:w val="0.73265219103917134"/>
          <c:h val="0.7032873121363130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2019</c:v>
                </c:pt>
              </c:strCache>
            </c:strRef>
          </c:tx>
          <c:spPr>
            <a:solidFill>
              <a:schemeClr val="accent2">
                <a:lumMod val="25000"/>
              </a:schemeClr>
            </a:solidFill>
          </c:spPr>
          <c:invertIfNegative val="0"/>
          <c:cat>
            <c:strRef>
              <c:f>Лист1!$A$2:$A$3</c:f>
              <c:strCache>
                <c:ptCount val="2"/>
                <c:pt idx="0">
                  <c:v>Картофель</c:v>
                </c:pt>
                <c:pt idx="1">
                  <c:v>Овощи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45.6</c:v>
                </c:pt>
                <c:pt idx="1">
                  <c:v>21.5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2020</c:v>
                </c:pt>
              </c:strCache>
            </c:strRef>
          </c:tx>
          <c:invertIfNegative val="0"/>
          <c:cat>
            <c:strRef>
              <c:f>Лист1!$A$2:$A$3</c:f>
              <c:strCache>
                <c:ptCount val="2"/>
                <c:pt idx="0">
                  <c:v>Картофель</c:v>
                </c:pt>
                <c:pt idx="1">
                  <c:v>Овощи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44.2</c:v>
                </c:pt>
                <c:pt idx="1">
                  <c:v>23.2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7673472"/>
        <c:axId val="87777664"/>
      </c:barChart>
      <c:catAx>
        <c:axId val="8767347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800">
                <a:solidFill>
                  <a:srgbClr val="484600"/>
                </a:solidFill>
                <a:effectLst/>
                <a:latin typeface="+mj-lt"/>
                <a:cs typeface="Times New Roman" panose="02020603050405020304" pitchFamily="18" charset="0"/>
              </a:defRPr>
            </a:pPr>
            <a:endParaRPr lang="ru-RU"/>
          </a:p>
        </c:txPr>
        <c:crossAx val="87777664"/>
        <c:crosses val="autoZero"/>
        <c:auto val="1"/>
        <c:lblAlgn val="ctr"/>
        <c:lblOffset val="100"/>
        <c:noMultiLvlLbl val="0"/>
      </c:catAx>
      <c:valAx>
        <c:axId val="8777766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rgbClr val="484600"/>
                </a:solidFill>
                <a:effectLst/>
                <a:latin typeface="+mj-lt"/>
                <a:cs typeface="Times New Roman" panose="02020603050405020304" pitchFamily="18" charset="0"/>
              </a:defRPr>
            </a:pPr>
            <a:endParaRPr lang="ru-RU"/>
          </a:p>
        </c:txPr>
        <c:crossAx val="87673472"/>
        <c:crosses val="autoZero"/>
        <c:crossBetween val="between"/>
      </c:valAx>
    </c:plotArea>
    <c:legend>
      <c:legendPos val="r"/>
      <c:layout/>
      <c:overlay val="0"/>
      <c:txPr>
        <a:bodyPr/>
        <a:lstStyle/>
        <a:p>
          <a:pPr>
            <a:defRPr sz="220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 b="1"/>
      </a:pPr>
      <a:endParaRPr lang="ru-RU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9.9364042572041011E-2"/>
          <c:y val="4.0276299999514154E-2"/>
          <c:w val="0.7456413955776735"/>
          <c:h val="0.7722618995564235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2019</c:v>
                </c:pt>
              </c:strCache>
            </c:strRef>
          </c:tx>
          <c:spPr>
            <a:solidFill>
              <a:schemeClr val="accent2">
                <a:lumMod val="25000"/>
              </a:schemeClr>
            </a:solidFill>
          </c:spPr>
          <c:invertIfNegative val="0"/>
          <c:dLbls>
            <c:dLbl>
              <c:idx val="0"/>
              <c:spPr/>
              <c:txPr>
                <a:bodyPr/>
                <a:lstStyle/>
                <a:p>
                  <a:pPr>
                    <a:defRPr sz="2000" b="1"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Лист1!$A$2:$A$3</c:f>
              <c:strCache>
                <c:ptCount val="2"/>
                <c:pt idx="0">
                  <c:v>Картофель</c:v>
                </c:pt>
                <c:pt idx="1">
                  <c:v>Овощи открытого грунта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190.2</c:v>
                </c:pt>
                <c:pt idx="1">
                  <c:v>269.2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2020</c:v>
                </c:pt>
              </c:strCache>
            </c:strRef>
          </c:tx>
          <c:spPr>
            <a:solidFill>
              <a:schemeClr val="accent2">
                <a:lumMod val="90000"/>
              </a:schemeClr>
            </a:solidFill>
          </c:spPr>
          <c:invertIfNegative val="0"/>
          <c:dLbls>
            <c:txPr>
              <a:bodyPr/>
              <a:lstStyle/>
              <a:p>
                <a:pPr>
                  <a:defRPr sz="2000"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Лист1!$A$2:$A$3</c:f>
              <c:strCache>
                <c:ptCount val="2"/>
                <c:pt idx="0">
                  <c:v>Картофель</c:v>
                </c:pt>
                <c:pt idx="1">
                  <c:v>Овощи открытого грунта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203.8</c:v>
                </c:pt>
                <c:pt idx="1">
                  <c:v>369.8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7863296"/>
        <c:axId val="87864832"/>
      </c:barChart>
      <c:catAx>
        <c:axId val="8786329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b="1">
                <a:solidFill>
                  <a:srgbClr val="484600"/>
                </a:solidFill>
              </a:defRPr>
            </a:pPr>
            <a:endParaRPr lang="ru-RU"/>
          </a:p>
        </c:txPr>
        <c:crossAx val="87864832"/>
        <c:crosses val="autoZero"/>
        <c:auto val="1"/>
        <c:lblAlgn val="ctr"/>
        <c:lblOffset val="100"/>
        <c:noMultiLvlLbl val="0"/>
      </c:catAx>
      <c:valAx>
        <c:axId val="8786483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 i="0">
                <a:solidFill>
                  <a:srgbClr val="484600"/>
                </a:solidFill>
                <a:effectLst/>
              </a:defRPr>
            </a:pPr>
            <a:endParaRPr lang="ru-RU"/>
          </a:p>
        </c:txPr>
        <c:crossAx val="87863296"/>
        <c:crosses val="autoZero"/>
        <c:crossBetween val="between"/>
      </c:valAx>
    </c:plotArea>
    <c:legend>
      <c:legendPos val="r"/>
      <c:layout/>
      <c:overlay val="0"/>
      <c:txPr>
        <a:bodyPr/>
        <a:lstStyle/>
        <a:p>
          <a:pPr>
            <a:defRPr sz="25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defRPr>
          </a:pPr>
          <a:endParaRPr lang="ru-RU"/>
        </a:p>
      </c:txPr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1800" b="0"/>
      </a:pPr>
      <a:endParaRPr lang="ru-RU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baseline="0">
                <a:solidFill>
                  <a:srgbClr val="484600"/>
                </a:solidFill>
                <a:effectLst/>
              </a:defRPr>
            </a:pPr>
            <a:r>
              <a:rPr lang="ru-RU" sz="2400" baseline="0" dirty="0">
                <a:solidFill>
                  <a:srgbClr val="484600"/>
                </a:solidFill>
                <a:effectLst/>
              </a:rPr>
              <a:t>Картофель </a:t>
            </a:r>
            <a:r>
              <a:rPr lang="ru-RU" sz="2400" baseline="0" dirty="0" smtClean="0">
                <a:solidFill>
                  <a:srgbClr val="484600"/>
                </a:solidFill>
                <a:effectLst/>
              </a:rPr>
              <a:t>2018</a:t>
            </a:r>
            <a:endParaRPr lang="ru-RU" sz="2400" baseline="0" dirty="0">
              <a:solidFill>
                <a:srgbClr val="484600"/>
              </a:solidFill>
              <a:effectLst/>
            </a:endParaRPr>
          </a:p>
        </c:rich>
      </c:tx>
      <c:layout>
        <c:manualLayout>
          <c:xMode val="edge"/>
          <c:yMode val="edge"/>
          <c:x val="0.21909312336294084"/>
          <c:y val="7.1579348326376564E-4"/>
        </c:manualLayout>
      </c:layout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0"/>
            <c:bubble3D val="0"/>
            <c:spPr>
              <a:solidFill>
                <a:schemeClr val="tx2"/>
              </a:solidFill>
            </c:spPr>
          </c:dPt>
          <c:dPt>
            <c:idx val="1"/>
            <c:bubble3D val="0"/>
            <c:spPr>
              <a:solidFill>
                <a:schemeClr val="accent2">
                  <a:lumMod val="25000"/>
                </a:schemeClr>
              </a:solidFill>
            </c:spPr>
          </c:dPt>
          <c:dPt>
            <c:idx val="2"/>
            <c:bubble3D val="0"/>
            <c:spPr>
              <a:solidFill>
                <a:srgbClr val="FFC000"/>
              </a:solidFill>
            </c:spPr>
          </c:dPt>
          <c:dPt>
            <c:idx val="3"/>
            <c:bubble3D val="0"/>
            <c:spPr>
              <a:solidFill>
                <a:schemeClr val="accent2">
                  <a:lumMod val="25000"/>
                </a:schemeClr>
              </a:solidFill>
            </c:spPr>
          </c:dPt>
          <c:dPt>
            <c:idx val="5"/>
            <c:bubble3D val="0"/>
            <c:spPr>
              <a:solidFill>
                <a:schemeClr val="accent1">
                  <a:lumMod val="60000"/>
                  <a:lumOff val="40000"/>
                </a:schemeClr>
              </a:solidFill>
            </c:spPr>
          </c:dPt>
          <c:dLbls>
            <c:dLbl>
              <c:idx val="0"/>
              <c:layout>
                <c:manualLayout>
                  <c:x val="2.106701014180164E-2"/>
                  <c:y val="-8.503624752705560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200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Лист1!$A$2:$A$3</c:f>
              <c:strCache>
                <c:ptCount val="2"/>
                <c:pt idx="0">
                  <c:v>Семена отечественной селекции</c:v>
                </c:pt>
                <c:pt idx="1">
                  <c:v>Семена иностранной селекции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46</c:v>
                </c:pt>
                <c:pt idx="1">
                  <c:v>54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406970776061286"/>
          <c:y val="0.11638702001876151"/>
          <c:w val="0.34198981252992022"/>
          <c:h val="0.88191320110211324"/>
        </c:manualLayout>
      </c:layout>
      <c:overlay val="0"/>
      <c:txPr>
        <a:bodyPr/>
        <a:lstStyle/>
        <a:p>
          <a:pPr>
            <a:defRPr sz="16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baseline="0">
                <a:solidFill>
                  <a:srgbClr val="484600"/>
                </a:solidFill>
                <a:effectLst/>
              </a:defRPr>
            </a:pPr>
            <a:r>
              <a:rPr lang="ru-RU" sz="2400" baseline="0" dirty="0">
                <a:solidFill>
                  <a:srgbClr val="484600"/>
                </a:solidFill>
                <a:effectLst/>
              </a:rPr>
              <a:t>Картофель 2021</a:t>
            </a:r>
          </a:p>
        </c:rich>
      </c:tx>
      <c:layout>
        <c:manualLayout>
          <c:xMode val="edge"/>
          <c:yMode val="edge"/>
          <c:x val="0.19205389319151761"/>
          <c:y val="1.9810528672035529E-2"/>
        </c:manualLayout>
      </c:layout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Картофель 2021</c:v>
                </c:pt>
              </c:strCache>
            </c:strRef>
          </c:tx>
          <c:dPt>
            <c:idx val="0"/>
            <c:bubble3D val="0"/>
            <c:spPr>
              <a:solidFill>
                <a:schemeClr val="tx2"/>
              </a:solidFill>
            </c:spPr>
          </c:dPt>
          <c:dPt>
            <c:idx val="1"/>
            <c:bubble3D val="0"/>
            <c:spPr>
              <a:solidFill>
                <a:schemeClr val="accent2">
                  <a:lumMod val="25000"/>
                </a:schemeClr>
              </a:solidFill>
            </c:spPr>
          </c:dPt>
          <c:dPt>
            <c:idx val="2"/>
            <c:bubble3D val="0"/>
            <c:spPr>
              <a:solidFill>
                <a:srgbClr val="FFC000"/>
              </a:solidFill>
            </c:spPr>
          </c:dPt>
          <c:dPt>
            <c:idx val="3"/>
            <c:bubble3D val="0"/>
            <c:spPr>
              <a:solidFill>
                <a:schemeClr val="accent2">
                  <a:lumMod val="25000"/>
                </a:schemeClr>
              </a:solidFill>
            </c:spPr>
          </c:dPt>
          <c:dPt>
            <c:idx val="5"/>
            <c:bubble3D val="0"/>
            <c:spPr>
              <a:solidFill>
                <a:schemeClr val="accent1">
                  <a:lumMod val="60000"/>
                  <a:lumOff val="40000"/>
                </a:schemeClr>
              </a:solidFill>
            </c:spPr>
          </c:dPt>
          <c:dLbls>
            <c:dLbl>
              <c:idx val="0"/>
              <c:layout>
                <c:manualLayout>
                  <c:x val="-2.4663229340313713E-2"/>
                  <c:y val="5.37593042377495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200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Лист1!$A$2:$A$3</c:f>
              <c:strCache>
                <c:ptCount val="2"/>
                <c:pt idx="0">
                  <c:v>Семена отечественной селекции</c:v>
                </c:pt>
                <c:pt idx="1">
                  <c:v>Семена иностранной селекции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64.7</c:v>
                </c:pt>
                <c:pt idx="1">
                  <c:v>35.299999999999997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406970776061286"/>
          <c:y val="0.11638702001876151"/>
          <c:w val="0.34198981252992022"/>
          <c:h val="0.88191320110211324"/>
        </c:manualLayout>
      </c:layout>
      <c:overlay val="0"/>
      <c:txPr>
        <a:bodyPr/>
        <a:lstStyle/>
        <a:p>
          <a:pPr>
            <a:defRPr sz="16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600" baseline="0">
                <a:solidFill>
                  <a:srgbClr val="484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pPr>
            <a:r>
              <a:rPr lang="ru-RU" sz="2600" baseline="0" dirty="0" smtClean="0">
                <a:solidFill>
                  <a:srgbClr val="484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Картофель</a:t>
            </a:r>
            <a:endParaRPr lang="ru-RU" sz="2600" baseline="0" dirty="0">
              <a:solidFill>
                <a:srgbClr val="484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c:rich>
      </c:tx>
      <c:layout>
        <c:manualLayout>
          <c:xMode val="edge"/>
          <c:yMode val="edge"/>
          <c:x val="0.56823805291475549"/>
          <c:y val="1.6984772643674699E-2"/>
        </c:manualLayout>
      </c:layout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Картофель 2021</c:v>
                </c:pt>
              </c:strCache>
            </c:strRef>
          </c:tx>
          <c:dPt>
            <c:idx val="0"/>
            <c:bubble3D val="0"/>
            <c:spPr>
              <a:solidFill>
                <a:schemeClr val="tx2">
                  <a:lumMod val="75000"/>
                </a:schemeClr>
              </a:solidFill>
            </c:spPr>
          </c:dPt>
          <c:dPt>
            <c:idx val="1"/>
            <c:bubble3D val="0"/>
            <c:spPr>
              <a:solidFill>
                <a:schemeClr val="tx2">
                  <a:lumMod val="25000"/>
                </a:schemeClr>
              </a:solidFill>
            </c:spPr>
          </c:dPt>
          <c:dPt>
            <c:idx val="2"/>
            <c:bubble3D val="0"/>
            <c:spPr>
              <a:solidFill>
                <a:srgbClr val="FFC000"/>
              </a:solidFill>
            </c:spPr>
          </c:dPt>
          <c:dPt>
            <c:idx val="3"/>
            <c:bubble3D val="0"/>
            <c:spPr>
              <a:solidFill>
                <a:schemeClr val="accent2">
                  <a:lumMod val="25000"/>
                </a:schemeClr>
              </a:solidFill>
            </c:spPr>
          </c:dPt>
          <c:dPt>
            <c:idx val="5"/>
            <c:bubble3D val="0"/>
            <c:spPr>
              <a:solidFill>
                <a:schemeClr val="accent1">
                  <a:lumMod val="60000"/>
                  <a:lumOff val="40000"/>
                </a:schemeClr>
              </a:solidFill>
            </c:spPr>
          </c:dPt>
          <c:dLbls>
            <c:dLbl>
              <c:idx val="0"/>
              <c:layout>
                <c:manualLayout>
                  <c:x val="3.3047136872857021E-2"/>
                  <c:y val="-1.533813539380326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dirty="0">
                        <a:solidFill>
                          <a:schemeClr val="accent2"/>
                        </a:solidFill>
                      </a:rPr>
                      <a:t>9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spPr/>
              <c:txPr>
                <a:bodyPr/>
                <a:lstStyle/>
                <a:p>
                  <a:pPr>
                    <a:defRPr sz="2000" b="1">
                      <a:solidFill>
                        <a:schemeClr val="accent2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spPr/>
              <c:txPr>
                <a:bodyPr/>
                <a:lstStyle/>
                <a:p>
                  <a:pPr>
                    <a:defRPr sz="2000" b="1">
                      <a:solidFill>
                        <a:schemeClr val="accent2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spPr/>
              <c:txPr>
                <a:bodyPr/>
                <a:lstStyle/>
                <a:p>
                  <a:pPr>
                    <a:defRPr sz="2000" b="1">
                      <a:solidFill>
                        <a:schemeClr val="accent2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2000"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Лист1!$A$2:$A$12</c:f>
              <c:strCache>
                <c:ptCount val="11"/>
                <c:pt idx="0">
                  <c:v>Невский</c:v>
                </c:pt>
                <c:pt idx="1">
                  <c:v>Розара</c:v>
                </c:pt>
                <c:pt idx="2">
                  <c:v>Гала</c:v>
                </c:pt>
                <c:pt idx="3">
                  <c:v>Тулеевский</c:v>
                </c:pt>
                <c:pt idx="4">
                  <c:v>Коломба</c:v>
                </c:pt>
                <c:pt idx="5">
                  <c:v>Королева Анна</c:v>
                </c:pt>
                <c:pt idx="6">
                  <c:v>Ред Скарлетт</c:v>
                </c:pt>
                <c:pt idx="7">
                  <c:v>Танай</c:v>
                </c:pt>
                <c:pt idx="8">
                  <c:v>Ред Леди</c:v>
                </c:pt>
                <c:pt idx="9">
                  <c:v>Леди Клэр</c:v>
                </c:pt>
                <c:pt idx="10">
                  <c:v>Кемеровчанин</c:v>
                </c:pt>
              </c:strCache>
            </c:strRef>
          </c:cat>
          <c:val>
            <c:numRef>
              <c:f>Лист1!$B$2:$B$12</c:f>
              <c:numCache>
                <c:formatCode>General</c:formatCode>
                <c:ptCount val="11"/>
                <c:pt idx="0">
                  <c:v>204</c:v>
                </c:pt>
                <c:pt idx="1">
                  <c:v>85</c:v>
                </c:pt>
                <c:pt idx="2">
                  <c:v>231</c:v>
                </c:pt>
                <c:pt idx="3">
                  <c:v>628.4</c:v>
                </c:pt>
                <c:pt idx="4">
                  <c:v>9</c:v>
                </c:pt>
                <c:pt idx="5">
                  <c:v>52</c:v>
                </c:pt>
                <c:pt idx="6">
                  <c:v>32.5</c:v>
                </c:pt>
                <c:pt idx="7">
                  <c:v>14.2</c:v>
                </c:pt>
                <c:pt idx="8">
                  <c:v>20</c:v>
                </c:pt>
                <c:pt idx="9">
                  <c:v>24</c:v>
                </c:pt>
                <c:pt idx="10">
                  <c:v>30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egendEntry>
        <c:idx val="4"/>
        <c:txPr>
          <a:bodyPr/>
          <a:lstStyle/>
          <a:p>
            <a:pPr>
              <a:defRPr sz="180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pPr>
            <a:endParaRPr lang="ru-RU"/>
          </a:p>
        </c:txPr>
      </c:legendEntry>
      <c:legendEntry>
        <c:idx val="5"/>
        <c:txPr>
          <a:bodyPr/>
          <a:lstStyle/>
          <a:p>
            <a:pPr>
              <a:defRPr sz="180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pPr>
            <a:endParaRPr lang="ru-RU"/>
          </a:p>
        </c:txPr>
      </c:legendEntry>
      <c:legendEntry>
        <c:idx val="8"/>
        <c:txPr>
          <a:bodyPr/>
          <a:lstStyle/>
          <a:p>
            <a:pPr>
              <a:defRPr sz="180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pPr>
            <a:endParaRPr lang="ru-RU"/>
          </a:p>
        </c:txPr>
      </c:legendEntry>
      <c:legendEntry>
        <c:idx val="9"/>
        <c:txPr>
          <a:bodyPr/>
          <a:lstStyle/>
          <a:p>
            <a:pPr>
              <a:defRPr sz="180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pPr>
            <a:endParaRPr lang="ru-RU"/>
          </a:p>
        </c:txPr>
      </c:legendEntry>
      <c:layout>
        <c:manualLayout>
          <c:xMode val="edge"/>
          <c:yMode val="edge"/>
          <c:x val="0.57506403951069851"/>
          <c:y val="0.11638702001876151"/>
          <c:w val="0.42493596048930149"/>
          <c:h val="0.88191320110211324"/>
        </c:manualLayout>
      </c:layout>
      <c:overlay val="0"/>
      <c:txPr>
        <a:bodyPr/>
        <a:lstStyle/>
        <a:p>
          <a:pPr>
            <a:defRPr sz="18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0.70005</cdr:x>
      <cdr:y>0.06952</cdr:y>
    </cdr:from>
    <cdr:to>
      <cdr:x>0.85376</cdr:x>
      <cdr:y>0.25488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4524826" y="145176"/>
          <a:ext cx="993512" cy="38707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22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anose="02020603050405020304" pitchFamily="18" charset="0"/>
            </a:rPr>
            <a:t>+7,6%</a:t>
          </a:r>
          <a:endParaRPr lang="ru-RU" sz="2200" b="1" dirty="0">
            <a:solidFill>
              <a:schemeClr val="tx2">
                <a:lumMod val="7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0.17135</cdr:x>
      <cdr:y>0.46158</cdr:y>
    </cdr:from>
    <cdr:to>
      <cdr:x>0.2939</cdr:x>
      <cdr:y>0.61994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1107541" y="1049454"/>
          <a:ext cx="792088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8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45,6</a:t>
          </a:r>
          <a:endParaRPr lang="ru-RU" sz="1800" b="1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cdr:txBody>
    </cdr:sp>
  </cdr:relSizeAnchor>
  <cdr:relSizeAnchor xmlns:cdr="http://schemas.openxmlformats.org/drawingml/2006/chartDrawing">
    <cdr:from>
      <cdr:x>0.31139</cdr:x>
      <cdr:y>0.44828</cdr:y>
    </cdr:from>
    <cdr:to>
      <cdr:x>0.43394</cdr:x>
      <cdr:y>0.60664</cdr:y>
    </cdr:to>
    <cdr:sp macro="" textlink="">
      <cdr:nvSpPr>
        <cdr:cNvPr id="5" name="TextBox 1"/>
        <cdr:cNvSpPr txBox="1"/>
      </cdr:nvSpPr>
      <cdr:spPr>
        <a:xfrm xmlns:a="http://schemas.openxmlformats.org/drawingml/2006/main">
          <a:off x="2012672" y="936104"/>
          <a:ext cx="792109" cy="33069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8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44,2</a:t>
          </a:r>
          <a:endParaRPr lang="ru-RU" sz="1800" b="1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cdr:txBody>
    </cdr:sp>
  </cdr:relSizeAnchor>
  <cdr:relSizeAnchor xmlns:cdr="http://schemas.openxmlformats.org/drawingml/2006/chartDrawing">
    <cdr:from>
      <cdr:x>0.51671</cdr:x>
      <cdr:y>0.3349</cdr:y>
    </cdr:from>
    <cdr:to>
      <cdr:x>0.63926</cdr:x>
      <cdr:y>0.49326</cdr:y>
    </cdr:to>
    <cdr:sp macro="" textlink="">
      <cdr:nvSpPr>
        <cdr:cNvPr id="6" name="TextBox 1"/>
        <cdr:cNvSpPr txBox="1"/>
      </cdr:nvSpPr>
      <cdr:spPr>
        <a:xfrm xmlns:a="http://schemas.openxmlformats.org/drawingml/2006/main">
          <a:off x="3339789" y="761422"/>
          <a:ext cx="792088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8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21,5</a:t>
          </a:r>
          <a:endParaRPr lang="ru-RU" sz="1800" b="1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cdr:txBody>
    </cdr:sp>
  </cdr:relSizeAnchor>
  <cdr:relSizeAnchor xmlns:cdr="http://schemas.openxmlformats.org/drawingml/2006/chartDrawing">
    <cdr:from>
      <cdr:x>0.6655</cdr:x>
      <cdr:y>0.27586</cdr:y>
    </cdr:from>
    <cdr:to>
      <cdr:x>0.78805</cdr:x>
      <cdr:y>0.43422</cdr:y>
    </cdr:to>
    <cdr:sp macro="" textlink="">
      <cdr:nvSpPr>
        <cdr:cNvPr id="7" name="TextBox 1"/>
        <cdr:cNvSpPr txBox="1"/>
      </cdr:nvSpPr>
      <cdr:spPr>
        <a:xfrm xmlns:a="http://schemas.openxmlformats.org/drawingml/2006/main">
          <a:off x="4301502" y="576064"/>
          <a:ext cx="792108" cy="33069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2</a:t>
          </a:r>
          <a:r>
            <a:rPr lang="ru-RU" sz="18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3,2</a:t>
          </a:r>
          <a:endParaRPr lang="ru-RU" sz="1800" b="1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0.49321</cdr:x>
      <cdr:y>0.04615</cdr:y>
    </cdr:from>
    <cdr:to>
      <cdr:x>0.65568</cdr:x>
      <cdr:y>0.14727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3924435" y="216024"/>
          <a:ext cx="1292702" cy="47327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25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rPr>
            <a:t>+37%</a:t>
          </a:r>
          <a:endParaRPr lang="ru-RU" sz="2500" b="1" dirty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0.22172</cdr:x>
      <cdr:y>0.18462</cdr:y>
    </cdr:from>
    <cdr:to>
      <cdr:x>0.35803</cdr:x>
      <cdr:y>0.28573</cdr:y>
    </cdr:to>
    <cdr:sp macro="" textlink="">
      <cdr:nvSpPr>
        <cdr:cNvPr id="7" name="TextBox 1"/>
        <cdr:cNvSpPr txBox="1"/>
      </cdr:nvSpPr>
      <cdr:spPr>
        <a:xfrm xmlns:a="http://schemas.openxmlformats.org/drawingml/2006/main">
          <a:off x="1764196" y="864096"/>
          <a:ext cx="1084569" cy="47327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25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rPr>
            <a:t>+7%</a:t>
          </a:r>
          <a:endParaRPr lang="ru-RU" sz="2500" b="1" dirty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cs typeface="Times New Roman" panose="02020603050405020304" pitchFamily="18" charset="0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78793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23963" y="4797425"/>
            <a:ext cx="6227762" cy="1109663"/>
          </a:xfrm>
        </p:spPr>
        <p:txBody>
          <a:bodyPr/>
          <a:lstStyle>
            <a:lvl1pPr>
              <a:defRPr sz="3200" b="1"/>
            </a:lvl1pPr>
          </a:lstStyle>
          <a:p>
            <a:pPr lvl="0"/>
            <a:r>
              <a:rPr lang="ru-RU" altLang="ru-RU" noProof="0" smtClean="0"/>
              <a:t>Образец заголовка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23963" y="5540375"/>
            <a:ext cx="6227762" cy="696913"/>
          </a:xfrm>
        </p:spPr>
        <p:txBody>
          <a:bodyPr/>
          <a:lstStyle>
            <a:lvl1pPr marL="0" indent="0">
              <a:buFontTx/>
              <a:buNone/>
              <a:defRPr sz="2400" b="1"/>
            </a:lvl1pPr>
          </a:lstStyle>
          <a:p>
            <a:pPr lvl="0"/>
            <a:r>
              <a:rPr lang="ru-RU" altLang="ru-RU" noProof="0" smtClean="0"/>
              <a:t>Образец подзаголовка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5039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7847324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176338" y="2638425"/>
            <a:ext cx="3744912" cy="39592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73650" y="2638425"/>
            <a:ext cx="3746500" cy="39592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88106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86542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60598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818607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8829409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691448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83634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910388" y="1987550"/>
            <a:ext cx="1909762" cy="46101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76338" y="1987550"/>
            <a:ext cx="5581650" cy="46101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8781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7450" y="1987550"/>
            <a:ext cx="6553200" cy="649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5516563"/>
            <a:ext cx="9144000" cy="1341437"/>
          </a:xfrm>
          <a:prstGeom prst="rect">
            <a:avLst/>
          </a:prstGeom>
          <a:gradFill rotWithShape="1">
            <a:gsLst>
              <a:gs pos="0">
                <a:srgbClr val="765E2F">
                  <a:alpha val="0"/>
                </a:srgbClr>
              </a:gs>
              <a:gs pos="100000">
                <a:schemeClr val="folHlink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uk-UA" altLang="ru-RU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76338" y="2638425"/>
            <a:ext cx="7643812" cy="3959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948264" y="116632"/>
            <a:ext cx="1815147" cy="2387147"/>
          </a:xfrm>
          <a:prstGeom prst="rect">
            <a:avLst/>
          </a:prstGeom>
          <a:ln w="76320">
            <a:solidFill>
              <a:srgbClr val="EAEAEA"/>
            </a:solidFill>
            <a:miter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719572" y="4581128"/>
            <a:ext cx="7704856" cy="2160240"/>
          </a:xfrm>
          <a:prstGeom prst="rect">
            <a:avLst/>
          </a:prstGeom>
          <a:solidFill>
            <a:srgbClr val="808000">
              <a:alpha val="84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wrap="none" anchor="ctr"/>
          <a:lstStyle/>
          <a:p>
            <a:pPr algn="ctr"/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719572" y="4509120"/>
            <a:ext cx="7704856" cy="1202903"/>
          </a:xfrm>
        </p:spPr>
        <p:txBody>
          <a:bodyPr/>
          <a:lstStyle/>
          <a:p>
            <a:pPr algn="ctr"/>
            <a:r>
              <a:rPr lang="ru-RU" sz="2400" b="0" dirty="0" smtClean="0">
                <a:ln w="12700" cmpd="sng">
                  <a:solidFill>
                    <a:schemeClr val="accent4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400" b="0" dirty="0" smtClean="0">
                <a:ln w="12700" cmpd="sng">
                  <a:solidFill>
                    <a:schemeClr val="accent4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Перспективы развития картофелеводства и овощеводства в Томском районе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bg2"/>
            </a:gs>
            <a:gs pos="34000">
              <a:schemeClr val="accent1">
                <a:tint val="44500"/>
                <a:satMod val="160000"/>
              </a:schemeClr>
            </a:gs>
            <a:gs pos="58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9143999" cy="6858000"/>
          </a:xfrm>
          <a:prstGeom prst="rect">
            <a:avLst/>
          </a:prstGeom>
        </p:spPr>
      </p:pic>
      <p:pic>
        <p:nvPicPr>
          <p:cNvPr id="4" name="Picture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51520" y="188640"/>
            <a:ext cx="792088" cy="1081086"/>
          </a:xfrm>
          <a:prstGeom prst="rect">
            <a:avLst/>
          </a:prstGeom>
          <a:ln w="76320">
            <a:solidFill>
              <a:srgbClr val="EAEAEA"/>
            </a:solidFill>
            <a:miter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259632" y="195974"/>
            <a:ext cx="7632848" cy="1081087"/>
          </a:xfrm>
          <a:prstGeom prst="rect">
            <a:avLst/>
          </a:prstGeom>
          <a:solidFill>
            <a:srgbClr val="808000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accent3">
                <a:lumMod val="50000"/>
                <a:alpha val="50000"/>
              </a:schemeClr>
            </a:outerShdw>
          </a:effectLst>
          <a:scene3d>
            <a:camera prst="orthographicFront"/>
            <a:lightRig rig="threePt" dir="t"/>
          </a:scene3d>
          <a:sp3d prstMaterial="dkEdge">
            <a:bevelT/>
          </a:sp3d>
        </p:spPr>
        <p:txBody>
          <a:bodyPr wrap="none" anchor="ctr"/>
          <a:lstStyle/>
          <a:p>
            <a:pPr algn="ctr">
              <a:defRPr sz="2160" b="1" i="0" u="none" strike="noStrike" kern="120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pPr>
            <a:r>
              <a:rPr lang="ru-RU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Посевные площади и валовый сбор </a:t>
            </a:r>
            <a:endParaRPr lang="ru-RU" sz="28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 sz="2160" b="1" i="0" u="none" strike="noStrike" kern="120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pPr>
            <a:r>
              <a:rPr lang="ru-RU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картофеля и овощей в Томском районе </a:t>
            </a:r>
            <a:endParaRPr lang="ru-RU" sz="28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546496" y="1772816"/>
            <a:ext cx="3823445" cy="5461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Autofit/>
          </a:bodyPr>
          <a:lstStyle>
            <a:lvl1pPr algn="ctr" defTabSz="660380" rtl="0" eaLnBrk="1" latinLnBrk="0" hangingPunct="1">
              <a:spcBef>
                <a:spcPct val="0"/>
              </a:spcBef>
              <a:buNone/>
              <a:defRPr sz="5778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66038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 w="3175" cmpd="sng"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/>
            </a:r>
            <a:br>
              <a:rPr kumimoji="0" lang="ru-RU" sz="1400" b="1" i="0" u="none" strike="noStrike" kern="1200" cap="none" spc="0" normalizeH="0" baseline="0" noProof="0" dirty="0" smtClean="0">
                <a:ln w="3175" cmpd="sng"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kumimoji="0" lang="ru-RU" sz="1400" b="1" i="0" u="none" strike="noStrike" kern="1200" cap="none" spc="0" normalizeH="0" baseline="0" noProof="0" dirty="0" smtClean="0">
                <a:ln w="3175" cmpd="sng"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orbel"/>
                <a:ea typeface="+mj-ea"/>
              </a:rPr>
              <a:t> </a:t>
            </a:r>
            <a:endParaRPr kumimoji="0" lang="ru-RU" sz="1400" b="1" i="0" u="none" strike="noStrike" kern="1200" cap="none" spc="0" normalizeH="0" baseline="0" noProof="0" dirty="0">
              <a:ln w="3175" cmpd="sng"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orbel"/>
              <a:ea typeface="+mj-ea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4331675" y="1333018"/>
            <a:ext cx="5029200" cy="58181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660380" rtl="0" eaLnBrk="1" latinLnBrk="0" hangingPunct="1">
              <a:spcBef>
                <a:spcPct val="0"/>
              </a:spcBef>
              <a:buNone/>
              <a:defRPr sz="5778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endParaRPr lang="ru-RU" altLang="ru-RU" sz="14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1043608" y="4223039"/>
            <a:ext cx="2829223" cy="361781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Autofit/>
          </a:bodyPr>
          <a:lstStyle>
            <a:lvl1pPr algn="ctr" defTabSz="660380" rtl="0" eaLnBrk="1" latinLnBrk="0" hangingPunct="1">
              <a:spcBef>
                <a:spcPct val="0"/>
              </a:spcBef>
              <a:buNone/>
              <a:defRPr sz="5778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ru-RU" altLang="ru-RU" sz="14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475656" y="2071299"/>
            <a:ext cx="2002536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Посевные</a:t>
            </a:r>
          </a:p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площади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499992" y="2132855"/>
            <a:ext cx="40324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484600"/>
                </a:solidFill>
                <a:latin typeface="+mj-lt"/>
                <a:cs typeface="Times New Roman" panose="02020603050405020304" pitchFamily="18" charset="0"/>
              </a:rPr>
              <a:t>Картофель </a:t>
            </a:r>
            <a:r>
              <a:rPr lang="ru-RU" sz="2400" b="1" dirty="0">
                <a:solidFill>
                  <a:srgbClr val="484600"/>
                </a:solidFill>
                <a:latin typeface="+mj-lt"/>
                <a:cs typeface="Times New Roman" panose="02020603050405020304" pitchFamily="18" charset="0"/>
              </a:rPr>
              <a:t>– </a:t>
            </a:r>
            <a:r>
              <a:rPr lang="ru-RU" sz="24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2770,28 </a:t>
            </a:r>
            <a:r>
              <a:rPr lang="ru-RU" sz="2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га</a:t>
            </a:r>
          </a:p>
          <a:p>
            <a:r>
              <a:rPr lang="ru-RU" sz="2400" b="1" dirty="0">
                <a:solidFill>
                  <a:srgbClr val="484600"/>
                </a:solidFill>
                <a:latin typeface="+mj-lt"/>
                <a:cs typeface="Times New Roman" panose="02020603050405020304" pitchFamily="18" charset="0"/>
              </a:rPr>
              <a:t>Овощи – </a:t>
            </a:r>
            <a:r>
              <a:rPr lang="ru-RU" sz="24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770,16 </a:t>
            </a:r>
            <a:r>
              <a:rPr lang="ru-RU" sz="2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га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170842" y="3153576"/>
            <a:ext cx="7344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Валовый сбор картофеля и овощей, тыс. тонн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anose="02020603050405020304" pitchFamily="18" charset="0"/>
            </a:endParaRPr>
          </a:p>
        </p:txBody>
      </p:sp>
      <p:graphicFrame>
        <p:nvGraphicFramePr>
          <p:cNvPr id="18" name="Объект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84197495"/>
              </p:ext>
            </p:extLst>
          </p:nvPr>
        </p:nvGraphicFramePr>
        <p:xfrm>
          <a:off x="1494634" y="3717032"/>
          <a:ext cx="6463554" cy="20882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9" name="Прямоугольник 18"/>
          <p:cNvSpPr/>
          <p:nvPr/>
        </p:nvSpPr>
        <p:spPr>
          <a:xfrm>
            <a:off x="899592" y="5889286"/>
            <a:ext cx="353843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1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44,5 %</a:t>
            </a:r>
            <a:r>
              <a:rPr lang="ru-RU" sz="2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 от общего объема по Томской области</a:t>
            </a:r>
            <a:endParaRPr lang="ru-RU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4710190" y="5842224"/>
            <a:ext cx="353421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1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58,7 %</a:t>
            </a:r>
            <a:r>
              <a:rPr lang="ru-RU" sz="2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 от общего объема по Томской области</a:t>
            </a:r>
            <a:endParaRPr lang="ru-RU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5290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144001" cy="6858002"/>
          </a:xfrm>
          <a:prstGeom prst="rect">
            <a:avLst/>
          </a:prstGeom>
        </p:spPr>
      </p:pic>
      <p:pic>
        <p:nvPicPr>
          <p:cNvPr id="4" name="Picture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51520" y="188640"/>
            <a:ext cx="792088" cy="1081086"/>
          </a:xfrm>
          <a:prstGeom prst="rect">
            <a:avLst/>
          </a:prstGeom>
          <a:ln w="76320">
            <a:solidFill>
              <a:srgbClr val="EAEAEA"/>
            </a:solidFill>
            <a:miter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259632" y="195974"/>
            <a:ext cx="7632848" cy="1216802"/>
          </a:xfrm>
          <a:prstGeom prst="rect">
            <a:avLst/>
          </a:prstGeom>
          <a:solidFill>
            <a:srgbClr val="808000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accent3">
                <a:lumMod val="50000"/>
                <a:alpha val="50000"/>
              </a:schemeClr>
            </a:outerShdw>
          </a:effectLst>
          <a:scene3d>
            <a:camera prst="orthographicFront"/>
            <a:lightRig rig="threePt" dir="t"/>
          </a:scene3d>
          <a:sp3d prstMaterial="dkEdge">
            <a:bevelT/>
          </a:sp3d>
        </p:spPr>
        <p:txBody>
          <a:bodyPr wrap="none" anchor="ctr"/>
          <a:lstStyle/>
          <a:p>
            <a:pPr algn="ctr">
              <a:defRPr sz="2160" b="1" i="0" u="none" strike="noStrike" kern="120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pPr>
            <a:r>
              <a:rPr lang="ru-RU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Урожайность картофеля и овощей </a:t>
            </a:r>
          </a:p>
          <a:p>
            <a:pPr algn="ctr">
              <a:defRPr sz="2160" b="1" i="0" u="none" strike="noStrike" kern="120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pPr>
            <a:r>
              <a:rPr lang="ru-RU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открытого грунта по СХО и КФХ</a:t>
            </a:r>
          </a:p>
          <a:p>
            <a:pPr algn="ctr">
              <a:defRPr sz="2160" b="1" i="0" u="none" strike="noStrike" kern="120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pPr>
            <a:r>
              <a:rPr lang="ru-RU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(ц/га) </a:t>
            </a: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546496" y="1772816"/>
            <a:ext cx="3823445" cy="5461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Autofit/>
          </a:bodyPr>
          <a:lstStyle>
            <a:lvl1pPr algn="ctr" defTabSz="660380" rtl="0" eaLnBrk="1" latinLnBrk="0" hangingPunct="1">
              <a:spcBef>
                <a:spcPct val="0"/>
              </a:spcBef>
              <a:buNone/>
              <a:defRPr sz="5778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66038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 w="3175" cmpd="sng"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/>
            </a:r>
            <a:br>
              <a:rPr kumimoji="0" lang="ru-RU" sz="1400" b="1" i="0" u="none" strike="noStrike" kern="1200" cap="none" spc="0" normalizeH="0" baseline="0" noProof="0" dirty="0" smtClean="0">
                <a:ln w="3175" cmpd="sng"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kumimoji="0" lang="ru-RU" sz="1400" b="1" i="0" u="none" strike="noStrike" kern="1200" cap="none" spc="0" normalizeH="0" baseline="0" noProof="0" dirty="0" smtClean="0">
                <a:ln w="3175" cmpd="sng"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orbel"/>
                <a:ea typeface="+mj-ea"/>
              </a:rPr>
              <a:t> </a:t>
            </a:r>
            <a:endParaRPr kumimoji="0" lang="ru-RU" sz="1400" b="1" i="0" u="none" strike="noStrike" kern="1200" cap="none" spc="0" normalizeH="0" baseline="0" noProof="0" dirty="0">
              <a:ln w="3175" cmpd="sng"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orbel"/>
              <a:ea typeface="+mj-ea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4331675" y="1333018"/>
            <a:ext cx="5029200" cy="58181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660380" rtl="0" eaLnBrk="1" latinLnBrk="0" hangingPunct="1">
              <a:spcBef>
                <a:spcPct val="0"/>
              </a:spcBef>
              <a:buNone/>
              <a:defRPr sz="5778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endParaRPr lang="ru-RU" altLang="ru-RU" sz="14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1043608" y="4223039"/>
            <a:ext cx="2829223" cy="361781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Autofit/>
          </a:bodyPr>
          <a:lstStyle>
            <a:lvl1pPr algn="ctr" defTabSz="660380" rtl="0" eaLnBrk="1" latinLnBrk="0" hangingPunct="1">
              <a:spcBef>
                <a:spcPct val="0"/>
              </a:spcBef>
              <a:buNone/>
              <a:defRPr sz="5778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ru-RU" altLang="ru-RU" sz="14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3180907360"/>
              </p:ext>
            </p:extLst>
          </p:nvPr>
        </p:nvGraphicFramePr>
        <p:xfrm>
          <a:off x="647564" y="2045866"/>
          <a:ext cx="8100900" cy="4680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911206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61" y="-7656"/>
            <a:ext cx="9144001" cy="6858002"/>
          </a:xfrm>
          <a:prstGeom prst="rect">
            <a:avLst/>
          </a:prstGeom>
        </p:spPr>
      </p:pic>
      <p:pic>
        <p:nvPicPr>
          <p:cNvPr id="4" name="Picture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51520" y="188640"/>
            <a:ext cx="792088" cy="1081086"/>
          </a:xfrm>
          <a:prstGeom prst="rect">
            <a:avLst/>
          </a:prstGeom>
          <a:ln w="76320">
            <a:solidFill>
              <a:srgbClr val="EAEAEA"/>
            </a:solidFill>
            <a:miter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259632" y="195974"/>
            <a:ext cx="7632848" cy="1216802"/>
          </a:xfrm>
          <a:prstGeom prst="rect">
            <a:avLst/>
          </a:prstGeom>
          <a:solidFill>
            <a:srgbClr val="808000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accent3">
                <a:lumMod val="50000"/>
                <a:alpha val="50000"/>
              </a:schemeClr>
            </a:outerShdw>
          </a:effectLst>
          <a:scene3d>
            <a:camera prst="orthographicFront"/>
            <a:lightRig rig="threePt" dir="t"/>
          </a:scene3d>
          <a:sp3d prstMaterial="dkEdge">
            <a:bevelT/>
          </a:sp3d>
        </p:spPr>
        <p:txBody>
          <a:bodyPr wrap="none" anchor="ctr"/>
          <a:lstStyle/>
          <a:p>
            <a:pPr algn="ctr">
              <a:defRPr sz="2160" b="1" i="0" u="none" strike="noStrike" kern="120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pPr>
            <a:r>
              <a:rPr lang="ru-RU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Основные факторы определяющее </a:t>
            </a:r>
          </a:p>
          <a:p>
            <a:pPr algn="ctr">
              <a:defRPr sz="2160" b="1" i="0" u="none" strike="noStrike" kern="120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pPr>
            <a:r>
              <a:rPr lang="ru-RU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развитие отрасли</a:t>
            </a: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546496" y="1772816"/>
            <a:ext cx="3823445" cy="5461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Autofit/>
          </a:bodyPr>
          <a:lstStyle>
            <a:lvl1pPr algn="ctr" defTabSz="660380" rtl="0" eaLnBrk="1" latinLnBrk="0" hangingPunct="1">
              <a:spcBef>
                <a:spcPct val="0"/>
              </a:spcBef>
              <a:buNone/>
              <a:defRPr sz="5778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66038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 w="3175" cmpd="sng"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/>
            </a:r>
            <a:br>
              <a:rPr kumimoji="0" lang="ru-RU" sz="1400" b="1" i="0" u="none" strike="noStrike" kern="1200" cap="none" spc="0" normalizeH="0" baseline="0" noProof="0" dirty="0" smtClean="0">
                <a:ln w="3175" cmpd="sng"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kumimoji="0" lang="ru-RU" sz="1400" b="1" i="0" u="none" strike="noStrike" kern="1200" cap="none" spc="0" normalizeH="0" baseline="0" noProof="0" dirty="0" smtClean="0">
                <a:ln w="3175" cmpd="sng"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orbel"/>
                <a:ea typeface="+mj-ea"/>
              </a:rPr>
              <a:t> </a:t>
            </a:r>
            <a:endParaRPr kumimoji="0" lang="ru-RU" sz="1400" b="1" i="0" u="none" strike="noStrike" kern="1200" cap="none" spc="0" normalizeH="0" baseline="0" noProof="0" dirty="0">
              <a:ln w="3175" cmpd="sng"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orbel"/>
              <a:ea typeface="+mj-ea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4331675" y="1333018"/>
            <a:ext cx="5029200" cy="58181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660380" rtl="0" eaLnBrk="1" latinLnBrk="0" hangingPunct="1">
              <a:spcBef>
                <a:spcPct val="0"/>
              </a:spcBef>
              <a:buNone/>
              <a:defRPr sz="5778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endParaRPr lang="ru-RU" altLang="ru-RU" sz="14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1043608" y="4223039"/>
            <a:ext cx="2829223" cy="361781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Autofit/>
          </a:bodyPr>
          <a:lstStyle>
            <a:lvl1pPr algn="ctr" defTabSz="660380" rtl="0" eaLnBrk="1" latinLnBrk="0" hangingPunct="1">
              <a:spcBef>
                <a:spcPct val="0"/>
              </a:spcBef>
              <a:buNone/>
              <a:defRPr sz="5778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ru-RU" altLang="ru-RU" sz="14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Заголовок 5"/>
          <p:cNvSpPr>
            <a:spLocks noGrp="1"/>
          </p:cNvSpPr>
          <p:nvPr>
            <p:ph type="title"/>
          </p:nvPr>
        </p:nvSpPr>
        <p:spPr>
          <a:xfrm>
            <a:off x="1760" y="2132856"/>
            <a:ext cx="9140480" cy="649288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1. СЕМЕНОВОДСТВО. СЕЛЕКЦИЯ</a:t>
            </a:r>
            <a:endParaRPr lang="ru-RU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</p:txBody>
      </p:sp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val="3643191037"/>
              </p:ext>
            </p:extLst>
          </p:nvPr>
        </p:nvGraphicFramePr>
        <p:xfrm>
          <a:off x="83203" y="3645024"/>
          <a:ext cx="4248472" cy="2520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val="3844941535"/>
              </p:ext>
            </p:extLst>
          </p:nvPr>
        </p:nvGraphicFramePr>
        <p:xfrm>
          <a:off x="4614810" y="3573016"/>
          <a:ext cx="4241909" cy="25642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1760" y="2867744"/>
            <a:ext cx="9142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Доля семян отечественной селекции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2190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61" y="-7656"/>
            <a:ext cx="9144001" cy="6858002"/>
          </a:xfrm>
          <a:prstGeom prst="rect">
            <a:avLst/>
          </a:prstGeom>
        </p:spPr>
      </p:pic>
      <p:pic>
        <p:nvPicPr>
          <p:cNvPr id="4" name="Picture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51520" y="188640"/>
            <a:ext cx="792088" cy="1081086"/>
          </a:xfrm>
          <a:prstGeom prst="rect">
            <a:avLst/>
          </a:prstGeom>
          <a:ln w="76320">
            <a:solidFill>
              <a:srgbClr val="EAEAEA"/>
            </a:solidFill>
            <a:miter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259632" y="195974"/>
            <a:ext cx="7632848" cy="1216802"/>
          </a:xfrm>
          <a:prstGeom prst="rect">
            <a:avLst/>
          </a:prstGeom>
          <a:solidFill>
            <a:srgbClr val="808000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accent3">
                <a:lumMod val="50000"/>
                <a:alpha val="50000"/>
              </a:schemeClr>
            </a:outerShdw>
          </a:effectLst>
          <a:scene3d>
            <a:camera prst="orthographicFront"/>
            <a:lightRig rig="threePt" dir="t"/>
          </a:scene3d>
          <a:sp3d prstMaterial="dkEdge">
            <a:bevelT/>
          </a:sp3d>
        </p:spPr>
        <p:txBody>
          <a:bodyPr wrap="none" anchor="ctr"/>
          <a:lstStyle/>
          <a:p>
            <a:pPr algn="ctr">
              <a:defRPr sz="2160" b="1" i="0" u="none" strike="noStrike" kern="120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pPr>
            <a:r>
              <a:rPr lang="ru-RU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Основные факторы определяющее </a:t>
            </a:r>
          </a:p>
          <a:p>
            <a:pPr algn="ctr">
              <a:defRPr sz="2160" b="1" i="0" u="none" strike="noStrike" kern="120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pPr>
            <a:r>
              <a:rPr lang="ru-RU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развитие отрасли</a:t>
            </a: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546496" y="1772816"/>
            <a:ext cx="3823445" cy="5461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Autofit/>
          </a:bodyPr>
          <a:lstStyle>
            <a:lvl1pPr algn="ctr" defTabSz="660380" rtl="0" eaLnBrk="1" latinLnBrk="0" hangingPunct="1">
              <a:spcBef>
                <a:spcPct val="0"/>
              </a:spcBef>
              <a:buNone/>
              <a:defRPr sz="5778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66038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 w="3175" cmpd="sng"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/>
            </a:r>
            <a:br>
              <a:rPr kumimoji="0" lang="ru-RU" sz="1400" b="1" i="0" u="none" strike="noStrike" kern="1200" cap="none" spc="0" normalizeH="0" baseline="0" noProof="0" dirty="0" smtClean="0">
                <a:ln w="3175" cmpd="sng"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kumimoji="0" lang="ru-RU" sz="1400" b="1" i="0" u="none" strike="noStrike" kern="1200" cap="none" spc="0" normalizeH="0" baseline="0" noProof="0" dirty="0" smtClean="0">
                <a:ln w="3175" cmpd="sng"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orbel"/>
                <a:ea typeface="+mj-ea"/>
              </a:rPr>
              <a:t> </a:t>
            </a:r>
            <a:endParaRPr kumimoji="0" lang="ru-RU" sz="1400" b="1" i="0" u="none" strike="noStrike" kern="1200" cap="none" spc="0" normalizeH="0" baseline="0" noProof="0" dirty="0">
              <a:ln w="3175" cmpd="sng"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orbel"/>
              <a:ea typeface="+mj-ea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4331675" y="1333018"/>
            <a:ext cx="5029200" cy="58181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660380" rtl="0" eaLnBrk="1" latinLnBrk="0" hangingPunct="1">
              <a:spcBef>
                <a:spcPct val="0"/>
              </a:spcBef>
              <a:buNone/>
              <a:defRPr sz="5778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endParaRPr lang="ru-RU" altLang="ru-RU" sz="14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1043608" y="4223039"/>
            <a:ext cx="2829223" cy="361781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Autofit/>
          </a:bodyPr>
          <a:lstStyle>
            <a:lvl1pPr algn="ctr" defTabSz="660380" rtl="0" eaLnBrk="1" latinLnBrk="0" hangingPunct="1">
              <a:spcBef>
                <a:spcPct val="0"/>
              </a:spcBef>
              <a:buNone/>
              <a:defRPr sz="5778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ru-RU" altLang="ru-RU" sz="14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Заголовок 5"/>
          <p:cNvSpPr>
            <a:spLocks noGrp="1"/>
          </p:cNvSpPr>
          <p:nvPr>
            <p:ph type="title"/>
          </p:nvPr>
        </p:nvSpPr>
        <p:spPr>
          <a:xfrm>
            <a:off x="0" y="1801743"/>
            <a:ext cx="9144000" cy="649288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1. СЕМЕНОВОДСТВО. СЕЛЕКЦИЯ</a:t>
            </a:r>
            <a:endParaRPr lang="ru-RU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</p:txBody>
      </p:sp>
      <p:sp>
        <p:nvSpPr>
          <p:cNvPr id="17" name="Объект 6"/>
          <p:cNvSpPr>
            <a:spLocks noGrp="1"/>
          </p:cNvSpPr>
          <p:nvPr>
            <p:ph idx="1"/>
          </p:nvPr>
        </p:nvSpPr>
        <p:spPr>
          <a:xfrm>
            <a:off x="251520" y="2420888"/>
            <a:ext cx="8784976" cy="4104456"/>
          </a:xfrm>
        </p:spPr>
        <p:txBody>
          <a:bodyPr/>
          <a:lstStyle/>
          <a:p>
            <a:pPr algn="just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Селекционный семеноводческий центр в области картофелеводства </a:t>
            </a:r>
            <a:r>
              <a:rPr lang="ru-RU" sz="2400" b="1" dirty="0" smtClean="0">
                <a:solidFill>
                  <a:srgbClr val="484600"/>
                </a:solidFill>
                <a:latin typeface="+mj-lt"/>
                <a:cs typeface="Times New Roman" panose="02020603050405020304" pitchFamily="18" charset="0"/>
              </a:rPr>
              <a:t>( ФГБНУ </a:t>
            </a:r>
            <a:r>
              <a:rPr lang="ru-RU" sz="2400" b="1" dirty="0" err="1" smtClean="0">
                <a:solidFill>
                  <a:srgbClr val="484600"/>
                </a:solidFill>
                <a:latin typeface="+mj-lt"/>
                <a:cs typeface="Times New Roman" panose="02020603050405020304" pitchFamily="18" charset="0"/>
              </a:rPr>
              <a:t>СибНИИСХиТ</a:t>
            </a:r>
            <a:r>
              <a:rPr lang="ru-RU" sz="2400" b="1" dirty="0" smtClean="0">
                <a:solidFill>
                  <a:srgbClr val="484600"/>
                </a:solidFill>
                <a:latin typeface="+mj-lt"/>
                <a:cs typeface="Times New Roman" panose="02020603050405020304" pitchFamily="18" charset="0"/>
              </a:rPr>
              <a:t> – филиал СФНЦА, ООО «Колпаков», ООО «Агрофирма «</a:t>
            </a:r>
            <a:r>
              <a:rPr lang="ru-RU" sz="2400" b="1" dirty="0" err="1" smtClean="0">
                <a:solidFill>
                  <a:srgbClr val="484600"/>
                </a:solidFill>
                <a:latin typeface="+mj-lt"/>
                <a:cs typeface="Times New Roman" panose="02020603050405020304" pitchFamily="18" charset="0"/>
              </a:rPr>
              <a:t>Зоркальцевская</a:t>
            </a:r>
            <a:r>
              <a:rPr lang="ru-RU" sz="2400" b="1" dirty="0" smtClean="0">
                <a:solidFill>
                  <a:srgbClr val="484600"/>
                </a:solidFill>
                <a:latin typeface="+mj-lt"/>
                <a:cs typeface="Times New Roman" panose="02020603050405020304" pitchFamily="18" charset="0"/>
              </a:rPr>
              <a:t>»). </a:t>
            </a:r>
          </a:p>
          <a:p>
            <a:pPr marL="0" indent="0" algn="just">
              <a:buNone/>
            </a:pPr>
            <a:endParaRPr lang="ru-RU" sz="2400" b="1" dirty="0" smtClean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anose="02020603050405020304" pitchFamily="18" charset="0"/>
            </a:endParaRPr>
          </a:p>
          <a:p>
            <a:pPr algn="just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Внедрение новых сортов </a:t>
            </a:r>
            <a:r>
              <a:rPr lang="ru-RU" sz="2400" b="1" dirty="0" smtClean="0">
                <a:solidFill>
                  <a:srgbClr val="484600"/>
                </a:solidFill>
                <a:latin typeface="+mj-lt"/>
                <a:cs typeface="Times New Roman" panose="02020603050405020304" pitchFamily="18" charset="0"/>
              </a:rPr>
              <a:t>(ГСА, взаимодействие ООО «Колпаков» с компанией </a:t>
            </a:r>
            <a:r>
              <a:rPr lang="en-US" sz="2400" b="1" dirty="0" err="1" smtClean="0">
                <a:solidFill>
                  <a:srgbClr val="484600"/>
                </a:solidFill>
                <a:latin typeface="+mj-lt"/>
                <a:cs typeface="Times New Roman" panose="02020603050405020304" pitchFamily="18" charset="0"/>
              </a:rPr>
              <a:t>PepsiCO</a:t>
            </a:r>
            <a:r>
              <a:rPr lang="en-US" sz="2400" b="1" dirty="0" smtClean="0">
                <a:solidFill>
                  <a:srgbClr val="484600"/>
                </a:solidFill>
                <a:latin typeface="+mj-lt"/>
                <a:cs typeface="Times New Roman" panose="02020603050405020304" pitchFamily="18" charset="0"/>
              </a:rPr>
              <a:t>)</a:t>
            </a:r>
            <a:r>
              <a:rPr lang="ru-RU" sz="2400" b="1" dirty="0" smtClean="0">
                <a:solidFill>
                  <a:srgbClr val="484600"/>
                </a:solidFill>
                <a:latin typeface="+mj-lt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sz="2400" b="1" dirty="0" smtClean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900" b="1" dirty="0">
              <a:solidFill>
                <a:srgbClr val="484600"/>
              </a:solidFill>
              <a:latin typeface="+mj-lt"/>
              <a:cs typeface="Times New Roman" panose="02020603050405020304" pitchFamily="18" charset="0"/>
            </a:endParaRPr>
          </a:p>
          <a:p>
            <a:pPr algn="just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Доля элитных семян картофеля составляет   </a:t>
            </a:r>
            <a:r>
              <a:rPr lang="ru-RU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25 %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в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посевах 2021 года.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82363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7" y="0"/>
            <a:ext cx="9144001" cy="6858002"/>
          </a:xfrm>
          <a:prstGeom prst="rect">
            <a:avLst/>
          </a:prstGeom>
        </p:spPr>
      </p:pic>
      <p:pic>
        <p:nvPicPr>
          <p:cNvPr id="4" name="Picture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51520" y="188640"/>
            <a:ext cx="792088" cy="1081086"/>
          </a:xfrm>
          <a:prstGeom prst="rect">
            <a:avLst/>
          </a:prstGeom>
          <a:ln w="76320">
            <a:solidFill>
              <a:srgbClr val="EAEAEA"/>
            </a:solidFill>
            <a:miter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259632" y="195974"/>
            <a:ext cx="7632848" cy="1216802"/>
          </a:xfrm>
          <a:prstGeom prst="rect">
            <a:avLst/>
          </a:prstGeom>
          <a:solidFill>
            <a:srgbClr val="808000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accent3">
                <a:lumMod val="50000"/>
                <a:alpha val="50000"/>
              </a:schemeClr>
            </a:outerShdw>
          </a:effectLst>
          <a:scene3d>
            <a:camera prst="orthographicFront"/>
            <a:lightRig rig="threePt" dir="t"/>
          </a:scene3d>
          <a:sp3d prstMaterial="dkEdge">
            <a:bevelT/>
          </a:sp3d>
        </p:spPr>
        <p:txBody>
          <a:bodyPr wrap="none" anchor="ctr"/>
          <a:lstStyle/>
          <a:p>
            <a:pPr algn="ctr">
              <a:defRPr sz="2160" b="1" i="0" u="none" strike="noStrike" kern="120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pPr>
            <a:r>
              <a:rPr lang="ru-RU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Основные факторы определяющее </a:t>
            </a:r>
          </a:p>
          <a:p>
            <a:pPr algn="ctr">
              <a:defRPr sz="2160" b="1" i="0" u="none" strike="noStrike" kern="120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pPr>
            <a:r>
              <a:rPr lang="ru-RU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развитие отрасли</a:t>
            </a: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546496" y="1772816"/>
            <a:ext cx="3823445" cy="5461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Autofit/>
          </a:bodyPr>
          <a:lstStyle>
            <a:lvl1pPr algn="ctr" defTabSz="660380" rtl="0" eaLnBrk="1" latinLnBrk="0" hangingPunct="1">
              <a:spcBef>
                <a:spcPct val="0"/>
              </a:spcBef>
              <a:buNone/>
              <a:defRPr sz="5778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66038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 w="3175" cmpd="sng"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/>
            </a:r>
            <a:br>
              <a:rPr kumimoji="0" lang="ru-RU" sz="1400" b="1" i="0" u="none" strike="noStrike" kern="1200" cap="none" spc="0" normalizeH="0" baseline="0" noProof="0" dirty="0" smtClean="0">
                <a:ln w="3175" cmpd="sng"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kumimoji="0" lang="ru-RU" sz="1400" b="1" i="0" u="none" strike="noStrike" kern="1200" cap="none" spc="0" normalizeH="0" baseline="0" noProof="0" dirty="0" smtClean="0">
                <a:ln w="3175" cmpd="sng"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orbel"/>
                <a:ea typeface="+mj-ea"/>
              </a:rPr>
              <a:t> </a:t>
            </a:r>
            <a:endParaRPr kumimoji="0" lang="ru-RU" sz="1400" b="1" i="0" u="none" strike="noStrike" kern="1200" cap="none" spc="0" normalizeH="0" baseline="0" noProof="0" dirty="0">
              <a:ln w="3175" cmpd="sng"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orbel"/>
              <a:ea typeface="+mj-ea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4331675" y="1333018"/>
            <a:ext cx="5029200" cy="58181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660380" rtl="0" eaLnBrk="1" latinLnBrk="0" hangingPunct="1">
              <a:spcBef>
                <a:spcPct val="0"/>
              </a:spcBef>
              <a:buNone/>
              <a:defRPr sz="5778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endParaRPr lang="ru-RU" altLang="ru-RU" sz="14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1043608" y="4223039"/>
            <a:ext cx="2829223" cy="361781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Autofit/>
          </a:bodyPr>
          <a:lstStyle>
            <a:lvl1pPr algn="ctr" defTabSz="660380" rtl="0" eaLnBrk="1" latinLnBrk="0" hangingPunct="1">
              <a:spcBef>
                <a:spcPct val="0"/>
              </a:spcBef>
              <a:buNone/>
              <a:defRPr sz="5778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ru-RU" altLang="ru-RU" sz="14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Заголовок 5"/>
          <p:cNvSpPr>
            <a:spLocks noGrp="1"/>
          </p:cNvSpPr>
          <p:nvPr>
            <p:ph type="title"/>
          </p:nvPr>
        </p:nvSpPr>
        <p:spPr>
          <a:xfrm>
            <a:off x="0" y="1801743"/>
            <a:ext cx="9144000" cy="649288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1. СЕМЕНОВОДСТВО. СЕЛЕКЦИЯ</a:t>
            </a:r>
            <a:endParaRPr lang="ru-RU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</p:txBody>
      </p:sp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val="1325606355"/>
              </p:ext>
            </p:extLst>
          </p:nvPr>
        </p:nvGraphicFramePr>
        <p:xfrm>
          <a:off x="755576" y="2420888"/>
          <a:ext cx="7560840" cy="41839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599353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61" y="-7656"/>
            <a:ext cx="9144001" cy="6858002"/>
          </a:xfrm>
          <a:prstGeom prst="rect">
            <a:avLst/>
          </a:prstGeom>
        </p:spPr>
      </p:pic>
      <p:pic>
        <p:nvPicPr>
          <p:cNvPr id="4" name="Picture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51520" y="188640"/>
            <a:ext cx="792088" cy="1081086"/>
          </a:xfrm>
          <a:prstGeom prst="rect">
            <a:avLst/>
          </a:prstGeom>
          <a:ln w="76320">
            <a:solidFill>
              <a:srgbClr val="EAEAEA"/>
            </a:solidFill>
            <a:miter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259632" y="195974"/>
            <a:ext cx="7632848" cy="1216802"/>
          </a:xfrm>
          <a:prstGeom prst="rect">
            <a:avLst/>
          </a:prstGeom>
          <a:solidFill>
            <a:srgbClr val="808000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accent3">
                <a:lumMod val="50000"/>
                <a:alpha val="50000"/>
              </a:schemeClr>
            </a:outerShdw>
          </a:effectLst>
          <a:scene3d>
            <a:camera prst="orthographicFront"/>
            <a:lightRig rig="threePt" dir="t"/>
          </a:scene3d>
          <a:sp3d prstMaterial="dkEdge">
            <a:bevelT/>
          </a:sp3d>
        </p:spPr>
        <p:txBody>
          <a:bodyPr wrap="none" anchor="ctr"/>
          <a:lstStyle/>
          <a:p>
            <a:pPr algn="ctr">
              <a:defRPr sz="2160" b="1" i="0" u="none" strike="noStrike" kern="120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pPr>
            <a:r>
              <a:rPr lang="ru-RU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Основные факторы определяющее </a:t>
            </a:r>
          </a:p>
          <a:p>
            <a:pPr algn="ctr">
              <a:defRPr sz="2160" b="1" i="0" u="none" strike="noStrike" kern="120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pPr>
            <a:r>
              <a:rPr lang="ru-RU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развитие отрасли</a:t>
            </a: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546496" y="1772816"/>
            <a:ext cx="3823445" cy="5461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Autofit/>
          </a:bodyPr>
          <a:lstStyle>
            <a:lvl1pPr algn="ctr" defTabSz="660380" rtl="0" eaLnBrk="1" latinLnBrk="0" hangingPunct="1">
              <a:spcBef>
                <a:spcPct val="0"/>
              </a:spcBef>
              <a:buNone/>
              <a:defRPr sz="5778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66038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 w="3175" cmpd="sng"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/>
            </a:r>
            <a:br>
              <a:rPr kumimoji="0" lang="ru-RU" sz="1400" b="1" i="0" u="none" strike="noStrike" kern="1200" cap="none" spc="0" normalizeH="0" baseline="0" noProof="0" dirty="0" smtClean="0">
                <a:ln w="3175" cmpd="sng"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kumimoji="0" lang="ru-RU" sz="1400" b="1" i="0" u="none" strike="noStrike" kern="1200" cap="none" spc="0" normalizeH="0" baseline="0" noProof="0" dirty="0" smtClean="0">
                <a:ln w="3175" cmpd="sng"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orbel"/>
                <a:ea typeface="+mj-ea"/>
              </a:rPr>
              <a:t> </a:t>
            </a:r>
            <a:endParaRPr kumimoji="0" lang="ru-RU" sz="1400" b="1" i="0" u="none" strike="noStrike" kern="1200" cap="none" spc="0" normalizeH="0" baseline="0" noProof="0" dirty="0">
              <a:ln w="3175" cmpd="sng"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orbel"/>
              <a:ea typeface="+mj-ea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4331675" y="1333018"/>
            <a:ext cx="5029200" cy="58181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660380" rtl="0" eaLnBrk="1" latinLnBrk="0" hangingPunct="1">
              <a:spcBef>
                <a:spcPct val="0"/>
              </a:spcBef>
              <a:buNone/>
              <a:defRPr sz="5778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endParaRPr lang="ru-RU" altLang="ru-RU" sz="14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1043608" y="4223039"/>
            <a:ext cx="2829223" cy="361781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Autofit/>
          </a:bodyPr>
          <a:lstStyle>
            <a:lvl1pPr algn="ctr" defTabSz="660380" rtl="0" eaLnBrk="1" latinLnBrk="0" hangingPunct="1">
              <a:spcBef>
                <a:spcPct val="0"/>
              </a:spcBef>
              <a:buNone/>
              <a:defRPr sz="5778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ru-RU" altLang="ru-RU" sz="14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Заголовок 5"/>
          <p:cNvSpPr>
            <a:spLocks noGrp="1"/>
          </p:cNvSpPr>
          <p:nvPr>
            <p:ph type="title"/>
          </p:nvPr>
        </p:nvSpPr>
        <p:spPr>
          <a:xfrm>
            <a:off x="-3179" y="2204864"/>
            <a:ext cx="9144000" cy="649288"/>
          </a:xfrm>
        </p:spPr>
        <p:txBody>
          <a:bodyPr/>
          <a:lstStyle/>
          <a:p>
            <a:pPr algn="ctr"/>
            <a:r>
              <a:rPr lang="ru-RU" sz="32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2. АГРОТЕХНИКА</a:t>
            </a:r>
            <a:endParaRPr lang="ru-RU" sz="32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</p:txBody>
      </p:sp>
      <p:sp>
        <p:nvSpPr>
          <p:cNvPr id="17" name="Объект 6"/>
          <p:cNvSpPr>
            <a:spLocks noGrp="1"/>
          </p:cNvSpPr>
          <p:nvPr>
            <p:ph idx="1"/>
          </p:nvPr>
        </p:nvSpPr>
        <p:spPr>
          <a:xfrm>
            <a:off x="251520" y="2820624"/>
            <a:ext cx="8784976" cy="3528392"/>
          </a:xfrm>
        </p:spPr>
        <p:txBody>
          <a:bodyPr/>
          <a:lstStyle/>
          <a:p>
            <a:pPr marL="0" indent="0" algn="just">
              <a:buNone/>
            </a:pP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Внесено минеральных удобрений под урожай 2021 года: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  <a:p>
            <a:pPr marL="0" indent="355600" algn="just">
              <a:buNone/>
            </a:pPr>
            <a:r>
              <a:rPr lang="ru-RU" b="1" dirty="0" smtClean="0">
                <a:solidFill>
                  <a:srgbClr val="484600"/>
                </a:solidFill>
                <a:cs typeface="Times New Roman" panose="02020603050405020304" pitchFamily="18" charset="0"/>
              </a:rPr>
              <a:t>Картофель — </a:t>
            </a:r>
            <a:r>
              <a:rPr lang="ru-RU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196 кг. в </a:t>
            </a:r>
            <a:r>
              <a:rPr lang="ru-RU" sz="3600" b="1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д.в</a:t>
            </a:r>
            <a:r>
              <a:rPr lang="ru-RU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./га</a:t>
            </a:r>
            <a:endParaRPr lang="ru-RU" sz="36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  <a:p>
            <a:pPr marL="0" indent="355600" algn="just">
              <a:buNone/>
            </a:pPr>
            <a:r>
              <a:rPr lang="ru-RU" b="1" dirty="0" smtClean="0">
                <a:solidFill>
                  <a:srgbClr val="484600"/>
                </a:solidFill>
                <a:cs typeface="Times New Roman" panose="02020603050405020304" pitchFamily="18" charset="0"/>
              </a:rPr>
              <a:t>Овощи открытого грунта – </a:t>
            </a:r>
            <a:r>
              <a:rPr lang="ru-RU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258 </a:t>
            </a:r>
            <a:r>
              <a:rPr lang="ru-RU" sz="36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кг. в </a:t>
            </a:r>
            <a:r>
              <a:rPr lang="ru-RU" sz="3600" b="1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д.в</a:t>
            </a:r>
            <a:r>
              <a:rPr lang="ru-RU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./га</a:t>
            </a:r>
            <a:endParaRPr lang="ru-RU" sz="36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0901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61" y="27382"/>
            <a:ext cx="9144001" cy="6858002"/>
          </a:xfrm>
          <a:prstGeom prst="rect">
            <a:avLst/>
          </a:prstGeom>
        </p:spPr>
      </p:pic>
      <p:pic>
        <p:nvPicPr>
          <p:cNvPr id="4" name="Picture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51520" y="188640"/>
            <a:ext cx="792088" cy="1081086"/>
          </a:xfrm>
          <a:prstGeom prst="rect">
            <a:avLst/>
          </a:prstGeom>
          <a:ln w="76320">
            <a:solidFill>
              <a:srgbClr val="EAEAEA"/>
            </a:solidFill>
            <a:miter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259632" y="195974"/>
            <a:ext cx="7632848" cy="1216802"/>
          </a:xfrm>
          <a:prstGeom prst="rect">
            <a:avLst/>
          </a:prstGeom>
          <a:solidFill>
            <a:srgbClr val="808000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accent3">
                <a:lumMod val="50000"/>
                <a:alpha val="50000"/>
              </a:schemeClr>
            </a:outerShdw>
          </a:effectLst>
          <a:scene3d>
            <a:camera prst="orthographicFront"/>
            <a:lightRig rig="threePt" dir="t"/>
          </a:scene3d>
          <a:sp3d prstMaterial="dkEdge">
            <a:bevelT/>
          </a:sp3d>
        </p:spPr>
        <p:txBody>
          <a:bodyPr wrap="none" anchor="ctr"/>
          <a:lstStyle/>
          <a:p>
            <a:pPr algn="ctr">
              <a:defRPr sz="2160" b="1" i="0" u="none" strike="noStrike" kern="120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pPr>
            <a:r>
              <a:rPr lang="ru-RU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Основные факторы определяющее </a:t>
            </a:r>
          </a:p>
          <a:p>
            <a:pPr algn="ctr">
              <a:defRPr sz="2160" b="1" i="0" u="none" strike="noStrike" kern="120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pPr>
            <a:r>
              <a:rPr lang="ru-RU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развитие отрасли</a:t>
            </a: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546496" y="1772816"/>
            <a:ext cx="3823445" cy="5461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Autofit/>
          </a:bodyPr>
          <a:lstStyle>
            <a:lvl1pPr algn="ctr" defTabSz="660380" rtl="0" eaLnBrk="1" latinLnBrk="0" hangingPunct="1">
              <a:spcBef>
                <a:spcPct val="0"/>
              </a:spcBef>
              <a:buNone/>
              <a:defRPr sz="5778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66038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 w="3175" cmpd="sng"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/>
            </a:r>
            <a:br>
              <a:rPr kumimoji="0" lang="ru-RU" sz="1400" b="1" i="0" u="none" strike="noStrike" kern="1200" cap="none" spc="0" normalizeH="0" baseline="0" noProof="0" dirty="0" smtClean="0">
                <a:ln w="3175" cmpd="sng"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kumimoji="0" lang="ru-RU" sz="1400" b="1" i="0" u="none" strike="noStrike" kern="1200" cap="none" spc="0" normalizeH="0" baseline="0" noProof="0" dirty="0" smtClean="0">
                <a:ln w="3175" cmpd="sng"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orbel"/>
                <a:ea typeface="+mj-ea"/>
              </a:rPr>
              <a:t> </a:t>
            </a:r>
            <a:endParaRPr kumimoji="0" lang="ru-RU" sz="1400" b="1" i="0" u="none" strike="noStrike" kern="1200" cap="none" spc="0" normalizeH="0" baseline="0" noProof="0" dirty="0">
              <a:ln w="3175" cmpd="sng"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orbel"/>
              <a:ea typeface="+mj-ea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4331675" y="1333018"/>
            <a:ext cx="5029200" cy="58181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660380" rtl="0" eaLnBrk="1" latinLnBrk="0" hangingPunct="1">
              <a:spcBef>
                <a:spcPct val="0"/>
              </a:spcBef>
              <a:buNone/>
              <a:defRPr sz="5778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endParaRPr lang="ru-RU" altLang="ru-RU" sz="14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1043608" y="4223039"/>
            <a:ext cx="2829223" cy="361781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Autofit/>
          </a:bodyPr>
          <a:lstStyle>
            <a:lvl1pPr algn="ctr" defTabSz="660380" rtl="0" eaLnBrk="1" latinLnBrk="0" hangingPunct="1">
              <a:spcBef>
                <a:spcPct val="0"/>
              </a:spcBef>
              <a:buNone/>
              <a:defRPr sz="5778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ru-RU" altLang="ru-RU" sz="14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Заголовок 5"/>
          <p:cNvSpPr>
            <a:spLocks noGrp="1"/>
          </p:cNvSpPr>
          <p:nvPr>
            <p:ph type="title"/>
          </p:nvPr>
        </p:nvSpPr>
        <p:spPr>
          <a:xfrm>
            <a:off x="-3179" y="2204864"/>
            <a:ext cx="9144000" cy="649288"/>
          </a:xfrm>
        </p:spPr>
        <p:txBody>
          <a:bodyPr/>
          <a:lstStyle/>
          <a:p>
            <a:pPr algn="ctr"/>
            <a:r>
              <a:rPr lang="ru-RU" sz="32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3. МАТЕРИАЛЬНО-ТЕХНИЧЕСКОЕ ОСНАЩЕНИЕ</a:t>
            </a:r>
            <a:endParaRPr lang="ru-RU" sz="32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</p:txBody>
      </p:sp>
      <p:sp>
        <p:nvSpPr>
          <p:cNvPr id="17" name="Объект 6"/>
          <p:cNvSpPr>
            <a:spLocks noGrp="1"/>
          </p:cNvSpPr>
          <p:nvPr>
            <p:ph idx="1"/>
          </p:nvPr>
        </p:nvSpPr>
        <p:spPr>
          <a:xfrm>
            <a:off x="251520" y="3140968"/>
            <a:ext cx="5400600" cy="3528392"/>
          </a:xfrm>
        </p:spPr>
        <p:txBody>
          <a:bodyPr/>
          <a:lstStyle/>
          <a:p>
            <a:pPr marL="0" indent="0">
              <a:spcBef>
                <a:spcPts val="1200"/>
              </a:spcBef>
              <a:buNone/>
            </a:pPr>
            <a:r>
              <a:rPr lang="ru-RU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Приобретение </a:t>
            </a:r>
            <a:r>
              <a:rPr lang="ru-RU" sz="2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новой техники </a:t>
            </a:r>
            <a:r>
              <a:rPr lang="ru-RU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/>
            </a:r>
            <a:br>
              <a:rPr lang="ru-RU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</a:br>
            <a:r>
              <a:rPr lang="ru-RU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и оборудования: </a:t>
            </a:r>
            <a:endParaRPr lang="ru-RU" sz="2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  <a:p>
            <a:pPr marL="541338" indent="-185738">
              <a:spcBef>
                <a:spcPts val="600"/>
              </a:spcBef>
            </a:pPr>
            <a:r>
              <a:rPr lang="ru-RU" sz="2200" b="1" dirty="0" smtClean="0">
                <a:solidFill>
                  <a:srgbClr val="484600"/>
                </a:solidFill>
                <a:cs typeface="Times New Roman" panose="02020603050405020304" pitchFamily="18" charset="0"/>
              </a:rPr>
              <a:t>3 картофелеуборочных комбайна</a:t>
            </a:r>
            <a:endParaRPr lang="ru-RU" sz="2200" b="1" dirty="0">
              <a:solidFill>
                <a:srgbClr val="484600"/>
              </a:solidFill>
              <a:cs typeface="Times New Roman" panose="02020603050405020304" pitchFamily="18" charset="0"/>
            </a:endParaRPr>
          </a:p>
          <a:p>
            <a:pPr marL="541338" indent="-185738">
              <a:spcBef>
                <a:spcPts val="600"/>
              </a:spcBef>
            </a:pPr>
            <a:r>
              <a:rPr lang="ru-RU" sz="2200" b="1" dirty="0" smtClean="0">
                <a:solidFill>
                  <a:srgbClr val="484600"/>
                </a:solidFill>
                <a:cs typeface="Times New Roman" panose="02020603050405020304" pitchFamily="18" charset="0"/>
              </a:rPr>
              <a:t>1 </a:t>
            </a:r>
            <a:r>
              <a:rPr lang="ru-RU" sz="2200" b="1" dirty="0" err="1" smtClean="0">
                <a:solidFill>
                  <a:srgbClr val="484600"/>
                </a:solidFill>
                <a:cs typeface="Times New Roman" panose="02020603050405020304" pitchFamily="18" charset="0"/>
              </a:rPr>
              <a:t>капусто</a:t>
            </a:r>
            <a:r>
              <a:rPr lang="ru-RU" sz="2200" b="1" dirty="0" smtClean="0">
                <a:solidFill>
                  <a:srgbClr val="484600"/>
                </a:solidFill>
                <a:cs typeface="Times New Roman" panose="02020603050405020304" pitchFamily="18" charset="0"/>
              </a:rPr>
              <a:t>-уборочный </a:t>
            </a:r>
            <a:r>
              <a:rPr lang="ru-RU" sz="2200" b="1" dirty="0" smtClean="0">
                <a:solidFill>
                  <a:srgbClr val="484600"/>
                </a:solidFill>
                <a:cs typeface="Times New Roman" panose="02020603050405020304" pitchFamily="18" charset="0"/>
              </a:rPr>
              <a:t>комбайн</a:t>
            </a:r>
            <a:endParaRPr lang="ru-RU" sz="2200" b="1" dirty="0">
              <a:solidFill>
                <a:srgbClr val="484600"/>
              </a:solidFill>
              <a:cs typeface="Times New Roman" panose="02020603050405020304" pitchFamily="18" charset="0"/>
            </a:endParaRPr>
          </a:p>
          <a:p>
            <a:pPr marL="541338" indent="-185738">
              <a:spcBef>
                <a:spcPts val="600"/>
              </a:spcBef>
            </a:pPr>
            <a:r>
              <a:rPr lang="ru-RU" sz="2200" b="1" dirty="0" smtClean="0">
                <a:solidFill>
                  <a:srgbClr val="484600"/>
                </a:solidFill>
                <a:cs typeface="Times New Roman" panose="02020603050405020304" pitchFamily="18" charset="0"/>
              </a:rPr>
              <a:t>2 </a:t>
            </a:r>
            <a:r>
              <a:rPr lang="ru-RU" sz="2200" b="1" dirty="0" err="1" smtClean="0">
                <a:solidFill>
                  <a:srgbClr val="484600"/>
                </a:solidFill>
                <a:cs typeface="Times New Roman" panose="02020603050405020304" pitchFamily="18" charset="0"/>
              </a:rPr>
              <a:t>морково</a:t>
            </a:r>
            <a:r>
              <a:rPr lang="ru-RU" sz="2200" b="1" dirty="0" smtClean="0">
                <a:solidFill>
                  <a:srgbClr val="484600"/>
                </a:solidFill>
                <a:cs typeface="Times New Roman" panose="02020603050405020304" pitchFamily="18" charset="0"/>
              </a:rPr>
              <a:t>-уборочных </a:t>
            </a:r>
            <a:r>
              <a:rPr lang="ru-RU" sz="2200" b="1" dirty="0" smtClean="0">
                <a:solidFill>
                  <a:srgbClr val="484600"/>
                </a:solidFill>
                <a:cs typeface="Times New Roman" panose="02020603050405020304" pitchFamily="18" charset="0"/>
              </a:rPr>
              <a:t>комбайна</a:t>
            </a:r>
            <a:endParaRPr lang="ru-RU" sz="2200" b="1" dirty="0">
              <a:solidFill>
                <a:srgbClr val="484600"/>
              </a:solidFill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1170" y="4077072"/>
            <a:ext cx="3168352" cy="23762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45497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61" y="-7656"/>
            <a:ext cx="9144001" cy="6858002"/>
          </a:xfrm>
          <a:prstGeom prst="rect">
            <a:avLst/>
          </a:prstGeom>
        </p:spPr>
      </p:pic>
      <p:pic>
        <p:nvPicPr>
          <p:cNvPr id="4" name="Picture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51520" y="188640"/>
            <a:ext cx="792088" cy="1081086"/>
          </a:xfrm>
          <a:prstGeom prst="rect">
            <a:avLst/>
          </a:prstGeom>
          <a:ln w="76320">
            <a:solidFill>
              <a:srgbClr val="EAEAEA"/>
            </a:solidFill>
            <a:miter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259632" y="195974"/>
            <a:ext cx="7632848" cy="1216802"/>
          </a:xfrm>
          <a:prstGeom prst="rect">
            <a:avLst/>
          </a:prstGeom>
          <a:solidFill>
            <a:srgbClr val="808000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accent3">
                <a:lumMod val="50000"/>
                <a:alpha val="50000"/>
              </a:schemeClr>
            </a:outerShdw>
          </a:effectLst>
          <a:scene3d>
            <a:camera prst="orthographicFront"/>
            <a:lightRig rig="threePt" dir="t"/>
          </a:scene3d>
          <a:sp3d prstMaterial="dkEdge">
            <a:bevelT/>
          </a:sp3d>
        </p:spPr>
        <p:txBody>
          <a:bodyPr wrap="none" anchor="ctr"/>
          <a:lstStyle/>
          <a:p>
            <a:pPr algn="ctr">
              <a:defRPr sz="2160" b="1" i="0" u="none" strike="noStrike" kern="120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pPr>
            <a:r>
              <a:rPr lang="ru-RU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Основные факторы определяющее </a:t>
            </a:r>
          </a:p>
          <a:p>
            <a:pPr algn="ctr">
              <a:defRPr sz="2160" b="1" i="0" u="none" strike="noStrike" kern="120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pPr>
            <a:r>
              <a:rPr lang="ru-RU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развитие отрасли</a:t>
            </a: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546496" y="1772816"/>
            <a:ext cx="3823445" cy="5461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Autofit/>
          </a:bodyPr>
          <a:lstStyle>
            <a:lvl1pPr algn="ctr" defTabSz="660380" rtl="0" eaLnBrk="1" latinLnBrk="0" hangingPunct="1">
              <a:spcBef>
                <a:spcPct val="0"/>
              </a:spcBef>
              <a:buNone/>
              <a:defRPr sz="5778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66038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 w="3175" cmpd="sng"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/>
            </a:r>
            <a:br>
              <a:rPr kumimoji="0" lang="ru-RU" sz="1400" b="1" i="0" u="none" strike="noStrike" kern="1200" cap="none" spc="0" normalizeH="0" baseline="0" noProof="0" dirty="0" smtClean="0">
                <a:ln w="3175" cmpd="sng"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kumimoji="0" lang="ru-RU" sz="1400" b="1" i="0" u="none" strike="noStrike" kern="1200" cap="none" spc="0" normalizeH="0" baseline="0" noProof="0" dirty="0" smtClean="0">
                <a:ln w="3175" cmpd="sng"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orbel"/>
                <a:ea typeface="+mj-ea"/>
              </a:rPr>
              <a:t> </a:t>
            </a:r>
            <a:endParaRPr kumimoji="0" lang="ru-RU" sz="1400" b="1" i="0" u="none" strike="noStrike" kern="1200" cap="none" spc="0" normalizeH="0" baseline="0" noProof="0" dirty="0">
              <a:ln w="3175" cmpd="sng"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orbel"/>
              <a:ea typeface="+mj-ea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4331675" y="1333018"/>
            <a:ext cx="5029200" cy="58181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660380" rtl="0" eaLnBrk="1" latinLnBrk="0" hangingPunct="1">
              <a:spcBef>
                <a:spcPct val="0"/>
              </a:spcBef>
              <a:buNone/>
              <a:defRPr sz="5778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endParaRPr lang="ru-RU" altLang="ru-RU" sz="14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1043608" y="4223039"/>
            <a:ext cx="2829223" cy="361781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Autofit/>
          </a:bodyPr>
          <a:lstStyle>
            <a:lvl1pPr algn="ctr" defTabSz="660380" rtl="0" eaLnBrk="1" latinLnBrk="0" hangingPunct="1">
              <a:spcBef>
                <a:spcPct val="0"/>
              </a:spcBef>
              <a:buNone/>
              <a:defRPr sz="5778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ru-RU" altLang="ru-RU" sz="14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Заголовок 5"/>
          <p:cNvSpPr>
            <a:spLocks noGrp="1"/>
          </p:cNvSpPr>
          <p:nvPr>
            <p:ph type="title"/>
          </p:nvPr>
        </p:nvSpPr>
        <p:spPr>
          <a:xfrm>
            <a:off x="4922" y="1994272"/>
            <a:ext cx="9144000" cy="649288"/>
          </a:xfrm>
        </p:spPr>
        <p:txBody>
          <a:bodyPr/>
          <a:lstStyle/>
          <a:p>
            <a:pPr algn="ctr"/>
            <a:r>
              <a:rPr lang="ru-RU" sz="32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4</a:t>
            </a:r>
            <a:r>
              <a:rPr lang="ru-RU" sz="32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. МЕЛИОРАЦИЯ</a:t>
            </a:r>
            <a:endParaRPr lang="ru-RU" sz="32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</p:txBody>
      </p:sp>
      <p:sp>
        <p:nvSpPr>
          <p:cNvPr id="16" name="Объект 6"/>
          <p:cNvSpPr>
            <a:spLocks noGrp="1"/>
          </p:cNvSpPr>
          <p:nvPr>
            <p:ph idx="1"/>
          </p:nvPr>
        </p:nvSpPr>
        <p:spPr>
          <a:xfrm>
            <a:off x="107504" y="2646079"/>
            <a:ext cx="8136904" cy="4211921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ООО «Заречное», ООО «А/ф «</a:t>
            </a:r>
            <a:r>
              <a:rPr lang="ru-RU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Зоркальцевская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», ООО «Колпаков» </a:t>
            </a:r>
            <a:r>
              <a:rPr lang="ru-RU" sz="2000" b="1" dirty="0" smtClean="0">
                <a:solidFill>
                  <a:srgbClr val="484600"/>
                </a:solidFill>
                <a:latin typeface="+mj-lt"/>
                <a:cs typeface="Times New Roman" panose="02020603050405020304" pitchFamily="18" charset="0"/>
              </a:rPr>
              <a:t>применяют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систему орошения</a:t>
            </a:r>
            <a:r>
              <a:rPr lang="ru-RU" sz="2000" b="1" dirty="0">
                <a:solidFill>
                  <a:srgbClr val="484600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srgbClr val="484600"/>
                </a:solidFill>
                <a:latin typeface="+mj-lt"/>
                <a:cs typeface="Times New Roman" panose="02020603050405020304" pitchFamily="18" charset="0"/>
              </a:rPr>
              <a:t>на общей площади </a:t>
            </a:r>
            <a:r>
              <a:rPr lang="ru-RU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380 га.</a:t>
            </a:r>
          </a:p>
          <a:p>
            <a:pPr>
              <a:spcBef>
                <a:spcPts val="1200"/>
              </a:spcBef>
            </a:pP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ООО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«А/ф «</a:t>
            </a:r>
            <a:r>
              <a:rPr lang="ru-RU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Зоркальцевская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»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srgbClr val="484600"/>
                </a:solidFill>
                <a:latin typeface="+mj-lt"/>
                <a:cs typeface="Times New Roman" panose="02020603050405020304" pitchFamily="18" charset="0"/>
              </a:rPr>
              <a:t>осуществляет проект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строительства системы орошения</a:t>
            </a:r>
            <a:r>
              <a:rPr lang="ru-RU" sz="2000" b="1" dirty="0">
                <a:solidFill>
                  <a:srgbClr val="484600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srgbClr val="484600"/>
                </a:solidFill>
                <a:latin typeface="+mj-lt"/>
                <a:cs typeface="Times New Roman" panose="02020603050405020304" pitchFamily="18" charset="0"/>
              </a:rPr>
              <a:t>на площади </a:t>
            </a:r>
            <a:r>
              <a:rPr lang="ru-RU" b="1" dirty="0" smtClean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300 га.</a:t>
            </a:r>
          </a:p>
          <a:p>
            <a:pPr>
              <a:spcBef>
                <a:spcPts val="1200"/>
              </a:spcBef>
            </a:pP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ООО «Заречное» </a:t>
            </a:r>
            <a:r>
              <a:rPr lang="ru-RU" sz="2000" b="1" dirty="0" smtClean="0">
                <a:solidFill>
                  <a:srgbClr val="484600"/>
                </a:solidFill>
                <a:latin typeface="+mj-lt"/>
                <a:cs typeface="Times New Roman" panose="02020603050405020304" pitchFamily="18" charset="0"/>
              </a:rPr>
              <a:t>проводит техническое перевооружение устаревшей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мелиоративной системы </a:t>
            </a:r>
            <a:r>
              <a:rPr lang="ru-RU" sz="2000" b="1" dirty="0" smtClean="0">
                <a:solidFill>
                  <a:srgbClr val="484600"/>
                </a:solidFill>
                <a:latin typeface="+mj-lt"/>
                <a:cs typeface="Times New Roman" panose="02020603050405020304" pitchFamily="18" charset="0"/>
              </a:rPr>
              <a:t>на площади  </a:t>
            </a:r>
            <a:r>
              <a:rPr lang="ru-RU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280 га.  </a:t>
            </a:r>
            <a:endParaRPr lang="ru-RU" sz="2000" b="1" dirty="0" smtClean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r>
              <a:rPr lang="ru-RU" sz="2000" b="1" dirty="0" smtClean="0">
                <a:solidFill>
                  <a:srgbClr val="484600"/>
                </a:solidFill>
                <a:latin typeface="+mj-lt"/>
                <a:cs typeface="Times New Roman" panose="02020603050405020304" pitchFamily="18" charset="0"/>
              </a:rPr>
              <a:t>Ежегодно проводится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известкование полей </a:t>
            </a:r>
            <a:r>
              <a:rPr lang="ru-RU" sz="2000" b="1" dirty="0" smtClean="0">
                <a:solidFill>
                  <a:srgbClr val="484600"/>
                </a:solidFill>
                <a:latin typeface="+mj-lt"/>
                <a:cs typeface="Times New Roman" panose="02020603050405020304" pitchFamily="18" charset="0"/>
              </a:rPr>
              <a:t>с нормой внесения </a:t>
            </a:r>
            <a:r>
              <a:rPr lang="ru-RU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1000-2000 кг </a:t>
            </a:r>
            <a:r>
              <a:rPr lang="ru-RU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мелиоранта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.</a:t>
            </a:r>
            <a:endParaRPr lang="ru-RU" sz="2000" b="1" dirty="0" smtClean="0">
              <a:solidFill>
                <a:srgbClr val="484600"/>
              </a:solidFill>
              <a:latin typeface="+mj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7937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848" y="-7656"/>
            <a:ext cx="9144001" cy="6858002"/>
          </a:xfrm>
          <a:prstGeom prst="rect">
            <a:avLst/>
          </a:prstGeom>
        </p:spPr>
      </p:pic>
      <p:pic>
        <p:nvPicPr>
          <p:cNvPr id="4" name="Picture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51520" y="188640"/>
            <a:ext cx="792088" cy="1081086"/>
          </a:xfrm>
          <a:prstGeom prst="rect">
            <a:avLst/>
          </a:prstGeom>
          <a:ln w="76320">
            <a:solidFill>
              <a:srgbClr val="EAEAEA"/>
            </a:solidFill>
            <a:miter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259632" y="195974"/>
            <a:ext cx="7632848" cy="1216802"/>
          </a:xfrm>
          <a:prstGeom prst="rect">
            <a:avLst/>
          </a:prstGeom>
          <a:solidFill>
            <a:srgbClr val="808000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accent3">
                <a:lumMod val="50000"/>
                <a:alpha val="50000"/>
              </a:schemeClr>
            </a:outerShdw>
          </a:effectLst>
          <a:scene3d>
            <a:camera prst="orthographicFront"/>
            <a:lightRig rig="threePt" dir="t"/>
          </a:scene3d>
          <a:sp3d prstMaterial="dkEdge">
            <a:bevelT/>
          </a:sp3d>
        </p:spPr>
        <p:txBody>
          <a:bodyPr wrap="none" anchor="ctr"/>
          <a:lstStyle/>
          <a:p>
            <a:pPr algn="ctr">
              <a:defRPr sz="2160" b="1" i="0" u="none" strike="noStrike" kern="120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pPr>
            <a:r>
              <a:rPr lang="ru-RU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Основные факторы определяющее </a:t>
            </a:r>
          </a:p>
          <a:p>
            <a:pPr algn="ctr">
              <a:defRPr sz="2160" b="1" i="0" u="none" strike="noStrike" kern="120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pPr>
            <a:r>
              <a:rPr lang="ru-RU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развитие отрасли</a:t>
            </a: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546496" y="1772816"/>
            <a:ext cx="3823445" cy="5461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Autofit/>
          </a:bodyPr>
          <a:lstStyle>
            <a:lvl1pPr algn="ctr" defTabSz="660380" rtl="0" eaLnBrk="1" latinLnBrk="0" hangingPunct="1">
              <a:spcBef>
                <a:spcPct val="0"/>
              </a:spcBef>
              <a:buNone/>
              <a:defRPr sz="5778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66038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 w="3175" cmpd="sng"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/>
            </a:r>
            <a:br>
              <a:rPr kumimoji="0" lang="ru-RU" sz="1400" b="1" i="0" u="none" strike="noStrike" kern="1200" cap="none" spc="0" normalizeH="0" baseline="0" noProof="0" dirty="0" smtClean="0">
                <a:ln w="3175" cmpd="sng"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kumimoji="0" lang="ru-RU" sz="1400" b="1" i="0" u="none" strike="noStrike" kern="1200" cap="none" spc="0" normalizeH="0" baseline="0" noProof="0" dirty="0" smtClean="0">
                <a:ln w="3175" cmpd="sng"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orbel"/>
                <a:ea typeface="+mj-ea"/>
              </a:rPr>
              <a:t> </a:t>
            </a:r>
            <a:endParaRPr kumimoji="0" lang="ru-RU" sz="1400" b="1" i="0" u="none" strike="noStrike" kern="1200" cap="none" spc="0" normalizeH="0" baseline="0" noProof="0" dirty="0">
              <a:ln w="3175" cmpd="sng"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orbel"/>
              <a:ea typeface="+mj-ea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4331675" y="1333018"/>
            <a:ext cx="5029200" cy="58181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660380" rtl="0" eaLnBrk="1" latinLnBrk="0" hangingPunct="1">
              <a:spcBef>
                <a:spcPct val="0"/>
              </a:spcBef>
              <a:buNone/>
              <a:defRPr sz="5778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endParaRPr lang="ru-RU" altLang="ru-RU" sz="14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1043608" y="4223039"/>
            <a:ext cx="2829223" cy="361781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Autofit/>
          </a:bodyPr>
          <a:lstStyle>
            <a:lvl1pPr algn="ctr" defTabSz="660380" rtl="0" eaLnBrk="1" latinLnBrk="0" hangingPunct="1">
              <a:spcBef>
                <a:spcPct val="0"/>
              </a:spcBef>
              <a:buNone/>
              <a:defRPr sz="5778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ru-RU" altLang="ru-RU" sz="14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Заголовок 5"/>
          <p:cNvSpPr>
            <a:spLocks noGrp="1"/>
          </p:cNvSpPr>
          <p:nvPr>
            <p:ph type="title"/>
          </p:nvPr>
        </p:nvSpPr>
        <p:spPr>
          <a:xfrm>
            <a:off x="201" y="1787199"/>
            <a:ext cx="9144000" cy="649288"/>
          </a:xfrm>
        </p:spPr>
        <p:txBody>
          <a:bodyPr/>
          <a:lstStyle/>
          <a:p>
            <a:pPr algn="ctr"/>
            <a:r>
              <a:rPr lang="ru-RU" sz="30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5. СТРОИТЕЛЬСТВО И МОДЕРНИЗАЦИЯ ОВОЩЕХРАНИЛИЩ</a:t>
            </a:r>
            <a:endParaRPr lang="ru-RU" sz="30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</p:txBody>
      </p:sp>
      <p:sp>
        <p:nvSpPr>
          <p:cNvPr id="16" name="Объект 6"/>
          <p:cNvSpPr>
            <a:spLocks noGrp="1"/>
          </p:cNvSpPr>
          <p:nvPr>
            <p:ph idx="1"/>
          </p:nvPr>
        </p:nvSpPr>
        <p:spPr>
          <a:xfrm>
            <a:off x="35496" y="2582288"/>
            <a:ext cx="5929752" cy="4005064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ru-RU" sz="2050" b="1" dirty="0" smtClean="0">
                <a:solidFill>
                  <a:srgbClr val="484600"/>
                </a:solidFill>
                <a:latin typeface="+mj-lt"/>
                <a:cs typeface="Times New Roman" panose="02020603050405020304" pitchFamily="18" charset="0"/>
              </a:rPr>
              <a:t>Мощность существующих овощехранилищ – </a:t>
            </a:r>
            <a:r>
              <a:rPr lang="ru-RU" sz="2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36 тыс. тонн, </a:t>
            </a:r>
            <a:r>
              <a:rPr lang="ru-RU" sz="2050" b="1" dirty="0" smtClean="0">
                <a:solidFill>
                  <a:srgbClr val="484600"/>
                </a:solidFill>
                <a:latin typeface="+mj-lt"/>
                <a:cs typeface="Times New Roman" panose="02020603050405020304" pitchFamily="18" charset="0"/>
              </a:rPr>
              <a:t>дефицит мощностей</a:t>
            </a:r>
            <a:r>
              <a:rPr lang="ru-RU" sz="2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 – 7 тыс. тонн</a:t>
            </a:r>
          </a:p>
          <a:p>
            <a:pPr>
              <a:spcBef>
                <a:spcPts val="1200"/>
              </a:spcBef>
            </a:pPr>
            <a:r>
              <a:rPr lang="ru-RU" sz="2050" b="1" dirty="0" smtClean="0">
                <a:solidFill>
                  <a:srgbClr val="484600"/>
                </a:solidFill>
                <a:latin typeface="+mj-lt"/>
                <a:cs typeface="Times New Roman" panose="02020603050405020304" pitchFamily="18" charset="0"/>
              </a:rPr>
              <a:t>Из них хранилища с </a:t>
            </a:r>
            <a:r>
              <a:rPr lang="ru-RU" sz="2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принудительной вентиляцией </a:t>
            </a:r>
            <a:r>
              <a:rPr lang="ru-RU" sz="2050" b="1" dirty="0" smtClean="0">
                <a:solidFill>
                  <a:srgbClr val="484600"/>
                </a:solidFill>
                <a:latin typeface="+mj-lt"/>
                <a:cs typeface="Times New Roman" panose="02020603050405020304" pitchFamily="18" charset="0"/>
              </a:rPr>
              <a:t>мощностью </a:t>
            </a:r>
            <a:r>
              <a:rPr lang="ru-RU" sz="2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18 тыс. тонн.</a:t>
            </a:r>
          </a:p>
          <a:p>
            <a:pPr>
              <a:spcBef>
                <a:spcPts val="1200"/>
              </a:spcBef>
            </a:pPr>
            <a:r>
              <a:rPr lang="ru-RU" sz="2050" b="1" dirty="0" smtClean="0">
                <a:solidFill>
                  <a:srgbClr val="484600"/>
                </a:solidFill>
                <a:latin typeface="+mj-lt"/>
                <a:cs typeface="Times New Roman" panose="02020603050405020304" pitchFamily="18" charset="0"/>
              </a:rPr>
              <a:t>Хранилища с </a:t>
            </a:r>
            <a:r>
              <a:rPr lang="ru-RU" sz="2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регулируемым микроклиматом </a:t>
            </a:r>
            <a:r>
              <a:rPr lang="ru-RU" sz="2050" b="1" dirty="0" smtClean="0">
                <a:solidFill>
                  <a:srgbClr val="484600"/>
                </a:solidFill>
                <a:latin typeface="+mj-lt"/>
                <a:cs typeface="Times New Roman" panose="02020603050405020304" pitchFamily="18" charset="0"/>
              </a:rPr>
              <a:t>мощностью </a:t>
            </a:r>
            <a:r>
              <a:rPr lang="ru-RU" sz="2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3,8 тыс. тонн.</a:t>
            </a:r>
          </a:p>
          <a:p>
            <a:pPr>
              <a:spcBef>
                <a:spcPts val="1200"/>
              </a:spcBef>
            </a:pPr>
            <a:r>
              <a:rPr lang="ru-RU" sz="2050" b="1" dirty="0">
                <a:solidFill>
                  <a:srgbClr val="484600"/>
                </a:solidFill>
                <a:cs typeface="Times New Roman" panose="02020603050405020304" pitchFamily="18" charset="0"/>
              </a:rPr>
              <a:t>Имеются </a:t>
            </a:r>
            <a:r>
              <a:rPr lang="ru-RU" sz="2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мощности по первичной переработке, мойки, сушке</a:t>
            </a:r>
            <a:r>
              <a:rPr lang="ru-RU" sz="2050" b="1" dirty="0">
                <a:solidFill>
                  <a:srgbClr val="484600"/>
                </a:solidFill>
                <a:cs typeface="Times New Roman" panose="02020603050405020304" pitchFamily="18" charset="0"/>
              </a:rPr>
              <a:t> с последующей упаковкой картофеля и овощей в объеме </a:t>
            </a:r>
            <a:r>
              <a:rPr lang="ru-RU" sz="2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3800 тонн.</a:t>
            </a:r>
          </a:p>
          <a:p>
            <a:pPr>
              <a:spcBef>
                <a:spcPts val="1200"/>
              </a:spcBef>
            </a:pPr>
            <a:endParaRPr lang="ru-RU" sz="2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2780928"/>
            <a:ext cx="2016224" cy="268829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4374015"/>
            <a:ext cx="1634368" cy="200650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33751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848" y="-7657"/>
            <a:ext cx="9207360" cy="6905521"/>
          </a:xfrm>
          <a:prstGeom prst="rect">
            <a:avLst/>
          </a:prstGeom>
        </p:spPr>
      </p:pic>
      <p:pic>
        <p:nvPicPr>
          <p:cNvPr id="4" name="Picture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51520" y="188640"/>
            <a:ext cx="792088" cy="1081086"/>
          </a:xfrm>
          <a:prstGeom prst="rect">
            <a:avLst/>
          </a:prstGeom>
          <a:ln w="76320">
            <a:solidFill>
              <a:srgbClr val="EAEAEA"/>
            </a:solidFill>
            <a:miter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259632" y="195974"/>
            <a:ext cx="7632848" cy="1216802"/>
          </a:xfrm>
          <a:prstGeom prst="rect">
            <a:avLst/>
          </a:prstGeom>
          <a:solidFill>
            <a:srgbClr val="808000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accent3">
                <a:lumMod val="50000"/>
                <a:alpha val="50000"/>
              </a:schemeClr>
            </a:outerShdw>
          </a:effectLst>
          <a:scene3d>
            <a:camera prst="orthographicFront"/>
            <a:lightRig rig="threePt" dir="t"/>
          </a:scene3d>
          <a:sp3d prstMaterial="dkEdge">
            <a:bevelT/>
          </a:sp3d>
        </p:spPr>
        <p:txBody>
          <a:bodyPr wrap="none" anchor="ctr"/>
          <a:lstStyle/>
          <a:p>
            <a:pPr algn="ctr">
              <a:defRPr sz="2160" b="1" i="0" u="none" strike="noStrike" kern="120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pPr>
            <a:r>
              <a:rPr lang="ru-RU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Основные факторы определяющее </a:t>
            </a:r>
          </a:p>
          <a:p>
            <a:pPr algn="ctr">
              <a:defRPr sz="2160" b="1" i="0" u="none" strike="noStrike" kern="120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pPr>
            <a:r>
              <a:rPr lang="ru-RU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развитие отрасли</a:t>
            </a: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546496" y="1772816"/>
            <a:ext cx="3823445" cy="5461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Autofit/>
          </a:bodyPr>
          <a:lstStyle>
            <a:lvl1pPr algn="ctr" defTabSz="660380" rtl="0" eaLnBrk="1" latinLnBrk="0" hangingPunct="1">
              <a:spcBef>
                <a:spcPct val="0"/>
              </a:spcBef>
              <a:buNone/>
              <a:defRPr sz="5778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66038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 w="3175" cmpd="sng"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/>
            </a:r>
            <a:br>
              <a:rPr kumimoji="0" lang="ru-RU" sz="1400" b="1" i="0" u="none" strike="noStrike" kern="1200" cap="none" spc="0" normalizeH="0" baseline="0" noProof="0" dirty="0" smtClean="0">
                <a:ln w="3175" cmpd="sng"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kumimoji="0" lang="ru-RU" sz="1400" b="1" i="0" u="none" strike="noStrike" kern="1200" cap="none" spc="0" normalizeH="0" baseline="0" noProof="0" dirty="0" smtClean="0">
                <a:ln w="3175" cmpd="sng"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orbel"/>
                <a:ea typeface="+mj-ea"/>
              </a:rPr>
              <a:t> </a:t>
            </a:r>
            <a:endParaRPr kumimoji="0" lang="ru-RU" sz="1400" b="1" i="0" u="none" strike="noStrike" kern="1200" cap="none" spc="0" normalizeH="0" baseline="0" noProof="0" dirty="0">
              <a:ln w="3175" cmpd="sng"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orbel"/>
              <a:ea typeface="+mj-ea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4331675" y="1333018"/>
            <a:ext cx="5029200" cy="58181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660380" rtl="0" eaLnBrk="1" latinLnBrk="0" hangingPunct="1">
              <a:spcBef>
                <a:spcPct val="0"/>
              </a:spcBef>
              <a:buNone/>
              <a:defRPr sz="5778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endParaRPr lang="ru-RU" altLang="ru-RU" sz="14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1043608" y="4223039"/>
            <a:ext cx="2829223" cy="361781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Autofit/>
          </a:bodyPr>
          <a:lstStyle>
            <a:lvl1pPr algn="ctr" defTabSz="660380" rtl="0" eaLnBrk="1" latinLnBrk="0" hangingPunct="1">
              <a:spcBef>
                <a:spcPct val="0"/>
              </a:spcBef>
              <a:buNone/>
              <a:defRPr sz="5778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ru-RU" altLang="ru-RU" sz="14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Заголовок 5"/>
          <p:cNvSpPr>
            <a:spLocks noGrp="1"/>
          </p:cNvSpPr>
          <p:nvPr>
            <p:ph type="title"/>
          </p:nvPr>
        </p:nvSpPr>
        <p:spPr>
          <a:xfrm>
            <a:off x="0" y="1772816"/>
            <a:ext cx="9144000" cy="649288"/>
          </a:xfrm>
        </p:spPr>
        <p:txBody>
          <a:bodyPr/>
          <a:lstStyle/>
          <a:p>
            <a:pPr algn="ctr"/>
            <a:r>
              <a:rPr lang="ru-RU" sz="32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5. РАЗВИТИЕ ИНФРАСТРУКТУРЫ</a:t>
            </a:r>
            <a:endParaRPr lang="ru-RU" sz="32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</p:txBody>
      </p:sp>
      <p:sp>
        <p:nvSpPr>
          <p:cNvPr id="16" name="Объект 6"/>
          <p:cNvSpPr>
            <a:spLocks noGrp="1"/>
          </p:cNvSpPr>
          <p:nvPr>
            <p:ph idx="1"/>
          </p:nvPr>
        </p:nvSpPr>
        <p:spPr>
          <a:xfrm>
            <a:off x="1010753" y="2420888"/>
            <a:ext cx="6840761" cy="864096"/>
          </a:xfrm>
        </p:spPr>
        <p:txBody>
          <a:bodyPr/>
          <a:lstStyle/>
          <a:p>
            <a:pPr marL="0" indent="0" algn="ctr">
              <a:spcBef>
                <a:spcPts val="1200"/>
              </a:spcBef>
              <a:buNone/>
            </a:pPr>
            <a:r>
              <a:rPr lang="ru-RU" sz="2200" b="1" dirty="0" smtClean="0">
                <a:solidFill>
                  <a:srgbClr val="484600"/>
                </a:solidFill>
                <a:latin typeface="+mj-lt"/>
                <a:cs typeface="Times New Roman" panose="02020603050405020304" pitchFamily="18" charset="0"/>
              </a:rPr>
              <a:t>СППК «Сибирские Афины» реализует </a:t>
            </a:r>
            <a:r>
              <a:rPr lang="ru-RU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проект по комплексной переработке овощей. </a:t>
            </a:r>
          </a:p>
          <a:p>
            <a:pPr>
              <a:spcBef>
                <a:spcPts val="1200"/>
              </a:spcBef>
            </a:pPr>
            <a:endParaRPr lang="ru-RU" sz="2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endParaRPr lang="ru-RU" sz="2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12" name="Объект 6"/>
          <p:cNvSpPr txBox="1">
            <a:spLocks/>
          </p:cNvSpPr>
          <p:nvPr/>
        </p:nvSpPr>
        <p:spPr bwMode="auto">
          <a:xfrm>
            <a:off x="70291" y="3212976"/>
            <a:ext cx="9036496" cy="3396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1200"/>
              </a:spcBef>
              <a:buNone/>
            </a:pPr>
            <a:r>
              <a:rPr lang="ru-RU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Запуск производства – </a:t>
            </a:r>
            <a:r>
              <a:rPr lang="ru-RU" sz="24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4 квартал 2021 г.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ru-RU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Продукция:</a:t>
            </a:r>
          </a:p>
          <a:p>
            <a:pPr>
              <a:spcBef>
                <a:spcPts val="1200"/>
              </a:spcBef>
            </a:pPr>
            <a:r>
              <a:rPr lang="ru-RU" sz="2200" b="1" dirty="0" smtClean="0">
                <a:solidFill>
                  <a:srgbClr val="484600"/>
                </a:solidFill>
                <a:latin typeface="+mj-lt"/>
                <a:cs typeface="Times New Roman" panose="02020603050405020304" pitchFamily="18" charset="0"/>
              </a:rPr>
              <a:t>Сушеные и замороженные овощи</a:t>
            </a:r>
          </a:p>
          <a:p>
            <a:pPr>
              <a:spcBef>
                <a:spcPts val="1200"/>
              </a:spcBef>
            </a:pPr>
            <a:r>
              <a:rPr lang="ru-RU" sz="2200" b="1" dirty="0" smtClean="0">
                <a:solidFill>
                  <a:srgbClr val="484600"/>
                </a:solidFill>
                <a:latin typeface="+mj-lt"/>
                <a:cs typeface="Times New Roman" panose="02020603050405020304" pitchFamily="18" charset="0"/>
              </a:rPr>
              <a:t>Соки овощные </a:t>
            </a:r>
          </a:p>
          <a:p>
            <a:pPr>
              <a:spcBef>
                <a:spcPts val="1200"/>
              </a:spcBef>
            </a:pPr>
            <a:r>
              <a:rPr lang="ru-RU" sz="2200" b="1" dirty="0" smtClean="0">
                <a:solidFill>
                  <a:srgbClr val="484600"/>
                </a:solidFill>
                <a:latin typeface="+mj-lt"/>
                <a:cs typeface="Times New Roman" panose="02020603050405020304" pitchFamily="18" charset="0"/>
              </a:rPr>
              <a:t>Злаково-овощные батончики</a:t>
            </a:r>
          </a:p>
          <a:p>
            <a:pPr>
              <a:spcBef>
                <a:spcPts val="1200"/>
              </a:spcBef>
            </a:pPr>
            <a:r>
              <a:rPr lang="ru-RU" sz="2200" b="1" dirty="0" err="1" smtClean="0">
                <a:solidFill>
                  <a:srgbClr val="484600"/>
                </a:solidFill>
                <a:latin typeface="+mj-lt"/>
                <a:cs typeface="Times New Roman" panose="02020603050405020304" pitchFamily="18" charset="0"/>
              </a:rPr>
              <a:t>Снэки</a:t>
            </a:r>
            <a:r>
              <a:rPr lang="ru-RU" sz="2200" b="1" dirty="0" smtClean="0">
                <a:solidFill>
                  <a:srgbClr val="484600"/>
                </a:solidFill>
                <a:latin typeface="+mj-lt"/>
                <a:cs typeface="Times New Roman" panose="02020603050405020304" pitchFamily="18" charset="0"/>
              </a:rPr>
              <a:t> и приправы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Планируемый объем переработанных овощей и картофеля  - </a:t>
            </a:r>
            <a:r>
              <a:rPr lang="ru-RU" sz="22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4580 тонн в год</a:t>
            </a:r>
          </a:p>
        </p:txBody>
      </p:sp>
    </p:spTree>
    <p:extLst>
      <p:ext uri="{BB962C8B-B14F-4D97-AF65-F5344CB8AC3E}">
        <p14:creationId xmlns:p14="http://schemas.microsoft.com/office/powerpoint/2010/main" val="2787670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3924300" y="3573017"/>
            <a:ext cx="5219700" cy="864096"/>
          </a:xfrm>
          <a:prstGeom prst="rect">
            <a:avLst/>
          </a:prstGeom>
          <a:solidFill>
            <a:srgbClr val="808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dirty="0"/>
          </a:p>
        </p:txBody>
      </p:sp>
      <p:sp>
        <p:nvSpPr>
          <p:cNvPr id="348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924300" y="3735518"/>
            <a:ext cx="5292725" cy="773602"/>
          </a:xfrm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pPr algn="ctr">
              <a:spcAft>
                <a:spcPts val="0"/>
              </a:spcAft>
            </a:pPr>
            <a:r>
              <a:rPr lang="ru-RU" sz="2400" b="0" dirty="0" smtClean="0">
                <a:ln w="12700" cmpd="sng">
                  <a:solidFill>
                    <a:schemeClr val="accent4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ЗА ВНИМАНИЕ!</a:t>
            </a:r>
            <a:r>
              <a:rPr lang="ru-RU" sz="2800" b="0" dirty="0" smtClean="0">
                <a:ln w="12700" cmpd="sng">
                  <a:solidFill>
                    <a:schemeClr val="accent4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800" b="0" dirty="0" smtClean="0">
                <a:ln w="12700" cmpd="sng">
                  <a:solidFill>
                    <a:schemeClr val="accent4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1600" b="0" dirty="0">
              <a:ln w="12700" cmpd="sng">
                <a:solidFill>
                  <a:schemeClr val="accent4"/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20156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4">
  <a:themeElements>
    <a:clrScheme name="4 2">
      <a:dk1>
        <a:srgbClr val="666633"/>
      </a:dk1>
      <a:lt1>
        <a:srgbClr val="FFFFFF"/>
      </a:lt1>
      <a:dk2>
        <a:srgbClr val="A18D58"/>
      </a:dk2>
      <a:lt2>
        <a:srgbClr val="FFFFCC"/>
      </a:lt2>
      <a:accent1>
        <a:srgbClr val="99CC00"/>
      </a:accent1>
      <a:accent2>
        <a:srgbClr val="99FF99"/>
      </a:accent2>
      <a:accent3>
        <a:srgbClr val="CDC5B4"/>
      </a:accent3>
      <a:accent4>
        <a:srgbClr val="DADADA"/>
      </a:accent4>
      <a:accent5>
        <a:srgbClr val="CAE2AA"/>
      </a:accent5>
      <a:accent6>
        <a:srgbClr val="8AE78A"/>
      </a:accent6>
      <a:hlink>
        <a:srgbClr val="666633"/>
      </a:hlink>
      <a:folHlink>
        <a:srgbClr val="FFCC99"/>
      </a:folHlink>
    </a:clrScheme>
    <a:fontScheme name="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4 1">
        <a:dk1>
          <a:srgbClr val="666633"/>
        </a:dk1>
        <a:lt1>
          <a:srgbClr val="FFFFFF"/>
        </a:lt1>
        <a:dk2>
          <a:srgbClr val="A18D58"/>
        </a:dk2>
        <a:lt2>
          <a:srgbClr val="FFFFCC"/>
        </a:lt2>
        <a:accent1>
          <a:srgbClr val="CCFF66"/>
        </a:accent1>
        <a:accent2>
          <a:srgbClr val="FFCC99"/>
        </a:accent2>
        <a:accent3>
          <a:srgbClr val="CDC5B4"/>
        </a:accent3>
        <a:accent4>
          <a:srgbClr val="DADADA"/>
        </a:accent4>
        <a:accent5>
          <a:srgbClr val="E2FFB8"/>
        </a:accent5>
        <a:accent6>
          <a:srgbClr val="E7B98A"/>
        </a:accent6>
        <a:hlink>
          <a:srgbClr val="666633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 2">
        <a:dk1>
          <a:srgbClr val="666633"/>
        </a:dk1>
        <a:lt1>
          <a:srgbClr val="FFFFFF"/>
        </a:lt1>
        <a:dk2>
          <a:srgbClr val="A18D58"/>
        </a:dk2>
        <a:lt2>
          <a:srgbClr val="FFFFCC"/>
        </a:lt2>
        <a:accent1>
          <a:srgbClr val="99CC00"/>
        </a:accent1>
        <a:accent2>
          <a:srgbClr val="99FF99"/>
        </a:accent2>
        <a:accent3>
          <a:srgbClr val="CDC5B4"/>
        </a:accent3>
        <a:accent4>
          <a:srgbClr val="DADADA"/>
        </a:accent4>
        <a:accent5>
          <a:srgbClr val="CAE2AA"/>
        </a:accent5>
        <a:accent6>
          <a:srgbClr val="8AE78A"/>
        </a:accent6>
        <a:hlink>
          <a:srgbClr val="666633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 3">
        <a:dk1>
          <a:srgbClr val="666633"/>
        </a:dk1>
        <a:lt1>
          <a:srgbClr val="FFFFFF"/>
        </a:lt1>
        <a:dk2>
          <a:srgbClr val="A18D58"/>
        </a:dk2>
        <a:lt2>
          <a:srgbClr val="FFFFCC"/>
        </a:lt2>
        <a:accent1>
          <a:srgbClr val="99CC00"/>
        </a:accent1>
        <a:accent2>
          <a:srgbClr val="33CC33"/>
        </a:accent2>
        <a:accent3>
          <a:srgbClr val="CDC5B4"/>
        </a:accent3>
        <a:accent4>
          <a:srgbClr val="DADADA"/>
        </a:accent4>
        <a:accent5>
          <a:srgbClr val="CAE2AA"/>
        </a:accent5>
        <a:accent6>
          <a:srgbClr val="2DB92D"/>
        </a:accent6>
        <a:hlink>
          <a:srgbClr val="006600"/>
        </a:hlink>
        <a:folHlink>
          <a:srgbClr val="996633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Pshenica</Template>
  <TotalTime>5096</TotalTime>
  <Words>418</Words>
  <Application>Microsoft Office PowerPoint</Application>
  <PresentationFormat>Экран (4:3)</PresentationFormat>
  <Paragraphs>97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4</vt:lpstr>
      <vt:lpstr>  Перспективы развития картофелеводства и овощеводства в Томском районе</vt:lpstr>
      <vt:lpstr>Презентация PowerPoint</vt:lpstr>
      <vt:lpstr>Презентация PowerPoint</vt:lpstr>
      <vt:lpstr>1. СЕМЕНОВОДСТВО. СЕЛЕКЦИЯ</vt:lpstr>
      <vt:lpstr>1. СЕМЕНОВОДСТВО. СЕЛЕКЦИЯ</vt:lpstr>
      <vt:lpstr>1. СЕМЕНОВОДСТВО. СЕЛЕКЦИЯ</vt:lpstr>
      <vt:lpstr>2. АГРОТЕХНИКА</vt:lpstr>
      <vt:lpstr>3. МАТЕРИАЛЬНО-ТЕХНИЧЕСКОЕ ОСНАЩЕНИЕ</vt:lpstr>
      <vt:lpstr>4. МЕЛИОРАЦИЯ</vt:lpstr>
      <vt:lpstr>5. СТРОИТЕЛЬСТВО И МОДЕРНИЗАЦИЯ ОВОЩЕХРАНИЛИЩ</vt:lpstr>
      <vt:lpstr>5. РАЗВИТИЕ ИНФРАСТРУКТУРЫ</vt:lpstr>
      <vt:lpstr>СПАСИБО ЗА ВНИМАНИЕ! </vt:lpstr>
    </vt:vector>
  </TitlesOfParts>
  <Company>hc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Название презентации</dc:title>
  <dc:creator>Галина Калашникова</dc:creator>
  <cp:lastModifiedBy>Светлана Дюйсембаева</cp:lastModifiedBy>
  <cp:revision>220</cp:revision>
  <cp:lastPrinted>2019-03-05T08:14:50Z</cp:lastPrinted>
  <dcterms:created xsi:type="dcterms:W3CDTF">2018-04-16T03:53:52Z</dcterms:created>
  <dcterms:modified xsi:type="dcterms:W3CDTF">2021-07-29T02:23:27Z</dcterms:modified>
</cp:coreProperties>
</file>