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drawings/drawing1.xml" ContentType="application/vnd.openxmlformats-officedocument.drawingml.chartshapes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theme/themeOverride2.xml" ContentType="application/vnd.openxmlformats-officedocument.themeOverride+xml"/>
  <Override PartName="/ppt/charts/chart21.xml" ContentType="application/vnd.openxmlformats-officedocument.drawingml.chart+xml"/>
  <Override PartName="/ppt/drawings/drawing2.xml" ContentType="application/vnd.openxmlformats-officedocument.drawingml.chartshapes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25.xml" ContentType="application/vnd.openxmlformats-officedocument.drawingml.chart+xml"/>
  <Override PartName="/ppt/charts/chart2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8" r:id="rId1"/>
  </p:sldMasterIdLst>
  <p:notesMasterIdLst>
    <p:notesMasterId r:id="rId17"/>
  </p:notesMasterIdLst>
  <p:sldIdLst>
    <p:sldId id="274" r:id="rId2"/>
    <p:sldId id="277" r:id="rId3"/>
    <p:sldId id="265" r:id="rId4"/>
    <p:sldId id="257" r:id="rId5"/>
    <p:sldId id="282" r:id="rId6"/>
    <p:sldId id="283" r:id="rId7"/>
    <p:sldId id="284" r:id="rId8"/>
    <p:sldId id="279" r:id="rId9"/>
    <p:sldId id="258" r:id="rId10"/>
    <p:sldId id="278" r:id="rId11"/>
    <p:sldId id="261" r:id="rId12"/>
    <p:sldId id="262" r:id="rId13"/>
    <p:sldId id="286" r:id="rId14"/>
    <p:sldId id="285" r:id="rId15"/>
    <p:sldId id="266" r:id="rId16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A0000"/>
    <a:srgbClr val="0000FF"/>
    <a:srgbClr val="007434"/>
    <a:srgbClr val="FAC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3972" y="-102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&#1044;&#1080;&#1072;&#1075;&#1088;&#1072;&#1084;&#1084;&#1072;%20&#1074;%20Microsoft%20PowerPoint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86;&#1080;%20&#1076;&#1086;&#1082;&#1091;&#1084;&#1077;&#1085;&#1090;&#1099;\&#1057;&#1072;&#1084;&#1086;&#1081;&#1083;&#1086;&#1074;%20&#1040;.&#1057;\&#1056;&#1072;&#1073;&#1086;&#1095;&#1072;&#1103;%20&#1087;&#1072;&#1087;&#1082;&#1072;%202022\&#1040;&#1075;&#1088;&#1086;&#1085;&#1086;&#1084;&#1080;&#1095;&#1077;&#1089;&#1082;&#1086;&#1077;%20&#1089;&#1086;&#1073;&#1088;&#1072;&#1085;&#1080;&#1077;\&#1044;&#1086;&#1082;&#1083;&#1072;&#1076;%20&#1057;&#1072;&#1074;&#1077;&#1085;&#1082;&#1086;\&#1040;&#1085;&#1072;&#1083;&#1080;&#1090;&#1080;&#1082;&#1072;%20&#1076;&#1083;&#1103;%20&#1057;&#1072;&#1074;&#1077;&#1085;&#1082;&#1086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86;&#1080;%20&#1076;&#1086;&#1082;&#1091;&#1084;&#1077;&#1085;&#1090;&#1099;\&#1057;&#1072;&#1084;&#1086;&#1081;&#1083;&#1086;&#1074;%20&#1040;.&#1057;\&#1056;&#1072;&#1073;&#1086;&#1095;&#1072;&#1103;%20&#1087;&#1072;&#1087;&#1082;&#1072;%202022\&#1040;&#1075;&#1088;&#1086;&#1085;&#1086;&#1084;&#1080;&#1095;&#1077;&#1089;&#1082;&#1086;&#1077;%20&#1089;&#1086;&#1073;&#1088;&#1072;&#1085;&#1080;&#1077;\&#1044;&#1086;&#1082;&#1083;&#1072;&#1076;%20&#1057;&#1072;&#1074;&#1077;&#1085;&#1082;&#1086;\&#1040;&#1085;&#1072;&#1083;&#1080;&#1090;&#1080;&#1082;&#1072;%20&#1076;&#1083;&#1103;%20&#1057;&#1072;&#1074;&#1077;&#1085;&#1082;&#1086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8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0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2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3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4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5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6.xlsx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1052;&#1086;&#1080;%20&#1076;&#1086;&#1082;&#1091;&#1084;&#1077;&#1085;&#1090;&#1099;\&#1057;&#1072;&#1084;&#1086;&#1081;&#1083;&#1086;&#1074;%20&#1040;.&#1057;\&#1056;&#1072;&#1073;&#1086;&#1095;&#1072;&#1103;%20&#1087;&#1072;&#1087;&#1082;&#1072;%202022\&#1040;&#1075;&#1088;&#1086;&#1085;&#1086;&#1084;&#1080;&#1095;&#1077;&#1089;&#1082;&#1086;&#1077;%20&#1089;&#1086;&#1073;&#1088;&#1072;&#1085;&#1080;&#1077;\&#1044;&#1086;&#1082;&#1083;&#1072;&#1076;%20&#1057;&#1072;&#1074;&#1077;&#1085;&#1082;&#1086;\&#1040;&#1085;&#1072;&#1083;&#1080;&#1090;&#1080;&#1082;&#1072;%20&#1076;&#1083;&#1103;%20&#1057;&#1072;&#1074;&#1077;&#1085;&#1082;&#1086;.xlsx" TargetMode="External"/><Relationship Id="rId1" Type="http://schemas.openxmlformats.org/officeDocument/2006/relationships/themeOverride" Target="../theme/themeOverride2.xm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Excel17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8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9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0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1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0315533980582524"/>
          <c:y val="6.4019634462527869E-2"/>
          <c:w val="0.81189320388349517"/>
          <c:h val="0.66731580902295207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'[Диаграмма в Microsoft PowerPoint]Средние'!$B$32</c:f>
              <c:strCache>
                <c:ptCount val="1"/>
                <c:pt idx="0">
                  <c:v>выручка 
на 1га (тыс. руб)</c:v>
                </c:pt>
              </c:strCache>
            </c:strRef>
          </c:tx>
          <c:spPr>
            <a:solidFill>
              <a:srgbClr val="92D050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'[Диаграмма в Microsoft PowerPoint]Средние'!$A$33:$A$36</c:f>
              <c:strCache>
                <c:ptCount val="4"/>
                <c:pt idx="0">
                  <c:v>&lt;15ц/га</c:v>
                </c:pt>
                <c:pt idx="1">
                  <c:v>15-20 ц/га</c:v>
                </c:pt>
                <c:pt idx="2">
                  <c:v>&gt;21ц/га</c:v>
                </c:pt>
                <c:pt idx="3">
                  <c:v>&gt;25 ц/га</c:v>
                </c:pt>
              </c:strCache>
            </c:strRef>
          </c:cat>
          <c:val>
            <c:numRef>
              <c:f>'[Диаграмма в Microsoft PowerPoint]Средние'!$B$33:$B$36</c:f>
              <c:numCache>
                <c:formatCode>0.0</c:formatCode>
                <c:ptCount val="4"/>
                <c:pt idx="0">
                  <c:v>6.6</c:v>
                </c:pt>
                <c:pt idx="1">
                  <c:v>13.45</c:v>
                </c:pt>
                <c:pt idx="2">
                  <c:v>16.100000000000001</c:v>
                </c:pt>
                <c:pt idx="3">
                  <c:v>17.2</c:v>
                </c:pt>
              </c:numCache>
            </c:numRef>
          </c:val>
        </c:ser>
        <c:ser>
          <c:idx val="0"/>
          <c:order val="1"/>
          <c:tx>
            <c:strRef>
              <c:f>'[Диаграмма в Microsoft PowerPoint]Средние'!$C$32</c:f>
              <c:strCache>
                <c:ptCount val="1"/>
                <c:pt idx="0">
                  <c:v>прибыль(+), 
убыток (-) на 1 га (тыс. руб)</c:v>
                </c:pt>
              </c:strCache>
            </c:strRef>
          </c:tx>
          <c:spPr>
            <a:solidFill>
              <a:srgbClr val="B4B392">
                <a:lumMod val="60000"/>
                <a:lumOff val="40000"/>
              </a:srgb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'[Диаграмма в Microsoft PowerPoint]Средние'!$A$33:$A$36</c:f>
              <c:strCache>
                <c:ptCount val="4"/>
                <c:pt idx="0">
                  <c:v>&lt;15ц/га</c:v>
                </c:pt>
                <c:pt idx="1">
                  <c:v>15-20 ц/га</c:v>
                </c:pt>
                <c:pt idx="2">
                  <c:v>&gt;21ц/га</c:v>
                </c:pt>
                <c:pt idx="3">
                  <c:v>&gt;25 ц/га</c:v>
                </c:pt>
              </c:strCache>
            </c:strRef>
          </c:cat>
          <c:val>
            <c:numRef>
              <c:f>'[Диаграмма в Microsoft PowerPoint]Средние'!$C$33:$C$36</c:f>
              <c:numCache>
                <c:formatCode>0.0</c:formatCode>
                <c:ptCount val="4"/>
                <c:pt idx="0">
                  <c:v>-0.9</c:v>
                </c:pt>
                <c:pt idx="1">
                  <c:v>0.81999999999999851</c:v>
                </c:pt>
                <c:pt idx="2">
                  <c:v>2</c:v>
                </c:pt>
                <c:pt idx="3">
                  <c:v>4.8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761606256"/>
        <c:axId val="761604688"/>
      </c:barChart>
      <c:lineChart>
        <c:grouping val="standard"/>
        <c:varyColors val="0"/>
        <c:ser>
          <c:idx val="2"/>
          <c:order val="2"/>
          <c:tx>
            <c:strRef>
              <c:f>'[Диаграмма в Microsoft PowerPoint]Средние'!$D$32</c:f>
              <c:strCache>
                <c:ptCount val="1"/>
                <c:pt idx="0">
                  <c:v>рентабельность,
 %</c:v>
                </c:pt>
              </c:strCache>
            </c:strRef>
          </c:tx>
          <c:spPr>
            <a:ln w="38100">
              <a:solidFill>
                <a:srgbClr val="FF0000"/>
              </a:solidFill>
              <a:prstDash val="solid"/>
            </a:ln>
          </c:spPr>
          <c:marker>
            <c:symbol val="dot"/>
            <c:size val="5"/>
            <c:spPr>
              <a:solidFill>
                <a:srgbClr val="FFFFFF"/>
              </a:solidFill>
              <a:ln>
                <a:solidFill>
                  <a:srgbClr val="FFFF00"/>
                </a:solidFill>
                <a:prstDash val="solid"/>
              </a:ln>
            </c:spPr>
          </c:marker>
          <c:dLbls>
            <c:dLbl>
              <c:idx val="0"/>
              <c:layout>
                <c:manualLayout>
                  <c:x val="-5.5774660448997287E-2"/>
                  <c:y val="-1.644468219613239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5.1071528680274349E-3"/>
                  <c:y val="2.614122665251334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4106464847234565E-3"/>
                  <c:y val="2.666492722191783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9.3547893891904009E-3"/>
                  <c:y val="2.877540338533716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400">
                <a:noFill/>
              </a:ln>
            </c:spPr>
            <c:txPr>
              <a:bodyPr rot="60000" vert="horz"/>
              <a:lstStyle/>
              <a:p>
                <a:pPr algn="ctr">
                  <a:defRPr sz="1050" b="1" i="0" u="none" strike="noStrike" baseline="0">
                    <a:solidFill>
                      <a:srgbClr val="FF0000"/>
                    </a:solidFill>
                    <a:latin typeface="Arial"/>
                    <a:ea typeface="Arial"/>
                    <a:cs typeface="Arial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'[Диаграмма в Microsoft PowerPoint]Средние'!$A$33:$A$36</c:f>
              <c:strCache>
                <c:ptCount val="4"/>
                <c:pt idx="0">
                  <c:v>&lt;15ц/га</c:v>
                </c:pt>
                <c:pt idx="1">
                  <c:v>15-20 ц/га</c:v>
                </c:pt>
                <c:pt idx="2">
                  <c:v>&gt;21ц/га</c:v>
                </c:pt>
                <c:pt idx="3">
                  <c:v>&gt;25 ц/га</c:v>
                </c:pt>
              </c:strCache>
            </c:strRef>
          </c:cat>
          <c:val>
            <c:numRef>
              <c:f>'[Диаграмма в Microsoft PowerPoint]Средние'!$D$33:$D$36</c:f>
              <c:numCache>
                <c:formatCode>0.0</c:formatCode>
                <c:ptCount val="4"/>
                <c:pt idx="0">
                  <c:v>-12</c:v>
                </c:pt>
                <c:pt idx="1">
                  <c:v>6.5</c:v>
                </c:pt>
                <c:pt idx="2">
                  <c:v>14.2</c:v>
                </c:pt>
                <c:pt idx="3">
                  <c:v>25.7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761603512"/>
        <c:axId val="761601552"/>
      </c:lineChart>
      <c:catAx>
        <c:axId val="761606256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761604688"/>
        <c:crosses val="autoZero"/>
        <c:auto val="0"/>
        <c:lblAlgn val="ctr"/>
        <c:lblOffset val="1000"/>
        <c:tickLblSkip val="1"/>
        <c:tickMarkSkip val="1"/>
        <c:noMultiLvlLbl val="0"/>
      </c:catAx>
      <c:valAx>
        <c:axId val="761604688"/>
        <c:scaling>
          <c:orientation val="minMax"/>
        </c:scaling>
        <c:delete val="0"/>
        <c:axPos val="l"/>
        <c:numFmt formatCode="0.0" sourceLinked="1"/>
        <c:majorTickMark val="none"/>
        <c:minorTickMark val="none"/>
        <c:tickLblPos val="none"/>
        <c:spPr>
          <a:noFill/>
          <a:ln w="3175">
            <a:noFill/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761606256"/>
        <c:crosses val="autoZero"/>
        <c:crossBetween val="between"/>
      </c:valAx>
      <c:catAx>
        <c:axId val="7616035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761601552"/>
        <c:crosses val="autoZero"/>
        <c:auto val="0"/>
        <c:lblAlgn val="ctr"/>
        <c:lblOffset val="100"/>
        <c:noMultiLvlLbl val="0"/>
      </c:catAx>
      <c:valAx>
        <c:axId val="761601552"/>
        <c:scaling>
          <c:orientation val="minMax"/>
        </c:scaling>
        <c:delete val="0"/>
        <c:axPos val="r"/>
        <c:numFmt formatCode="0.0" sourceLinked="1"/>
        <c:majorTickMark val="none"/>
        <c:minorTickMark val="none"/>
        <c:tickLblPos val="none"/>
        <c:spPr>
          <a:noFill/>
          <a:ln w="3175">
            <a:noFill/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ru-RU"/>
          </a:p>
        </c:txPr>
        <c:crossAx val="761603512"/>
        <c:crosses val="max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17718446601941748"/>
          <c:y val="0.84592952250137088"/>
          <c:w val="0.68082524271844658"/>
          <c:h val="8.560319416037869E-2"/>
        </c:manualLayout>
      </c:layout>
      <c:overlay val="0"/>
      <c:spPr>
        <a:solidFill>
          <a:srgbClr val="FFFFFF"/>
        </a:solidFill>
        <a:ln w="25400">
          <a:noFill/>
        </a:ln>
      </c:spPr>
      <c:txPr>
        <a:bodyPr/>
        <a:lstStyle/>
        <a:p>
          <a:pPr>
            <a:defRPr sz="11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1"/>
          <c:order val="0"/>
          <c:tx>
            <c:strRef>
              <c:f>Лист1!$A$4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(Лист1!$B$4,Лист1!$B$5,Лист1!$B$6)</c:f>
              <c:strCache>
                <c:ptCount val="3"/>
                <c:pt idx="0">
                  <c:v>&lt; 15 ц/га</c:v>
                </c:pt>
                <c:pt idx="1">
                  <c:v>15-20 ц/га</c:v>
                </c:pt>
                <c:pt idx="2">
                  <c:v>&gt; 20 ц/га</c:v>
                </c:pt>
              </c:strCache>
            </c:strRef>
          </c:cat>
          <c:val>
            <c:numRef>
              <c:f>Лист1!$D$4:$D$6</c:f>
              <c:numCache>
                <c:formatCode>General</c:formatCode>
                <c:ptCount val="3"/>
                <c:pt idx="0">
                  <c:v>62</c:v>
                </c:pt>
                <c:pt idx="1">
                  <c:v>40</c:v>
                </c:pt>
                <c:pt idx="2">
                  <c:v>18</c:v>
                </c:pt>
              </c:numCache>
            </c:numRef>
          </c:val>
        </c:ser>
        <c:ser>
          <c:idx val="0"/>
          <c:order val="1"/>
          <c:tx>
            <c:strRef>
              <c:f>Лист1!$A$8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bg1">
                        <a:lumMod val="95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Лист1!$D$8:$D$10</c:f>
              <c:numCache>
                <c:formatCode>General</c:formatCode>
                <c:ptCount val="3"/>
                <c:pt idx="0">
                  <c:v>27</c:v>
                </c:pt>
                <c:pt idx="1">
                  <c:v>56</c:v>
                </c:pt>
                <c:pt idx="2">
                  <c:v>34</c:v>
                </c:pt>
              </c:numCache>
            </c:numRef>
          </c:val>
        </c:ser>
        <c:ser>
          <c:idx val="2"/>
          <c:order val="2"/>
          <c:tx>
            <c:strRef>
              <c:f>Лист1!$A$12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bg1">
                        <a:lumMod val="95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Лист1!$D$12:$D$14</c:f>
              <c:numCache>
                <c:formatCode>General</c:formatCode>
                <c:ptCount val="3"/>
                <c:pt idx="0">
                  <c:v>25</c:v>
                </c:pt>
                <c:pt idx="1">
                  <c:v>42</c:v>
                </c:pt>
                <c:pt idx="2">
                  <c:v>38</c:v>
                </c:pt>
              </c:numCache>
            </c:numRef>
          </c:val>
        </c:ser>
        <c:ser>
          <c:idx val="3"/>
          <c:order val="3"/>
          <c:tx>
            <c:strRef>
              <c:f>Лист1!$A$16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Лист1!$D$16:$D$18</c:f>
              <c:numCache>
                <c:formatCode>General</c:formatCode>
                <c:ptCount val="3"/>
                <c:pt idx="0">
                  <c:v>24</c:v>
                </c:pt>
                <c:pt idx="1">
                  <c:v>27</c:v>
                </c:pt>
                <c:pt idx="2">
                  <c:v>51</c:v>
                </c:pt>
              </c:numCache>
            </c:numRef>
          </c:val>
        </c:ser>
        <c:ser>
          <c:idx val="4"/>
          <c:order val="4"/>
          <c:tx>
            <c:strRef>
              <c:f>Лист1!$A$20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Лист1!$D$20:$D$22</c:f>
              <c:numCache>
                <c:formatCode>General</c:formatCode>
                <c:ptCount val="3"/>
                <c:pt idx="0">
                  <c:v>14</c:v>
                </c:pt>
                <c:pt idx="1">
                  <c:v>20</c:v>
                </c:pt>
                <c:pt idx="2">
                  <c:v>72</c:v>
                </c:pt>
              </c:numCache>
            </c:numRef>
          </c:val>
        </c:ser>
        <c:ser>
          <c:idx val="5"/>
          <c:order val="5"/>
          <c:tx>
            <c:strRef>
              <c:f>Лист1!$A$24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bg1">
                        <a:lumMod val="95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Лист1!$D$24:$D$26</c:f>
              <c:numCache>
                <c:formatCode>General</c:formatCode>
                <c:ptCount val="3"/>
                <c:pt idx="0">
                  <c:v>8</c:v>
                </c:pt>
                <c:pt idx="1">
                  <c:v>16</c:v>
                </c:pt>
                <c:pt idx="2">
                  <c:v>79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100"/>
        <c:axId val="761597240"/>
        <c:axId val="761604296"/>
      </c:barChart>
      <c:catAx>
        <c:axId val="761597240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761604296"/>
        <c:crosses val="autoZero"/>
        <c:auto val="1"/>
        <c:lblAlgn val="ctr"/>
        <c:lblOffset val="100"/>
        <c:noMultiLvlLbl val="0"/>
      </c:catAx>
      <c:valAx>
        <c:axId val="761604296"/>
        <c:scaling>
          <c:orientation val="minMax"/>
          <c:max val="300"/>
        </c:scaling>
        <c:delete val="0"/>
        <c:axPos val="b"/>
        <c:numFmt formatCode="General" sourceLinked="1"/>
        <c:majorTickMark val="none"/>
        <c:minorTickMark val="none"/>
        <c:tickLblPos val="none"/>
        <c:crossAx val="76159724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0469607670195109"/>
          <c:y val="0.79280001458151061"/>
          <c:w val="0.59060784659609789"/>
          <c:h val="0.1284962817147856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Лист1!$A$4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(Лист1!$B$4;Лист1!$B$5;Лист1!$B$6)</c:f>
              <c:strCache>
                <c:ptCount val="3"/>
                <c:pt idx="0">
                  <c:v>&lt; 15 ц/га</c:v>
                </c:pt>
                <c:pt idx="1">
                  <c:v>15-20 ц/га</c:v>
                </c:pt>
                <c:pt idx="2">
                  <c:v>&gt; 20 ц/га</c:v>
                </c:pt>
              </c:strCache>
            </c:strRef>
          </c:cat>
          <c:val>
            <c:numRef>
              <c:f>Лист1!$C$4:$C$6</c:f>
              <c:numCache>
                <c:formatCode>0.0</c:formatCode>
                <c:ptCount val="3"/>
                <c:pt idx="0">
                  <c:v>62.545000000000002</c:v>
                </c:pt>
                <c:pt idx="1">
                  <c:v>71.72</c:v>
                </c:pt>
                <c:pt idx="2">
                  <c:v>53.633000000000003</c:v>
                </c:pt>
              </c:numCache>
            </c:numRef>
          </c:val>
        </c:ser>
        <c:ser>
          <c:idx val="1"/>
          <c:order val="1"/>
          <c:tx>
            <c:strRef>
              <c:f>Лист1!$A$8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Лист1!$C$8:$C$10</c:f>
              <c:numCache>
                <c:formatCode>0.0</c:formatCode>
                <c:ptCount val="3"/>
                <c:pt idx="0">
                  <c:v>16.331</c:v>
                </c:pt>
                <c:pt idx="1">
                  <c:v>61.420999999999999</c:v>
                </c:pt>
                <c:pt idx="2">
                  <c:v>107.143</c:v>
                </c:pt>
              </c:numCache>
            </c:numRef>
          </c:val>
        </c:ser>
        <c:ser>
          <c:idx val="2"/>
          <c:order val="2"/>
          <c:tx>
            <c:strRef>
              <c:f>Лист1!$A$12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Лист1!$C$12:$C$14</c:f>
              <c:numCache>
                <c:formatCode>0.0</c:formatCode>
                <c:ptCount val="3"/>
                <c:pt idx="0">
                  <c:v>14.948</c:v>
                </c:pt>
                <c:pt idx="1">
                  <c:v>42.823</c:v>
                </c:pt>
                <c:pt idx="2">
                  <c:v>96.144000000000005</c:v>
                </c:pt>
              </c:numCache>
            </c:numRef>
          </c:val>
        </c:ser>
        <c:ser>
          <c:idx val="3"/>
          <c:order val="3"/>
          <c:tx>
            <c:strRef>
              <c:f>Лист1!$A$16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Лист1!$C$16:$C$18</c:f>
              <c:numCache>
                <c:formatCode>0.0</c:formatCode>
                <c:ptCount val="3"/>
                <c:pt idx="0" formatCode="General">
                  <c:v>10.199999999999999</c:v>
                </c:pt>
                <c:pt idx="1">
                  <c:v>33.238999999999997</c:v>
                </c:pt>
                <c:pt idx="2">
                  <c:v>116.672</c:v>
                </c:pt>
              </c:numCache>
            </c:numRef>
          </c:val>
        </c:ser>
        <c:ser>
          <c:idx val="4"/>
          <c:order val="4"/>
          <c:tx>
            <c:strRef>
              <c:f>Лист1!$A$20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1.5747456598694492E-3"/>
                  <c:y val="9.2592592592592587E-3"/>
                </c:manualLayout>
              </c:layout>
              <c:tx>
                <c:rich>
                  <a:bodyPr/>
                  <a:lstStyle/>
                  <a:p>
                    <a:r>
                      <a:rPr lang="en-US" sz="1600" dirty="0"/>
                      <a:t>13,1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Лист1!$C$20:$C$22</c:f>
              <c:numCache>
                <c:formatCode>0.0</c:formatCode>
                <c:ptCount val="3"/>
                <c:pt idx="0">
                  <c:v>5.7389999999999999</c:v>
                </c:pt>
                <c:pt idx="1">
                  <c:v>13.077</c:v>
                </c:pt>
                <c:pt idx="2">
                  <c:v>144.81200000000001</c:v>
                </c:pt>
              </c:numCache>
            </c:numRef>
          </c:val>
        </c:ser>
        <c:ser>
          <c:idx val="5"/>
          <c:order val="5"/>
          <c:tx>
            <c:strRef>
              <c:f>Лист1!$A$24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4.724054063940076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2092323404007256E-3"/>
                  <c:y val="-9.259259259259217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Лист1!$C$24:$C$26</c:f>
              <c:numCache>
                <c:formatCode>0.0</c:formatCode>
                <c:ptCount val="3"/>
                <c:pt idx="0">
                  <c:v>2.7930000000000001</c:v>
                </c:pt>
                <c:pt idx="1">
                  <c:v>9.93</c:v>
                </c:pt>
                <c:pt idx="2">
                  <c:v>152.09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100"/>
        <c:axId val="761594496"/>
        <c:axId val="761600376"/>
      </c:barChart>
      <c:catAx>
        <c:axId val="7615944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761600376"/>
        <c:crosses val="autoZero"/>
        <c:auto val="1"/>
        <c:lblAlgn val="ctr"/>
        <c:lblOffset val="100"/>
        <c:noMultiLvlLbl val="0"/>
      </c:catAx>
      <c:valAx>
        <c:axId val="761600376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minorGridlines>
          <c:spPr>
            <a:ln>
              <a:noFill/>
            </a:ln>
          </c:spPr>
        </c:minorGridlines>
        <c:numFmt formatCode="0%" sourceLinked="1"/>
        <c:majorTickMark val="none"/>
        <c:minorTickMark val="none"/>
        <c:tickLblPos val="none"/>
        <c:crossAx val="76159449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1117033192781523"/>
          <c:y val="0.80668890347039957"/>
          <c:w val="0.58341855175097201"/>
          <c:h val="0.12849628171478567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1259489111763728E-2"/>
          <c:y val="8.5665084831844082E-2"/>
          <c:w val="0.96903640494264975"/>
          <c:h val="0.59494381576650213"/>
        </c:manualLayout>
      </c:layout>
      <c:lineChart>
        <c:grouping val="standar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Урожайность, ц/га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ymbol val="circle"/>
            <c:size val="7"/>
            <c:spPr>
              <a:solidFill>
                <a:srgbClr val="92D050"/>
              </a:solidFill>
            </c:spPr>
          </c:marker>
          <c:dLbls>
            <c:dLbl>
              <c:idx val="0"/>
              <c:layout>
                <c:manualLayout>
                  <c:x val="-4.227927079292957E-2"/>
                  <c:y val="-9.01792657958638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9882518127994385E-2"/>
                  <c:y val="8.39853772861216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9882518127994385E-2"/>
                  <c:y val="6.71883018288973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8065475719699754E-2"/>
                  <c:y val="-0.1007824527433459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2496813874882201E-2"/>
                  <c:y val="-9.57433301061786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3.6928242921261151E-2"/>
                  <c:y val="-0.1049815893472153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4.2348866847675512E-2"/>
                  <c:y val="-9.91028774580602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4.4313909031104874E-2"/>
                  <c:y val="-8.39853772861216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5.7608081740436336E-2"/>
                  <c:y val="-7.95237161148761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5.2967584640106286E-2"/>
                  <c:y val="-5.07197612963638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2.9834986424336456E-2"/>
                  <c:y val="-8.100607868966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4.0815648030143516E-2"/>
                  <c:y val="-5.03912263716729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-5.6297445558818639E-3"/>
                  <c:y val="-7.05477169203421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rgbClr val="92D05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Лист1!$B$1:$K$1</c:f>
              <c:strCache>
                <c:ptCount val="10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</c:strCache>
            </c:strRef>
          </c:cat>
          <c:val>
            <c:numRef>
              <c:f>Лист1!$B$2:$K$2</c:f>
              <c:numCache>
                <c:formatCode>General</c:formatCode>
                <c:ptCount val="10"/>
                <c:pt idx="0">
                  <c:v>9.4</c:v>
                </c:pt>
                <c:pt idx="1">
                  <c:v>14.9</c:v>
                </c:pt>
                <c:pt idx="2">
                  <c:v>14.2</c:v>
                </c:pt>
                <c:pt idx="3">
                  <c:v>15.3</c:v>
                </c:pt>
                <c:pt idx="4">
                  <c:v>15.9</c:v>
                </c:pt>
                <c:pt idx="5">
                  <c:v>19.5</c:v>
                </c:pt>
                <c:pt idx="6">
                  <c:v>21.6</c:v>
                </c:pt>
                <c:pt idx="7">
                  <c:v>21.2</c:v>
                </c:pt>
                <c:pt idx="8">
                  <c:v>25.2</c:v>
                </c:pt>
                <c:pt idx="9">
                  <c:v>24.4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1600768"/>
        <c:axId val="761603904"/>
      </c:lineChart>
      <c:lineChart>
        <c:grouping val="standard"/>
        <c:varyColors val="0"/>
        <c:ser>
          <c:idx val="1"/>
          <c:order val="1"/>
          <c:tx>
            <c:strRef>
              <c:f>Лист1!$A$3</c:f>
              <c:strCache>
                <c:ptCount val="1"/>
                <c:pt idx="0">
                  <c:v>Элитные семена, %</c:v>
                </c:pt>
              </c:strCache>
            </c:strRef>
          </c:tx>
          <c:spPr>
            <a:ln>
              <a:solidFill>
                <a:schemeClr val="accent5">
                  <a:lumMod val="60000"/>
                  <a:lumOff val="40000"/>
                </a:schemeClr>
              </a:solidFill>
            </a:ln>
          </c:spPr>
          <c:marker>
            <c:symbol val="circle"/>
            <c:size val="7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1.6527179032526183E-2"/>
                  <c:y val="-9.47459830852127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9760292569402118E-2"/>
                  <c:y val="-9.10714781690923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1019736321773413E-2"/>
                  <c:y val="-9.23839150147337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9542606020736582E-2"/>
                  <c:y val="-6.71883018288973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5311686152823131E-2"/>
                  <c:y val="8.39855095465583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3.4461905025766057E-2"/>
                  <c:y val="8.98638246544034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4.2223084169113981E-2"/>
                  <c:y val="8.56650848318440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3.5520806782290686E-2"/>
                  <c:y val="7.97859761613788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1.624843331140512E-2"/>
                  <c:y val="7.9786108421815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2.9542606020736693E-2"/>
                  <c:y val="7.9786108421815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4.1359648429031323E-2"/>
                  <c:y val="7.55868395575094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-5.6297445558818639E-3"/>
                  <c:y val="5.54303490088402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5">
                        <a:lumMod val="60000"/>
                        <a:lumOff val="40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Лист1!$B$1:$K$1</c:f>
              <c:strCache>
                <c:ptCount val="10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</c:strCache>
            </c:strRef>
          </c:cat>
          <c:val>
            <c:numRef>
              <c:f>Лист1!$B$3:$K$3</c:f>
              <c:numCache>
                <c:formatCode>General</c:formatCode>
                <c:ptCount val="10"/>
                <c:pt idx="0">
                  <c:v>19</c:v>
                </c:pt>
                <c:pt idx="1">
                  <c:v>18</c:v>
                </c:pt>
                <c:pt idx="2">
                  <c:v>16.8</c:v>
                </c:pt>
                <c:pt idx="3">
                  <c:v>22</c:v>
                </c:pt>
                <c:pt idx="4">
                  <c:v>13.6</c:v>
                </c:pt>
                <c:pt idx="5">
                  <c:v>16.5</c:v>
                </c:pt>
                <c:pt idx="6">
                  <c:v>16.5</c:v>
                </c:pt>
                <c:pt idx="7">
                  <c:v>15.3</c:v>
                </c:pt>
                <c:pt idx="8">
                  <c:v>20</c:v>
                </c:pt>
                <c:pt idx="9">
                  <c:v>24.1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1597632"/>
        <c:axId val="761594888"/>
      </c:lineChart>
      <c:catAx>
        <c:axId val="76160076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761603904"/>
        <c:crosses val="autoZero"/>
        <c:auto val="1"/>
        <c:lblAlgn val="ctr"/>
        <c:lblOffset val="100"/>
        <c:noMultiLvlLbl val="0"/>
      </c:catAx>
      <c:valAx>
        <c:axId val="761603904"/>
        <c:scaling>
          <c:orientation val="minMax"/>
          <c:min val="8"/>
        </c:scaling>
        <c:delete val="1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761600768"/>
        <c:crosses val="autoZero"/>
        <c:crossBetween val="between"/>
      </c:valAx>
      <c:valAx>
        <c:axId val="761594888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761597632"/>
        <c:crosses val="max"/>
        <c:crossBetween val="between"/>
      </c:valAx>
      <c:catAx>
        <c:axId val="76159763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761594888"/>
        <c:crosses val="autoZero"/>
        <c:auto val="1"/>
        <c:lblAlgn val="ctr"/>
        <c:lblOffset val="100"/>
        <c:noMultiLvlLbl val="0"/>
      </c:catAx>
    </c:plotArea>
    <c:legend>
      <c:legendPos val="b"/>
      <c:layout>
        <c:manualLayout>
          <c:xMode val="edge"/>
          <c:yMode val="edge"/>
          <c:x val="0.22152697588858111"/>
          <c:y val="0.85825285285761899"/>
          <c:w val="0.61645713969080729"/>
          <c:h val="0.1305581125906645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5890290793458977E-2"/>
          <c:y val="4.177167449230787E-2"/>
          <c:w val="0.96821941841308201"/>
          <c:h val="0.62692193557440989"/>
        </c:manualLayout>
      </c:layout>
      <c:lineChart>
        <c:grouping val="stack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Урожайность, ц/га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ymbol val="circle"/>
            <c:size val="7"/>
            <c:spPr>
              <a:solidFill>
                <a:srgbClr val="92D050"/>
              </a:solidFill>
              <a:ln>
                <a:solidFill>
                  <a:srgbClr val="92D050"/>
                </a:solidFill>
              </a:ln>
            </c:spPr>
          </c:marker>
          <c:dLbls>
            <c:dLbl>
              <c:idx val="0"/>
              <c:layout>
                <c:manualLayout>
                  <c:x val="-4.3917734063562808E-2"/>
                  <c:y val="-7.890205181880376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683422856943977E-2"/>
                  <c:y val="9.74672404820517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6751136261212016E-2"/>
                  <c:y val="9.28259433162397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9918412399568129E-2"/>
                  <c:y val="6.03368631555558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4167010988246118E-2"/>
                  <c:y val="0.1113911319794876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2667217581193704E-2"/>
                  <c:y val="8.8184646150427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2.2667217581193704E-2"/>
                  <c:y val="0.1021085376478636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2.9890126089514319E-2"/>
                  <c:y val="9.28259433162397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3.8250929668264377E-2"/>
                  <c:y val="-9.74672404820517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4.2751820729310885E-2"/>
                  <c:y val="8.8184646150427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3.4084389387424169E-2"/>
                  <c:y val="6.03368631555558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3.7558869148175765E-2"/>
                  <c:y val="-7.45414252217589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-4.3337156709433574E-3"/>
                  <c:y val="8.3543348984615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rgbClr val="92D05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Лист1!$B$1:$K$1</c:f>
              <c:strCache>
                <c:ptCount val="10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</c:strCache>
            </c:strRef>
          </c:cat>
          <c:val>
            <c:numRef>
              <c:f>Лист1!$B$2:$K$2</c:f>
              <c:numCache>
                <c:formatCode>General</c:formatCode>
                <c:ptCount val="10"/>
                <c:pt idx="0">
                  <c:v>9.4</c:v>
                </c:pt>
                <c:pt idx="1">
                  <c:v>14.9</c:v>
                </c:pt>
                <c:pt idx="2">
                  <c:v>14.2</c:v>
                </c:pt>
                <c:pt idx="3">
                  <c:v>15.3</c:v>
                </c:pt>
                <c:pt idx="4">
                  <c:v>15.9</c:v>
                </c:pt>
                <c:pt idx="5">
                  <c:v>19.5</c:v>
                </c:pt>
                <c:pt idx="6">
                  <c:v>21.6</c:v>
                </c:pt>
                <c:pt idx="7">
                  <c:v>21.2</c:v>
                </c:pt>
                <c:pt idx="8">
                  <c:v>25.2</c:v>
                </c:pt>
                <c:pt idx="9">
                  <c:v>24.4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1594104"/>
        <c:axId val="761598024"/>
      </c:lineChart>
      <c:lineChart>
        <c:grouping val="stacked"/>
        <c:varyColors val="0"/>
        <c:ser>
          <c:idx val="1"/>
          <c:order val="1"/>
          <c:tx>
            <c:strRef>
              <c:f>Лист1!$A$3</c:f>
              <c:strCache>
                <c:ptCount val="1"/>
                <c:pt idx="0">
                  <c:v>Кондиционность, %</c:v>
                </c:pt>
              </c:strCache>
            </c:strRef>
          </c:tx>
          <c:spPr>
            <a:ln>
              <a:solidFill>
                <a:schemeClr val="accent5">
                  <a:lumMod val="60000"/>
                  <a:lumOff val="40000"/>
                </a:schemeClr>
              </a:solidFill>
            </a:ln>
          </c:spPr>
          <c:marker>
            <c:symbol val="circle"/>
            <c:size val="7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3.0972303803250674E-2"/>
                  <c:y val="-8.8184646150427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8250929668264405E-2"/>
                  <c:y val="-9.28259433162397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2667217581193704E-2"/>
                  <c:y val="-8.81846461504277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4083918680018312E-2"/>
                  <c:y val="-8.81846461504277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2667217581193756E-2"/>
                  <c:y val="-9.74672404820517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2667217581193704E-2"/>
                  <c:y val="-0.1113911319794876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3.1167424174141346E-2"/>
                  <c:y val="-9.74672404820517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4.4196392619625338E-2"/>
                  <c:y val="-6.03368631555558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2.7168188661543857E-2"/>
                  <c:y val="9.28259433162396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4.1892584819119123E-2"/>
                  <c:y val="-8.35437144410855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3.4084389387424169E-2"/>
                  <c:y val="-6.03368631555558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2.7446865915974599E-2"/>
                  <c:y val="9.28259433162396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-1.155657512251562E-2"/>
                  <c:y val="-4.1771674492307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5">
                        <a:lumMod val="60000"/>
                        <a:lumOff val="40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Лист1!$B$1:$K$1</c:f>
              <c:strCache>
                <c:ptCount val="10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</c:strCache>
            </c:strRef>
          </c:cat>
          <c:val>
            <c:numRef>
              <c:f>Лист1!$B$3:$K$3</c:f>
              <c:numCache>
                <c:formatCode>General</c:formatCode>
                <c:ptCount val="10"/>
                <c:pt idx="0">
                  <c:v>85</c:v>
                </c:pt>
                <c:pt idx="1">
                  <c:v>88</c:v>
                </c:pt>
                <c:pt idx="2">
                  <c:v>84</c:v>
                </c:pt>
                <c:pt idx="3">
                  <c:v>87</c:v>
                </c:pt>
                <c:pt idx="4">
                  <c:v>83</c:v>
                </c:pt>
                <c:pt idx="5">
                  <c:v>88</c:v>
                </c:pt>
                <c:pt idx="6">
                  <c:v>93.8</c:v>
                </c:pt>
                <c:pt idx="7">
                  <c:v>95.4</c:v>
                </c:pt>
                <c:pt idx="8">
                  <c:v>94.9</c:v>
                </c:pt>
                <c:pt idx="9">
                  <c:v>96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1605472"/>
        <c:axId val="761598416"/>
      </c:lineChart>
      <c:catAx>
        <c:axId val="7615941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761598024"/>
        <c:crosses val="autoZero"/>
        <c:auto val="1"/>
        <c:lblAlgn val="ctr"/>
        <c:lblOffset val="100"/>
        <c:noMultiLvlLbl val="0"/>
      </c:catAx>
      <c:valAx>
        <c:axId val="761598024"/>
        <c:scaling>
          <c:orientation val="minMax"/>
          <c:min val="8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>
            <a:noFill/>
          </a:ln>
        </c:spPr>
        <c:crossAx val="761594104"/>
        <c:crosses val="autoZero"/>
        <c:crossBetween val="between"/>
      </c:valAx>
      <c:valAx>
        <c:axId val="761598416"/>
        <c:scaling>
          <c:orientation val="minMax"/>
          <c:min val="70"/>
        </c:scaling>
        <c:delete val="0"/>
        <c:axPos val="r"/>
        <c:numFmt formatCode="General" sourceLinked="1"/>
        <c:majorTickMark val="none"/>
        <c:minorTickMark val="none"/>
        <c:tickLblPos val="none"/>
        <c:spPr>
          <a:ln>
            <a:noFill/>
          </a:ln>
        </c:spPr>
        <c:crossAx val="761605472"/>
        <c:crosses val="max"/>
        <c:crossBetween val="between"/>
      </c:valAx>
      <c:catAx>
        <c:axId val="76160547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761598416"/>
        <c:crosses val="autoZero"/>
        <c:auto val="1"/>
        <c:lblAlgn val="ctr"/>
        <c:lblOffset val="100"/>
        <c:noMultiLvlLbl val="0"/>
      </c:catAx>
      <c:spPr>
        <a:noFill/>
        <a:ln>
          <a:noFill/>
        </a:ln>
      </c:spPr>
    </c:plotArea>
    <c:legend>
      <c:legendPos val="b"/>
      <c:overlay val="0"/>
    </c:legend>
    <c:plotVisOnly val="1"/>
    <c:dispBlanksAs val="zero"/>
    <c:showDLblsOverMax val="0"/>
  </c:chart>
  <c:spPr>
    <a:noFill/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Ирень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49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Икар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22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Иргина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Новосибирская 18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Новосибирская 29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6.5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Новосибирская 31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Лист1!$G$2</c:f>
              <c:numCache>
                <c:formatCode>General</c:formatCode>
                <c:ptCount val="1"/>
                <c:pt idx="0">
                  <c:v>2.5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Тризо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Лист1!$H$2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рядовые сорта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Лист1!$I$2</c:f>
              <c:numCache>
                <c:formatCode>General</c:formatCode>
                <c:ptCount val="1"/>
                <c:pt idx="0">
                  <c:v>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761595280"/>
        <c:axId val="761602336"/>
      </c:barChart>
      <c:catAx>
        <c:axId val="761595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761602336"/>
        <c:crosses val="autoZero"/>
        <c:auto val="1"/>
        <c:lblAlgn val="ctr"/>
        <c:lblOffset val="100"/>
        <c:noMultiLvlLbl val="0"/>
      </c:catAx>
      <c:valAx>
        <c:axId val="76160233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 w="9525">
            <a:noFill/>
          </a:ln>
        </c:spPr>
        <c:crossAx val="76159528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6.7539657161531888E-2"/>
          <c:y val="0.59982455653075584"/>
          <c:w val="0.88996629088445223"/>
          <c:h val="0.3707805614191016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Ирень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59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Ирень 2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Икар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19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Иргина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4.5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Новосибирская 18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Новосибирская 31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Лист1!$G$2</c:f>
              <c:numCache>
                <c:formatCode>General</c:formatCode>
                <c:ptCount val="1"/>
                <c:pt idx="0">
                  <c:v>3.5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Обская 2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Лист1!$H$2</c:f>
              <c:numCache>
                <c:formatCode>General</c:formatCode>
                <c:ptCount val="1"/>
                <c:pt idx="0">
                  <c:v>1.2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Тризо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Лист1!$I$2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Ликамеро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Лист1!$J$2</c:f>
              <c:numCache>
                <c:formatCode>General</c:formatCode>
                <c:ptCount val="1"/>
                <c:pt idx="0">
                  <c:v>2.2999999999999998</c:v>
                </c:pt>
              </c:numCache>
            </c:numRef>
          </c:val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рядовые сорта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Лист1!$K$2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761596456"/>
        <c:axId val="761596848"/>
      </c:barChart>
      <c:catAx>
        <c:axId val="761596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761596848"/>
        <c:crosses val="autoZero"/>
        <c:auto val="1"/>
        <c:lblAlgn val="ctr"/>
        <c:lblOffset val="100"/>
        <c:noMultiLvlLbl val="0"/>
      </c:catAx>
      <c:valAx>
        <c:axId val="761596848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 w="9525">
            <a:noFill/>
          </a:ln>
        </c:spPr>
        <c:crossAx val="76159645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8.843503837144702E-2"/>
          <c:y val="0.53997034480508421"/>
          <c:w val="0.86275345364960643"/>
          <c:h val="0.4372963018014262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2201854635249903E-2"/>
          <c:y val="6.3688911108642249E-2"/>
          <c:w val="0.92128435533605579"/>
          <c:h val="0.3504498728536335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Биом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Ача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21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Маргрет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30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Вакула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16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Рядовые сорта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17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761608216"/>
        <c:axId val="761609392"/>
      </c:barChart>
      <c:catAx>
        <c:axId val="761608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761609392"/>
        <c:crosses val="autoZero"/>
        <c:auto val="1"/>
        <c:lblAlgn val="ctr"/>
        <c:lblOffset val="100"/>
        <c:noMultiLvlLbl val="0"/>
      </c:catAx>
      <c:valAx>
        <c:axId val="761609392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 w="9525">
            <a:noFill/>
          </a:ln>
        </c:spPr>
        <c:crossAx val="76160821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6.7539657161531888E-2"/>
          <c:y val="0.59982455653075584"/>
          <c:w val="0.88996629088445223"/>
          <c:h val="0.3707805614191016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Биом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48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Ача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Маргрет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0.5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Памяти Чепелева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16.600000000000001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Калькюль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9.6999999999999993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Талан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Лист1!$G$2</c:f>
              <c:numCache>
                <c:formatCode>General</c:formatCode>
                <c:ptCount val="1"/>
                <c:pt idx="0">
                  <c:v>6.7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Рядовые семена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Лист1!$H$2</c:f>
              <c:numCache>
                <c:formatCode>General</c:formatCode>
                <c:ptCount val="1"/>
                <c:pt idx="0">
                  <c:v>13.5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761618408"/>
        <c:axId val="761613704"/>
      </c:barChart>
      <c:catAx>
        <c:axId val="7616184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761613704"/>
        <c:crosses val="autoZero"/>
        <c:auto val="1"/>
        <c:lblAlgn val="ctr"/>
        <c:lblOffset val="100"/>
        <c:noMultiLvlLbl val="0"/>
      </c:catAx>
      <c:valAx>
        <c:axId val="76161370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 w="9525">
            <a:noFill/>
          </a:ln>
        </c:spPr>
        <c:crossAx val="76161840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1629567595226618"/>
          <c:y val="0.6504703864963729"/>
          <c:w val="0.78613670030235372"/>
          <c:h val="0.31298375489872649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Тогурчанин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38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СИГ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4.5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Фобос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5.5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Метис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Нарымский 943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15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Мустанг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Лист1!$G$2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Таежник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Лист1!$H$2</c:f>
              <c:numCache>
                <c:formatCode>General</c:formatCode>
                <c:ptCount val="1"/>
                <c:pt idx="0">
                  <c:v>1.2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Ровесник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Лист1!$I$2</c:f>
              <c:numCache>
                <c:formatCode>General</c:formatCode>
                <c:ptCount val="1"/>
                <c:pt idx="0">
                  <c:v>2.5</c:v>
                </c:pt>
              </c:numCache>
            </c:numRef>
          </c:val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Айвори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Лист1!$J$2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Рядовые сорта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Лист1!$K$2</c:f>
              <c:numCache>
                <c:formatCode>General</c:formatCode>
                <c:ptCount val="1"/>
                <c:pt idx="0">
                  <c:v>22.3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761606648"/>
        <c:axId val="761609000"/>
      </c:barChart>
      <c:catAx>
        <c:axId val="761606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761609000"/>
        <c:crosses val="autoZero"/>
        <c:auto val="1"/>
        <c:lblAlgn val="ctr"/>
        <c:lblOffset val="100"/>
        <c:noMultiLvlLbl val="0"/>
      </c:catAx>
      <c:valAx>
        <c:axId val="761609000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 w="9525">
            <a:noFill/>
          </a:ln>
        </c:spPr>
        <c:crossAx val="76160664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6.0383689464809681E-2"/>
          <c:y val="0.50184161636361391"/>
          <c:w val="0.82373809158229994"/>
          <c:h val="0.40017544346924416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Тогурчанин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26.3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СИГ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7.6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Метис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11.7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Нарымский 943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21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Ровесник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13.9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Каньон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Лист1!$G$2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Айвори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Лист1!$H$2</c:f>
              <c:numCache>
                <c:formatCode>General</c:formatCode>
                <c:ptCount val="1"/>
                <c:pt idx="0">
                  <c:v>1.7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Рядовые сорта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Лист1!$I$2</c:f>
              <c:numCache>
                <c:formatCode>General</c:formatCode>
                <c:ptCount val="1"/>
                <c:pt idx="0">
                  <c:v>13.7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761611744"/>
        <c:axId val="761614096"/>
      </c:barChart>
      <c:catAx>
        <c:axId val="761611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761614096"/>
        <c:crosses val="autoZero"/>
        <c:auto val="1"/>
        <c:lblAlgn val="ctr"/>
        <c:lblOffset val="100"/>
        <c:noMultiLvlLbl val="0"/>
      </c:catAx>
      <c:valAx>
        <c:axId val="76161409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 w="9525">
            <a:noFill/>
          </a:ln>
        </c:spPr>
        <c:crossAx val="76161174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0236535716185659"/>
          <c:y val="0.67809539691919507"/>
          <c:w val="0.78265412060475137"/>
          <c:h val="0.28996291287970799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Рокет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Батрак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Ямальский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Мадонна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Джекпот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18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Кумир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Лист1!$G$2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Аксайский усатый 55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Лист1!$H$2</c:f>
              <c:numCache>
                <c:formatCode>General</c:formatCode>
                <c:ptCount val="1"/>
                <c:pt idx="0">
                  <c:v>12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Рядовые сорта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Лист1!$I$2</c:f>
              <c:numCache>
                <c:formatCode>General</c:formatCode>
                <c:ptCount val="1"/>
                <c:pt idx="0">
                  <c:v>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761617232"/>
        <c:axId val="761610960"/>
      </c:barChart>
      <c:catAx>
        <c:axId val="7616172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761610960"/>
        <c:crosses val="autoZero"/>
        <c:auto val="1"/>
        <c:lblAlgn val="ctr"/>
        <c:lblOffset val="100"/>
        <c:noMultiLvlLbl val="0"/>
      </c:catAx>
      <c:valAx>
        <c:axId val="761610960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 w="9525">
            <a:noFill/>
          </a:ln>
        </c:spPr>
        <c:crossAx val="76161723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6.7539657161531888E-2"/>
          <c:y val="0.59982455653075584"/>
          <c:w val="0.88996629088445223"/>
          <c:h val="0.3707805614191016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Рокет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26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Батрак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5.6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Ямальский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7.7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Мадонна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4.9000000000000004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Джекпот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0.3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Аксайский усатый 55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Лист1!$G$2</c:f>
              <c:numCache>
                <c:formatCode>General</c:formatCode>
                <c:ptCount val="1"/>
                <c:pt idx="0">
                  <c:v>1.2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Астронавт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Лист1!$H$2</c:f>
              <c:numCache>
                <c:formatCode>General</c:formatCode>
                <c:ptCount val="1"/>
                <c:pt idx="0">
                  <c:v>44.5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Рядовые сорта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Лист1!$I$2</c:f>
              <c:numCache>
                <c:formatCode>General</c:formatCode>
                <c:ptCount val="1"/>
                <c:pt idx="0">
                  <c:v>9.8000000000000007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761607824"/>
        <c:axId val="761612136"/>
      </c:barChart>
      <c:catAx>
        <c:axId val="761607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761612136"/>
        <c:crosses val="autoZero"/>
        <c:auto val="1"/>
        <c:lblAlgn val="ctr"/>
        <c:lblOffset val="100"/>
        <c:noMultiLvlLbl val="0"/>
      </c:catAx>
      <c:valAx>
        <c:axId val="76161213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 w="9525">
            <a:noFill/>
          </a:ln>
        </c:spPr>
        <c:crossAx val="76160782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9.8882777464254196E-2"/>
          <c:y val="0.59982453405453218"/>
          <c:w val="0.78265412060475137"/>
          <c:h val="0.34060876532154866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Тулеевский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42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Невский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5.5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Кузнечанка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18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Памяти Рогачева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0.5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Гала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8.1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Розара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Лист1!$G$2</c:f>
              <c:numCache>
                <c:formatCode>General</c:formatCode>
                <c:ptCount val="1"/>
                <c:pt idx="0">
                  <c:v>4.2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Ред Скарлетт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Лист1!$H$2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Ред Фентази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Лист1!$I$2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Другие сорта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Лист1!$J$2</c:f>
              <c:numCache>
                <c:formatCode>General</c:formatCode>
                <c:ptCount val="1"/>
                <c:pt idx="0">
                  <c:v>0.7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761617624"/>
        <c:axId val="761609784"/>
      </c:barChart>
      <c:catAx>
        <c:axId val="761617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761609784"/>
        <c:crosses val="autoZero"/>
        <c:auto val="1"/>
        <c:lblAlgn val="ctr"/>
        <c:lblOffset val="100"/>
        <c:noMultiLvlLbl val="0"/>
      </c:catAx>
      <c:valAx>
        <c:axId val="76160978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 w="9525">
            <a:noFill/>
          </a:ln>
        </c:spPr>
        <c:crossAx val="76161762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6.0383689464809681E-2"/>
          <c:y val="0.50184161636361391"/>
          <c:w val="0.92503053259839108"/>
          <c:h val="0.40652311780172573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Тулеевский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59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Невский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17.899999999999999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Памяти Рогачева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0.3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Гала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Розара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0.5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Королева Анна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Лист1!$G$2</c:f>
              <c:numCache>
                <c:formatCode>General</c:formatCode>
                <c:ptCount val="1"/>
                <c:pt idx="0">
                  <c:v>9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Рядовые сорта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  <c:pt idx="0">
                  <c:v>2021</c:v>
                </c:pt>
              </c:numCache>
            </c:numRef>
          </c:cat>
          <c:val>
            <c:numRef>
              <c:f>Лист1!$H$2</c:f>
              <c:numCache>
                <c:formatCode>General</c:formatCode>
                <c:ptCount val="1"/>
                <c:pt idx="0">
                  <c:v>6.3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761611352"/>
        <c:axId val="761612920"/>
      </c:barChart>
      <c:catAx>
        <c:axId val="761611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761612920"/>
        <c:crosses val="autoZero"/>
        <c:auto val="1"/>
        <c:lblAlgn val="ctr"/>
        <c:lblOffset val="100"/>
        <c:noMultiLvlLbl val="0"/>
      </c:catAx>
      <c:valAx>
        <c:axId val="761612920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 w="9525">
            <a:noFill/>
          </a:ln>
        </c:spPr>
        <c:crossAx val="76161135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0236535716185659"/>
          <c:y val="0.67809539691919507"/>
          <c:w val="0.78265412060475137"/>
          <c:h val="0.28996291287970799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Отечественная селекция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1.1179446250630861E-2"/>
                  <c:y val="-1.69482176346871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rgbClr val="0000FF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2021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57.6</c:v>
                </c:pt>
                <c:pt idx="1">
                  <c:v>42.4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Иностранная селекция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rgbClr val="9A000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2021</c:v>
                </c:pt>
              </c:numCache>
            </c:num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17.600000000000001</c:v>
                </c:pt>
                <c:pt idx="1">
                  <c:v>82.4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61615664"/>
        <c:axId val="761607040"/>
      </c:barChart>
      <c:catAx>
        <c:axId val="7616156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61607040"/>
        <c:crosses val="autoZero"/>
        <c:auto val="1"/>
        <c:lblAlgn val="ctr"/>
        <c:lblOffset val="100"/>
        <c:noMultiLvlLbl val="0"/>
      </c:catAx>
      <c:valAx>
        <c:axId val="761607040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</c:spPr>
        <c:crossAx val="7616156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690807619628877"/>
          <c:y val="0.11249968861542402"/>
          <c:w val="0.32657773969789089"/>
          <c:h val="0.36824339953665974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Отечественная селекция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1.5677275264870342E-2"/>
                  <c:y val="-5.836354144454819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rgbClr val="0000FF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2021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54.8</c:v>
                </c:pt>
                <c:pt idx="1">
                  <c:v>45.2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Иностранная селекция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3.919318816217585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rgbClr val="9A000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2021</c:v>
                </c:pt>
              </c:numCache>
            </c:num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5.2</c:v>
                </c:pt>
                <c:pt idx="1">
                  <c:v>94.8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61618016"/>
        <c:axId val="761623896"/>
      </c:barChart>
      <c:catAx>
        <c:axId val="7616180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61623896"/>
        <c:crosses val="autoZero"/>
        <c:auto val="1"/>
        <c:lblAlgn val="ctr"/>
        <c:lblOffset val="100"/>
        <c:noMultiLvlLbl val="0"/>
      </c:catAx>
      <c:valAx>
        <c:axId val="76162389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>
            <a:noFill/>
          </a:ln>
        </c:spPr>
        <c:crossAx val="761618016"/>
        <c:crosses val="autoZero"/>
        <c:crossBetween val="between"/>
      </c:valAx>
      <c:spPr>
        <a:noFill/>
        <a:ln>
          <a:noFill/>
        </a:ln>
      </c:spPr>
    </c:plotArea>
    <c:legend>
      <c:legendPos val="r"/>
      <c:layout>
        <c:manualLayout>
          <c:xMode val="edge"/>
          <c:yMode val="edge"/>
          <c:x val="0.56799416360964938"/>
          <c:y val="0.11134936507819795"/>
          <c:w val="0.34347737395763867"/>
          <c:h val="0.38042918802067632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Отечественная селекция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2.9044248209727577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rgbClr val="0000FF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2021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30.9</c:v>
                </c:pt>
                <c:pt idx="1">
                  <c:v>38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Иностранная селекция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3.919318816217585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rgbClr val="9A000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2021</c:v>
                </c:pt>
              </c:numCache>
            </c:num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69.099999999999994</c:v>
                </c:pt>
                <c:pt idx="1">
                  <c:v>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61586656"/>
        <c:axId val="761621936"/>
      </c:barChart>
      <c:catAx>
        <c:axId val="7615866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61621936"/>
        <c:crosses val="autoZero"/>
        <c:auto val="1"/>
        <c:lblAlgn val="ctr"/>
        <c:lblOffset val="100"/>
        <c:noMultiLvlLbl val="0"/>
      </c:catAx>
      <c:valAx>
        <c:axId val="76162193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ln>
            <a:noFill/>
          </a:ln>
        </c:spPr>
        <c:crossAx val="761586656"/>
        <c:crosses val="autoZero"/>
        <c:crossBetween val="between"/>
      </c:valAx>
      <c:spPr>
        <a:noFill/>
        <a:ln>
          <a:noFill/>
        </a:ln>
      </c:spPr>
    </c:plotArea>
    <c:legend>
      <c:legendPos val="r"/>
      <c:layout>
        <c:manualLayout>
          <c:xMode val="edge"/>
          <c:yMode val="edge"/>
          <c:x val="0.58506223930826984"/>
          <c:y val="9.3587426100048429E-2"/>
          <c:w val="0.34347737395763867"/>
          <c:h val="0.38042918802067632"/>
        </c:manualLayout>
      </c:layout>
      <c:overlay val="0"/>
      <c:txPr>
        <a:bodyPr/>
        <a:lstStyle/>
        <a:p>
          <a:pPr>
            <a:defRPr sz="1050"/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3893527551794954E-2"/>
          <c:y val="4.2284468392400847E-2"/>
          <c:w val="0.90599112958364825"/>
          <c:h val="0.68378985668259085"/>
        </c:manualLayout>
      </c:layout>
      <c:lineChart>
        <c:grouping val="stacked"/>
        <c:varyColors val="0"/>
        <c:ser>
          <c:idx val="1"/>
          <c:order val="1"/>
          <c:tx>
            <c:strRef>
              <c:f>Лист1!$A$2</c:f>
              <c:strCache>
                <c:ptCount val="1"/>
                <c:pt idx="0">
                  <c:v>Урожайность, ц/га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ymbol val="circle"/>
            <c:size val="7"/>
            <c:spPr>
              <a:solidFill>
                <a:srgbClr val="92D050"/>
              </a:solidFill>
              <a:ln>
                <a:solidFill>
                  <a:srgbClr val="92D050"/>
                </a:solidFill>
              </a:ln>
            </c:spPr>
          </c:marker>
          <c:dLbls>
            <c:dLbl>
              <c:idx val="0"/>
              <c:layout>
                <c:manualLayout>
                  <c:x val="-6.226744395264313E-2"/>
                  <c:y val="-4.1850340545965703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2124784087228762E-2"/>
                  <c:y val="-5.06986982613984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6009279750980604E-2"/>
                  <c:y val="-5.72153941464130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9380982583036402E-2"/>
                  <c:y val="-4.98751080388431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4006081744985824E-2"/>
                  <c:y val="-6.70203310743250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3860587822519702E-2"/>
                  <c:y val="6.04438489885304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2.3454986685379108E-2"/>
                  <c:y val="6.15200006025695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2.6714144985425889E-2"/>
                  <c:y val="4.7171312415381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3.4358581633020156E-2"/>
                  <c:y val="-4.9622546647359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2.9973415740040917E-2"/>
                  <c:y val="-4.80083192263006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2.8091980571944699E-2"/>
                  <c:y val="5.99655593822908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3.2847979416315808E-2"/>
                  <c:y val="-3.28824104289730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-1.1425384144805499E-2"/>
                  <c:y val="-4.78289606239608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rgbClr val="92D05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Лист1!$B$1:$K$1</c:f>
              <c:strCache>
                <c:ptCount val="10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</c:strCache>
            </c:strRef>
          </c:cat>
          <c:val>
            <c:numRef>
              <c:f>Лист1!$B$2:$K$2</c:f>
              <c:numCache>
                <c:formatCode>General</c:formatCode>
                <c:ptCount val="10"/>
                <c:pt idx="0">
                  <c:v>9.4</c:v>
                </c:pt>
                <c:pt idx="1">
                  <c:v>14.9</c:v>
                </c:pt>
                <c:pt idx="2">
                  <c:v>14.2</c:v>
                </c:pt>
                <c:pt idx="3">
                  <c:v>15.3</c:v>
                </c:pt>
                <c:pt idx="4">
                  <c:v>15.9</c:v>
                </c:pt>
                <c:pt idx="5">
                  <c:v>19.5</c:v>
                </c:pt>
                <c:pt idx="6">
                  <c:v>21.6</c:v>
                </c:pt>
                <c:pt idx="7">
                  <c:v>21.2</c:v>
                </c:pt>
                <c:pt idx="8">
                  <c:v>25.2</c:v>
                </c:pt>
                <c:pt idx="9">
                  <c:v>24.4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1628992"/>
        <c:axId val="761624288"/>
      </c:lineChart>
      <c:lineChart>
        <c:grouping val="stacked"/>
        <c:varyColors val="0"/>
        <c:ser>
          <c:idx val="0"/>
          <c:order val="0"/>
          <c:tx>
            <c:strRef>
              <c:f>Лист1!$A$3</c:f>
              <c:strCache>
                <c:ptCount val="1"/>
                <c:pt idx="0">
                  <c:v>Протравленно семян, %</c:v>
                </c:pt>
              </c:strCache>
            </c:strRef>
          </c:tx>
          <c:spPr>
            <a:ln>
              <a:solidFill>
                <a:schemeClr val="accent5">
                  <a:lumMod val="60000"/>
                  <a:lumOff val="40000"/>
                </a:schemeClr>
              </a:solidFill>
            </a:ln>
          </c:spPr>
          <c:marker>
            <c:symbol val="circle"/>
            <c:size val="7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4.6859593724135451E-2"/>
                  <c:y val="-5.2851001489476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9618081794954838E-2"/>
                  <c:y val="4.96225466473593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3754363237252151E-2"/>
                  <c:y val="6.56452484563861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8444483428694808E-2"/>
                  <c:y val="6.23570074134888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5185325128648028E-2"/>
                  <c:y val="4.87855398364400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4.6758946885458272E-2"/>
                  <c:y val="-6.83356274914840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4.0643442549210117E-2"/>
                  <c:y val="-4.41222161756038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4.1920589082010865E-2"/>
                  <c:y val="-3.35400586375525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3.6056758069739722E-2"/>
                  <c:y val="5.9666392999647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3.7585690381086043E-2"/>
                  <c:y val="6.0204704185410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3.8862836913886686E-2"/>
                  <c:y val="-5.34488634972761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2.4278941307711684E-2"/>
                  <c:y val="4.18503405459657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-1.1425384144805499E-2"/>
                  <c:y val="4.48396505849632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5">
                        <a:lumMod val="60000"/>
                        <a:lumOff val="40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Лист1!$B$1:$K$1</c:f>
              <c:strCache>
                <c:ptCount val="10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</c:strCache>
            </c:strRef>
          </c:cat>
          <c:val>
            <c:numRef>
              <c:f>Лист1!$B$3:$K$3</c:f>
              <c:numCache>
                <c:formatCode>General</c:formatCode>
                <c:ptCount val="10"/>
                <c:pt idx="0">
                  <c:v>39.9</c:v>
                </c:pt>
                <c:pt idx="1">
                  <c:v>44.2</c:v>
                </c:pt>
                <c:pt idx="2">
                  <c:v>45.6</c:v>
                </c:pt>
                <c:pt idx="3">
                  <c:v>51.3</c:v>
                </c:pt>
                <c:pt idx="4">
                  <c:v>53.8</c:v>
                </c:pt>
                <c:pt idx="5">
                  <c:v>68.06</c:v>
                </c:pt>
                <c:pt idx="6">
                  <c:v>77.7</c:v>
                </c:pt>
                <c:pt idx="7">
                  <c:v>83.1</c:v>
                </c:pt>
                <c:pt idx="8">
                  <c:v>73.599999999999994</c:v>
                </c:pt>
                <c:pt idx="9">
                  <c:v>78.3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1629384"/>
        <c:axId val="761621152"/>
      </c:lineChart>
      <c:catAx>
        <c:axId val="7616289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761624288"/>
        <c:crosses val="autoZero"/>
        <c:auto val="1"/>
        <c:lblAlgn val="ctr"/>
        <c:lblOffset val="100"/>
        <c:noMultiLvlLbl val="0"/>
      </c:catAx>
      <c:valAx>
        <c:axId val="761624288"/>
        <c:scaling>
          <c:orientation val="minMax"/>
          <c:min val="8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one"/>
        <c:spPr>
          <a:ln>
            <a:noFill/>
          </a:ln>
        </c:spPr>
        <c:crossAx val="761628992"/>
        <c:crosses val="autoZero"/>
        <c:crossBetween val="between"/>
      </c:valAx>
      <c:valAx>
        <c:axId val="761621152"/>
        <c:scaling>
          <c:orientation val="minMax"/>
          <c:min val="30"/>
        </c:scaling>
        <c:delete val="0"/>
        <c:axPos val="r"/>
        <c:numFmt formatCode="General" sourceLinked="1"/>
        <c:majorTickMark val="out"/>
        <c:minorTickMark val="none"/>
        <c:tickLblPos val="none"/>
        <c:spPr>
          <a:ln>
            <a:noFill/>
          </a:ln>
        </c:spPr>
        <c:crossAx val="761629384"/>
        <c:crosses val="max"/>
        <c:crossBetween val="between"/>
      </c:valAx>
      <c:catAx>
        <c:axId val="76162938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761621152"/>
        <c:crosses val="autoZero"/>
        <c:auto val="1"/>
        <c:lblAlgn val="ctr"/>
        <c:lblOffset val="100"/>
        <c:noMultiLvlLbl val="0"/>
      </c:catAx>
    </c:plotArea>
    <c:legend>
      <c:legendPos val="b"/>
      <c:overlay val="0"/>
    </c:legend>
    <c:plotVisOnly val="1"/>
    <c:dispBlanksAs val="zero"/>
    <c:showDLblsOverMax val="0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1.9796553217442961E-2"/>
          <c:y val="3.1804298611629672E-2"/>
          <c:w val="0.96040689356511411"/>
          <c:h val="0.82613293422770873"/>
        </c:manualLayout>
      </c:layout>
      <c:lineChart>
        <c:grouping val="stacked"/>
        <c:varyColors val="0"/>
        <c:ser>
          <c:idx val="0"/>
          <c:order val="0"/>
          <c:tx>
            <c:strRef>
              <c:f>Лист1!$B$46</c:f>
              <c:strCache>
                <c:ptCount val="1"/>
                <c:pt idx="0">
                  <c:v>Урожайность, ц/га</c:v>
                </c:pt>
              </c:strCache>
            </c:strRef>
          </c:tx>
          <c:marker>
            <c:symbol val="circle"/>
            <c:size val="7"/>
          </c:marker>
          <c:dLbls>
            <c:dLbl>
              <c:idx val="0"/>
              <c:layout>
                <c:manualLayout>
                  <c:x val="-3.8876224567592869E-2"/>
                  <c:y val="-3.92813509185565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6995299841967673E-2"/>
                  <c:y val="-3.46955984854141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4992166403279452E-2"/>
                  <c:y val="-4.6260797980552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4.679185305941063E-2"/>
                  <c:y val="-3.46955984854141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0594673154230027E-2"/>
                  <c:y val="-2.60216988640606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4.1392793091017101E-2"/>
                  <c:y val="-4.6260797980552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3.0594673154230027E-2"/>
                  <c:y val="-4.33694981067677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3.4194046466492385E-2"/>
                  <c:y val="-4.33694981067677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rgbClr val="0000FF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Лист1!$C$45:$K$45</c:f>
              <c:strCache>
                <c:ptCount val="9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Прогноз 2022</c:v>
                </c:pt>
              </c:strCache>
            </c:strRef>
          </c:cat>
          <c:val>
            <c:numRef>
              <c:f>Лист1!$C$46:$K$46</c:f>
              <c:numCache>
                <c:formatCode>General</c:formatCode>
                <c:ptCount val="9"/>
                <c:pt idx="0">
                  <c:v>14.2</c:v>
                </c:pt>
                <c:pt idx="1">
                  <c:v>15.3</c:v>
                </c:pt>
                <c:pt idx="2">
                  <c:v>15.9</c:v>
                </c:pt>
                <c:pt idx="3">
                  <c:v>19.5</c:v>
                </c:pt>
                <c:pt idx="4">
                  <c:v>21.6</c:v>
                </c:pt>
                <c:pt idx="5">
                  <c:v>21.2</c:v>
                </c:pt>
                <c:pt idx="6">
                  <c:v>25.2</c:v>
                </c:pt>
                <c:pt idx="7">
                  <c:v>24.4</c:v>
                </c:pt>
                <c:pt idx="8">
                  <c:v>25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1629776"/>
        <c:axId val="761622328"/>
      </c:lineChart>
      <c:lineChart>
        <c:grouping val="stacked"/>
        <c:varyColors val="0"/>
        <c:ser>
          <c:idx val="1"/>
          <c:order val="1"/>
          <c:tx>
            <c:strRef>
              <c:f>Лист1!$B$47</c:f>
              <c:strCache>
                <c:ptCount val="1"/>
                <c:pt idx="0">
                  <c:v>Минеральное удобрение, кг/дв на 1 га</c:v>
                </c:pt>
              </c:strCache>
            </c:strRef>
          </c:tx>
          <c:marker>
            <c:symbol val="circle"/>
            <c:size val="7"/>
          </c:marker>
          <c:dLbls>
            <c:dLbl>
              <c:idx val="0"/>
              <c:layout>
                <c:manualLayout>
                  <c:x val="-2.3395926529705315E-2"/>
                  <c:y val="4.6260797980552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7996866561311782E-2"/>
                  <c:y val="3.75868983591987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2597806592918247E-2"/>
                  <c:y val="3.46955984854141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6197179905180603E-2"/>
                  <c:y val="3.75868983591987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1596239873574136E-2"/>
                  <c:y val="4.04781982329832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4397493249049426E-2"/>
                  <c:y val="4.33694981067677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1.0798119936787068E-2"/>
                  <c:y val="3.75868983591987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3.5993733122623565E-3"/>
                  <c:y val="2.89129987378451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Лист1!$C$45:$K$45</c:f>
              <c:strCache>
                <c:ptCount val="9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Прогноз 2022</c:v>
                </c:pt>
              </c:strCache>
            </c:strRef>
          </c:cat>
          <c:val>
            <c:numRef>
              <c:f>Лист1!$C$47:$K$47</c:f>
              <c:numCache>
                <c:formatCode>General</c:formatCode>
                <c:ptCount val="9"/>
                <c:pt idx="0">
                  <c:v>8.8000000000000007</c:v>
                </c:pt>
                <c:pt idx="1">
                  <c:v>9.1999999999999993</c:v>
                </c:pt>
                <c:pt idx="2">
                  <c:v>14.5</c:v>
                </c:pt>
                <c:pt idx="3">
                  <c:v>19.100000000000001</c:v>
                </c:pt>
                <c:pt idx="4">
                  <c:v>19.2</c:v>
                </c:pt>
                <c:pt idx="5">
                  <c:v>20.3</c:v>
                </c:pt>
                <c:pt idx="6">
                  <c:v>28</c:v>
                </c:pt>
                <c:pt idx="7">
                  <c:v>34.700000000000003</c:v>
                </c:pt>
                <c:pt idx="8">
                  <c:v>40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Лист1!$B$48</c:f>
              <c:strCache>
                <c:ptCount val="1"/>
                <c:pt idx="0">
                  <c:v>Органическое удобрение т/ га</c:v>
                </c:pt>
              </c:strCache>
            </c:strRef>
          </c:tx>
          <c:marker>
            <c:symbol val="circle"/>
            <c:size val="7"/>
          </c:marker>
          <c:dLbls>
            <c:dLbl>
              <c:idx val="0"/>
              <c:layout>
                <c:manualLayout>
                  <c:x val="-3.2394359810361206E-2"/>
                  <c:y val="-4.04781982329832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4.859153971554183E-2"/>
                  <c:y val="-4.33694981067677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2190913027804167E-2"/>
                  <c:y val="-2.60216988640606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5993733122623564E-2"/>
                  <c:y val="-2.89129987378451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0594673154230027E-2"/>
                  <c:y val="-4.04781982329832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5.5790286340066525E-2"/>
                  <c:y val="-4.33697257681751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5.0391226371672988E-2"/>
                  <c:y val="-3.46955984854141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7.5586839557509486E-2"/>
                  <c:y val="1.156519949513806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2.8794986498098852E-2"/>
                  <c:y val="-2.89129987378451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rgbClr val="92D05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Лист1!$C$45:$K$45</c:f>
              <c:strCache>
                <c:ptCount val="9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  <c:pt idx="8">
                  <c:v>Прогноз 2022</c:v>
                </c:pt>
              </c:strCache>
            </c:strRef>
          </c:cat>
          <c:val>
            <c:numRef>
              <c:f>Лист1!$C$48:$K$48</c:f>
              <c:numCache>
                <c:formatCode>General</c:formatCode>
                <c:ptCount val="9"/>
                <c:pt idx="0">
                  <c:v>0.3</c:v>
                </c:pt>
                <c:pt idx="1">
                  <c:v>0.4</c:v>
                </c:pt>
                <c:pt idx="2">
                  <c:v>0.8</c:v>
                </c:pt>
                <c:pt idx="3">
                  <c:v>0.7</c:v>
                </c:pt>
                <c:pt idx="4">
                  <c:v>0.8</c:v>
                </c:pt>
                <c:pt idx="5">
                  <c:v>0.9</c:v>
                </c:pt>
                <c:pt idx="6" formatCode="0.0">
                  <c:v>0.872</c:v>
                </c:pt>
                <c:pt idx="7" formatCode="0.0">
                  <c:v>1.3859999999999999</c:v>
                </c:pt>
                <c:pt idx="8" formatCode="0.00">
                  <c:v>1.167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1624680"/>
        <c:axId val="761623112"/>
      </c:lineChart>
      <c:catAx>
        <c:axId val="761629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61622328"/>
        <c:crosses val="autoZero"/>
        <c:auto val="1"/>
        <c:lblAlgn val="ctr"/>
        <c:lblOffset val="100"/>
        <c:noMultiLvlLbl val="0"/>
      </c:catAx>
      <c:valAx>
        <c:axId val="761622328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</c:spPr>
        <c:crossAx val="761629776"/>
        <c:crosses val="autoZero"/>
        <c:crossBetween val="between"/>
      </c:valAx>
      <c:valAx>
        <c:axId val="761623112"/>
        <c:scaling>
          <c:orientation val="minMax"/>
        </c:scaling>
        <c:delete val="0"/>
        <c:axPos val="r"/>
        <c:numFmt formatCode="General" sourceLinked="1"/>
        <c:majorTickMark val="none"/>
        <c:minorTickMark val="none"/>
        <c:tickLblPos val="none"/>
        <c:spPr>
          <a:noFill/>
          <a:ln>
            <a:noFill/>
          </a:ln>
        </c:spPr>
        <c:crossAx val="761624680"/>
        <c:crosses val="max"/>
        <c:crossBetween val="between"/>
      </c:valAx>
      <c:catAx>
        <c:axId val="76162468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761623112"/>
        <c:crosses val="autoZero"/>
        <c:auto val="1"/>
        <c:lblAlgn val="ctr"/>
        <c:lblOffset val="100"/>
        <c:noMultiLvlLbl val="0"/>
      </c:catAx>
      <c:spPr>
        <a:noFill/>
        <a:ln>
          <a:noFill/>
        </a:ln>
      </c:spPr>
    </c:plotArea>
    <c:legend>
      <c:legendPos val="b"/>
      <c:layout>
        <c:manualLayout>
          <c:xMode val="edge"/>
          <c:yMode val="edge"/>
          <c:x val="4.9999973034279901E-2"/>
          <c:y val="0.92221291130253824"/>
          <c:w val="0.89999991910283972"/>
          <c:h val="7.7787088697461801E-2"/>
        </c:manualLayout>
      </c:layout>
      <c:overlay val="0"/>
    </c:legend>
    <c:plotVisOnly val="1"/>
    <c:dispBlanksAs val="zero"/>
    <c:showDLblsOverMax val="0"/>
  </c:chart>
  <c:externalData r:id="rId2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Асиновский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2021</c:v>
                </c:pt>
                <c:pt idx="1">
                  <c:v>Прогноз 2022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18.5</c:v>
                </c:pt>
                <c:pt idx="1">
                  <c:v>31.2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Бакчарский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2021</c:v>
                </c:pt>
                <c:pt idx="1">
                  <c:v>Прогноз 2022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1.4</c:v>
                </c:pt>
                <c:pt idx="1">
                  <c:v>1.5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Зырянский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2021</c:v>
                </c:pt>
                <c:pt idx="1">
                  <c:v>Прогноз 2022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26.8</c:v>
                </c:pt>
                <c:pt idx="1">
                  <c:v>42.9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Кожевниковский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2021</c:v>
                </c:pt>
                <c:pt idx="1">
                  <c:v>Прогноз 2022</c:v>
                </c:pt>
              </c:strCache>
            </c:strRef>
          </c:cat>
          <c:val>
            <c:numRef>
              <c:f>Лист1!$E$2:$E$3</c:f>
              <c:numCache>
                <c:formatCode>General</c:formatCode>
                <c:ptCount val="2"/>
                <c:pt idx="0">
                  <c:v>44.8</c:v>
                </c:pt>
                <c:pt idx="1">
                  <c:v>51.2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Колпашевский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7.61594671299148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2067144054700992E-3"/>
                  <c:y val="4.00839300683762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2021</c:v>
                </c:pt>
                <c:pt idx="1">
                  <c:v>Прогноз 2022</c:v>
                </c:pt>
              </c:strCache>
            </c:strRef>
          </c:cat>
          <c:val>
            <c:numRef>
              <c:f>Лист1!$F$2:$F$3</c:f>
              <c:numCache>
                <c:formatCode>General</c:formatCode>
                <c:ptCount val="2"/>
                <c:pt idx="0">
                  <c:v>12.9</c:v>
                </c:pt>
                <c:pt idx="1">
                  <c:v>9.3000000000000007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Кривошеинский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6031047055377686E-3"/>
                  <c:y val="8.01678601367524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2021</c:v>
                </c:pt>
                <c:pt idx="1">
                  <c:v>Прогноз 2022</c:v>
                </c:pt>
              </c:strCache>
            </c:strRef>
          </c:cat>
          <c:val>
            <c:numRef>
              <c:f>Лист1!$G$2:$G$3</c:f>
              <c:numCache>
                <c:formatCode>General</c:formatCode>
                <c:ptCount val="2"/>
                <c:pt idx="0">
                  <c:v>13.7</c:v>
                </c:pt>
                <c:pt idx="1">
                  <c:v>22.9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Молчановский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2021</c:v>
                </c:pt>
                <c:pt idx="1">
                  <c:v>Прогноз 2022</c:v>
                </c:pt>
              </c:strCache>
            </c:strRef>
          </c:cat>
          <c:val>
            <c:numRef>
              <c:f>Лист1!$H$2:$H$3</c:f>
              <c:numCache>
                <c:formatCode>General</c:formatCode>
                <c:ptCount val="2"/>
                <c:pt idx="0">
                  <c:v>0.6</c:v>
                </c:pt>
                <c:pt idx="1">
                  <c:v>3.2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Первомайский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6.4134288109401983E-3"/>
                  <c:y val="2.40503580410257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2021</c:v>
                </c:pt>
                <c:pt idx="1">
                  <c:v>Прогноз 2022</c:v>
                </c:pt>
              </c:strCache>
            </c:strRef>
          </c:cat>
          <c:val>
            <c:numRef>
              <c:f>Лист1!$I$2:$I$3</c:f>
              <c:numCache>
                <c:formatCode>General</c:formatCode>
                <c:ptCount val="2"/>
                <c:pt idx="0">
                  <c:v>19.3</c:v>
                </c:pt>
                <c:pt idx="1">
                  <c:v>25</c:v>
                </c:pt>
              </c:numCache>
            </c:numRef>
          </c:val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Томский 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3.2067144054700992E-3"/>
                  <c:y val="1.60335720273504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2021</c:v>
                </c:pt>
                <c:pt idx="1">
                  <c:v>Прогноз 2022</c:v>
                </c:pt>
              </c:strCache>
            </c:strRef>
          </c:cat>
          <c:val>
            <c:numRef>
              <c:f>Лист1!$J$2:$J$3</c:f>
              <c:numCache>
                <c:formatCode>General</c:formatCode>
                <c:ptCount val="2"/>
                <c:pt idx="0">
                  <c:v>40.200000000000003</c:v>
                </c:pt>
                <c:pt idx="1">
                  <c:v>43.1</c:v>
                </c:pt>
              </c:numCache>
            </c:numRef>
          </c:val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Шегарский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2021</c:v>
                </c:pt>
                <c:pt idx="1">
                  <c:v>Прогноз 2022</c:v>
                </c:pt>
              </c:strCache>
            </c:strRef>
          </c:cat>
          <c:val>
            <c:numRef>
              <c:f>Лист1!$K$2:$K$3</c:f>
              <c:numCache>
                <c:formatCode>General</c:formatCode>
                <c:ptCount val="2"/>
                <c:pt idx="0">
                  <c:v>96.6</c:v>
                </c:pt>
                <c:pt idx="1">
                  <c:v>71.7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61621544"/>
        <c:axId val="761625072"/>
      </c:barChart>
      <c:catAx>
        <c:axId val="7616215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61625072"/>
        <c:crosses val="autoZero"/>
        <c:auto val="1"/>
        <c:lblAlgn val="ctr"/>
        <c:lblOffset val="100"/>
        <c:noMultiLvlLbl val="0"/>
      </c:catAx>
      <c:valAx>
        <c:axId val="761625072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</c:spPr>
        <c:crossAx val="761621544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Урожайность, ц/га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ymbol val="circle"/>
            <c:size val="7"/>
            <c:spPr>
              <a:solidFill>
                <a:srgbClr val="92D050"/>
              </a:solidFill>
              <a:ln>
                <a:solidFill>
                  <a:srgbClr val="92D050"/>
                </a:solidFill>
              </a:ln>
            </c:spPr>
          </c:marker>
          <c:dLbls>
            <c:dLbl>
              <c:idx val="0"/>
              <c:layout>
                <c:manualLayout>
                  <c:x val="-5.6380347538798059E-2"/>
                  <c:y val="-2.70432914861311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1804298611629672E-2"/>
                  <c:y val="8.48252310589828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9032548296090964E-2"/>
                  <c:y val="8.51611725681273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8793449179599353E-2"/>
                  <c:y val="5.03912263716729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7347799242707043E-2"/>
                  <c:y val="5.24068754265399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5902149305814836E-2"/>
                  <c:y val="7.12195999386311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2.3130398990276125E-2"/>
                  <c:y val="-6.88680093746197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3.7586898359198602E-2"/>
                  <c:y val="-8.39853772861216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3.6141248422306448E-2"/>
                  <c:y val="-4.77036942985170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3.0358648674737414E-2"/>
                  <c:y val="-7.40751027663592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4.4815148043659887E-2"/>
                  <c:y val="-8.31458541643521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2.8912998737845159E-2"/>
                  <c:y val="-7.13875706932034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0"/>
                  <c:y val="-5.03912263716729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rgbClr val="92D05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Лист1!$B$1:$K$1</c:f>
              <c:strCache>
                <c:ptCount val="10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</c:strCache>
            </c:strRef>
          </c:cat>
          <c:val>
            <c:numRef>
              <c:f>Лист1!$B$2:$K$2</c:f>
              <c:numCache>
                <c:formatCode>General</c:formatCode>
                <c:ptCount val="10"/>
                <c:pt idx="0">
                  <c:v>9.4</c:v>
                </c:pt>
                <c:pt idx="1">
                  <c:v>14.9</c:v>
                </c:pt>
                <c:pt idx="2">
                  <c:v>14.2</c:v>
                </c:pt>
                <c:pt idx="3">
                  <c:v>15.3</c:v>
                </c:pt>
                <c:pt idx="4">
                  <c:v>15.9</c:v>
                </c:pt>
                <c:pt idx="5">
                  <c:v>19.5</c:v>
                </c:pt>
                <c:pt idx="6">
                  <c:v>21.6</c:v>
                </c:pt>
                <c:pt idx="7">
                  <c:v>21.2</c:v>
                </c:pt>
                <c:pt idx="8">
                  <c:v>25.2</c:v>
                </c:pt>
                <c:pt idx="9">
                  <c:v>24.4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1625464"/>
        <c:axId val="761626248"/>
      </c:lineChart>
      <c:lineChart>
        <c:grouping val="standard"/>
        <c:varyColors val="0"/>
        <c:ser>
          <c:idx val="1"/>
          <c:order val="1"/>
          <c:tx>
            <c:strRef>
              <c:f>Лист1!$A$3</c:f>
              <c:strCache>
                <c:ptCount val="1"/>
                <c:pt idx="0">
                  <c:v>Посевная площадь обработанная от сорняков %</c:v>
                </c:pt>
              </c:strCache>
            </c:strRef>
          </c:tx>
          <c:spPr>
            <a:ln>
              <a:solidFill>
                <a:schemeClr val="accent5">
                  <a:lumMod val="60000"/>
                  <a:lumOff val="40000"/>
                </a:schemeClr>
              </a:solidFill>
            </a:ln>
          </c:spPr>
          <c:marker>
            <c:symbol val="circle"/>
            <c:size val="7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4.7706447917444508E-2"/>
                  <c:y val="-8.68408801138497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5.0597747791229025E-2"/>
                  <c:y val="-5.82858518365684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7586898359198706E-2"/>
                  <c:y val="-7.13879013442950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6141248422306448E-2"/>
                  <c:y val="-6.87000386200475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6141248422306392E-2"/>
                  <c:y val="-7.6090751821226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6021698864060642E-2"/>
                  <c:y val="-5.37506414631178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2.4576048927168383E-2"/>
                  <c:y val="7.08836584294866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3.7586898359198706E-2"/>
                  <c:y val="5.81178810819962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3.6141248422306448E-2"/>
                  <c:y val="0.1038059263256463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3.4695598485414189E-2"/>
                  <c:y val="3.98090688336216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3.7586898359198602E-2"/>
                  <c:y val="5.89577348548573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3.6141248422306448E-2"/>
                  <c:y val="7.9786108421815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-5.7825997475689254E-3"/>
                  <c:y val="7.55868395575094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5">
                        <a:lumMod val="60000"/>
                        <a:lumOff val="40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Лист1!$B$1:$K$1</c:f>
              <c:strCache>
                <c:ptCount val="10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</c:strCache>
            </c:strRef>
          </c:cat>
          <c:val>
            <c:numRef>
              <c:f>Лист1!$B$3:$K$3</c:f>
              <c:numCache>
                <c:formatCode>General</c:formatCode>
                <c:ptCount val="10"/>
                <c:pt idx="0">
                  <c:v>76.599999999999994</c:v>
                </c:pt>
                <c:pt idx="1">
                  <c:v>84.5</c:v>
                </c:pt>
                <c:pt idx="2">
                  <c:v>89.4</c:v>
                </c:pt>
                <c:pt idx="3">
                  <c:v>90.7</c:v>
                </c:pt>
                <c:pt idx="4">
                  <c:v>88</c:v>
                </c:pt>
                <c:pt idx="5">
                  <c:v>94.4</c:v>
                </c:pt>
                <c:pt idx="6">
                  <c:v>88.3</c:v>
                </c:pt>
                <c:pt idx="7">
                  <c:v>87.8</c:v>
                </c:pt>
                <c:pt idx="8">
                  <c:v>94.1</c:v>
                </c:pt>
                <c:pt idx="9">
                  <c:v>86.3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1627032"/>
        <c:axId val="761630168"/>
      </c:lineChart>
      <c:catAx>
        <c:axId val="7616254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761626248"/>
        <c:crosses val="autoZero"/>
        <c:auto val="1"/>
        <c:lblAlgn val="ctr"/>
        <c:lblOffset val="100"/>
        <c:noMultiLvlLbl val="0"/>
      </c:catAx>
      <c:valAx>
        <c:axId val="761626248"/>
        <c:scaling>
          <c:orientation val="minMax"/>
          <c:min val="8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one"/>
        <c:spPr>
          <a:noFill/>
          <a:ln>
            <a:noFill/>
          </a:ln>
        </c:spPr>
        <c:crossAx val="761625464"/>
        <c:crosses val="autoZero"/>
        <c:crossBetween val="between"/>
      </c:valAx>
      <c:valAx>
        <c:axId val="761630168"/>
        <c:scaling>
          <c:orientation val="minMax"/>
          <c:min val="70"/>
        </c:scaling>
        <c:delete val="0"/>
        <c:axPos val="r"/>
        <c:numFmt formatCode="General" sourceLinked="1"/>
        <c:majorTickMark val="out"/>
        <c:minorTickMark val="none"/>
        <c:tickLblPos val="none"/>
        <c:spPr>
          <a:ln>
            <a:noFill/>
          </a:ln>
        </c:spPr>
        <c:crossAx val="761627032"/>
        <c:crosses val="max"/>
        <c:crossBetween val="between"/>
      </c:valAx>
      <c:catAx>
        <c:axId val="76162703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761630168"/>
        <c:crosses val="autoZero"/>
        <c:auto val="1"/>
        <c:lblAlgn val="ctr"/>
        <c:lblOffset val="100"/>
        <c:noMultiLvlLbl val="0"/>
      </c:catAx>
      <c:spPr>
        <a:ln>
          <a:noFill/>
        </a:ln>
      </c:spPr>
    </c:plotArea>
    <c:legend>
      <c:legendPos val="b"/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0460097237324061E-2"/>
          <c:y val="5.2855585490501053E-2"/>
          <c:w val="0.87609049513454429"/>
          <c:h val="0.6047373208532385"/>
        </c:manualLayout>
      </c:layout>
      <c:lineChart>
        <c:grouping val="standar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Урожайность, ц/га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ymbol val="circle"/>
            <c:size val="7"/>
            <c:spPr>
              <a:solidFill>
                <a:srgbClr val="92D050"/>
              </a:solidFill>
              <a:ln>
                <a:solidFill>
                  <a:srgbClr val="92D050"/>
                </a:solidFill>
              </a:ln>
            </c:spPr>
          </c:marker>
          <c:dLbls>
            <c:dLbl>
              <c:idx val="0"/>
              <c:layout>
                <c:manualLayout>
                  <c:x val="-6.1615365070708819E-2"/>
                  <c:y val="-1.32276969225641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7098671874585015E-2"/>
                  <c:y val="-7.4956949227863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7595209470573551E-2"/>
                  <c:y val="7.93661815353849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1081180138850228E-2"/>
                  <c:y val="8.8184646150427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886103508049895E-2"/>
                  <c:y val="-8.8184646150427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3.4377069494287586E-2"/>
                  <c:y val="-9.25938784579491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2.0501420019441163E-2"/>
                  <c:y val="8.3775413842906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3.0606996340174334E-2"/>
                  <c:y val="9.25938784579490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3.5871724689691339E-2"/>
                  <c:y val="-7.93661815353849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3.138775910347992E-2"/>
                  <c:y val="-7.05477169203421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1.9675768129593596E-2"/>
                  <c:y val="-5.7320019997778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-7.0270600462835299E-3"/>
                  <c:y val="-5.73200199977780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rgbClr val="92D05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Лист1!$B$1:$K$1</c:f>
              <c:strCache>
                <c:ptCount val="10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</c:strCache>
            </c:strRef>
          </c:cat>
          <c:val>
            <c:numRef>
              <c:f>Лист1!$B$2:$K$2</c:f>
              <c:numCache>
                <c:formatCode>General</c:formatCode>
                <c:ptCount val="10"/>
                <c:pt idx="0">
                  <c:v>9.4</c:v>
                </c:pt>
                <c:pt idx="1">
                  <c:v>14.9</c:v>
                </c:pt>
                <c:pt idx="2">
                  <c:v>14.2</c:v>
                </c:pt>
                <c:pt idx="3">
                  <c:v>15.3</c:v>
                </c:pt>
                <c:pt idx="4">
                  <c:v>15.9</c:v>
                </c:pt>
                <c:pt idx="5">
                  <c:v>19.5</c:v>
                </c:pt>
                <c:pt idx="6">
                  <c:v>21.6</c:v>
                </c:pt>
                <c:pt idx="7">
                  <c:v>21.2</c:v>
                </c:pt>
                <c:pt idx="8">
                  <c:v>25.2</c:v>
                </c:pt>
                <c:pt idx="9">
                  <c:v>24.4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1627424"/>
        <c:axId val="761627816"/>
      </c:lineChart>
      <c:lineChart>
        <c:grouping val="standard"/>
        <c:varyColors val="0"/>
        <c:ser>
          <c:idx val="1"/>
          <c:order val="1"/>
          <c:tx>
            <c:strRef>
              <c:f>Лист1!$A$3</c:f>
              <c:strCache>
                <c:ptCount val="1"/>
                <c:pt idx="0">
                  <c:v>Посевная площадь обработанная от вредителей, %</c:v>
                </c:pt>
              </c:strCache>
            </c:strRef>
          </c:tx>
          <c:spPr>
            <a:ln>
              <a:solidFill>
                <a:schemeClr val="accent5">
                  <a:lumMod val="60000"/>
                  <a:lumOff val="40000"/>
                </a:schemeClr>
              </a:solidFill>
            </a:ln>
          </c:spPr>
          <c:marker>
            <c:symbol val="circle"/>
            <c:size val="7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4.5531143930125126E-2"/>
                  <c:y val="-7.4956949227863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1387719310670859E-2"/>
                  <c:y val="6.61384846128207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6830868956285713E-2"/>
                  <c:y val="-7.4956949227863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4377069494287531E-2"/>
                  <c:y val="-7.4956949227863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1957241563230447E-2"/>
                  <c:y val="6.61384846128207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6.6033338586106828E-3"/>
                  <c:y val="2.64553938451283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4.5263341011825824E-2"/>
                  <c:y val="-7.0547716920342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2.9446922789541433E-2"/>
                  <c:y val="7.93661815353849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2.108118013885028E-2"/>
                  <c:y val="7.4956949227863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7.4732759770190288E-3"/>
                  <c:y val="-1.76369292300855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2.8108240185133705E-3"/>
                  <c:y val="7.4956949227863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-7.0271707086462572E-3"/>
                  <c:y val="6.61384846128207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5">
                        <a:lumMod val="60000"/>
                        <a:lumOff val="40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Лист1!$B$1:$K$1</c:f>
              <c:strCache>
                <c:ptCount val="10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</c:strCache>
            </c:strRef>
          </c:cat>
          <c:val>
            <c:numRef>
              <c:f>Лист1!$B$3:$K$3</c:f>
              <c:numCache>
                <c:formatCode>General</c:formatCode>
                <c:ptCount val="10"/>
                <c:pt idx="0">
                  <c:v>7.6</c:v>
                </c:pt>
                <c:pt idx="1">
                  <c:v>9.6</c:v>
                </c:pt>
                <c:pt idx="2">
                  <c:v>15</c:v>
                </c:pt>
                <c:pt idx="3">
                  <c:v>19.5</c:v>
                </c:pt>
                <c:pt idx="4">
                  <c:v>15.7</c:v>
                </c:pt>
                <c:pt idx="5">
                  <c:v>22.6</c:v>
                </c:pt>
                <c:pt idx="6">
                  <c:v>37.799999999999997</c:v>
                </c:pt>
                <c:pt idx="7">
                  <c:v>53</c:v>
                </c:pt>
                <c:pt idx="8">
                  <c:v>37.9</c:v>
                </c:pt>
                <c:pt idx="9">
                  <c:v>41.9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1628208"/>
        <c:axId val="761630560"/>
      </c:lineChart>
      <c:catAx>
        <c:axId val="7616274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761627816"/>
        <c:crosses val="autoZero"/>
        <c:auto val="1"/>
        <c:lblAlgn val="ctr"/>
        <c:lblOffset val="100"/>
        <c:noMultiLvlLbl val="0"/>
      </c:catAx>
      <c:valAx>
        <c:axId val="761627816"/>
        <c:scaling>
          <c:orientation val="minMax"/>
          <c:min val="8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one"/>
        <c:spPr>
          <a:ln>
            <a:noFill/>
          </a:ln>
        </c:spPr>
        <c:crossAx val="761627424"/>
        <c:crosses val="autoZero"/>
        <c:crossBetween val="between"/>
      </c:valAx>
      <c:valAx>
        <c:axId val="761630560"/>
        <c:scaling>
          <c:orientation val="minMax"/>
          <c:max val="55"/>
        </c:scaling>
        <c:delete val="0"/>
        <c:axPos val="r"/>
        <c:numFmt formatCode="General" sourceLinked="1"/>
        <c:majorTickMark val="out"/>
        <c:minorTickMark val="none"/>
        <c:tickLblPos val="none"/>
        <c:spPr>
          <a:ln>
            <a:noFill/>
          </a:ln>
        </c:spPr>
        <c:crossAx val="761628208"/>
        <c:crosses val="max"/>
        <c:crossBetween val="between"/>
      </c:valAx>
      <c:catAx>
        <c:axId val="76162820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761630560"/>
        <c:crosses val="autoZero"/>
        <c:auto val="1"/>
        <c:lblAlgn val="ctr"/>
        <c:lblOffset val="100"/>
        <c:noMultiLvlLbl val="0"/>
      </c:catAx>
    </c:plotArea>
    <c:legend>
      <c:legendPos val="b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Урожайность, ц/га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ymbol val="circle"/>
            <c:size val="7"/>
            <c:spPr>
              <a:solidFill>
                <a:srgbClr val="92D050"/>
              </a:solidFill>
              <a:ln>
                <a:solidFill>
                  <a:srgbClr val="92D050"/>
                </a:solidFill>
              </a:ln>
            </c:spPr>
          </c:marker>
          <c:dLbls>
            <c:dLbl>
              <c:idx val="0"/>
              <c:layout>
                <c:manualLayout>
                  <c:x val="-6.2530930906666934E-2"/>
                  <c:y val="-1.05095382920416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0463786851965942E-2"/>
                  <c:y val="-6.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6877215662906145E-2"/>
                  <c:y val="-6.87498842721179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4.168728727111129E-2"/>
                  <c:y val="-7.34872051253564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4.0083930068376239E-2"/>
                  <c:y val="-7.18749999999999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3.6877215662906145E-2"/>
                  <c:y val="-8.1249999999999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3.3670501257436043E-2"/>
                  <c:y val="-7.18749999999999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4.0083930068376239E-2"/>
                  <c:y val="-8.43750000000000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4.6497358879316442E-2"/>
                  <c:y val="-6.56249999999999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3.2067144054699816E-3"/>
                  <c:y val="7.82245259785949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3.8480572865641188E-2"/>
                  <c:y val="-7.97729650409213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layout>
                <c:manualLayout>
                  <c:x val="-3.0463786851965942E-2"/>
                  <c:y val="-6.24641243565529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-1.6033572027349321E-3"/>
                  <c:y val="5.51154038440173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rgbClr val="92D05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Лист1!$B$1:$K$1</c:f>
              <c:strCache>
                <c:ptCount val="10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</c:strCache>
            </c:strRef>
          </c:cat>
          <c:val>
            <c:numRef>
              <c:f>Лист1!$B$2:$K$2</c:f>
              <c:numCache>
                <c:formatCode>General</c:formatCode>
                <c:ptCount val="10"/>
                <c:pt idx="0">
                  <c:v>9.4</c:v>
                </c:pt>
                <c:pt idx="1">
                  <c:v>14.9</c:v>
                </c:pt>
                <c:pt idx="2">
                  <c:v>14.2</c:v>
                </c:pt>
                <c:pt idx="3">
                  <c:v>15.3</c:v>
                </c:pt>
                <c:pt idx="4">
                  <c:v>15.9</c:v>
                </c:pt>
                <c:pt idx="5">
                  <c:v>19.5</c:v>
                </c:pt>
                <c:pt idx="6">
                  <c:v>21.6</c:v>
                </c:pt>
                <c:pt idx="7">
                  <c:v>21.2</c:v>
                </c:pt>
                <c:pt idx="8">
                  <c:v>25.2</c:v>
                </c:pt>
                <c:pt idx="9">
                  <c:v>24.4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1642320"/>
        <c:axId val="761634480"/>
      </c:lineChart>
      <c:lineChart>
        <c:grouping val="standard"/>
        <c:varyColors val="0"/>
        <c:ser>
          <c:idx val="1"/>
          <c:order val="1"/>
          <c:tx>
            <c:strRef>
              <c:f>Лист1!$A$3</c:f>
              <c:strCache>
                <c:ptCount val="1"/>
                <c:pt idx="0">
                  <c:v>Посевная площадь обработанная от болезней,  %</c:v>
                </c:pt>
              </c:strCache>
            </c:strRef>
          </c:tx>
          <c:spPr>
            <a:ln>
              <a:solidFill>
                <a:schemeClr val="accent5">
                  <a:lumMod val="60000"/>
                  <a:lumOff val="40000"/>
                </a:schemeClr>
              </a:solidFill>
            </a:ln>
          </c:spPr>
          <c:marker>
            <c:symbol val="circle"/>
            <c:size val="7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3.5273858460171094E-2"/>
                  <c:y val="-6.86781329852238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7257072446495844E-2"/>
                  <c:y val="5.54576690552901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7257072446495844E-2"/>
                  <c:y val="4.13096461504277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4.168728727111129E-2"/>
                  <c:y val="5.34315631596489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2826857621880397E-2"/>
                  <c:y val="5.31249999999999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4.8100716082051485E-3"/>
                  <c:y val="1.43551758137984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2.2447000838290695E-2"/>
                  <c:y val="7.57204639299337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3.2067144054700992E-3"/>
                  <c:y val="2.18749999999999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2.0843643635555645E-2"/>
                  <c:y val="-5.14410435877495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layout>
                <c:manualLayout>
                  <c:x val="-1.122350041914523E-2"/>
                  <c:y val="-5.51154038440173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5">
                        <a:lumMod val="60000"/>
                        <a:lumOff val="40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Лист1!$B$1:$K$1</c:f>
              <c:strCache>
                <c:ptCount val="10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</c:strCache>
            </c:strRef>
          </c:cat>
          <c:val>
            <c:numRef>
              <c:f>Лист1!$B$3:$K$3</c:f>
              <c:numCache>
                <c:formatCode>General</c:formatCode>
                <c:ptCount val="10"/>
                <c:pt idx="0">
                  <c:v>7.1</c:v>
                </c:pt>
                <c:pt idx="1">
                  <c:v>8.9</c:v>
                </c:pt>
                <c:pt idx="2">
                  <c:v>9.3000000000000007</c:v>
                </c:pt>
                <c:pt idx="3">
                  <c:v>10.4</c:v>
                </c:pt>
                <c:pt idx="4">
                  <c:v>12.4</c:v>
                </c:pt>
                <c:pt idx="5">
                  <c:v>17.600000000000001</c:v>
                </c:pt>
                <c:pt idx="6">
                  <c:v>24</c:v>
                </c:pt>
                <c:pt idx="7">
                  <c:v>15.9</c:v>
                </c:pt>
                <c:pt idx="8">
                  <c:v>27.3</c:v>
                </c:pt>
                <c:pt idx="9">
                  <c:v>43.5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1637224"/>
        <c:axId val="761634872"/>
      </c:lineChart>
      <c:catAx>
        <c:axId val="7616423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761634480"/>
        <c:crosses val="autoZero"/>
        <c:auto val="1"/>
        <c:lblAlgn val="ctr"/>
        <c:lblOffset val="100"/>
        <c:noMultiLvlLbl val="0"/>
      </c:catAx>
      <c:valAx>
        <c:axId val="761634480"/>
        <c:scaling>
          <c:orientation val="minMax"/>
          <c:min val="8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one"/>
        <c:spPr>
          <a:ln>
            <a:noFill/>
          </a:ln>
        </c:spPr>
        <c:crossAx val="761642320"/>
        <c:crosses val="autoZero"/>
        <c:crossBetween val="between"/>
      </c:valAx>
      <c:valAx>
        <c:axId val="761634872"/>
        <c:scaling>
          <c:orientation val="minMax"/>
          <c:min val="0"/>
        </c:scaling>
        <c:delete val="0"/>
        <c:axPos val="r"/>
        <c:numFmt formatCode="General" sourceLinked="1"/>
        <c:majorTickMark val="out"/>
        <c:minorTickMark val="none"/>
        <c:tickLblPos val="none"/>
        <c:spPr>
          <a:ln>
            <a:noFill/>
          </a:ln>
        </c:spPr>
        <c:crossAx val="761637224"/>
        <c:crosses val="max"/>
        <c:crossBetween val="between"/>
      </c:valAx>
      <c:catAx>
        <c:axId val="76163722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761634872"/>
        <c:crosses val="autoZero"/>
        <c:auto val="1"/>
        <c:lblAlgn val="ctr"/>
        <c:lblOffset val="100"/>
        <c:noMultiLvlLbl val="0"/>
      </c:catAx>
    </c:plotArea>
    <c:legend>
      <c:legendPos val="b"/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ru-RU" dirty="0" smtClean="0"/>
              <a:t>Техника </a:t>
            </a:r>
            <a:r>
              <a:rPr lang="ru-RU" dirty="0"/>
              <a:t>младше 5 </a:t>
            </a:r>
            <a:r>
              <a:rPr lang="ru-RU" dirty="0" smtClean="0"/>
              <a:t>лет</a:t>
            </a:r>
          </a:p>
          <a:p>
            <a:pPr>
              <a:defRPr sz="1200"/>
            </a:pPr>
            <a:r>
              <a:rPr lang="ru-RU" dirty="0" smtClean="0"/>
              <a:t>2022 год</a:t>
            </a:r>
            <a:endParaRPr lang="ru-RU" dirty="0"/>
          </a:p>
        </c:rich>
      </c:tx>
      <c:layout>
        <c:manualLayout>
          <c:xMode val="edge"/>
          <c:yMode val="edge"/>
          <c:x val="0.18535488239202405"/>
          <c:y val="2.8221605546294892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6511850632276437"/>
          <c:y val="0.30261167467520911"/>
          <c:w val="0.64685675357059091"/>
          <c:h val="0.66119951609901362"/>
        </c:manualLayout>
      </c:layout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4142287978154308"/>
          <c:y val="6.4829806675381796E-2"/>
          <c:w val="0.73692448015757561"/>
          <c:h val="0.8703403866492364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Тракторы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latin typeface="+mj-lt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2012</c:v>
                </c:pt>
                <c:pt idx="1">
                  <c:v>2022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14</c:v>
                </c:pt>
                <c:pt idx="1">
                  <c:v>22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З/у комбайны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2012</c:v>
                </c:pt>
                <c:pt idx="1">
                  <c:v>2022</c:v>
                </c:pt>
              </c:numCache>
            </c:num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30</c:v>
                </c:pt>
                <c:pt idx="1">
                  <c:v>40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К/у комбайны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latin typeface="+mj-lt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2012</c:v>
                </c:pt>
                <c:pt idx="1">
                  <c:v>2022</c:v>
                </c:pt>
              </c:numCache>
            </c:num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30</c:v>
                </c:pt>
                <c:pt idx="1">
                  <c:v>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19091608"/>
        <c:axId val="719088472"/>
      </c:barChart>
      <c:catAx>
        <c:axId val="71909160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+mn-lt"/>
              </a:defRPr>
            </a:pPr>
            <a:endParaRPr lang="ru-RU"/>
          </a:p>
        </c:txPr>
        <c:crossAx val="719088472"/>
        <c:crosses val="autoZero"/>
        <c:auto val="1"/>
        <c:lblAlgn val="ctr"/>
        <c:lblOffset val="100"/>
        <c:noMultiLvlLbl val="0"/>
      </c:catAx>
      <c:valAx>
        <c:axId val="719088472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7190916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599005166386569"/>
          <c:y val="0.36938058423672643"/>
          <c:w val="0.33559122611700731"/>
          <c:h val="0.53421217479161409"/>
        </c:manualLayout>
      </c:layout>
      <c:overlay val="0"/>
      <c:txPr>
        <a:bodyPr/>
        <a:lstStyle/>
        <a:p>
          <a:pPr>
            <a:defRPr>
              <a:latin typeface="+mn-lt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0.53314</cdr:x>
      <cdr:y>0.80926</cdr:y>
    </cdr:from>
    <cdr:to>
      <cdr:x>0.73177</cdr:x>
      <cdr:y>0.88758</cdr:y>
    </cdr:to>
    <cdr:sp macro="" textlink="">
      <cdr:nvSpPr>
        <cdr:cNvPr id="2" name="Овал 1"/>
        <cdr:cNvSpPr/>
      </cdr:nvSpPr>
      <cdr:spPr>
        <a:xfrm xmlns:a="http://schemas.openxmlformats.org/drawingml/2006/main">
          <a:off x="1944216" y="2232248"/>
          <a:ext cx="724329" cy="216024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0.21547</cdr:x>
      <cdr:y>0.4369</cdr:y>
    </cdr:from>
    <cdr:to>
      <cdr:x>0.27715</cdr:x>
      <cdr:y>0.5278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44648" y="1337071"/>
          <a:ext cx="470794" cy="2781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34,7</a:t>
          </a:r>
          <a:endParaRPr lang="ru-RU" sz="16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0.51887</cdr:x>
      <cdr:y>0.11268</cdr:y>
    </cdr:from>
    <cdr:to>
      <cdr:x>0.63705</cdr:x>
      <cdr:y>0.28314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960440" y="344837"/>
          <a:ext cx="902050" cy="5216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Оценка </a:t>
          </a:r>
        </a:p>
        <a:p xmlns:a="http://schemas.openxmlformats.org/drawingml/2006/main">
          <a:pPr algn="ctr"/>
          <a:r>
            <a:rPr lang="ru-RU" sz="1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40,0</a:t>
          </a:r>
          <a:endParaRPr lang="ru-RU" sz="14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6EDE49-D5DF-43FB-BA8E-559B6359DAC9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3FF37B-BE06-4D30-AAC2-C1BE4F7011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6200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3FF37B-BE06-4D30-AAC2-C1BE4F70112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459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indent="457200"/>
            <a:r>
              <a:rPr lang="ru-RU" sz="1200" b="1" dirty="0" smtClean="0">
                <a:cs typeface="Times New Roman" pitchFamily="18" charset="0"/>
              </a:rPr>
              <a:t>1. </a:t>
            </a:r>
            <a:r>
              <a:rPr lang="ru-RU" sz="1200" dirty="0" smtClean="0">
                <a:solidFill>
                  <a:prstClr val="black"/>
                </a:solidFill>
                <a:cs typeface="Times New Roman" pitchFamily="18" charset="0"/>
              </a:rPr>
              <a:t>Программа субсидирования зерносушильного и зерноочистительного оборудования</a:t>
            </a:r>
          </a:p>
          <a:p>
            <a:r>
              <a:rPr lang="ru-RU" sz="1200" kern="1200" dirty="0" smtClean="0">
                <a:solidFill>
                  <a:prstClr val="black"/>
                </a:solidFill>
                <a:latin typeface="+mn-lt"/>
                <a:ea typeface="+mn-ea"/>
                <a:cs typeface="Times New Roman" pitchFamily="18" charset="0"/>
              </a:rPr>
              <a:t>В </a:t>
            </a:r>
            <a:r>
              <a:rPr lang="ru-RU" sz="1200" b="1" kern="1200" dirty="0" smtClean="0">
                <a:solidFill>
                  <a:prstClr val="black"/>
                </a:solidFill>
                <a:latin typeface="+mn-lt"/>
                <a:ea typeface="+mn-ea"/>
                <a:cs typeface="Times New Roman" pitchFamily="18" charset="0"/>
              </a:rPr>
              <a:t>2021</a:t>
            </a:r>
            <a:r>
              <a:rPr lang="ru-RU" sz="1200" kern="1200" dirty="0" smtClean="0">
                <a:solidFill>
                  <a:prstClr val="black"/>
                </a:solidFill>
                <a:latin typeface="+mn-lt"/>
                <a:ea typeface="+mn-ea"/>
                <a:cs typeface="Times New Roman" pitchFamily="18" charset="0"/>
              </a:rPr>
              <a:t> году установлено </a:t>
            </a:r>
            <a:r>
              <a:rPr lang="ru-RU" sz="1200" b="1" kern="1200" dirty="0" smtClean="0">
                <a:solidFill>
                  <a:srgbClr val="C0504D"/>
                </a:solidFill>
                <a:latin typeface="+mn-lt"/>
                <a:ea typeface="+mn-ea"/>
                <a:cs typeface="Times New Roman" pitchFamily="18" charset="0"/>
              </a:rPr>
              <a:t>16 ед. </a:t>
            </a:r>
            <a:r>
              <a:rPr lang="ru-RU" sz="1200" kern="1200" dirty="0" smtClean="0">
                <a:solidFill>
                  <a:prstClr val="black"/>
                </a:solidFill>
                <a:latin typeface="+mn-lt"/>
                <a:ea typeface="+mn-ea"/>
                <a:cs typeface="Times New Roman" pitchFamily="18" charset="0"/>
              </a:rPr>
              <a:t>новых сушильных комплексов (</a:t>
            </a:r>
            <a:r>
              <a:rPr lang="ru-RU" sz="1200" b="1" kern="1200" dirty="0" smtClean="0">
                <a:solidFill>
                  <a:srgbClr val="C0504D"/>
                </a:solidFill>
                <a:latin typeface="+mn-lt"/>
                <a:ea typeface="+mn-ea"/>
                <a:cs typeface="Times New Roman" pitchFamily="18" charset="0"/>
              </a:rPr>
              <a:t>18%</a:t>
            </a:r>
            <a:r>
              <a:rPr lang="ru-RU" sz="1200" kern="1200" dirty="0" smtClean="0">
                <a:solidFill>
                  <a:prstClr val="black"/>
                </a:solidFill>
                <a:latin typeface="+mn-lt"/>
                <a:ea typeface="+mn-ea"/>
                <a:cs typeface="Times New Roman" pitchFamily="18" charset="0"/>
              </a:rPr>
              <a:t> от общего количества)</a:t>
            </a:r>
          </a:p>
          <a:p>
            <a:r>
              <a:rPr lang="ru-RU" sz="1200" kern="1200" dirty="0" smtClean="0">
                <a:solidFill>
                  <a:prstClr val="black"/>
                </a:solidFill>
                <a:latin typeface="+mn-lt"/>
                <a:ea typeface="+mn-ea"/>
                <a:cs typeface="Times New Roman" pitchFamily="18" charset="0"/>
              </a:rPr>
              <a:t>В </a:t>
            </a:r>
            <a:r>
              <a:rPr lang="ru-RU" sz="1200" b="1" kern="1200" dirty="0" smtClean="0">
                <a:solidFill>
                  <a:prstClr val="black"/>
                </a:solidFill>
                <a:latin typeface="+mn-lt"/>
                <a:ea typeface="+mn-ea"/>
                <a:cs typeface="Times New Roman" pitchFamily="18" charset="0"/>
              </a:rPr>
              <a:t>2022</a:t>
            </a:r>
            <a:r>
              <a:rPr lang="ru-RU" sz="1200" kern="1200" dirty="0" smtClean="0">
                <a:solidFill>
                  <a:prstClr val="black"/>
                </a:solidFill>
                <a:latin typeface="+mn-lt"/>
                <a:ea typeface="+mn-ea"/>
                <a:cs typeface="Times New Roman" pitchFamily="18" charset="0"/>
              </a:rPr>
              <a:t> году запланирована установка </a:t>
            </a:r>
            <a:r>
              <a:rPr lang="ru-RU" sz="1200" b="1" kern="1200" dirty="0" smtClean="0">
                <a:solidFill>
                  <a:srgbClr val="C0504D"/>
                </a:solidFill>
                <a:latin typeface="+mn-lt"/>
                <a:ea typeface="+mn-ea"/>
                <a:cs typeface="Times New Roman" pitchFamily="18" charset="0"/>
              </a:rPr>
              <a:t>8 ед.</a:t>
            </a:r>
            <a:r>
              <a:rPr lang="ru-RU" sz="1200" kern="1200" dirty="0" smtClean="0">
                <a:solidFill>
                  <a:prstClr val="black"/>
                </a:solidFill>
                <a:latin typeface="+mn-lt"/>
                <a:ea typeface="+mn-ea"/>
                <a:cs typeface="Times New Roman" pitchFamily="18" charset="0"/>
              </a:rPr>
              <a:t> сушильных комплексов</a:t>
            </a:r>
          </a:p>
          <a:p>
            <a:pPr marL="360000" algn="just"/>
            <a:r>
              <a:rPr lang="ru-RU" sz="1200" b="1" dirty="0" smtClean="0">
                <a:solidFill>
                  <a:prstClr val="black"/>
                </a:solidFill>
                <a:cs typeface="Times New Roman" pitchFamily="18" charset="0"/>
              </a:rPr>
              <a:t>2. </a:t>
            </a:r>
            <a:r>
              <a:rPr lang="ru-RU" sz="1200" dirty="0" smtClean="0">
                <a:solidFill>
                  <a:prstClr val="black"/>
                </a:solidFill>
                <a:cs typeface="Times New Roman" pitchFamily="18" charset="0"/>
              </a:rPr>
              <a:t>Программа субсидирования техники и оборудования для производства и хранения картофеля и овощей открытого грунта </a:t>
            </a:r>
          </a:p>
          <a:p>
            <a:pPr algn="just"/>
            <a:r>
              <a:rPr lang="ru-RU" sz="1200" dirty="0" smtClean="0">
                <a:solidFill>
                  <a:prstClr val="black"/>
                </a:solidFill>
                <a:cs typeface="Times New Roman" pitchFamily="18" charset="0"/>
              </a:rPr>
              <a:t>За период с </a:t>
            </a:r>
            <a:r>
              <a:rPr lang="ru-RU" sz="1200" b="1" dirty="0" smtClean="0">
                <a:solidFill>
                  <a:prstClr val="black"/>
                </a:solidFill>
                <a:cs typeface="Times New Roman" pitchFamily="18" charset="0"/>
              </a:rPr>
              <a:t>2019-2021</a:t>
            </a:r>
            <a:r>
              <a:rPr lang="ru-RU" sz="1200" dirty="0" smtClean="0">
                <a:solidFill>
                  <a:prstClr val="black"/>
                </a:solidFill>
                <a:cs typeface="Times New Roman" pitchFamily="18" charset="0"/>
              </a:rPr>
              <a:t> гг. было приобретено </a:t>
            </a:r>
            <a:r>
              <a:rPr lang="ru-RU" sz="1200" b="1" dirty="0" smtClean="0">
                <a:solidFill>
                  <a:srgbClr val="C0504D"/>
                </a:solidFill>
                <a:cs typeface="Times New Roman" pitchFamily="18" charset="0"/>
              </a:rPr>
              <a:t>3 ед. </a:t>
            </a:r>
            <a:r>
              <a:rPr lang="ru-RU" sz="1200" dirty="0" smtClean="0">
                <a:solidFill>
                  <a:prstClr val="black"/>
                </a:solidFill>
                <a:cs typeface="Times New Roman" pitchFamily="18" charset="0"/>
              </a:rPr>
              <a:t>картофелеуборочных комбайнов, </a:t>
            </a:r>
          </a:p>
          <a:p>
            <a:pPr algn="just"/>
            <a:r>
              <a:rPr lang="ru-RU" sz="1200" b="1" dirty="0" smtClean="0">
                <a:solidFill>
                  <a:srgbClr val="C0504D"/>
                </a:solidFill>
                <a:cs typeface="Times New Roman" pitchFamily="18" charset="0"/>
              </a:rPr>
              <a:t>1 ед. </a:t>
            </a:r>
            <a:r>
              <a:rPr lang="ru-RU" sz="1200" dirty="0" err="1" smtClean="0">
                <a:solidFill>
                  <a:prstClr val="black"/>
                </a:solidFill>
                <a:cs typeface="Times New Roman" pitchFamily="18" charset="0"/>
              </a:rPr>
              <a:t>капустоуборочный</a:t>
            </a:r>
            <a:r>
              <a:rPr lang="ru-RU" sz="1200" dirty="0" smtClean="0">
                <a:solidFill>
                  <a:prstClr val="black"/>
                </a:solidFill>
                <a:cs typeface="Times New Roman" pitchFamily="18" charset="0"/>
              </a:rPr>
              <a:t> комбайн </a:t>
            </a:r>
          </a:p>
          <a:p>
            <a:pPr algn="just"/>
            <a:r>
              <a:rPr lang="ru-RU" sz="1200" dirty="0" smtClean="0">
                <a:solidFill>
                  <a:prstClr val="black"/>
                </a:solidFill>
                <a:cs typeface="Times New Roman" pitchFamily="18" charset="0"/>
              </a:rPr>
              <a:t>В </a:t>
            </a:r>
            <a:r>
              <a:rPr lang="ru-RU" sz="1200" b="1" dirty="0" smtClean="0">
                <a:solidFill>
                  <a:prstClr val="black"/>
                </a:solidFill>
                <a:cs typeface="Times New Roman" pitchFamily="18" charset="0"/>
              </a:rPr>
              <a:t>2022</a:t>
            </a:r>
            <a:r>
              <a:rPr lang="ru-RU" sz="1200" dirty="0" smtClean="0">
                <a:solidFill>
                  <a:prstClr val="black"/>
                </a:solidFill>
                <a:cs typeface="Times New Roman" pitchFamily="18" charset="0"/>
              </a:rPr>
              <a:t> запланировано приобретение </a:t>
            </a:r>
            <a:r>
              <a:rPr lang="ru-RU" sz="1200" b="1" dirty="0" smtClean="0">
                <a:solidFill>
                  <a:srgbClr val="C0504D"/>
                </a:solidFill>
                <a:cs typeface="Times New Roman" pitchFamily="18" charset="0"/>
              </a:rPr>
              <a:t>5 ед</a:t>
            </a:r>
            <a:r>
              <a:rPr lang="ru-RU" sz="1200" dirty="0" smtClean="0">
                <a:solidFill>
                  <a:prstClr val="black"/>
                </a:solidFill>
                <a:cs typeface="Times New Roman" pitchFamily="18" charset="0"/>
              </a:rPr>
              <a:t>. картофелеуборочных комбайнов, </a:t>
            </a:r>
          </a:p>
          <a:p>
            <a:pPr algn="just"/>
            <a:r>
              <a:rPr lang="ru-RU" sz="1200" b="1" dirty="0" smtClean="0">
                <a:solidFill>
                  <a:srgbClr val="C0504D"/>
                </a:solidFill>
                <a:cs typeface="Times New Roman" pitchFamily="18" charset="0"/>
              </a:rPr>
              <a:t>2 ед. </a:t>
            </a:r>
            <a:r>
              <a:rPr lang="ru-RU" sz="1200" dirty="0" err="1" smtClean="0">
                <a:solidFill>
                  <a:prstClr val="black"/>
                </a:solidFill>
                <a:cs typeface="Times New Roman" pitchFamily="18" charset="0"/>
              </a:rPr>
              <a:t>капустоуборчных</a:t>
            </a:r>
            <a:r>
              <a:rPr lang="ru-RU" sz="1200" dirty="0" smtClean="0">
                <a:solidFill>
                  <a:prstClr val="black"/>
                </a:solidFill>
                <a:cs typeface="Times New Roman" pitchFamily="18" charset="0"/>
              </a:rPr>
              <a:t> комбайнов, </a:t>
            </a:r>
            <a:r>
              <a:rPr lang="ru-RU" sz="1200" b="1" dirty="0" smtClean="0">
                <a:solidFill>
                  <a:srgbClr val="C0504D"/>
                </a:solidFill>
                <a:cs typeface="Times New Roman" pitchFamily="18" charset="0"/>
              </a:rPr>
              <a:t>1</a:t>
            </a:r>
            <a:r>
              <a:rPr lang="ru-RU" sz="1200" dirty="0" smtClean="0">
                <a:solidFill>
                  <a:prstClr val="black"/>
                </a:solidFill>
                <a:cs typeface="Times New Roman" pitchFamily="18" charset="0"/>
              </a:rPr>
              <a:t> </a:t>
            </a:r>
            <a:r>
              <a:rPr lang="ru-RU" sz="1200" dirty="0" err="1" smtClean="0">
                <a:solidFill>
                  <a:prstClr val="black"/>
                </a:solidFill>
                <a:cs typeface="Times New Roman" pitchFamily="18" charset="0"/>
              </a:rPr>
              <a:t>морковоуборочный</a:t>
            </a:r>
            <a:r>
              <a:rPr lang="ru-RU" sz="1200" dirty="0" smtClean="0">
                <a:solidFill>
                  <a:prstClr val="black"/>
                </a:solidFill>
                <a:cs typeface="Times New Roman" pitchFamily="18" charset="0"/>
              </a:rPr>
              <a:t> комбайн</a:t>
            </a:r>
            <a:endParaRPr lang="ru-RU" sz="1400" kern="1200" dirty="0" smtClean="0">
              <a:solidFill>
                <a:prstClr val="black"/>
              </a:solidFill>
              <a:latin typeface="+mn-lt"/>
              <a:ea typeface="+mn-ea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3FF37B-BE06-4D30-AAC2-C1BE4F701125}" type="slidenum">
              <a:rPr lang="ru-RU" smtClean="0">
                <a:solidFill>
                  <a:prstClr val="black"/>
                </a:solidFill>
              </a:rPr>
              <a:pPr/>
              <a:t>13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2366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3FF37B-BE06-4D30-AAC2-C1BE4F701125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236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594719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5661248"/>
            <a:ext cx="7632848" cy="9136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A60B2-EA38-424B-AE45-4BCE6BC9801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181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B38F5-1F2E-42B4-8963-77E71E31CD8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A60B2-EA38-424B-AE45-4BCE6BC9801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7" name="Прямая соединительная линия 6"/>
          <p:cNvCxnSpPr/>
          <p:nvPr userDrawn="1"/>
        </p:nvCxnSpPr>
        <p:spPr>
          <a:xfrm>
            <a:off x="0" y="116632"/>
            <a:ext cx="9144000" cy="0"/>
          </a:xfrm>
          <a:prstGeom prst="line">
            <a:avLst/>
          </a:prstGeom>
          <a:ln w="12700">
            <a:solidFill>
              <a:srgbClr val="FAC09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8040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B38F5-1F2E-42B4-8963-77E71E31CD8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A60B2-EA38-424B-AE45-4BCE6BC9801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927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B38F5-1F2E-42B4-8963-77E71E31CD8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A60B2-EA38-424B-AE45-4BCE6BC9801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076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B38F5-1F2E-42B4-8963-77E71E31CD8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A60B2-EA38-424B-AE45-4BCE6BC9801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021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B38F5-1F2E-42B4-8963-77E71E31CD8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A60B2-EA38-424B-AE45-4BCE6BC9801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629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B38F5-1F2E-42B4-8963-77E71E31CD8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A60B2-EA38-424B-AE45-4BCE6BC9801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938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B38F5-1F2E-42B4-8963-77E71E31CD8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A60B2-EA38-424B-AE45-4BCE6BC9801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360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B38F5-1F2E-42B4-8963-77E71E31CD8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A60B2-EA38-424B-AE45-4BCE6BC9801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19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B38F5-1F2E-42B4-8963-77E71E31CD8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A60B2-EA38-424B-AE45-4BCE6BC9801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098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B38F5-1F2E-42B4-8963-77E71E31CD8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A60B2-EA38-424B-AE45-4BCE6BC9801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90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052736"/>
            <a:ext cx="8496944" cy="5328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B38F5-1F2E-42B4-8963-77E71E31CD8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A60B2-EA38-424B-AE45-4BCE6BC9801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\\10.0.15.45\Agroserv\ПРЕСС-ЦЕНТР\МЕРОПРИЯТИЯ-2022\Агрономическое собрание\Презентации\полоса.pn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53336"/>
            <a:ext cx="9144000" cy="4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913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2400" kern="1200">
          <a:solidFill>
            <a:srgbClr val="007434"/>
          </a:solidFill>
          <a:latin typeface="Impact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360000" indent="0" algn="l" defTabSz="914400" rtl="0" eaLnBrk="1" latinLnBrk="0" hangingPunct="1">
        <a:spcBef>
          <a:spcPct val="20000"/>
        </a:spcBef>
        <a:buFont typeface="Arial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3.xml"/><Relationship Id="rId4" Type="http://schemas.openxmlformats.org/officeDocument/2006/relationships/chart" Target="../charts/char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8.xml"/><Relationship Id="rId5" Type="http://schemas.openxmlformats.org/officeDocument/2006/relationships/chart" Target="../charts/chart17.xml"/><Relationship Id="rId4" Type="http://schemas.openxmlformats.org/officeDocument/2006/relationships/chart" Target="../charts/char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740080" cy="2594719"/>
          </a:xfrm>
        </p:spPr>
        <p:txBody>
          <a:bodyPr anchor="ctr">
            <a:normAutofit/>
          </a:bodyPr>
          <a:lstStyle/>
          <a:p>
            <a:r>
              <a:rPr lang="ru-RU" sz="3100" b="1" kern="0" dirty="0">
                <a:solidFill>
                  <a:srgbClr val="663300"/>
                </a:solidFill>
                <a:latin typeface="+mn-lt"/>
                <a:ea typeface="+mn-ea"/>
                <a:cs typeface="+mn-cs"/>
              </a:rPr>
              <a:t>Проблемы, задачи, перспективы растениеводства сельскохозяйственных культур </a:t>
            </a:r>
            <a:br>
              <a:rPr lang="ru-RU" sz="3100" b="1" kern="0" dirty="0">
                <a:solidFill>
                  <a:srgbClr val="663300"/>
                </a:solidFill>
                <a:latin typeface="+mn-lt"/>
                <a:ea typeface="+mn-ea"/>
                <a:cs typeface="+mn-cs"/>
              </a:rPr>
            </a:br>
            <a:r>
              <a:rPr lang="ru-RU" sz="3100" b="1" kern="0" dirty="0">
                <a:solidFill>
                  <a:srgbClr val="663300"/>
                </a:solidFill>
                <a:latin typeface="+mn-lt"/>
                <a:ea typeface="+mn-ea"/>
                <a:cs typeface="+mn-cs"/>
              </a:rPr>
              <a:t>в Томской области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5013176"/>
            <a:ext cx="8092008" cy="615553"/>
          </a:xfrm>
          <a:prstGeom prst="rect">
            <a:avLst/>
          </a:prstGeom>
          <a:solidFill>
            <a:sysClr val="window" lastClr="FFFFFF">
              <a:alpha val="10000"/>
            </a:sysClr>
          </a:solidFill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ru-RU" sz="2000" kern="0" dirty="0">
                <a:solidFill>
                  <a:prstClr val="black"/>
                </a:solidFill>
              </a:rPr>
              <a:t>САВЕНКО Александр Валентинович</a:t>
            </a:r>
            <a:endParaRPr kumimoji="0" lang="ru-RU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  <a:p>
            <a:pPr lvl="0" algn="r"/>
            <a:r>
              <a:rPr lang="ru-RU" sz="1400" i="1" kern="0" dirty="0">
                <a:solidFill>
                  <a:prstClr val="black"/>
                </a:solidFill>
              </a:rPr>
              <a:t>заместитель начальника Департамента - председатель комитета по производству (г. Томск)</a:t>
            </a:r>
            <a:endParaRPr kumimoji="0" lang="ru-RU" sz="1400" b="0" i="1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0692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34764561"/>
              </p:ext>
            </p:extLst>
          </p:nvPr>
        </p:nvGraphicFramePr>
        <p:xfrm>
          <a:off x="566922" y="836712"/>
          <a:ext cx="7848600" cy="4695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Рентабельность </a:t>
            </a:r>
            <a:r>
              <a:rPr lang="ru-RU" dirty="0"/>
              <a:t>1 га пашни</a:t>
            </a:r>
          </a:p>
        </p:txBody>
      </p:sp>
    </p:spTree>
    <p:extLst>
      <p:ext uri="{BB962C8B-B14F-4D97-AF65-F5344CB8AC3E}">
        <p14:creationId xmlns:p14="http://schemas.microsoft.com/office/powerpoint/2010/main" val="297955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51709" y="827420"/>
            <a:ext cx="5448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+mj-lt"/>
                <a:cs typeface="Times New Roman" panose="02020603050405020304" pitchFamily="18" charset="0"/>
              </a:rPr>
              <a:t>Площадь под зерновыми и зернобобовыми тыс. га</a:t>
            </a:r>
            <a:endParaRPr lang="ru-RU" b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03848" y="3628840"/>
            <a:ext cx="32306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cs typeface="Times New Roman" panose="02020603050405020304" pitchFamily="18" charset="0"/>
              </a:rPr>
              <a:t>Количество предприятий (шт.)</a:t>
            </a:r>
            <a:endParaRPr lang="ru-RU" b="1" dirty="0"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4945166"/>
              </p:ext>
            </p:extLst>
          </p:nvPr>
        </p:nvGraphicFramePr>
        <p:xfrm>
          <a:off x="167354" y="3779748"/>
          <a:ext cx="8713103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3582873"/>
              </p:ext>
            </p:extLst>
          </p:nvPr>
        </p:nvGraphicFramePr>
        <p:xfrm>
          <a:off x="179512" y="1012086"/>
          <a:ext cx="8820472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2782"/>
          </a:xfrm>
        </p:spPr>
        <p:txBody>
          <a:bodyPr/>
          <a:lstStyle/>
          <a:p>
            <a:r>
              <a:rPr lang="ru-RU" dirty="0"/>
              <a:t>Эффективность использования 1 га</a:t>
            </a:r>
          </a:p>
        </p:txBody>
      </p:sp>
    </p:spTree>
    <p:extLst>
      <p:ext uri="{BB962C8B-B14F-4D97-AF65-F5344CB8AC3E}">
        <p14:creationId xmlns:p14="http://schemas.microsoft.com/office/powerpoint/2010/main" val="2939070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987028694"/>
              </p:ext>
            </p:extLst>
          </p:nvPr>
        </p:nvGraphicFramePr>
        <p:xfrm>
          <a:off x="-59012" y="692696"/>
          <a:ext cx="9023500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0" y="179391"/>
            <a:ext cx="9143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+mj-lt"/>
                <a:cs typeface="Times New Roman" panose="02020603050405020304" pitchFamily="18" charset="0"/>
              </a:rPr>
              <a:t>Сортообновление</a:t>
            </a:r>
            <a:endParaRPr lang="ru-RU" b="1" dirty="0">
              <a:latin typeface="+mj-lt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2375765453"/>
              </p:ext>
            </p:extLst>
          </p:nvPr>
        </p:nvGraphicFramePr>
        <p:xfrm>
          <a:off x="91163" y="3573016"/>
          <a:ext cx="8791532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346035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+mj-lt"/>
                <a:cs typeface="Times New Roman" panose="02020603050405020304" pitchFamily="18" charset="0"/>
              </a:rPr>
              <a:t>Кондиционность</a:t>
            </a:r>
            <a:endParaRPr lang="ru-RU" b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5292080" y="3306099"/>
            <a:ext cx="3384376" cy="158417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5115870" y="620688"/>
            <a:ext cx="3704602" cy="172819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88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154730138"/>
              </p:ext>
            </p:extLst>
          </p:nvPr>
        </p:nvGraphicFramePr>
        <p:xfrm>
          <a:off x="348757" y="844335"/>
          <a:ext cx="3549485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68340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prstClr val="black"/>
                </a:solidFill>
                <a:latin typeface="+mj-lt"/>
                <a:cs typeface="Times New Roman" pitchFamily="18" charset="0"/>
              </a:rPr>
              <a:t>Яровая пшеница</a:t>
            </a:r>
            <a:endParaRPr lang="ru-RU" b="1" dirty="0">
              <a:solidFill>
                <a:prstClr val="black"/>
              </a:solidFill>
              <a:latin typeface="+mj-lt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022340282"/>
              </p:ext>
            </p:extLst>
          </p:nvPr>
        </p:nvGraphicFramePr>
        <p:xfrm>
          <a:off x="5148064" y="1038293"/>
          <a:ext cx="3625629" cy="26143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3" name="Прямая со стрелкой 2"/>
          <p:cNvCxnSpPr/>
          <p:nvPr/>
        </p:nvCxnSpPr>
        <p:spPr>
          <a:xfrm>
            <a:off x="4067944" y="2003861"/>
            <a:ext cx="1008112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887924" y="1189932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+mj-lt"/>
                <a:cs typeface="Times New Roman" pitchFamily="18" charset="0"/>
              </a:rPr>
              <a:t>Увеличение доли импортных сортов на 2,3 %</a:t>
            </a:r>
            <a:endParaRPr lang="ru-RU" sz="1200" b="1" dirty="0">
              <a:latin typeface="+mj-lt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87924" y="1132367"/>
            <a:ext cx="1368152" cy="7160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7837589" y="1507236"/>
            <a:ext cx="504056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5560877" y="3281031"/>
            <a:ext cx="936104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0" y="370774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+mj-lt"/>
                <a:cs typeface="Times New Roman" pitchFamily="18" charset="0"/>
              </a:rPr>
              <a:t>Яровой ячмень</a:t>
            </a:r>
            <a:endParaRPr lang="ru-RU" b="1" dirty="0">
              <a:latin typeface="+mj-lt"/>
              <a:cs typeface="Times New Roman" pitchFamily="18" charset="0"/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1740905150"/>
              </p:ext>
            </p:extLst>
          </p:nvPr>
        </p:nvGraphicFramePr>
        <p:xfrm>
          <a:off x="539552" y="3874351"/>
          <a:ext cx="3503163" cy="2362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274121466"/>
              </p:ext>
            </p:extLst>
          </p:nvPr>
        </p:nvGraphicFramePr>
        <p:xfrm>
          <a:off x="5256076" y="3728933"/>
          <a:ext cx="3517617" cy="26044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3923928" y="4349740"/>
            <a:ext cx="139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+mj-lt"/>
                <a:cs typeface="Times New Roman" pitchFamily="18" charset="0"/>
              </a:rPr>
              <a:t>Увеличение доли импортных сортов на 9,7 %</a:t>
            </a:r>
            <a:endParaRPr lang="ru-RU" sz="1200" b="1" dirty="0">
              <a:latin typeface="+mj-lt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923928" y="4293096"/>
            <a:ext cx="1394976" cy="73808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573" y="5025368"/>
            <a:ext cx="11525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Овал 17"/>
          <p:cNvSpPr/>
          <p:nvPr/>
        </p:nvSpPr>
        <p:spPr>
          <a:xfrm>
            <a:off x="7257737" y="4353254"/>
            <a:ext cx="461463" cy="24302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5560877" y="5841060"/>
            <a:ext cx="1224136" cy="19835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0" y="188640"/>
            <a:ext cx="9143999" cy="562074"/>
          </a:xfrm>
        </p:spPr>
        <p:txBody>
          <a:bodyPr/>
          <a:lstStyle/>
          <a:p>
            <a:r>
              <a:rPr lang="ru-RU" dirty="0" smtClean="0"/>
              <a:t>Сорта, </a:t>
            </a:r>
            <a:r>
              <a:rPr lang="ru-RU" dirty="0"/>
              <a:t>высеваемые </a:t>
            </a:r>
            <a:r>
              <a:rPr lang="ru-RU" dirty="0" smtClean="0"/>
              <a:t>в </a:t>
            </a:r>
            <a:r>
              <a:rPr lang="ru-RU" dirty="0"/>
              <a:t>Томской </a:t>
            </a:r>
            <a:r>
              <a:rPr lang="ru-RU" dirty="0" smtClean="0"/>
              <a:t>области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1339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662663515"/>
              </p:ext>
            </p:extLst>
          </p:nvPr>
        </p:nvGraphicFramePr>
        <p:xfrm>
          <a:off x="204969" y="788690"/>
          <a:ext cx="3549485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87811927"/>
              </p:ext>
            </p:extLst>
          </p:nvPr>
        </p:nvGraphicFramePr>
        <p:xfrm>
          <a:off x="5332084" y="805354"/>
          <a:ext cx="3646722" cy="27583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334312898"/>
              </p:ext>
            </p:extLst>
          </p:nvPr>
        </p:nvGraphicFramePr>
        <p:xfrm>
          <a:off x="395536" y="3573016"/>
          <a:ext cx="3549485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823424548"/>
              </p:ext>
            </p:extLst>
          </p:nvPr>
        </p:nvGraphicFramePr>
        <p:xfrm>
          <a:off x="5364088" y="3645024"/>
          <a:ext cx="3646722" cy="27583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985448" y="692696"/>
            <a:ext cx="14318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+mj-lt"/>
                <a:cs typeface="Times New Roman" pitchFamily="18" charset="0"/>
              </a:rPr>
              <a:t>Яровой овес</a:t>
            </a:r>
            <a:endParaRPr lang="ru-RU" b="1" dirty="0">
              <a:latin typeface="+mj-lt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27984" y="3573016"/>
            <a:ext cx="735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+mj-lt"/>
                <a:cs typeface="Times New Roman" pitchFamily="18" charset="0"/>
              </a:rPr>
              <a:t>Горох</a:t>
            </a:r>
            <a:endParaRPr lang="ru-RU" b="1" dirty="0">
              <a:latin typeface="+mj-lt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95936" y="1412776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+mj-lt"/>
                <a:cs typeface="Times New Roman" pitchFamily="18" charset="0"/>
              </a:rPr>
              <a:t>Увеличение доли импортных сортов на  4 %</a:t>
            </a:r>
            <a:endParaRPr lang="ru-RU" sz="1200" b="1" dirty="0">
              <a:latin typeface="+mj-lt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018143" y="1412776"/>
            <a:ext cx="1368152" cy="6951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4198163" y="2204864"/>
            <a:ext cx="1008112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Овал 12"/>
          <p:cNvSpPr/>
          <p:nvPr/>
        </p:nvSpPr>
        <p:spPr>
          <a:xfrm>
            <a:off x="7515701" y="1766107"/>
            <a:ext cx="470264" cy="23303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3995936" y="4466490"/>
            <a:ext cx="1357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+mj-lt"/>
                <a:cs typeface="Times New Roman" pitchFamily="18" charset="0"/>
              </a:rPr>
              <a:t>Увеличение доли импортных сотов на 45,4 %</a:t>
            </a:r>
            <a:endParaRPr lang="ru-RU" sz="1200" b="1" dirty="0">
              <a:latin typeface="+mj-lt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985448" y="4437112"/>
            <a:ext cx="1368152" cy="73808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4134722" y="5373216"/>
            <a:ext cx="1008112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Овал 16"/>
          <p:cNvSpPr/>
          <p:nvPr/>
        </p:nvSpPr>
        <p:spPr>
          <a:xfrm>
            <a:off x="1835696" y="4221088"/>
            <a:ext cx="288032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2267744" y="5373216"/>
            <a:ext cx="864096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6804248" y="4437112"/>
            <a:ext cx="360040" cy="26102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7960625" y="3717032"/>
            <a:ext cx="499807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7164287" y="5481228"/>
            <a:ext cx="796337" cy="3240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5652120" y="6021288"/>
            <a:ext cx="1008112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Заголовок 6"/>
          <p:cNvSpPr>
            <a:spLocks noGrp="1"/>
          </p:cNvSpPr>
          <p:nvPr>
            <p:ph type="title"/>
          </p:nvPr>
        </p:nvSpPr>
        <p:spPr>
          <a:xfrm>
            <a:off x="0" y="188640"/>
            <a:ext cx="9143999" cy="562074"/>
          </a:xfrm>
        </p:spPr>
        <p:txBody>
          <a:bodyPr/>
          <a:lstStyle/>
          <a:p>
            <a:r>
              <a:rPr lang="ru-RU" dirty="0" smtClean="0"/>
              <a:t>Сорта, </a:t>
            </a:r>
            <a:r>
              <a:rPr lang="ru-RU" dirty="0"/>
              <a:t>высеваемые </a:t>
            </a:r>
            <a:r>
              <a:rPr lang="ru-RU" dirty="0" smtClean="0"/>
              <a:t>в </a:t>
            </a:r>
            <a:r>
              <a:rPr lang="ru-RU" dirty="0"/>
              <a:t>Томской области </a:t>
            </a:r>
          </a:p>
        </p:txBody>
      </p:sp>
    </p:spTree>
    <p:extLst>
      <p:ext uri="{BB962C8B-B14F-4D97-AF65-F5344CB8AC3E}">
        <p14:creationId xmlns:p14="http://schemas.microsoft.com/office/powerpoint/2010/main" val="3514159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08893215"/>
              </p:ext>
            </p:extLst>
          </p:nvPr>
        </p:nvGraphicFramePr>
        <p:xfrm>
          <a:off x="204969" y="788690"/>
          <a:ext cx="3549485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819266409"/>
              </p:ext>
            </p:extLst>
          </p:nvPr>
        </p:nvGraphicFramePr>
        <p:xfrm>
          <a:off x="5292044" y="473275"/>
          <a:ext cx="3646722" cy="27583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985448" y="692696"/>
            <a:ext cx="1265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prstClr val="black"/>
                </a:solidFill>
                <a:cs typeface="Times New Roman" pitchFamily="18" charset="0"/>
              </a:rPr>
              <a:t>Картофель</a:t>
            </a:r>
            <a:endParaRPr lang="ru-RU" b="1" dirty="0">
              <a:solidFill>
                <a:prstClr val="black"/>
              </a:solidFill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95936" y="141277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  <a:cs typeface="Times New Roman" pitchFamily="18" charset="0"/>
              </a:rPr>
              <a:t> Доля импортных сортов  16,5 %</a:t>
            </a:r>
            <a:endParaRPr lang="ru-RU" sz="1200" b="1" dirty="0">
              <a:solidFill>
                <a:prstClr val="black"/>
              </a:solidFill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018143" y="1412776"/>
            <a:ext cx="1368152" cy="6951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4198163" y="2204864"/>
            <a:ext cx="1008112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Заголовок 6"/>
          <p:cNvSpPr>
            <a:spLocks noGrp="1"/>
          </p:cNvSpPr>
          <p:nvPr>
            <p:ph type="title"/>
          </p:nvPr>
        </p:nvSpPr>
        <p:spPr>
          <a:xfrm>
            <a:off x="0" y="188640"/>
            <a:ext cx="9143999" cy="562074"/>
          </a:xfrm>
        </p:spPr>
        <p:txBody>
          <a:bodyPr/>
          <a:lstStyle/>
          <a:p>
            <a:r>
              <a:rPr lang="ru-RU" dirty="0" smtClean="0"/>
              <a:t>Сорта, </a:t>
            </a:r>
            <a:r>
              <a:rPr lang="ru-RU" dirty="0"/>
              <a:t>высеваемые </a:t>
            </a:r>
            <a:r>
              <a:rPr lang="ru-RU" dirty="0" smtClean="0"/>
              <a:t>в </a:t>
            </a:r>
            <a:r>
              <a:rPr lang="ru-RU" dirty="0"/>
              <a:t>Томской </a:t>
            </a:r>
            <a:r>
              <a:rPr lang="ru-RU" dirty="0" smtClean="0"/>
              <a:t>области</a:t>
            </a:r>
            <a:endParaRPr lang="ru-RU" dirty="0"/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893246186"/>
              </p:ext>
            </p:extLst>
          </p:nvPr>
        </p:nvGraphicFramePr>
        <p:xfrm>
          <a:off x="107504" y="3573016"/>
          <a:ext cx="3408040" cy="2248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69469" y="3468837"/>
            <a:ext cx="1094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Морковь</a:t>
            </a:r>
            <a:endParaRPr lang="ru-RU" b="1" dirty="0"/>
          </a:p>
        </p:txBody>
      </p:sp>
      <p:graphicFrame>
        <p:nvGraphicFramePr>
          <p:cNvPr id="26" name="Диаграмма 25"/>
          <p:cNvGraphicFramePr/>
          <p:nvPr>
            <p:extLst>
              <p:ext uri="{D42A27DB-BD31-4B8C-83A1-F6EECF244321}">
                <p14:modId xmlns:p14="http://schemas.microsoft.com/office/powerpoint/2010/main" val="2782512047"/>
              </p:ext>
            </p:extLst>
          </p:nvPr>
        </p:nvGraphicFramePr>
        <p:xfrm>
          <a:off x="3082039" y="3626606"/>
          <a:ext cx="3240359" cy="217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3312984" y="3463719"/>
            <a:ext cx="8851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Свекла</a:t>
            </a:r>
            <a:endParaRPr lang="ru-RU" b="1" dirty="0"/>
          </a:p>
        </p:txBody>
      </p:sp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952167412"/>
              </p:ext>
            </p:extLst>
          </p:nvPr>
        </p:nvGraphicFramePr>
        <p:xfrm>
          <a:off x="5940152" y="3717032"/>
          <a:ext cx="3060847" cy="20855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6853838" y="3463432"/>
            <a:ext cx="958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Капуста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39734" y="5733256"/>
            <a:ext cx="2028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Доля иностранной селекции составляет  </a:t>
            </a:r>
            <a:r>
              <a:rPr lang="ru-RU" sz="1200" b="1" dirty="0" smtClean="0"/>
              <a:t>82,4 %</a:t>
            </a:r>
            <a:endParaRPr lang="ru-RU" sz="12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39734" y="5733256"/>
            <a:ext cx="2028009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3143397" y="5715134"/>
            <a:ext cx="2028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Доля иностранной составляет  </a:t>
            </a:r>
            <a:r>
              <a:rPr lang="ru-RU" sz="1200" b="1" dirty="0" smtClean="0"/>
              <a:t>94,8 %</a:t>
            </a:r>
            <a:endParaRPr lang="ru-RU" sz="12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6012160" y="5733256"/>
            <a:ext cx="2028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Доля иностранной составляет </a:t>
            </a:r>
            <a:r>
              <a:rPr lang="ru-RU" sz="1200" b="1" dirty="0" smtClean="0"/>
              <a:t>62%</a:t>
            </a:r>
            <a:endParaRPr lang="ru-RU" sz="12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143397" y="5715134"/>
            <a:ext cx="2062878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6012159" y="5711824"/>
            <a:ext cx="2028009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79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2210253"/>
              </p:ext>
            </p:extLst>
          </p:nvPr>
        </p:nvGraphicFramePr>
        <p:xfrm>
          <a:off x="323528" y="1340768"/>
          <a:ext cx="8568952" cy="4604015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142238"/>
                <a:gridCol w="2142238"/>
                <a:gridCol w="2142238"/>
                <a:gridCol w="2142238"/>
              </a:tblGrid>
              <a:tr h="332289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Район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Засыпано семян, 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Проверено семян,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 засыпанных, 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Кондиционных</a:t>
                      </a:r>
                      <a:b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(к засыпанным), 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32289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Асиновский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87,5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59,8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59,0</a:t>
                      </a:r>
                    </a:p>
                  </a:txBody>
                  <a:tcPr marL="9525" marR="9525" marT="9525" marB="0" anchor="ctr"/>
                </a:tc>
              </a:tr>
              <a:tr h="332289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Бакчарский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</a:tr>
              <a:tr h="332289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Зырянский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36,7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37,0</a:t>
                      </a:r>
                    </a:p>
                  </a:txBody>
                  <a:tcPr marL="9525" marR="9525" marT="9525" marB="0" anchor="ctr"/>
                </a:tc>
              </a:tr>
              <a:tr h="332289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Кожевниковский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94,9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41,1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41,8</a:t>
                      </a:r>
                    </a:p>
                  </a:txBody>
                  <a:tcPr marL="9525" marR="9525" marT="9525" marB="0" anchor="ctr"/>
                </a:tc>
              </a:tr>
              <a:tr h="332289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Колпашевский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</a:tr>
              <a:tr h="332289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Кривошеинский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89,7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55,5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55,5</a:t>
                      </a:r>
                    </a:p>
                  </a:txBody>
                  <a:tcPr marL="9525" marR="9525" marT="9525" marB="0" anchor="ctr"/>
                </a:tc>
              </a:tr>
              <a:tr h="332289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Молчановский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</a:tr>
              <a:tr h="332289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Первомайский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102,2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68,9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68,9</a:t>
                      </a:r>
                    </a:p>
                  </a:txBody>
                  <a:tcPr marL="9525" marR="9525" marT="9525" marB="0" anchor="ctr"/>
                </a:tc>
              </a:tr>
              <a:tr h="332289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Томский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62,2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70,5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69,6</a:t>
                      </a:r>
                    </a:p>
                  </a:txBody>
                  <a:tcPr marL="9525" marR="9525" marT="9525" marB="0" anchor="ctr"/>
                </a:tc>
              </a:tr>
              <a:tr h="332289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Чаинский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68,4</a:t>
                      </a:r>
                    </a:p>
                  </a:txBody>
                  <a:tcPr marL="9525" marR="9525" marT="9525" marB="0" anchor="ctr"/>
                </a:tc>
              </a:tr>
              <a:tr h="332289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Шегарский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131,7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21,5</a:t>
                      </a:r>
                    </a:p>
                  </a:txBody>
                  <a:tcPr marL="9525" marR="9525" marT="9525" marB="0" anchor="ctr"/>
                </a:tc>
              </a:tr>
              <a:tr h="336815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области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45,4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Овал 5"/>
          <p:cNvSpPr/>
          <p:nvPr/>
        </p:nvSpPr>
        <p:spPr>
          <a:xfrm>
            <a:off x="7537416" y="5301208"/>
            <a:ext cx="576064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8233" y="2574039"/>
            <a:ext cx="609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416" y="2276872"/>
            <a:ext cx="609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897889"/>
            <a:ext cx="609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744443"/>
          </a:xfrm>
        </p:spPr>
        <p:txBody>
          <a:bodyPr>
            <a:normAutofit fontScale="90000"/>
          </a:bodyPr>
          <a:lstStyle/>
          <a:p>
            <a:r>
              <a:rPr lang="ru-RU" dirty="0"/>
              <a:t>Информация о качестве семян яровых зерновых и зернобобовых культур в хозяйствах томской области по состоянию на 23.03.2022</a:t>
            </a:r>
          </a:p>
        </p:txBody>
      </p:sp>
    </p:spTree>
    <p:extLst>
      <p:ext uri="{BB962C8B-B14F-4D97-AF65-F5344CB8AC3E}">
        <p14:creationId xmlns:p14="http://schemas.microsoft.com/office/powerpoint/2010/main" val="255088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922887406"/>
              </p:ext>
            </p:extLst>
          </p:nvPr>
        </p:nvGraphicFramePr>
        <p:xfrm>
          <a:off x="251520" y="1196752"/>
          <a:ext cx="8712968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Подготовка семян к посеву:</a:t>
            </a:r>
          </a:p>
        </p:txBody>
      </p:sp>
      <p:sp>
        <p:nvSpPr>
          <p:cNvPr id="3" name="Овал 2"/>
          <p:cNvSpPr/>
          <p:nvPr/>
        </p:nvSpPr>
        <p:spPr>
          <a:xfrm>
            <a:off x="4317935" y="1278063"/>
            <a:ext cx="4608512" cy="194421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670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43331876"/>
              </p:ext>
            </p:extLst>
          </p:nvPr>
        </p:nvGraphicFramePr>
        <p:xfrm>
          <a:off x="827584" y="603101"/>
          <a:ext cx="7344816" cy="28258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2090312"/>
              </p:ext>
            </p:extLst>
          </p:nvPr>
        </p:nvGraphicFramePr>
        <p:xfrm>
          <a:off x="899592" y="3501008"/>
          <a:ext cx="7632848" cy="30603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3501008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+mj-lt"/>
                <a:cs typeface="Times New Roman" pitchFamily="18" charset="0"/>
              </a:rPr>
              <a:t>Приобретение минеральных удобрений в разрезе районов, кг </a:t>
            </a:r>
            <a:r>
              <a:rPr lang="ru-RU" sz="1600" b="1" dirty="0" err="1" smtClean="0">
                <a:latin typeface="+mj-lt"/>
                <a:cs typeface="Times New Roman" pitchFamily="18" charset="0"/>
              </a:rPr>
              <a:t>д.в</a:t>
            </a:r>
            <a:r>
              <a:rPr lang="ru-RU" sz="1600" b="1" dirty="0" smtClean="0">
                <a:latin typeface="+mj-lt"/>
                <a:cs typeface="Times New Roman" pitchFamily="18" charset="0"/>
              </a:rPr>
              <a:t>. на / 1 га:</a:t>
            </a:r>
            <a:endParaRPr lang="ru-RU" sz="1600" b="1" dirty="0">
              <a:latin typeface="+mj-lt"/>
              <a:cs typeface="Times New Roman" pitchFamily="18" charset="0"/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2465626" y="4365104"/>
            <a:ext cx="2777207" cy="93610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0" y="260647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rgbClr val="007434"/>
                </a:solidFill>
                <a:latin typeface="Impact" pitchFamily="34" charset="0"/>
                <a:ea typeface="+mj-ea"/>
                <a:cs typeface="+mj-cs"/>
              </a:rPr>
              <a:t>Удобрение</a:t>
            </a:r>
            <a:r>
              <a:rPr lang="ru-RU" sz="1600" b="1" dirty="0">
                <a:latin typeface="+mj-lt"/>
                <a:cs typeface="Times New Roman" pitchFamily="18" charset="0"/>
              </a:rPr>
              <a:t>: </a:t>
            </a:r>
            <a:r>
              <a:rPr lang="ru-RU" sz="2400" dirty="0">
                <a:solidFill>
                  <a:srgbClr val="007434"/>
                </a:solidFill>
                <a:latin typeface="Impact" pitchFamily="34" charset="0"/>
                <a:ea typeface="+mj-ea"/>
                <a:cs typeface="+mj-cs"/>
              </a:rPr>
              <a:t>Органическое</a:t>
            </a:r>
            <a:r>
              <a:rPr lang="ru-RU" sz="1600" b="1" dirty="0">
                <a:latin typeface="+mj-lt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007434"/>
                </a:solidFill>
                <a:latin typeface="Impact" pitchFamily="34" charset="0"/>
                <a:ea typeface="+mj-ea"/>
                <a:cs typeface="+mj-cs"/>
              </a:rPr>
              <a:t>и</a:t>
            </a:r>
            <a:r>
              <a:rPr lang="ru-RU" sz="1600" b="1" dirty="0">
                <a:latin typeface="+mj-lt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007434"/>
                </a:solidFill>
                <a:latin typeface="Impact" pitchFamily="34" charset="0"/>
                <a:ea typeface="+mj-ea"/>
                <a:cs typeface="+mj-cs"/>
              </a:rPr>
              <a:t>Минеральное</a:t>
            </a:r>
          </a:p>
        </p:txBody>
      </p:sp>
    </p:spTree>
    <p:extLst>
      <p:ext uri="{BB962C8B-B14F-4D97-AF65-F5344CB8AC3E}">
        <p14:creationId xmlns:p14="http://schemas.microsoft.com/office/powerpoint/2010/main" val="4189218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825714940"/>
              </p:ext>
            </p:extLst>
          </p:nvPr>
        </p:nvGraphicFramePr>
        <p:xfrm>
          <a:off x="179512" y="577142"/>
          <a:ext cx="8784976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698340062"/>
              </p:ext>
            </p:extLst>
          </p:nvPr>
        </p:nvGraphicFramePr>
        <p:xfrm>
          <a:off x="0" y="3573016"/>
          <a:ext cx="9036496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188640"/>
            <a:ext cx="8229600" cy="562074"/>
          </a:xfrm>
        </p:spPr>
        <p:txBody>
          <a:bodyPr>
            <a:normAutofit/>
          </a:bodyPr>
          <a:lstStyle/>
          <a:p>
            <a:r>
              <a:rPr lang="ru-RU" dirty="0" smtClean="0"/>
              <a:t>Защита </a:t>
            </a:r>
            <a:r>
              <a:rPr lang="ru-RU" dirty="0"/>
              <a:t>растений:</a:t>
            </a:r>
          </a:p>
        </p:txBody>
      </p:sp>
      <p:sp>
        <p:nvSpPr>
          <p:cNvPr id="3" name="Овал 2"/>
          <p:cNvSpPr/>
          <p:nvPr/>
        </p:nvSpPr>
        <p:spPr>
          <a:xfrm>
            <a:off x="4572000" y="260648"/>
            <a:ext cx="4572000" cy="20162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4572000" y="3501008"/>
            <a:ext cx="4248472" cy="172819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935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33482994"/>
              </p:ext>
            </p:extLst>
          </p:nvPr>
        </p:nvGraphicFramePr>
        <p:xfrm>
          <a:off x="611560" y="1700808"/>
          <a:ext cx="7920880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562074"/>
          </a:xfrm>
        </p:spPr>
        <p:txBody>
          <a:bodyPr>
            <a:normAutofit/>
          </a:bodyPr>
          <a:lstStyle/>
          <a:p>
            <a:r>
              <a:rPr lang="ru-RU" dirty="0" smtClean="0"/>
              <a:t>Защита </a:t>
            </a:r>
            <a:r>
              <a:rPr lang="ru-RU" dirty="0"/>
              <a:t>растений:</a:t>
            </a:r>
          </a:p>
        </p:txBody>
      </p:sp>
      <p:sp>
        <p:nvSpPr>
          <p:cNvPr id="2" name="Овал 1"/>
          <p:cNvSpPr/>
          <p:nvPr/>
        </p:nvSpPr>
        <p:spPr>
          <a:xfrm>
            <a:off x="4427984" y="1484784"/>
            <a:ext cx="4536504" cy="21602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163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-25188" y="82742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prstClr val="black"/>
                </a:solidFill>
                <a:cs typeface="Times New Roman" pitchFamily="18" charset="0"/>
              </a:rPr>
              <a:t>Господдержка сушильных хозяйств и овощеводческой техники</a:t>
            </a:r>
            <a:endParaRPr lang="ru-RU" b="1" dirty="0">
              <a:solidFill>
                <a:prstClr val="black"/>
              </a:solidFill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18420" y="1340768"/>
            <a:ext cx="70567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b="1" dirty="0" smtClean="0">
                <a:solidFill>
                  <a:srgbClr val="007434"/>
                </a:solidFill>
                <a:cs typeface="Times New Roman" pitchFamily="18" charset="0"/>
              </a:rPr>
              <a:t>1. Программа </a:t>
            </a:r>
            <a:r>
              <a:rPr lang="ru-RU" sz="1700" b="1" dirty="0">
                <a:solidFill>
                  <a:srgbClr val="007434"/>
                </a:solidFill>
                <a:cs typeface="Times New Roman" pitchFamily="18" charset="0"/>
              </a:rPr>
              <a:t>субсидирования зерносушильного </a:t>
            </a:r>
            <a:r>
              <a:rPr lang="ru-RU" sz="1700" b="1" dirty="0" smtClean="0">
                <a:solidFill>
                  <a:srgbClr val="007434"/>
                </a:solidFill>
                <a:cs typeface="Times New Roman" pitchFamily="18" charset="0"/>
              </a:rPr>
              <a:t>и</a:t>
            </a:r>
            <a:br>
              <a:rPr lang="ru-RU" sz="1700" b="1" dirty="0" smtClean="0">
                <a:solidFill>
                  <a:srgbClr val="007434"/>
                </a:solidFill>
                <a:cs typeface="Times New Roman" pitchFamily="18" charset="0"/>
              </a:rPr>
            </a:br>
            <a:r>
              <a:rPr lang="ru-RU" sz="1700" b="1" dirty="0" smtClean="0">
                <a:solidFill>
                  <a:srgbClr val="007434"/>
                </a:solidFill>
                <a:cs typeface="Times New Roman" pitchFamily="18" charset="0"/>
              </a:rPr>
              <a:t> </a:t>
            </a:r>
            <a:r>
              <a:rPr lang="ru-RU" sz="1700" b="1" dirty="0">
                <a:solidFill>
                  <a:srgbClr val="007434"/>
                </a:solidFill>
                <a:cs typeface="Times New Roman" pitchFamily="18" charset="0"/>
              </a:rPr>
              <a:t>зерноочистительного </a:t>
            </a:r>
            <a:r>
              <a:rPr lang="ru-RU" sz="1700" b="1" dirty="0" smtClean="0">
                <a:solidFill>
                  <a:srgbClr val="007434"/>
                </a:solidFill>
                <a:cs typeface="Times New Roman" pitchFamily="18" charset="0"/>
              </a:rPr>
              <a:t>оборудования</a:t>
            </a:r>
            <a:endParaRPr lang="ru-RU" sz="1700" b="1" dirty="0">
              <a:solidFill>
                <a:srgbClr val="007434"/>
              </a:solidFill>
              <a:cs typeface="Times New Roman" pitchFamily="18" charset="0"/>
            </a:endParaRPr>
          </a:p>
        </p:txBody>
      </p:sp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ru-RU" dirty="0"/>
              <a:t>Техническое оснащение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790241" y="198884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prstClr val="black"/>
                </a:solidFill>
                <a:cs typeface="Times New Roman" pitchFamily="18" charset="0"/>
              </a:rPr>
              <a:t>2021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56176" y="198884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prstClr val="black"/>
                </a:solidFill>
                <a:cs typeface="Times New Roman" pitchFamily="18" charset="0"/>
              </a:rPr>
              <a:t>2022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43608" y="3677543"/>
            <a:ext cx="70567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b="1" dirty="0" smtClean="0">
                <a:solidFill>
                  <a:srgbClr val="007434"/>
                </a:solidFill>
                <a:cs typeface="Times New Roman" pitchFamily="18" charset="0"/>
              </a:rPr>
              <a:t>2. </a:t>
            </a:r>
            <a:r>
              <a:rPr lang="ru-RU" sz="1700" b="1" dirty="0">
                <a:solidFill>
                  <a:srgbClr val="007434"/>
                </a:solidFill>
                <a:cs typeface="Times New Roman" pitchFamily="18" charset="0"/>
              </a:rPr>
              <a:t>Программа субсидирования техники и оборудования </a:t>
            </a:r>
            <a:r>
              <a:rPr lang="ru-RU" sz="1700" b="1" dirty="0" smtClean="0">
                <a:solidFill>
                  <a:srgbClr val="007434"/>
                </a:solidFill>
                <a:cs typeface="Times New Roman" pitchFamily="18" charset="0"/>
              </a:rPr>
              <a:t/>
            </a:r>
            <a:br>
              <a:rPr lang="ru-RU" sz="1700" b="1" dirty="0" smtClean="0">
                <a:solidFill>
                  <a:srgbClr val="007434"/>
                </a:solidFill>
                <a:cs typeface="Times New Roman" pitchFamily="18" charset="0"/>
              </a:rPr>
            </a:br>
            <a:r>
              <a:rPr lang="ru-RU" sz="1700" b="1" dirty="0" smtClean="0">
                <a:solidFill>
                  <a:srgbClr val="007434"/>
                </a:solidFill>
                <a:cs typeface="Times New Roman" pitchFamily="18" charset="0"/>
              </a:rPr>
              <a:t>для </a:t>
            </a:r>
            <a:r>
              <a:rPr lang="ru-RU" sz="1700" b="1" dirty="0">
                <a:solidFill>
                  <a:srgbClr val="007434"/>
                </a:solidFill>
                <a:cs typeface="Times New Roman" pitchFamily="18" charset="0"/>
              </a:rPr>
              <a:t>производства и хранения картофеля и овощей открытого грунта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90241" y="443711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prstClr val="black"/>
                </a:solidFill>
                <a:cs typeface="Times New Roman" pitchFamily="18" charset="0"/>
              </a:rPr>
              <a:t>2019-2021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156176" y="443711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prstClr val="black"/>
                </a:solidFill>
                <a:cs typeface="Times New Roman" pitchFamily="18" charset="0"/>
              </a:rPr>
              <a:t>2022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18420" y="2307937"/>
            <a:ext cx="3024336" cy="16773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b="1" dirty="0">
                <a:solidFill>
                  <a:srgbClr val="C0504D"/>
                </a:solidFill>
                <a:cs typeface="Times New Roman" pitchFamily="18" charset="0"/>
              </a:rPr>
              <a:t>16 ед. </a:t>
            </a:r>
            <a:r>
              <a:rPr lang="ru-RU" sz="1700" dirty="0">
                <a:solidFill>
                  <a:prstClr val="black"/>
                </a:solidFill>
                <a:cs typeface="Times New Roman" pitchFamily="18" charset="0"/>
              </a:rPr>
              <a:t>новых сушильных комплексов </a:t>
            </a:r>
            <a:r>
              <a:rPr lang="ru-RU" sz="1700" dirty="0" smtClean="0">
                <a:solidFill>
                  <a:prstClr val="black"/>
                </a:solidFill>
                <a:cs typeface="Times New Roman" pitchFamily="18" charset="0"/>
              </a:rPr>
              <a:t>и реконструкция </a:t>
            </a:r>
          </a:p>
          <a:p>
            <a:pPr algn="ctr"/>
            <a:r>
              <a:rPr lang="ru-RU" sz="1700" b="1" dirty="0" smtClean="0">
                <a:solidFill>
                  <a:srgbClr val="C0504D"/>
                </a:solidFill>
                <a:cs typeface="Times New Roman" pitchFamily="18" charset="0"/>
              </a:rPr>
              <a:t>7 ед. </a:t>
            </a:r>
            <a:r>
              <a:rPr lang="ru-RU" sz="1700" dirty="0" smtClean="0">
                <a:solidFill>
                  <a:prstClr val="black"/>
                </a:solidFill>
                <a:cs typeface="Times New Roman" pitchFamily="18" charset="0"/>
              </a:rPr>
              <a:t>зерноочистительного оборудования </a:t>
            </a:r>
            <a:br>
              <a:rPr lang="ru-RU" sz="1700" dirty="0" smtClean="0">
                <a:solidFill>
                  <a:prstClr val="black"/>
                </a:solidFill>
                <a:cs typeface="Times New Roman" pitchFamily="18" charset="0"/>
              </a:rPr>
            </a:br>
            <a:r>
              <a:rPr lang="ru-RU" sz="1700" dirty="0" smtClean="0">
                <a:solidFill>
                  <a:prstClr val="black"/>
                </a:solidFill>
                <a:cs typeface="Times New Roman" pitchFamily="18" charset="0"/>
              </a:rPr>
              <a:t>(</a:t>
            </a:r>
            <a:r>
              <a:rPr lang="ru-RU" sz="1700" b="1" dirty="0" smtClean="0">
                <a:solidFill>
                  <a:srgbClr val="C0504D"/>
                </a:solidFill>
                <a:cs typeface="Times New Roman" pitchFamily="18" charset="0"/>
              </a:rPr>
              <a:t>20 %</a:t>
            </a:r>
            <a:r>
              <a:rPr lang="ru-RU" sz="1700" dirty="0" smtClean="0">
                <a:solidFill>
                  <a:prstClr val="black"/>
                </a:solidFill>
                <a:cs typeface="Times New Roman" pitchFamily="18" charset="0"/>
              </a:rPr>
              <a:t> от общего количества)</a:t>
            </a: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256076" y="2492896"/>
            <a:ext cx="30243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dirty="0">
                <a:solidFill>
                  <a:prstClr val="black"/>
                </a:solidFill>
                <a:cs typeface="Times New Roman" pitchFamily="18" charset="0"/>
              </a:rPr>
              <a:t>запланирована установка </a:t>
            </a:r>
            <a:r>
              <a:rPr lang="ru-RU" sz="1700" dirty="0" smtClean="0">
                <a:solidFill>
                  <a:prstClr val="black"/>
                </a:solidFill>
                <a:cs typeface="Times New Roman" pitchFamily="18" charset="0"/>
              </a:rPr>
              <a:t/>
            </a:r>
            <a:br>
              <a:rPr lang="ru-RU" sz="1700" dirty="0" smtClean="0">
                <a:solidFill>
                  <a:prstClr val="black"/>
                </a:solidFill>
                <a:cs typeface="Times New Roman" pitchFamily="18" charset="0"/>
              </a:rPr>
            </a:br>
            <a:r>
              <a:rPr lang="ru-RU" sz="1700" b="1" dirty="0" smtClean="0">
                <a:solidFill>
                  <a:srgbClr val="C0504D"/>
                </a:solidFill>
                <a:cs typeface="Times New Roman" pitchFamily="18" charset="0"/>
              </a:rPr>
              <a:t>8 </a:t>
            </a:r>
            <a:r>
              <a:rPr lang="ru-RU" sz="1700" b="1" dirty="0">
                <a:solidFill>
                  <a:srgbClr val="C0504D"/>
                </a:solidFill>
                <a:cs typeface="Times New Roman" pitchFamily="18" charset="0"/>
              </a:rPr>
              <a:t>ед.</a:t>
            </a:r>
            <a:r>
              <a:rPr lang="ru-RU" sz="1700" dirty="0">
                <a:solidFill>
                  <a:prstClr val="black"/>
                </a:solidFill>
                <a:cs typeface="Times New Roman" pitchFamily="18" charset="0"/>
              </a:rPr>
              <a:t> сушильных комплексов</a:t>
            </a:r>
            <a:endParaRPr lang="ru-RU" sz="1700" dirty="0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9552" y="4963815"/>
            <a:ext cx="372551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cs typeface="Times New Roman" pitchFamily="18" charset="0"/>
              </a:rPr>
              <a:t>Приобретено</a:t>
            </a:r>
          </a:p>
          <a:p>
            <a:pPr algn="ctr"/>
            <a:r>
              <a:rPr lang="ru-RU" sz="1600" dirty="0" smtClean="0">
                <a:solidFill>
                  <a:prstClr val="black"/>
                </a:solidFill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rgbClr val="C0504D"/>
                </a:solidFill>
                <a:cs typeface="Times New Roman" pitchFamily="18" charset="0"/>
              </a:rPr>
              <a:t>3 ед. </a:t>
            </a:r>
            <a:r>
              <a:rPr lang="ru-RU" sz="1600" dirty="0">
                <a:solidFill>
                  <a:prstClr val="black"/>
                </a:solidFill>
                <a:cs typeface="Times New Roman" pitchFamily="18" charset="0"/>
              </a:rPr>
              <a:t>картофелеуборочных комбайнов, </a:t>
            </a:r>
          </a:p>
          <a:p>
            <a:pPr algn="ctr"/>
            <a:r>
              <a:rPr lang="ru-RU" sz="1600" b="1" dirty="0">
                <a:solidFill>
                  <a:srgbClr val="C0504D"/>
                </a:solidFill>
                <a:cs typeface="Times New Roman" pitchFamily="18" charset="0"/>
              </a:rPr>
              <a:t>1 ед. </a:t>
            </a:r>
            <a:r>
              <a:rPr lang="ru-RU" sz="1600" dirty="0" err="1">
                <a:solidFill>
                  <a:prstClr val="black"/>
                </a:solidFill>
                <a:cs typeface="Times New Roman" pitchFamily="18" charset="0"/>
              </a:rPr>
              <a:t>капустоуборочный</a:t>
            </a:r>
            <a:r>
              <a:rPr lang="ru-RU" sz="1600" dirty="0">
                <a:solidFill>
                  <a:prstClr val="black"/>
                </a:solidFill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cs typeface="Times New Roman" pitchFamily="18" charset="0"/>
              </a:rPr>
              <a:t>комбайн</a:t>
            </a:r>
            <a:endParaRPr lang="ru-RU" dirty="0">
              <a:solidFill>
                <a:prstClr val="black"/>
              </a:solidFill>
              <a:cs typeface="Times New Roman" pitchFamily="18" charset="0"/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932040" y="4963815"/>
            <a:ext cx="36724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  <a:cs typeface="Times New Roman" pitchFamily="18" charset="0"/>
              </a:rPr>
              <a:t>запланировано приобретение </a:t>
            </a:r>
            <a:r>
              <a:rPr lang="ru-RU" sz="1600" dirty="0" smtClean="0">
                <a:solidFill>
                  <a:prstClr val="black"/>
                </a:solidFill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prstClr val="black"/>
                </a:solidFill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C0504D"/>
                </a:solidFill>
                <a:cs typeface="Times New Roman" pitchFamily="18" charset="0"/>
              </a:rPr>
              <a:t>5 </a:t>
            </a:r>
            <a:r>
              <a:rPr lang="ru-RU" sz="1600" b="1" dirty="0">
                <a:solidFill>
                  <a:srgbClr val="C0504D"/>
                </a:solidFill>
                <a:cs typeface="Times New Roman" pitchFamily="18" charset="0"/>
              </a:rPr>
              <a:t>ед</a:t>
            </a:r>
            <a:r>
              <a:rPr lang="ru-RU" sz="1600" dirty="0">
                <a:solidFill>
                  <a:prstClr val="black"/>
                </a:solidFill>
                <a:cs typeface="Times New Roman" pitchFamily="18" charset="0"/>
              </a:rPr>
              <a:t>. картофелеуборочных комбайнов, </a:t>
            </a:r>
          </a:p>
          <a:p>
            <a:pPr algn="ctr"/>
            <a:r>
              <a:rPr lang="ru-RU" sz="1600" b="1" dirty="0">
                <a:solidFill>
                  <a:srgbClr val="C0504D"/>
                </a:solidFill>
                <a:cs typeface="Times New Roman" pitchFamily="18" charset="0"/>
              </a:rPr>
              <a:t>2 ед. </a:t>
            </a:r>
            <a:r>
              <a:rPr lang="ru-RU" sz="1600" dirty="0" err="1">
                <a:solidFill>
                  <a:prstClr val="black"/>
                </a:solidFill>
                <a:cs typeface="Times New Roman" pitchFamily="18" charset="0"/>
              </a:rPr>
              <a:t>капустоуборчных</a:t>
            </a:r>
            <a:r>
              <a:rPr lang="ru-RU" sz="1600" dirty="0">
                <a:solidFill>
                  <a:prstClr val="black"/>
                </a:solidFill>
                <a:cs typeface="Times New Roman" pitchFamily="18" charset="0"/>
              </a:rPr>
              <a:t> комбайнов, </a:t>
            </a:r>
            <a:r>
              <a:rPr lang="ru-RU" sz="1600" dirty="0" smtClean="0">
                <a:solidFill>
                  <a:prstClr val="black"/>
                </a:solidFill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prstClr val="black"/>
                </a:solidFill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C0504D"/>
                </a:solidFill>
                <a:cs typeface="Times New Roman" pitchFamily="18" charset="0"/>
              </a:rPr>
              <a:t>1</a:t>
            </a:r>
            <a:r>
              <a:rPr lang="ru-RU" sz="1600" dirty="0" smtClean="0">
                <a:solidFill>
                  <a:prstClr val="black"/>
                </a:solidFill>
                <a:cs typeface="Times New Roman" pitchFamily="18" charset="0"/>
              </a:rPr>
              <a:t> </a:t>
            </a:r>
            <a:r>
              <a:rPr lang="ru-RU" sz="1600" dirty="0" err="1">
                <a:solidFill>
                  <a:prstClr val="black"/>
                </a:solidFill>
                <a:cs typeface="Times New Roman" pitchFamily="18" charset="0"/>
              </a:rPr>
              <a:t>морковоуборочный</a:t>
            </a:r>
            <a:r>
              <a:rPr lang="ru-RU" sz="1600" dirty="0">
                <a:solidFill>
                  <a:prstClr val="black"/>
                </a:solidFill>
                <a:cs typeface="Times New Roman" pitchFamily="18" charset="0"/>
              </a:rPr>
              <a:t> комбайн</a:t>
            </a:r>
          </a:p>
        </p:txBody>
      </p:sp>
    </p:spTree>
    <p:extLst>
      <p:ext uri="{BB962C8B-B14F-4D97-AF65-F5344CB8AC3E}">
        <p14:creationId xmlns:p14="http://schemas.microsoft.com/office/powerpoint/2010/main" val="100683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76470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prstClr val="black"/>
                </a:solidFill>
                <a:cs typeface="Times New Roman" pitchFamily="18" charset="0"/>
              </a:rPr>
              <a:t>Доля техники со сроком эксплуатации менее 5 лет, %</a:t>
            </a:r>
            <a:endParaRPr lang="ru-RU" b="1" dirty="0">
              <a:solidFill>
                <a:prstClr val="black"/>
              </a:solidFill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896009649"/>
              </p:ext>
            </p:extLst>
          </p:nvPr>
        </p:nvGraphicFramePr>
        <p:xfrm>
          <a:off x="5986306" y="0"/>
          <a:ext cx="3157694" cy="2111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656665644"/>
              </p:ext>
            </p:extLst>
          </p:nvPr>
        </p:nvGraphicFramePr>
        <p:xfrm>
          <a:off x="1367644" y="1134036"/>
          <a:ext cx="6804756" cy="28710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9" name="Скругленный прямоугольник 18"/>
          <p:cNvSpPr/>
          <p:nvPr/>
        </p:nvSpPr>
        <p:spPr>
          <a:xfrm>
            <a:off x="2987824" y="4149080"/>
            <a:ext cx="2880320" cy="18002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504D"/>
                </a:solidFill>
                <a:cs typeface="Times New Roman" pitchFamily="18" charset="0"/>
              </a:rPr>
              <a:t>13%</a:t>
            </a:r>
          </a:p>
          <a:p>
            <a:pPr algn="ctr"/>
            <a:r>
              <a:rPr lang="ru-RU" dirty="0" smtClean="0">
                <a:solidFill>
                  <a:prstClr val="black"/>
                </a:solidFill>
                <a:cs typeface="Times New Roman" pitchFamily="18" charset="0"/>
              </a:rPr>
              <a:t>Импортной техники работают в хозяйствах Томской области</a:t>
            </a:r>
            <a:endParaRPr lang="ru-RU" dirty="0">
              <a:solidFill>
                <a:prstClr val="black"/>
              </a:solidFill>
              <a:cs typeface="Times New Roman" pitchFamily="18" charset="0"/>
            </a:endParaRPr>
          </a:p>
        </p:txBody>
      </p:sp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ru-RU" dirty="0"/>
              <a:t>Техническое оснащение</a:t>
            </a:r>
          </a:p>
        </p:txBody>
      </p:sp>
    </p:spTree>
    <p:extLst>
      <p:ext uri="{BB962C8B-B14F-4D97-AF65-F5344CB8AC3E}">
        <p14:creationId xmlns:p14="http://schemas.microsoft.com/office/powerpoint/2010/main" val="193011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778098"/>
          </a:xfrm>
        </p:spPr>
        <p:txBody>
          <a:bodyPr anchor="ctr">
            <a:norm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Благодарю за внимание!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4011-8CC3-4DA1-8359-934FB7204A9A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340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2214</TotalTime>
  <Words>420</Words>
  <Application>Microsoft Office PowerPoint</Application>
  <PresentationFormat>Экран (4:3)</PresentationFormat>
  <Paragraphs>125</Paragraphs>
  <Slides>15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Impact</vt:lpstr>
      <vt:lpstr>Times New Roman</vt:lpstr>
      <vt:lpstr>1_Тема Office</vt:lpstr>
      <vt:lpstr>Проблемы, задачи, перспективы растениеводства сельскохозяйственных культур  в Томской области </vt:lpstr>
      <vt:lpstr>Рентабельность 1 га пашни</vt:lpstr>
      <vt:lpstr>Эффективность использования 1 га</vt:lpstr>
      <vt:lpstr>Презентация PowerPoint</vt:lpstr>
      <vt:lpstr>Сорта, высеваемые в Томской области </vt:lpstr>
      <vt:lpstr>Сорта, высеваемые в Томской области </vt:lpstr>
      <vt:lpstr>Сорта, высеваемые в Томской области</vt:lpstr>
      <vt:lpstr>Информация о качестве семян яровых зерновых и зернобобовых культур в хозяйствах томской области по состоянию на 23.03.2022</vt:lpstr>
      <vt:lpstr>Подготовка семян к посеву:</vt:lpstr>
      <vt:lpstr>Презентация PowerPoint</vt:lpstr>
      <vt:lpstr>Защита растений:</vt:lpstr>
      <vt:lpstr>Защита растений:</vt:lpstr>
      <vt:lpstr>Техническое оснащение</vt:lpstr>
      <vt:lpstr>Техническое оснащение</vt:lpstr>
      <vt:lpstr>Благодарю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Агрономическое собрание</dc:title>
  <dc:creator>Александр Самойлов</dc:creator>
  <cp:lastModifiedBy>Алексей Емельянов</cp:lastModifiedBy>
  <cp:revision>150</cp:revision>
  <cp:lastPrinted>2022-03-22T09:39:17Z</cp:lastPrinted>
  <dcterms:created xsi:type="dcterms:W3CDTF">2019-11-22T03:54:48Z</dcterms:created>
  <dcterms:modified xsi:type="dcterms:W3CDTF">2022-03-24T12:33:47Z</dcterms:modified>
</cp:coreProperties>
</file>