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9" r:id="rId11"/>
    <p:sldId id="270" r:id="rId12"/>
    <p:sldId id="271" r:id="rId13"/>
    <p:sldId id="27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444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060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582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156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324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00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289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52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1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129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271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4189D-50F9-4C1F-A0D8-0F0EE618E12E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D7054-AE9C-4572-B241-0871C6B394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81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9142" y="561859"/>
            <a:ext cx="9871113" cy="5122843"/>
          </a:xfrm>
        </p:spPr>
        <p:txBody>
          <a:bodyPr anchor="t"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Лаборатория : «Сложится ли в Томской области «невидимый колледж» 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ягодоводства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ЗАКЛАДКИ ОРГАНИЧЕСКОГО САДА ЖИМОЛОСТИ.</a:t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СПОРК «СИНИЙ САД»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Докладчик: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Жариков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Вячеслав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Юрьевич, председатель СПОРК «Синий сад». 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9834600" y="9456707"/>
            <a:ext cx="859077" cy="115358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41875" y="4151418"/>
            <a:ext cx="535451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7468" y="5949107"/>
            <a:ext cx="6118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400" b="1" noProof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Томск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24 марта 2022 г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32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сдерживающим фактором развития </a:t>
            </a:r>
            <a:r>
              <a:rPr lang="ru-RU" sz="2400" b="1" dirty="0" err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ягодоводства</a:t>
            </a:r>
            <a:r>
              <a:rPr lang="ru-RU" sz="24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ручной сбор ягод.</a:t>
            </a:r>
            <a:br>
              <a:rPr lang="ru-RU" sz="24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C1DF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solidFill>
                  <a:srgbClr val="C1DF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 anchor="ctr"/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Недостатки ручного сбора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-занимает 60-70 % в структуре затрат; 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-потери могут достигать 50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%.</a:t>
            </a:r>
          </a:p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Достоинства ручного сбора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-возможность поддерживать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агротуризм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и получать дополнительный доход.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Вывод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 необходима полная механизация всех технологических операций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-промышленное садоводство-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 долей ручного сбора 0,5-1% для развития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агротуризма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 </a:t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951744" y="1825625"/>
            <a:ext cx="5811874" cy="43513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2721" y="1825625"/>
            <a:ext cx="584191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3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5421" y="462708"/>
            <a:ext cx="1155669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all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</a:t>
            </a:r>
            <a:r>
              <a:rPr kumimoji="0" lang="ru-RU" sz="2000" b="1" i="0" u="none" strike="noStrike" kern="0" cap="all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 культуры для возделывания</a:t>
            </a:r>
            <a:r>
              <a:rPr kumimoji="0" lang="ru-RU" sz="2000" b="1" i="0" u="none" strike="noStrike" kern="0" cap="all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all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всегда должен быть ориентирован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 спрос и сбытовые возможности;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 почвенно-климатические условия;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-на биологические особенности культуры и вашем опыте;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-на условия, в которых работают конкурент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kern="0" noProof="0" dirty="0" smtClean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ПРИВЛЕКАТЕЛЬНОСТЬ КУЛЬТУРЫ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all" spc="0" normalizeH="0" baseline="0" noProof="0" dirty="0" err="1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ЖимолостЬ</a:t>
            </a:r>
            <a:r>
              <a:rPr kumimoji="0" lang="ru-RU" sz="2000" b="1" i="0" u="none" strike="noStrike" kern="0" cap="all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почвенно-климатическим условия</a:t>
            </a:r>
            <a:r>
              <a:rPr lang="ru-RU" sz="2000" b="1" kern="0" dirty="0">
                <a:solidFill>
                  <a:prstClr val="black"/>
                </a:solidFill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(темно-серый лесные почвы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5,7) с запасом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 Полужирный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доступных элементов питания на 6-8 лет товарного плодоношений) соответствуют требованиям культуры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0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вести богарное земледелие (при использовании приемов накопления и сохранения естественной влаги);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-устойчивость жимолости к болезням и вредителям и невысокая требовательность к агротехнике дает возможность возделывать культуру садоводам с небольшим опытом,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-возвратное цветение делает малопривлекательным выращивание жимолости в южных регионах,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-научный опыт, накопленный в Томской области.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8742" y="1024569"/>
            <a:ext cx="2506388" cy="21233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115" y="1112703"/>
            <a:ext cx="2921372" cy="203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147" y="462708"/>
            <a:ext cx="10604654" cy="826265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ТЕХНОЛОГИИ ВОЗДЕЛОВАНИЯ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199" y="1123720"/>
            <a:ext cx="6465983" cy="5053243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Интенсивная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Достоинства: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-загущенные посадки;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-возможность управлять водным режимом и питанием растений, </a:t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-контроль за вредителями;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-ускоренный выход на товарное плодоношение;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-высокая урожайность.</a:t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Недостатки: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-высокая стоимость входа. </a:t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доступны для среднего и крупного бизнеса.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050" name="Picture 2" descr="https://static.tildacdn.com/tild3638-6637-4362-a330-313133363637/28_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517" y="1509312"/>
            <a:ext cx="5304221" cy="336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75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96607"/>
            <a:ext cx="10515600" cy="1277957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органического земледелия</a:t>
            </a:r>
            <a: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2675" y="1068635"/>
            <a:ext cx="6962661" cy="510832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Достоинства: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-получение продукции без использования химических удобрений и химических пестицидов, без негативного воздействия на окружающую среду, с добавочной стоимостью 20-30%;</a:t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-использование садовые растения более длительный период времени (до 25 лет);</a:t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-потребительские свойства продукции позволяют успешно конкурировать на рынке сбыта;</a:t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-технология доступна для малых предприятий.</a:t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2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Недостатки:</a:t>
            </a: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-низкая (по сравнению с интенсивной технологией) урожайность;</a:t>
            </a:r>
            <a:b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-риск потерять до 50% урожая из-за воздействия вредителей 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болезней.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3076" name="Picture 4" descr="https://botalisa.ru/wp-content/uploads/zhimolost-1-465x3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8" y="1068635"/>
            <a:ext cx="4536950" cy="345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39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7521" y="387158"/>
            <a:ext cx="10515600" cy="1739097"/>
          </a:xfrm>
        </p:spPr>
        <p:txBody>
          <a:bodyPr>
            <a:normAutofit/>
          </a:bodyPr>
          <a:lstStyle/>
          <a:p>
            <a:pPr algn="ctr"/>
            <a:r>
              <a:rPr lang="ru-RU" sz="2200" b="1" cap="all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Структура предприятия</a:t>
            </a:r>
            <a:br>
              <a:rPr lang="ru-RU" sz="2200" b="1" cap="all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Трое индивидуальных предпринимателя (каждый работает на земельном участке площадью около 20 га) </a:t>
            </a:r>
            <a:r>
              <a:rPr lang="ru-RU" sz="2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организовали СПОРК</a:t>
            </a:r>
            <a:r>
              <a:rPr lang="ru-RU" sz="22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«СИНИЙ САД»</a:t>
            </a:r>
            <a: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Вадим\Desktop\сабуров участо 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240" y="1961002"/>
            <a:ext cx="3824701" cy="3656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Участок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9461" y="1961002"/>
            <a:ext cx="3581162" cy="3656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Жимолость\Бизнесплан\Поле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820" y="2043629"/>
            <a:ext cx="3908180" cy="36564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655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cs typeface="Times New Roman Полужирный" panose="02020803070505020304" pitchFamily="18" charset="0"/>
              </a:rPr>
              <a:t>Кооперативы</a:t>
            </a:r>
            <a:r>
              <a:rPr lang="ru-RU" sz="2400" b="1" dirty="0">
                <a:solidFill>
                  <a:srgbClr val="FF0000"/>
                </a:solidFill>
                <a:latin typeface="Times New Roman Полужирный" panose="02020803070505020304" pitchFamily="18" charset="0"/>
                <a:cs typeface="Times New Roman Полужирный" panose="02020803070505020304" pitchFamily="18" charset="0"/>
              </a:rPr>
              <a:t>-</a:t>
            </a:r>
            <a:r>
              <a:rPr lang="ru-RU" sz="2400" b="1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cs typeface="Times New Roman Полужирный" panose="02020803070505020304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 Полужирный" panose="02020803070505020304" pitchFamily="18" charset="0"/>
                <a:cs typeface="Times New Roman Полужирный" panose="02020803070505020304" pitchFamily="18" charset="0"/>
              </a:rPr>
              <a:t>способ объединения ресурсов, управления и маркетинга </a:t>
            </a:r>
            <a:r>
              <a:rPr lang="ru-RU" sz="2400" b="1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cs typeface="Times New Roman Полужирный" panose="02020803070505020304" pitchFamily="18" charset="0"/>
              </a:rPr>
              <a:t>участников.</a:t>
            </a:r>
            <a:endParaRPr lang="ru-RU" sz="2400" b="1" dirty="0">
              <a:solidFill>
                <a:srgbClr val="FF0000"/>
              </a:solidFill>
              <a:latin typeface="Times New Roman Полужирный" panose="02020803070505020304" pitchFamily="18" charset="0"/>
              <a:cs typeface="Times New Roman Полужирный" panose="020208030705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6766" y="1333041"/>
            <a:ext cx="8802477" cy="540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4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2999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Зачем наши фермеры объединились в кооператив</a:t>
            </a:r>
            <a:r>
              <a:rPr lang="en-US" b="1" dirty="0" smtClean="0">
                <a:solidFill>
                  <a:srgbClr val="FF0000"/>
                </a:solidFill>
              </a:rPr>
              <a:t>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8100" y="1553379"/>
            <a:ext cx="6715699" cy="4623584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Маркетинг-получение преимущества при сбыте продукции;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Сокращение затрат;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Доступ к новым рынкам;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Повышение качества продукции;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Предоставление товаров и услуг отсутствующих на рынке;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Повышение доходов фермеров;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Поддержка кооперативов со стороны государства.</a:t>
            </a:r>
          </a:p>
          <a:p>
            <a:endParaRPr lang="ru-RU" dirty="0"/>
          </a:p>
        </p:txBody>
      </p:sp>
      <p:pic>
        <p:nvPicPr>
          <p:cNvPr id="1026" name="Picture 2" descr="https://e7.pngegg.com/pngimages/906/900/png-clipart-gear-lubrication-open-animated-gears-presentation-oil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53379"/>
            <a:ext cx="3540814" cy="314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12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4865"/>
          </a:xfrm>
        </p:spPr>
        <p:txBody>
          <a:bodyPr anchor="b">
            <a:normAutofit/>
          </a:bodyPr>
          <a:lstStyle/>
          <a:p>
            <a:pPr algn="ctr"/>
            <a:r>
              <a:rPr lang="ru-RU" sz="2400" b="1" cap="all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Практический опыт (2018-2021 год</a:t>
            </a:r>
            <a:r>
              <a:rPr lang="ru-RU" sz="2400" b="1" cap="all" dirty="0" smtClean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400" b="1" cap="all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cap="all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30506" y="1063127"/>
            <a:ext cx="7315200" cy="511383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залежных почв</a:t>
            </a:r>
            <a:b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-раскорчевка </a:t>
            </a:r>
            <a:r>
              <a:rPr lang="ru-RU" dirty="0" err="1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залесённых</a:t>
            </a:r>
            <a:r>
              <a:rPr lang="ru-RU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залежей и </a:t>
            </a:r>
            <a:r>
              <a:rPr lang="ru-RU" dirty="0" err="1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околков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b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почвообработка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провокация роста сорняков дисковым боронованием, гербицид сплошного действия, выдержка 30 дней, дисковое боронование каждые 14 дней, </a:t>
            </a:r>
            <a:r>
              <a:rPr lang="ru-RU" dirty="0" err="1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глубокорыхление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две недели до высадки растений.</a:t>
            </a:r>
          </a:p>
          <a:p>
            <a:pPr lvl="0"/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Высадка саженцев производится вручную.</a:t>
            </a:r>
          </a:p>
          <a:p>
            <a:pPr lvl="0"/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Уход за растениями первого года:</a:t>
            </a:r>
            <a:b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-содержание междурядий –черный пар;</a:t>
            </a:r>
            <a:b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окашивание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зоны на границе междурядий и приствольной зоны (укрытой </a:t>
            </a:r>
            <a:r>
              <a:rPr lang="ru-RU" dirty="0" err="1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агротканью</a:t>
            </a:r>
            <a: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триммером.</a:t>
            </a:r>
            <a:br>
              <a:rPr lang="ru-RU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5B9BD5">
                  <a:lumMod val="50000"/>
                </a:srgbClr>
              </a:solidFill>
            </a:endParaRP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645706" y="1063128"/>
            <a:ext cx="2023041" cy="44956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453" y="1063128"/>
            <a:ext cx="2023041" cy="449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4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lvl="0" algn="ctr">
              <a:lnSpc>
                <a:spcPct val="115000"/>
              </a:lnSpc>
              <a:spcBef>
                <a:spcPts val="0"/>
              </a:spcBef>
            </a:pPr>
            <a:r>
              <a:rPr lang="ru-RU" sz="3600" b="1" dirty="0" smtClean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</a:t>
            </a:r>
            <a:r>
              <a:rPr lang="ru-RU" sz="3600" b="1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FF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2203" y="1211855"/>
            <a:ext cx="5894024" cy="4965108"/>
          </a:xfrm>
        </p:spPr>
        <p:txBody>
          <a:bodyPr>
            <a:normAutofit lnSpcReduction="10000"/>
          </a:bodyPr>
          <a:lstStyle/>
          <a:p>
            <a:pPr marL="685800" lvl="0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1.Выход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сада на товарное плодоношение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 ц/га 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2024-2028 </a:t>
            </a:r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г.г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0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2.Приобретение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ягодоуборочного комбайна и строительство цеха шоковой заморозки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3.Выход 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 плодоношение 30 ц/га в 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2026-2030 </a:t>
            </a:r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г.г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685800" lvl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Создание на селе новых рабочих мест. По состоянию на декабрь 2021 г. создано три рабочих места. 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12105" y="1211855"/>
            <a:ext cx="5400521" cy="540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5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05208"/>
          </a:xfrm>
        </p:spPr>
        <p:txBody>
          <a:bodyPr anchor="b">
            <a:normAutofit/>
          </a:bodyPr>
          <a:lstStyle/>
          <a:p>
            <a:pPr algn="ctr"/>
            <a:r>
              <a:rPr lang="ru-RU" sz="2400" b="1" cap="all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Финансовый план</a:t>
            </a:r>
            <a:endParaRPr lang="ru-RU" sz="2400" dirty="0">
              <a:solidFill>
                <a:srgbClr val="FF33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72" y="931689"/>
            <a:ext cx="4186410" cy="5294085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94882" y="980501"/>
            <a:ext cx="6858918" cy="5196462"/>
          </a:xfrm>
        </p:spPr>
        <p:txBody>
          <a:bodyPr>
            <a:normAutofit fontScale="92500" lnSpcReduction="10000"/>
          </a:bodyPr>
          <a:lstStyle/>
          <a:p>
            <a:pPr marL="914400" lv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этап-введение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залежных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земель в оборот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первичное техническое оснащение предприятия. </a:t>
            </a:r>
          </a:p>
          <a:p>
            <a:pPr marL="914400" lv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Финансирование осуществлялось из собственных средств.</a:t>
            </a:r>
          </a:p>
          <a:p>
            <a:pPr marL="91440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этап-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закладка сада (покупка саженцев).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Совместное финансирование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средств грантов «Начинающий фермер», «</a:t>
            </a:r>
            <a:r>
              <a:rPr lang="ru-RU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Агростартап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и собственных средств.</a:t>
            </a: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Третий этап-приобретение ягодоуборочного комбайна и строительство цеха шоковой заморозки. Совместное финансирование за счет средств государственной поддержки кооперативов и собственных средств.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83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03473"/>
          </a:xfrm>
        </p:spPr>
        <p:txBody>
          <a:bodyPr/>
          <a:lstStyle/>
          <a:p>
            <a:pPr lvl="0" algn="ctr">
              <a:spcBef>
                <a:spcPts val="1000"/>
              </a:spcBef>
            </a:pPr>
            <a:r>
              <a:rPr lang="ru-RU" sz="4000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СПАСИБО ЗА ВНИМАНИЕ</a:t>
            </a:r>
            <a:br>
              <a:rPr lang="ru-RU" sz="4000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42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9142" y="561859"/>
            <a:ext cx="9871113" cy="5122843"/>
          </a:xfrm>
        </p:spPr>
        <p:txBody>
          <a:bodyPr anchor="t"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Лаборатория : «Сложится ли в Томской области «невидимый колледж» 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ягодоводства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ЗАКЛАДКИ ОРГАНИЧЕСКОГО САДА ЖИМОЛОСТИ.</a:t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СПОРК «СИНИЙ САД»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PT Astra Serif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Докладчик: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Жариков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Вячеслав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Юрьевич, председатель СПОРК «Синий сад». 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9834600" y="9456707"/>
            <a:ext cx="859077" cy="115358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41875" y="4151418"/>
            <a:ext cx="535451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7468" y="5949107"/>
            <a:ext cx="6118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Томск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24 марта 2022 г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08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1081</TotalTime>
  <Words>237</Words>
  <Application>Microsoft Office PowerPoint</Application>
  <PresentationFormat>Широкоэкранный</PresentationFormat>
  <Paragraphs>52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PT Astra Serif</vt:lpstr>
      <vt:lpstr>Times New Roman</vt:lpstr>
      <vt:lpstr>Times New Roman Полужирный</vt:lpstr>
      <vt:lpstr>Trebuchet MS</vt:lpstr>
      <vt:lpstr>Тема Office</vt:lpstr>
      <vt:lpstr> Лаборатория : «Сложится ли в Томской области «невидимый колледж» ягодоводства»?    ОПЫТ ЗАКЛАДКИ ОРГАНИЧЕСКОГО САДА ЖИМОЛОСТИ. СПОРК «СИНИЙ САД».    Докладчик: Жариков Вячеслав Юрьевич, председатель СПОРК «Синий сад».  </vt:lpstr>
      <vt:lpstr>Основным сдерживающим фактором развития ягодоводства является ручной сбор ягод.   </vt:lpstr>
      <vt:lpstr>Презентация PowerPoint</vt:lpstr>
      <vt:lpstr>ВЫБОР ТЕХНОЛОГИИ ВОЗДЕЛОВАНИЯ </vt:lpstr>
      <vt:lpstr>Технология органического земледелия  </vt:lpstr>
      <vt:lpstr>Структура предприятия  Трое индивидуальных предпринимателя (каждый работает на земельном участке площадью около 20 га) организовали СПОРК «СИНИЙ САД» </vt:lpstr>
      <vt:lpstr>Кооперативы- способ объединения ресурсов, управления и маркетинга участников.</vt:lpstr>
      <vt:lpstr>Зачем наши фермеры объединились в кооператив?</vt:lpstr>
      <vt:lpstr>Практический опыт (2018-2021 год) </vt:lpstr>
      <vt:lpstr>Цели </vt:lpstr>
      <vt:lpstr>Финансовый план</vt:lpstr>
      <vt:lpstr>СПАСИБО ЗА ВНИМАНИЕ </vt:lpstr>
      <vt:lpstr> Лаборатория : «Сложится ли в Томской области «невидимый колледж» ягодоводства»?    ОПЫТ ЗАКЛАДКИ ОРГАНИЧЕСКОГО САДА ЖИМОЛОСТИ. СПОРК «СИНИЙ САД».    Докладчик: Жариков Вячеслав Юрьевич, председатель СПОРК «Синий сад».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Перспективы органического садоводства в Кожевниковском районе Томской области.   Особенности планирования, закладки и выращивания насаждений жимолости для малых форм хозяйствования.   Докладчик: Жариков Вячеслав Юрьевич, глава КФХ, ягодовод, Кожевниковский район.</dc:title>
  <dc:creator>User</dc:creator>
  <cp:lastModifiedBy>User</cp:lastModifiedBy>
  <cp:revision>53</cp:revision>
  <dcterms:created xsi:type="dcterms:W3CDTF">2022-03-20T10:35:08Z</dcterms:created>
  <dcterms:modified xsi:type="dcterms:W3CDTF">2022-03-22T08:24:06Z</dcterms:modified>
</cp:coreProperties>
</file>