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3CF67A-438B-48FF-A6B7-2F10E9FCB2D6}" type="doc">
      <dgm:prSet loTypeId="urn:microsoft.com/office/officeart/2005/8/layout/radial1" loCatId="cycle" qsTypeId="urn:microsoft.com/office/officeart/2005/8/quickstyle/3d1" qsCatId="3D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097797C9-3C50-4DC1-ADEA-CA2DD123F73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Инжиниринговые услуги </a:t>
          </a:r>
          <a:endParaRPr lang="ru-RU" sz="1400" b="1" dirty="0">
            <a:solidFill>
              <a:schemeClr val="tx1"/>
            </a:solidFill>
          </a:endParaRPr>
        </a:p>
      </dgm:t>
    </dgm:pt>
    <dgm:pt modelId="{2C2B77EC-319F-4DDB-9291-0C52F837E312}" type="parTrans" cxnId="{77B68B94-EB86-4B8D-81B6-DE508CC8B8C0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11079C13-F6EA-4FAC-A040-DAB7A5A2A498}" type="sibTrans" cxnId="{77B68B94-EB86-4B8D-81B6-DE508CC8B8C0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107536E-18DC-463F-9D3F-D2A1E5363146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Поставка удобрений </a:t>
          </a:r>
          <a:endParaRPr lang="ru-RU" sz="1400" dirty="0">
            <a:solidFill>
              <a:schemeClr val="tx1"/>
            </a:solidFill>
          </a:endParaRPr>
        </a:p>
      </dgm:t>
    </dgm:pt>
    <dgm:pt modelId="{66E8390E-CF34-4D12-87CE-11259E97724D}" type="parTrans" cxnId="{8F406C3C-9F09-494C-82E9-C1BB81971846}">
      <dgm:prSet custT="1"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B26F9EFE-E949-49EC-AECA-457DFC60DEBD}" type="sibTrans" cxnId="{8F406C3C-9F09-494C-82E9-C1BB81971846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17464A29-7871-4F02-A56A-1041624AA6B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Поставка биопрепарата </a:t>
          </a:r>
          <a:r>
            <a:rPr lang="en-US" sz="1400" dirty="0" err="1" smtClean="0">
              <a:solidFill>
                <a:schemeClr val="tx1"/>
              </a:solidFill>
            </a:rPr>
            <a:t>Decon</a:t>
          </a:r>
          <a:r>
            <a:rPr lang="en-US" sz="1400" dirty="0" smtClean="0">
              <a:solidFill>
                <a:schemeClr val="tx1"/>
              </a:solidFill>
            </a:rPr>
            <a:t>-PIT</a:t>
          </a:r>
          <a:endParaRPr lang="ru-RU" sz="1400" dirty="0">
            <a:solidFill>
              <a:schemeClr val="tx1"/>
            </a:solidFill>
          </a:endParaRPr>
        </a:p>
      </dgm:t>
    </dgm:pt>
    <dgm:pt modelId="{C8E7A318-D119-44B4-888A-D47549C904C3}" type="parTrans" cxnId="{FE846ABC-3921-4D08-84EF-36C0A4FC97FB}">
      <dgm:prSet custT="1"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2ECA2DDC-9860-495F-895D-E05BDC5869B0}" type="sibTrans" cxnId="{FE846ABC-3921-4D08-84EF-36C0A4FC97FB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AA0B76A2-C55A-4C18-B960-AA90B098E019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Технологическое сопровождение процессов переработки</a:t>
          </a:r>
          <a:endParaRPr lang="ru-RU" sz="1400" dirty="0">
            <a:solidFill>
              <a:schemeClr val="tx1"/>
            </a:solidFill>
          </a:endParaRPr>
        </a:p>
      </dgm:t>
    </dgm:pt>
    <dgm:pt modelId="{76DF51BE-0EE4-45D4-BE72-5FBAAA7F9BD7}" type="parTrans" cxnId="{84C2A915-5F4D-4915-8410-D8ACE86A6928}">
      <dgm:prSet custT="1"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FC76956B-E287-46EF-AD08-387595A3FC85}" type="sibTrans" cxnId="{84C2A915-5F4D-4915-8410-D8ACE86A6928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00EFBE0E-4DE5-4E25-8043-2CA95B90919E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Оцифровка полей</a:t>
          </a:r>
          <a:endParaRPr lang="ru-RU" sz="1400" dirty="0">
            <a:solidFill>
              <a:schemeClr val="tx1"/>
            </a:solidFill>
          </a:endParaRPr>
        </a:p>
      </dgm:t>
    </dgm:pt>
    <dgm:pt modelId="{02CCA6EB-C13E-4DD3-A8D9-6D8997AAFC3E}" type="parTrans" cxnId="{6D212965-538F-4EAC-8004-BA9F641B6206}">
      <dgm:prSet custT="1"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815A5042-FDE0-4E71-A842-841DFFCFE778}" type="sibTrans" cxnId="{6D212965-538F-4EAC-8004-BA9F641B6206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231404F1-2ADA-484A-BB95-52E0C3150ACB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Планировка урожайности </a:t>
          </a:r>
          <a:endParaRPr lang="ru-RU" sz="1400" dirty="0">
            <a:solidFill>
              <a:schemeClr val="tx1"/>
            </a:solidFill>
          </a:endParaRPr>
        </a:p>
      </dgm:t>
    </dgm:pt>
    <dgm:pt modelId="{73BD6739-818E-437A-AE07-0CDD37CF5167}" type="parTrans" cxnId="{65F52709-D1A1-424A-9818-9612FE3C67D5}">
      <dgm:prSet custT="1"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C6A761B-980A-448A-9E52-CA57C84D3779}" type="sibTrans" cxnId="{65F52709-D1A1-424A-9818-9612FE3C67D5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BBBB395C-56F1-48F7-9167-0B612DDBFD65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Рекомендации для агрономов </a:t>
          </a:r>
          <a:endParaRPr lang="ru-RU" sz="1400" dirty="0">
            <a:solidFill>
              <a:schemeClr val="tx1"/>
            </a:solidFill>
          </a:endParaRPr>
        </a:p>
      </dgm:t>
    </dgm:pt>
    <dgm:pt modelId="{1A42EC43-D549-467C-9E78-B028EB8591BE}" type="parTrans" cxnId="{0D5A7062-9075-4894-A6E6-A41A83D6D8D8}">
      <dgm:prSet custT="1"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800E392-41C0-4576-B7C0-AA871506A8EE}" type="sibTrans" cxnId="{0D5A7062-9075-4894-A6E6-A41A83D6D8D8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8B1E5C49-B265-4CE3-867B-9FA36E8668E5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Точечное земледелие и обработка полей</a:t>
          </a:r>
          <a:endParaRPr lang="ru-RU" sz="1400" dirty="0">
            <a:solidFill>
              <a:schemeClr val="tx1"/>
            </a:solidFill>
          </a:endParaRPr>
        </a:p>
      </dgm:t>
    </dgm:pt>
    <dgm:pt modelId="{4AAA8925-5150-44AC-A436-1672A9393592}" type="parTrans" cxnId="{E4CACC84-0C30-438C-A6C9-1F04075D3A99}">
      <dgm:prSet custT="1"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DD21C6F7-600A-4E34-8F8D-980EAC39715B}" type="sibTrans" cxnId="{E4CACC84-0C30-438C-A6C9-1F04075D3A99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A17E61D-9171-4F03-A633-62F8055602C2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Разработка технической документации </a:t>
          </a:r>
          <a:endParaRPr lang="ru-RU" sz="1400" dirty="0">
            <a:solidFill>
              <a:schemeClr val="tx1"/>
            </a:solidFill>
          </a:endParaRPr>
        </a:p>
      </dgm:t>
    </dgm:pt>
    <dgm:pt modelId="{112CFB0B-6D01-4A91-9DAB-7EFE331D92B6}" type="parTrans" cxnId="{819BE9AB-A2E6-4256-AC70-9AAD446F3B48}">
      <dgm:prSet/>
      <dgm:spPr/>
      <dgm:t>
        <a:bodyPr/>
        <a:lstStyle/>
        <a:p>
          <a:endParaRPr lang="ru-RU"/>
        </a:p>
      </dgm:t>
    </dgm:pt>
    <dgm:pt modelId="{EFC48775-2AD8-4912-B53A-64FBADD1C6F6}" type="sibTrans" cxnId="{819BE9AB-A2E6-4256-AC70-9AAD446F3B48}">
      <dgm:prSet/>
      <dgm:spPr/>
      <dgm:t>
        <a:bodyPr/>
        <a:lstStyle/>
        <a:p>
          <a:endParaRPr lang="ru-RU"/>
        </a:p>
      </dgm:t>
    </dgm:pt>
    <dgm:pt modelId="{BBEBB47A-0D49-40DA-99B3-4501E4A5430A}" type="pres">
      <dgm:prSet presAssocID="{863CF67A-438B-48FF-A6B7-2F10E9FCB2D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6383B4-73AE-4709-8069-61C257DCC3D6}" type="pres">
      <dgm:prSet presAssocID="{097797C9-3C50-4DC1-ADEA-CA2DD123F73E}" presName="centerShape" presStyleLbl="node0" presStyleIdx="0" presStyleCnt="1" custScaleX="175177" custScaleY="175163"/>
      <dgm:spPr/>
      <dgm:t>
        <a:bodyPr/>
        <a:lstStyle/>
        <a:p>
          <a:endParaRPr lang="ru-RU"/>
        </a:p>
      </dgm:t>
    </dgm:pt>
    <dgm:pt modelId="{1A9AEDC6-7590-45B5-AE76-8573D9CE7C77}" type="pres">
      <dgm:prSet presAssocID="{66E8390E-CF34-4D12-87CE-11259E97724D}" presName="Name9" presStyleLbl="parChTrans1D2" presStyleIdx="0" presStyleCnt="8"/>
      <dgm:spPr/>
      <dgm:t>
        <a:bodyPr/>
        <a:lstStyle/>
        <a:p>
          <a:endParaRPr lang="ru-RU"/>
        </a:p>
      </dgm:t>
    </dgm:pt>
    <dgm:pt modelId="{E4C207EC-8F15-478D-8A50-FB74FA1FEFB9}" type="pres">
      <dgm:prSet presAssocID="{66E8390E-CF34-4D12-87CE-11259E97724D}" presName="connTx" presStyleLbl="parChTrans1D2" presStyleIdx="0" presStyleCnt="8"/>
      <dgm:spPr/>
      <dgm:t>
        <a:bodyPr/>
        <a:lstStyle/>
        <a:p>
          <a:endParaRPr lang="ru-RU"/>
        </a:p>
      </dgm:t>
    </dgm:pt>
    <dgm:pt modelId="{92A83BE2-BD58-4E29-A6E8-CB9E166718C5}" type="pres">
      <dgm:prSet presAssocID="{9107536E-18DC-463F-9D3F-D2A1E5363146}" presName="node" presStyleLbl="node1" presStyleIdx="0" presStyleCnt="8" custScaleX="146862" custScaleY="117981" custRadScaleRad="99784" custRadScaleInc="126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5B1F05-588C-4E7A-9C99-3670C4C7D287}" type="pres">
      <dgm:prSet presAssocID="{C8E7A318-D119-44B4-888A-D47549C904C3}" presName="Name9" presStyleLbl="parChTrans1D2" presStyleIdx="1" presStyleCnt="8"/>
      <dgm:spPr/>
      <dgm:t>
        <a:bodyPr/>
        <a:lstStyle/>
        <a:p>
          <a:endParaRPr lang="ru-RU"/>
        </a:p>
      </dgm:t>
    </dgm:pt>
    <dgm:pt modelId="{E942B163-AFD3-4D05-A9D1-9A9E7DF4E802}" type="pres">
      <dgm:prSet presAssocID="{C8E7A318-D119-44B4-888A-D47549C904C3}" presName="connTx" presStyleLbl="parChTrans1D2" presStyleIdx="1" presStyleCnt="8"/>
      <dgm:spPr/>
      <dgm:t>
        <a:bodyPr/>
        <a:lstStyle/>
        <a:p>
          <a:endParaRPr lang="ru-RU"/>
        </a:p>
      </dgm:t>
    </dgm:pt>
    <dgm:pt modelId="{5B7A1A65-12B8-4C8C-BF01-2EEF87BE71E5}" type="pres">
      <dgm:prSet presAssocID="{17464A29-7871-4F02-A56A-1041624AA6BD}" presName="node" presStyleLbl="node1" presStyleIdx="1" presStyleCnt="8" custScaleX="150381" custScaleY="114882" custRadScaleRad="142786" custRadScaleInc="398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E8AF51-0756-494E-A587-2B85A66C438F}" type="pres">
      <dgm:prSet presAssocID="{76DF51BE-0EE4-45D4-BE72-5FBAAA7F9BD7}" presName="Name9" presStyleLbl="parChTrans1D2" presStyleIdx="2" presStyleCnt="8"/>
      <dgm:spPr/>
      <dgm:t>
        <a:bodyPr/>
        <a:lstStyle/>
        <a:p>
          <a:endParaRPr lang="ru-RU"/>
        </a:p>
      </dgm:t>
    </dgm:pt>
    <dgm:pt modelId="{5D5A5C7B-BA43-4140-902C-FF3020D45E94}" type="pres">
      <dgm:prSet presAssocID="{76DF51BE-0EE4-45D4-BE72-5FBAAA7F9BD7}" presName="connTx" presStyleLbl="parChTrans1D2" presStyleIdx="2" presStyleCnt="8"/>
      <dgm:spPr/>
      <dgm:t>
        <a:bodyPr/>
        <a:lstStyle/>
        <a:p>
          <a:endParaRPr lang="ru-RU"/>
        </a:p>
      </dgm:t>
    </dgm:pt>
    <dgm:pt modelId="{94446AAB-5F2B-4D86-B624-6B4EA6E197A4}" type="pres">
      <dgm:prSet presAssocID="{AA0B76A2-C55A-4C18-B960-AA90B098E019}" presName="node" presStyleLbl="node1" presStyleIdx="2" presStyleCnt="8" custScaleX="212876" custScaleY="114529" custRadScaleRad="135527" custRadScaleInc="23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513C24-3E9B-439E-8F6C-5A7AF1C07E94}" type="pres">
      <dgm:prSet presAssocID="{02CCA6EB-C13E-4DD3-A8D9-6D8997AAFC3E}" presName="Name9" presStyleLbl="parChTrans1D2" presStyleIdx="3" presStyleCnt="8"/>
      <dgm:spPr/>
      <dgm:t>
        <a:bodyPr/>
        <a:lstStyle/>
        <a:p>
          <a:endParaRPr lang="ru-RU"/>
        </a:p>
      </dgm:t>
    </dgm:pt>
    <dgm:pt modelId="{A856C9FB-0DB8-4E04-822A-BD1D6B21B081}" type="pres">
      <dgm:prSet presAssocID="{02CCA6EB-C13E-4DD3-A8D9-6D8997AAFC3E}" presName="connTx" presStyleLbl="parChTrans1D2" presStyleIdx="3" presStyleCnt="8"/>
      <dgm:spPr/>
      <dgm:t>
        <a:bodyPr/>
        <a:lstStyle/>
        <a:p>
          <a:endParaRPr lang="ru-RU"/>
        </a:p>
      </dgm:t>
    </dgm:pt>
    <dgm:pt modelId="{E83B4DE3-517C-4291-A5CE-05C0A0A5B831}" type="pres">
      <dgm:prSet presAssocID="{00EFBE0E-4DE5-4E25-8043-2CA95B90919E}" presName="node" presStyleLbl="node1" presStyleIdx="3" presStyleCnt="8" custScaleX="178696" custScaleY="132307" custRadScaleRad="153534" custRadScaleInc="-388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E0E909-647C-4027-8951-4620D2A4234A}" type="pres">
      <dgm:prSet presAssocID="{73BD6739-818E-437A-AE07-0CDD37CF5167}" presName="Name9" presStyleLbl="parChTrans1D2" presStyleIdx="4" presStyleCnt="8"/>
      <dgm:spPr/>
      <dgm:t>
        <a:bodyPr/>
        <a:lstStyle/>
        <a:p>
          <a:endParaRPr lang="ru-RU"/>
        </a:p>
      </dgm:t>
    </dgm:pt>
    <dgm:pt modelId="{29B2DED3-FC25-47E9-BD7C-62264F9757B2}" type="pres">
      <dgm:prSet presAssocID="{73BD6739-818E-437A-AE07-0CDD37CF5167}" presName="connTx" presStyleLbl="parChTrans1D2" presStyleIdx="4" presStyleCnt="8"/>
      <dgm:spPr/>
      <dgm:t>
        <a:bodyPr/>
        <a:lstStyle/>
        <a:p>
          <a:endParaRPr lang="ru-RU"/>
        </a:p>
      </dgm:t>
    </dgm:pt>
    <dgm:pt modelId="{DAD4C1EA-D872-407B-B887-59E3C3D7A8E5}" type="pres">
      <dgm:prSet presAssocID="{231404F1-2ADA-484A-BB95-52E0C3150ACB}" presName="node" presStyleLbl="node1" presStyleIdx="4" presStyleCnt="8" custScaleX="163886" custScaleY="126971" custRadScaleRad="100766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ED20A3-AF35-4089-B27D-0121051F3F24}" type="pres">
      <dgm:prSet presAssocID="{1A42EC43-D549-467C-9E78-B028EB8591BE}" presName="Name9" presStyleLbl="parChTrans1D2" presStyleIdx="5" presStyleCnt="8"/>
      <dgm:spPr/>
      <dgm:t>
        <a:bodyPr/>
        <a:lstStyle/>
        <a:p>
          <a:endParaRPr lang="ru-RU"/>
        </a:p>
      </dgm:t>
    </dgm:pt>
    <dgm:pt modelId="{45569FF9-24FB-4F68-9B62-27D3D9ADA4C9}" type="pres">
      <dgm:prSet presAssocID="{1A42EC43-D549-467C-9E78-B028EB8591BE}" presName="connTx" presStyleLbl="parChTrans1D2" presStyleIdx="5" presStyleCnt="8"/>
      <dgm:spPr/>
      <dgm:t>
        <a:bodyPr/>
        <a:lstStyle/>
        <a:p>
          <a:endParaRPr lang="ru-RU"/>
        </a:p>
      </dgm:t>
    </dgm:pt>
    <dgm:pt modelId="{10909642-7BFC-45C6-B765-23F84B2A14BC}" type="pres">
      <dgm:prSet presAssocID="{BBBB395C-56F1-48F7-9167-0B612DDBFD65}" presName="node" presStyleLbl="node1" presStyleIdx="5" presStyleCnt="8" custScaleX="171658" custScaleY="126212" custRadScaleRad="146345" custRadScaleInc="269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2EE74A-5C1E-42B5-886A-718D2AF0A098}" type="pres">
      <dgm:prSet presAssocID="{4AAA8925-5150-44AC-A436-1672A9393592}" presName="Name9" presStyleLbl="parChTrans1D2" presStyleIdx="6" presStyleCnt="8"/>
      <dgm:spPr/>
      <dgm:t>
        <a:bodyPr/>
        <a:lstStyle/>
        <a:p>
          <a:endParaRPr lang="ru-RU"/>
        </a:p>
      </dgm:t>
    </dgm:pt>
    <dgm:pt modelId="{AB1ABBC3-D0C8-4502-B3D8-5FF449F727AC}" type="pres">
      <dgm:prSet presAssocID="{4AAA8925-5150-44AC-A436-1672A9393592}" presName="connTx" presStyleLbl="parChTrans1D2" presStyleIdx="6" presStyleCnt="8"/>
      <dgm:spPr/>
      <dgm:t>
        <a:bodyPr/>
        <a:lstStyle/>
        <a:p>
          <a:endParaRPr lang="ru-RU"/>
        </a:p>
      </dgm:t>
    </dgm:pt>
    <dgm:pt modelId="{F989AEC2-37C4-4C5B-BF0E-7E7DA5111AE5}" type="pres">
      <dgm:prSet presAssocID="{8B1E5C49-B265-4CE3-867B-9FA36E8668E5}" presName="node" presStyleLbl="node1" presStyleIdx="6" presStyleCnt="8" custScaleX="201761" custScaleY="118709" custRadScaleRad="141495" custRadScaleInc="-1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70DADD-B7C1-4BE2-9D3A-1668BE4175F6}" type="pres">
      <dgm:prSet presAssocID="{112CFB0B-6D01-4A91-9DAB-7EFE331D92B6}" presName="Name9" presStyleLbl="parChTrans1D2" presStyleIdx="7" presStyleCnt="8"/>
      <dgm:spPr/>
      <dgm:t>
        <a:bodyPr/>
        <a:lstStyle/>
        <a:p>
          <a:endParaRPr lang="ru-RU"/>
        </a:p>
      </dgm:t>
    </dgm:pt>
    <dgm:pt modelId="{A65D39B5-3238-4F76-82FD-97B9FAC81181}" type="pres">
      <dgm:prSet presAssocID="{112CFB0B-6D01-4A91-9DAB-7EFE331D92B6}" presName="connTx" presStyleLbl="parChTrans1D2" presStyleIdx="7" presStyleCnt="8"/>
      <dgm:spPr/>
      <dgm:t>
        <a:bodyPr/>
        <a:lstStyle/>
        <a:p>
          <a:endParaRPr lang="ru-RU"/>
        </a:p>
      </dgm:t>
    </dgm:pt>
    <dgm:pt modelId="{0F16AC5F-9597-4941-B80A-F42918BB71C6}" type="pres">
      <dgm:prSet presAssocID="{7A17E61D-9171-4F03-A633-62F8055602C2}" presName="node" presStyleLbl="node1" presStyleIdx="7" presStyleCnt="8" custScaleX="154634" custScaleY="117183" custRadScaleRad="139145" custRadScaleInc="-288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BBDB67-FA00-47F7-B402-A902E2186E37}" type="presOf" srcId="{863CF67A-438B-48FF-A6B7-2F10E9FCB2D6}" destId="{BBEBB47A-0D49-40DA-99B3-4501E4A5430A}" srcOrd="0" destOrd="0" presId="urn:microsoft.com/office/officeart/2005/8/layout/radial1"/>
    <dgm:cxn modelId="{361B5A95-2BB2-4E72-B67B-93011A7CAFBE}" type="presOf" srcId="{02CCA6EB-C13E-4DD3-A8D9-6D8997AAFC3E}" destId="{A6513C24-3E9B-439E-8F6C-5A7AF1C07E94}" srcOrd="0" destOrd="0" presId="urn:microsoft.com/office/officeart/2005/8/layout/radial1"/>
    <dgm:cxn modelId="{AF1AA54B-0D5D-4C3C-8F4D-50EBF29631A0}" type="presOf" srcId="{C8E7A318-D119-44B4-888A-D47549C904C3}" destId="{EA5B1F05-588C-4E7A-9C99-3670C4C7D287}" srcOrd="0" destOrd="0" presId="urn:microsoft.com/office/officeart/2005/8/layout/radial1"/>
    <dgm:cxn modelId="{9196CE49-DB61-4782-8FFC-4655CD356122}" type="presOf" srcId="{66E8390E-CF34-4D12-87CE-11259E97724D}" destId="{E4C207EC-8F15-478D-8A50-FB74FA1FEFB9}" srcOrd="1" destOrd="0" presId="urn:microsoft.com/office/officeart/2005/8/layout/radial1"/>
    <dgm:cxn modelId="{5589FB6E-0F3B-4ABB-ABDD-22F886BC20D4}" type="presOf" srcId="{76DF51BE-0EE4-45D4-BE72-5FBAAA7F9BD7}" destId="{5D5A5C7B-BA43-4140-902C-FF3020D45E94}" srcOrd="1" destOrd="0" presId="urn:microsoft.com/office/officeart/2005/8/layout/radial1"/>
    <dgm:cxn modelId="{10CB5A38-D08D-4A82-AE75-C7C3C85C57F3}" type="presOf" srcId="{1A42EC43-D549-467C-9E78-B028EB8591BE}" destId="{B4ED20A3-AF35-4089-B27D-0121051F3F24}" srcOrd="0" destOrd="0" presId="urn:microsoft.com/office/officeart/2005/8/layout/radial1"/>
    <dgm:cxn modelId="{84C2A915-5F4D-4915-8410-D8ACE86A6928}" srcId="{097797C9-3C50-4DC1-ADEA-CA2DD123F73E}" destId="{AA0B76A2-C55A-4C18-B960-AA90B098E019}" srcOrd="2" destOrd="0" parTransId="{76DF51BE-0EE4-45D4-BE72-5FBAAA7F9BD7}" sibTransId="{FC76956B-E287-46EF-AD08-387595A3FC85}"/>
    <dgm:cxn modelId="{799BDDF3-EF19-4CE7-94A0-E4C36454CCCD}" type="presOf" srcId="{73BD6739-818E-437A-AE07-0CDD37CF5167}" destId="{1EE0E909-647C-4027-8951-4620D2A4234A}" srcOrd="0" destOrd="0" presId="urn:microsoft.com/office/officeart/2005/8/layout/radial1"/>
    <dgm:cxn modelId="{B563605F-A834-427B-8B0B-1444BBBFF8C4}" type="presOf" srcId="{17464A29-7871-4F02-A56A-1041624AA6BD}" destId="{5B7A1A65-12B8-4C8C-BF01-2EEF87BE71E5}" srcOrd="0" destOrd="0" presId="urn:microsoft.com/office/officeart/2005/8/layout/radial1"/>
    <dgm:cxn modelId="{B461F480-9222-4395-9963-3B6F3B122AED}" type="presOf" srcId="{02CCA6EB-C13E-4DD3-A8D9-6D8997AAFC3E}" destId="{A856C9FB-0DB8-4E04-822A-BD1D6B21B081}" srcOrd="1" destOrd="0" presId="urn:microsoft.com/office/officeart/2005/8/layout/radial1"/>
    <dgm:cxn modelId="{FCCE836B-38C2-41BA-AF19-038102345FC7}" type="presOf" srcId="{9107536E-18DC-463F-9D3F-D2A1E5363146}" destId="{92A83BE2-BD58-4E29-A6E8-CB9E166718C5}" srcOrd="0" destOrd="0" presId="urn:microsoft.com/office/officeart/2005/8/layout/radial1"/>
    <dgm:cxn modelId="{BAC3DF99-0A24-4D33-B8D2-2969A78C14E7}" type="presOf" srcId="{73BD6739-818E-437A-AE07-0CDD37CF5167}" destId="{29B2DED3-FC25-47E9-BD7C-62264F9757B2}" srcOrd="1" destOrd="0" presId="urn:microsoft.com/office/officeart/2005/8/layout/radial1"/>
    <dgm:cxn modelId="{E4CACC84-0C30-438C-A6C9-1F04075D3A99}" srcId="{097797C9-3C50-4DC1-ADEA-CA2DD123F73E}" destId="{8B1E5C49-B265-4CE3-867B-9FA36E8668E5}" srcOrd="6" destOrd="0" parTransId="{4AAA8925-5150-44AC-A436-1672A9393592}" sibTransId="{DD21C6F7-600A-4E34-8F8D-980EAC39715B}"/>
    <dgm:cxn modelId="{32C560F6-9E5E-447B-8604-9D3953DCDBC1}" type="presOf" srcId="{7A17E61D-9171-4F03-A633-62F8055602C2}" destId="{0F16AC5F-9597-4941-B80A-F42918BB71C6}" srcOrd="0" destOrd="0" presId="urn:microsoft.com/office/officeart/2005/8/layout/radial1"/>
    <dgm:cxn modelId="{77B68B94-EB86-4B8D-81B6-DE508CC8B8C0}" srcId="{863CF67A-438B-48FF-A6B7-2F10E9FCB2D6}" destId="{097797C9-3C50-4DC1-ADEA-CA2DD123F73E}" srcOrd="0" destOrd="0" parTransId="{2C2B77EC-319F-4DDB-9291-0C52F837E312}" sibTransId="{11079C13-F6EA-4FAC-A040-DAB7A5A2A498}"/>
    <dgm:cxn modelId="{4C0E7CAC-7E96-4284-8E43-75002E7F3B96}" type="presOf" srcId="{BBBB395C-56F1-48F7-9167-0B612DDBFD65}" destId="{10909642-7BFC-45C6-B765-23F84B2A14BC}" srcOrd="0" destOrd="0" presId="urn:microsoft.com/office/officeart/2005/8/layout/radial1"/>
    <dgm:cxn modelId="{41F6A01F-97F7-4330-BF0A-2A282D30E711}" type="presOf" srcId="{C8E7A318-D119-44B4-888A-D47549C904C3}" destId="{E942B163-AFD3-4D05-A9D1-9A9E7DF4E802}" srcOrd="1" destOrd="0" presId="urn:microsoft.com/office/officeart/2005/8/layout/radial1"/>
    <dgm:cxn modelId="{819BE9AB-A2E6-4256-AC70-9AAD446F3B48}" srcId="{097797C9-3C50-4DC1-ADEA-CA2DD123F73E}" destId="{7A17E61D-9171-4F03-A633-62F8055602C2}" srcOrd="7" destOrd="0" parTransId="{112CFB0B-6D01-4A91-9DAB-7EFE331D92B6}" sibTransId="{EFC48775-2AD8-4912-B53A-64FBADD1C6F6}"/>
    <dgm:cxn modelId="{53F46865-24D7-492F-9754-2FCD0D40A2E8}" type="presOf" srcId="{4AAA8925-5150-44AC-A436-1672A9393592}" destId="{8E2EE74A-5C1E-42B5-886A-718D2AF0A098}" srcOrd="0" destOrd="0" presId="urn:microsoft.com/office/officeart/2005/8/layout/radial1"/>
    <dgm:cxn modelId="{1D4458D2-A484-4ECD-8967-B85E75290324}" type="presOf" srcId="{4AAA8925-5150-44AC-A436-1672A9393592}" destId="{AB1ABBC3-D0C8-4502-B3D8-5FF449F727AC}" srcOrd="1" destOrd="0" presId="urn:microsoft.com/office/officeart/2005/8/layout/radial1"/>
    <dgm:cxn modelId="{8D01637C-7C09-4C4D-9CAF-0C033464AAC0}" type="presOf" srcId="{231404F1-2ADA-484A-BB95-52E0C3150ACB}" destId="{DAD4C1EA-D872-407B-B887-59E3C3D7A8E5}" srcOrd="0" destOrd="0" presId="urn:microsoft.com/office/officeart/2005/8/layout/radial1"/>
    <dgm:cxn modelId="{34934259-E177-4B81-B5B1-35233B16AABE}" type="presOf" srcId="{66E8390E-CF34-4D12-87CE-11259E97724D}" destId="{1A9AEDC6-7590-45B5-AE76-8573D9CE7C77}" srcOrd="0" destOrd="0" presId="urn:microsoft.com/office/officeart/2005/8/layout/radial1"/>
    <dgm:cxn modelId="{0B3020ED-E4A5-4A9D-96C1-A7AE3A4070FB}" type="presOf" srcId="{AA0B76A2-C55A-4C18-B960-AA90B098E019}" destId="{94446AAB-5F2B-4D86-B624-6B4EA6E197A4}" srcOrd="0" destOrd="0" presId="urn:microsoft.com/office/officeart/2005/8/layout/radial1"/>
    <dgm:cxn modelId="{0F97E809-EE1C-4E37-8DEF-A0C0B2E1F771}" type="presOf" srcId="{00EFBE0E-4DE5-4E25-8043-2CA95B90919E}" destId="{E83B4DE3-517C-4291-A5CE-05C0A0A5B831}" srcOrd="0" destOrd="0" presId="urn:microsoft.com/office/officeart/2005/8/layout/radial1"/>
    <dgm:cxn modelId="{2D42A7AC-600E-433F-9792-033BCBCF5FE6}" type="presOf" srcId="{1A42EC43-D549-467C-9E78-B028EB8591BE}" destId="{45569FF9-24FB-4F68-9B62-27D3D9ADA4C9}" srcOrd="1" destOrd="0" presId="urn:microsoft.com/office/officeart/2005/8/layout/radial1"/>
    <dgm:cxn modelId="{44390A13-4969-4C00-890B-0562D77777C8}" type="presOf" srcId="{8B1E5C49-B265-4CE3-867B-9FA36E8668E5}" destId="{F989AEC2-37C4-4C5B-BF0E-7E7DA5111AE5}" srcOrd="0" destOrd="0" presId="urn:microsoft.com/office/officeart/2005/8/layout/radial1"/>
    <dgm:cxn modelId="{9FE6D506-7248-4830-8741-B3B0B8F1A7C9}" type="presOf" srcId="{097797C9-3C50-4DC1-ADEA-CA2DD123F73E}" destId="{546383B4-73AE-4709-8069-61C257DCC3D6}" srcOrd="0" destOrd="0" presId="urn:microsoft.com/office/officeart/2005/8/layout/radial1"/>
    <dgm:cxn modelId="{BA6258E9-61F5-442B-843F-4D16646C6483}" type="presOf" srcId="{76DF51BE-0EE4-45D4-BE72-5FBAAA7F9BD7}" destId="{EDE8AF51-0756-494E-A587-2B85A66C438F}" srcOrd="0" destOrd="0" presId="urn:microsoft.com/office/officeart/2005/8/layout/radial1"/>
    <dgm:cxn modelId="{DB79B279-6FB8-4C63-B275-B5A8EB96DAFA}" type="presOf" srcId="{112CFB0B-6D01-4A91-9DAB-7EFE331D92B6}" destId="{A65D39B5-3238-4F76-82FD-97B9FAC81181}" srcOrd="1" destOrd="0" presId="urn:microsoft.com/office/officeart/2005/8/layout/radial1"/>
    <dgm:cxn modelId="{8F406C3C-9F09-494C-82E9-C1BB81971846}" srcId="{097797C9-3C50-4DC1-ADEA-CA2DD123F73E}" destId="{9107536E-18DC-463F-9D3F-D2A1E5363146}" srcOrd="0" destOrd="0" parTransId="{66E8390E-CF34-4D12-87CE-11259E97724D}" sibTransId="{B26F9EFE-E949-49EC-AECA-457DFC60DEBD}"/>
    <dgm:cxn modelId="{6D212965-538F-4EAC-8004-BA9F641B6206}" srcId="{097797C9-3C50-4DC1-ADEA-CA2DD123F73E}" destId="{00EFBE0E-4DE5-4E25-8043-2CA95B90919E}" srcOrd="3" destOrd="0" parTransId="{02CCA6EB-C13E-4DD3-A8D9-6D8997AAFC3E}" sibTransId="{815A5042-FDE0-4E71-A842-841DFFCFE778}"/>
    <dgm:cxn modelId="{54F6E992-87B4-40F2-809F-B752214C6043}" type="presOf" srcId="{112CFB0B-6D01-4A91-9DAB-7EFE331D92B6}" destId="{3170DADD-B7C1-4BE2-9D3A-1668BE4175F6}" srcOrd="0" destOrd="0" presId="urn:microsoft.com/office/officeart/2005/8/layout/radial1"/>
    <dgm:cxn modelId="{0D5A7062-9075-4894-A6E6-A41A83D6D8D8}" srcId="{097797C9-3C50-4DC1-ADEA-CA2DD123F73E}" destId="{BBBB395C-56F1-48F7-9167-0B612DDBFD65}" srcOrd="5" destOrd="0" parTransId="{1A42EC43-D549-467C-9E78-B028EB8591BE}" sibTransId="{7800E392-41C0-4576-B7C0-AA871506A8EE}"/>
    <dgm:cxn modelId="{FE846ABC-3921-4D08-84EF-36C0A4FC97FB}" srcId="{097797C9-3C50-4DC1-ADEA-CA2DD123F73E}" destId="{17464A29-7871-4F02-A56A-1041624AA6BD}" srcOrd="1" destOrd="0" parTransId="{C8E7A318-D119-44B4-888A-D47549C904C3}" sibTransId="{2ECA2DDC-9860-495F-895D-E05BDC5869B0}"/>
    <dgm:cxn modelId="{65F52709-D1A1-424A-9818-9612FE3C67D5}" srcId="{097797C9-3C50-4DC1-ADEA-CA2DD123F73E}" destId="{231404F1-2ADA-484A-BB95-52E0C3150ACB}" srcOrd="4" destOrd="0" parTransId="{73BD6739-818E-437A-AE07-0CDD37CF5167}" sibTransId="{7C6A761B-980A-448A-9E52-CA57C84D3779}"/>
    <dgm:cxn modelId="{260A732D-13F9-4387-8FD3-8968F9A26FBD}" type="presParOf" srcId="{BBEBB47A-0D49-40DA-99B3-4501E4A5430A}" destId="{546383B4-73AE-4709-8069-61C257DCC3D6}" srcOrd="0" destOrd="0" presId="urn:microsoft.com/office/officeart/2005/8/layout/radial1"/>
    <dgm:cxn modelId="{C015165E-D98B-44C4-99CE-D37AB8EE8467}" type="presParOf" srcId="{BBEBB47A-0D49-40DA-99B3-4501E4A5430A}" destId="{1A9AEDC6-7590-45B5-AE76-8573D9CE7C77}" srcOrd="1" destOrd="0" presId="urn:microsoft.com/office/officeart/2005/8/layout/radial1"/>
    <dgm:cxn modelId="{AD241FB0-B30F-4ACD-96AB-F4E4AAF72F46}" type="presParOf" srcId="{1A9AEDC6-7590-45B5-AE76-8573D9CE7C77}" destId="{E4C207EC-8F15-478D-8A50-FB74FA1FEFB9}" srcOrd="0" destOrd="0" presId="urn:microsoft.com/office/officeart/2005/8/layout/radial1"/>
    <dgm:cxn modelId="{7A5FC145-7897-44A8-8CB5-99CB3422FD95}" type="presParOf" srcId="{BBEBB47A-0D49-40DA-99B3-4501E4A5430A}" destId="{92A83BE2-BD58-4E29-A6E8-CB9E166718C5}" srcOrd="2" destOrd="0" presId="urn:microsoft.com/office/officeart/2005/8/layout/radial1"/>
    <dgm:cxn modelId="{14ED3073-39AB-4C5E-9ACD-A9D781E2A2AA}" type="presParOf" srcId="{BBEBB47A-0D49-40DA-99B3-4501E4A5430A}" destId="{EA5B1F05-588C-4E7A-9C99-3670C4C7D287}" srcOrd="3" destOrd="0" presId="urn:microsoft.com/office/officeart/2005/8/layout/radial1"/>
    <dgm:cxn modelId="{CE6D5D87-B7D7-4473-8C0E-2C8432A7F71D}" type="presParOf" srcId="{EA5B1F05-588C-4E7A-9C99-3670C4C7D287}" destId="{E942B163-AFD3-4D05-A9D1-9A9E7DF4E802}" srcOrd="0" destOrd="0" presId="urn:microsoft.com/office/officeart/2005/8/layout/radial1"/>
    <dgm:cxn modelId="{789900FA-AF6F-433E-89A4-00ACCDD58DBF}" type="presParOf" srcId="{BBEBB47A-0D49-40DA-99B3-4501E4A5430A}" destId="{5B7A1A65-12B8-4C8C-BF01-2EEF87BE71E5}" srcOrd="4" destOrd="0" presId="urn:microsoft.com/office/officeart/2005/8/layout/radial1"/>
    <dgm:cxn modelId="{6817CB7B-5CDA-405D-AD76-282C3BAD1662}" type="presParOf" srcId="{BBEBB47A-0D49-40DA-99B3-4501E4A5430A}" destId="{EDE8AF51-0756-494E-A587-2B85A66C438F}" srcOrd="5" destOrd="0" presId="urn:microsoft.com/office/officeart/2005/8/layout/radial1"/>
    <dgm:cxn modelId="{72915CBD-EF29-4E7F-8DF4-10D8D80B885E}" type="presParOf" srcId="{EDE8AF51-0756-494E-A587-2B85A66C438F}" destId="{5D5A5C7B-BA43-4140-902C-FF3020D45E94}" srcOrd="0" destOrd="0" presId="urn:microsoft.com/office/officeart/2005/8/layout/radial1"/>
    <dgm:cxn modelId="{E6F67B9A-3D3E-482D-9627-EAE69E861FE0}" type="presParOf" srcId="{BBEBB47A-0D49-40DA-99B3-4501E4A5430A}" destId="{94446AAB-5F2B-4D86-B624-6B4EA6E197A4}" srcOrd="6" destOrd="0" presId="urn:microsoft.com/office/officeart/2005/8/layout/radial1"/>
    <dgm:cxn modelId="{91A821DF-2219-4F61-8AC4-38AD4DC9D507}" type="presParOf" srcId="{BBEBB47A-0D49-40DA-99B3-4501E4A5430A}" destId="{A6513C24-3E9B-439E-8F6C-5A7AF1C07E94}" srcOrd="7" destOrd="0" presId="urn:microsoft.com/office/officeart/2005/8/layout/radial1"/>
    <dgm:cxn modelId="{AD7EA377-82BD-433D-8E66-0306D71594F2}" type="presParOf" srcId="{A6513C24-3E9B-439E-8F6C-5A7AF1C07E94}" destId="{A856C9FB-0DB8-4E04-822A-BD1D6B21B081}" srcOrd="0" destOrd="0" presId="urn:microsoft.com/office/officeart/2005/8/layout/radial1"/>
    <dgm:cxn modelId="{AD29EEC2-F1A3-4A2A-88FB-121E4E5DFEB1}" type="presParOf" srcId="{BBEBB47A-0D49-40DA-99B3-4501E4A5430A}" destId="{E83B4DE3-517C-4291-A5CE-05C0A0A5B831}" srcOrd="8" destOrd="0" presId="urn:microsoft.com/office/officeart/2005/8/layout/radial1"/>
    <dgm:cxn modelId="{E5071FAF-CD6D-42E8-93EF-5001B02EBDF4}" type="presParOf" srcId="{BBEBB47A-0D49-40DA-99B3-4501E4A5430A}" destId="{1EE0E909-647C-4027-8951-4620D2A4234A}" srcOrd="9" destOrd="0" presId="urn:microsoft.com/office/officeart/2005/8/layout/radial1"/>
    <dgm:cxn modelId="{4FE4CCE2-4058-4583-B5F4-AE1AA14A1C79}" type="presParOf" srcId="{1EE0E909-647C-4027-8951-4620D2A4234A}" destId="{29B2DED3-FC25-47E9-BD7C-62264F9757B2}" srcOrd="0" destOrd="0" presId="urn:microsoft.com/office/officeart/2005/8/layout/radial1"/>
    <dgm:cxn modelId="{A18F4F1E-E5D6-4755-BD8C-5DA503FEA0B2}" type="presParOf" srcId="{BBEBB47A-0D49-40DA-99B3-4501E4A5430A}" destId="{DAD4C1EA-D872-407B-B887-59E3C3D7A8E5}" srcOrd="10" destOrd="0" presId="urn:microsoft.com/office/officeart/2005/8/layout/radial1"/>
    <dgm:cxn modelId="{D85E059D-CA8B-4A88-8C11-E274ADAB78E9}" type="presParOf" srcId="{BBEBB47A-0D49-40DA-99B3-4501E4A5430A}" destId="{B4ED20A3-AF35-4089-B27D-0121051F3F24}" srcOrd="11" destOrd="0" presId="urn:microsoft.com/office/officeart/2005/8/layout/radial1"/>
    <dgm:cxn modelId="{563C8E34-266F-416E-847F-C4494343B89A}" type="presParOf" srcId="{B4ED20A3-AF35-4089-B27D-0121051F3F24}" destId="{45569FF9-24FB-4F68-9B62-27D3D9ADA4C9}" srcOrd="0" destOrd="0" presId="urn:microsoft.com/office/officeart/2005/8/layout/radial1"/>
    <dgm:cxn modelId="{C0EF6AFF-E699-46FB-A508-4D2F03A49C5D}" type="presParOf" srcId="{BBEBB47A-0D49-40DA-99B3-4501E4A5430A}" destId="{10909642-7BFC-45C6-B765-23F84B2A14BC}" srcOrd="12" destOrd="0" presId="urn:microsoft.com/office/officeart/2005/8/layout/radial1"/>
    <dgm:cxn modelId="{C50F830D-03A4-4621-A68D-51D62D503CF7}" type="presParOf" srcId="{BBEBB47A-0D49-40DA-99B3-4501E4A5430A}" destId="{8E2EE74A-5C1E-42B5-886A-718D2AF0A098}" srcOrd="13" destOrd="0" presId="urn:microsoft.com/office/officeart/2005/8/layout/radial1"/>
    <dgm:cxn modelId="{10EDCF9E-8111-4ADA-910A-EE0B02D52A90}" type="presParOf" srcId="{8E2EE74A-5C1E-42B5-886A-718D2AF0A098}" destId="{AB1ABBC3-D0C8-4502-B3D8-5FF449F727AC}" srcOrd="0" destOrd="0" presId="urn:microsoft.com/office/officeart/2005/8/layout/radial1"/>
    <dgm:cxn modelId="{BFFDFD32-03D1-4B35-A936-E2DCC4A675A6}" type="presParOf" srcId="{BBEBB47A-0D49-40DA-99B3-4501E4A5430A}" destId="{F989AEC2-37C4-4C5B-BF0E-7E7DA5111AE5}" srcOrd="14" destOrd="0" presId="urn:microsoft.com/office/officeart/2005/8/layout/radial1"/>
    <dgm:cxn modelId="{4E6DA89A-0598-4880-8CC7-A15DBECC8196}" type="presParOf" srcId="{BBEBB47A-0D49-40DA-99B3-4501E4A5430A}" destId="{3170DADD-B7C1-4BE2-9D3A-1668BE4175F6}" srcOrd="15" destOrd="0" presId="urn:microsoft.com/office/officeart/2005/8/layout/radial1"/>
    <dgm:cxn modelId="{6952CB67-F0D5-4D40-8B1D-CCBF788DA052}" type="presParOf" srcId="{3170DADD-B7C1-4BE2-9D3A-1668BE4175F6}" destId="{A65D39B5-3238-4F76-82FD-97B9FAC81181}" srcOrd="0" destOrd="0" presId="urn:microsoft.com/office/officeart/2005/8/layout/radial1"/>
    <dgm:cxn modelId="{82613C22-D13B-4933-8766-962B12BDDC91}" type="presParOf" srcId="{BBEBB47A-0D49-40DA-99B3-4501E4A5430A}" destId="{0F16AC5F-9597-4941-B80A-F42918BB71C6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6383B4-73AE-4709-8069-61C257DCC3D6}">
      <dsp:nvSpPr>
        <dsp:cNvPr id="0" name=""/>
        <dsp:cNvSpPr/>
      </dsp:nvSpPr>
      <dsp:spPr>
        <a:xfrm>
          <a:off x="3347865" y="1684855"/>
          <a:ext cx="2234382" cy="2234203"/>
        </a:xfrm>
        <a:prstGeom prst="ellipse">
          <a:avLst/>
        </a:prstGeom>
        <a:gradFill rotWithShape="0">
          <a:gsLst>
            <a:gs pos="0">
              <a:schemeClr val="accent1">
                <a:alpha val="8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alpha val="8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alpha val="8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alpha val="8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</a:rPr>
            <a:t>Инжиниринговые услуги </a:t>
          </a:r>
          <a:endParaRPr lang="ru-RU" sz="1400" b="1" kern="1200" dirty="0">
            <a:solidFill>
              <a:schemeClr val="tx1"/>
            </a:solidFill>
          </a:endParaRPr>
        </a:p>
      </dsp:txBody>
      <dsp:txXfrm>
        <a:off x="3675083" y="2012046"/>
        <a:ext cx="1579946" cy="1579821"/>
      </dsp:txXfrm>
    </dsp:sp>
    <dsp:sp modelId="{1A9AEDC6-7590-45B5-AE76-8573D9CE7C77}">
      <dsp:nvSpPr>
        <dsp:cNvPr id="0" name=""/>
        <dsp:cNvSpPr/>
      </dsp:nvSpPr>
      <dsp:spPr>
        <a:xfrm rot="16370640">
          <a:off x="4379957" y="1525796"/>
          <a:ext cx="295725" cy="25507"/>
        </a:xfrm>
        <a:custGeom>
          <a:avLst/>
          <a:gdLst/>
          <a:ahLst/>
          <a:cxnLst/>
          <a:rect l="0" t="0" r="0" b="0"/>
          <a:pathLst>
            <a:path>
              <a:moveTo>
                <a:pt x="0" y="12753"/>
              </a:moveTo>
              <a:lnTo>
                <a:pt x="295725" y="12753"/>
              </a:lnTo>
            </a:path>
          </a:pathLst>
        </a:custGeom>
        <a:noFill/>
        <a:ln w="2642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tx1"/>
            </a:solidFill>
          </a:endParaRPr>
        </a:p>
      </dsp:txBody>
      <dsp:txXfrm>
        <a:off x="4520427" y="1531156"/>
        <a:ext cx="14786" cy="14786"/>
      </dsp:txXfrm>
    </dsp:sp>
    <dsp:sp modelId="{92A83BE2-BD58-4E29-A6E8-CB9E166718C5}">
      <dsp:nvSpPr>
        <dsp:cNvPr id="0" name=""/>
        <dsp:cNvSpPr/>
      </dsp:nvSpPr>
      <dsp:spPr>
        <a:xfrm>
          <a:off x="3635893" y="-113379"/>
          <a:ext cx="1873224" cy="1504847"/>
        </a:xfrm>
        <a:prstGeom prst="ellips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alpha val="9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Поставка удобрений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3910220" y="107001"/>
        <a:ext cx="1324570" cy="1064087"/>
      </dsp:txXfrm>
    </dsp:sp>
    <dsp:sp modelId="{EA5B1F05-588C-4E7A-9C99-3670C4C7D287}">
      <dsp:nvSpPr>
        <dsp:cNvPr id="0" name=""/>
        <dsp:cNvSpPr/>
      </dsp:nvSpPr>
      <dsp:spPr>
        <a:xfrm rot="19438366">
          <a:off x="5261173" y="1801930"/>
          <a:ext cx="1122783" cy="25507"/>
        </a:xfrm>
        <a:custGeom>
          <a:avLst/>
          <a:gdLst/>
          <a:ahLst/>
          <a:cxnLst/>
          <a:rect l="0" t="0" r="0" b="0"/>
          <a:pathLst>
            <a:path>
              <a:moveTo>
                <a:pt x="0" y="12753"/>
              </a:moveTo>
              <a:lnTo>
                <a:pt x="1122783" y="12753"/>
              </a:lnTo>
            </a:path>
          </a:pathLst>
        </a:custGeom>
        <a:noFill/>
        <a:ln w="2642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tx1"/>
            </a:solidFill>
          </a:endParaRPr>
        </a:p>
      </dsp:txBody>
      <dsp:txXfrm>
        <a:off x="5794495" y="1786614"/>
        <a:ext cx="56139" cy="56139"/>
      </dsp:txXfrm>
    </dsp:sp>
    <dsp:sp modelId="{5B7A1A65-12B8-4C8C-BF01-2EEF87BE71E5}">
      <dsp:nvSpPr>
        <dsp:cNvPr id="0" name=""/>
        <dsp:cNvSpPr/>
      </dsp:nvSpPr>
      <dsp:spPr>
        <a:xfrm>
          <a:off x="6012150" y="246654"/>
          <a:ext cx="1918109" cy="1465319"/>
        </a:xfrm>
        <a:prstGeom prst="ellips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5714"/>
                <a:shade val="70000"/>
                <a:satMod val="15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-5714"/>
                <a:shade val="70000"/>
                <a:satMod val="140000"/>
              </a:schemeClr>
            </a:gs>
            <a:gs pos="70000">
              <a:schemeClr val="accent1">
                <a:alpha val="90000"/>
                <a:hueOff val="0"/>
                <a:satOff val="0"/>
                <a:lumOff val="0"/>
                <a:alphaOff val="-5714"/>
                <a:tint val="100000"/>
                <a:shade val="90000"/>
                <a:satMod val="14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5714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Поставка биопрепарата </a:t>
          </a:r>
          <a:r>
            <a:rPr lang="en-US" sz="1400" kern="1200" dirty="0" err="1" smtClean="0">
              <a:solidFill>
                <a:schemeClr val="tx1"/>
              </a:solidFill>
            </a:rPr>
            <a:t>Decon</a:t>
          </a:r>
          <a:r>
            <a:rPr lang="en-US" sz="1400" kern="1200" dirty="0" smtClean="0">
              <a:solidFill>
                <a:schemeClr val="tx1"/>
              </a:solidFill>
            </a:rPr>
            <a:t>-PIT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6293051" y="461245"/>
        <a:ext cx="1356307" cy="1036137"/>
      </dsp:txXfrm>
    </dsp:sp>
    <dsp:sp modelId="{EDE8AF51-0756-494E-A587-2B85A66C438F}">
      <dsp:nvSpPr>
        <dsp:cNvPr id="0" name=""/>
        <dsp:cNvSpPr/>
      </dsp:nvSpPr>
      <dsp:spPr>
        <a:xfrm rot="31158">
          <a:off x="5582192" y="2801443"/>
          <a:ext cx="466628" cy="25507"/>
        </a:xfrm>
        <a:custGeom>
          <a:avLst/>
          <a:gdLst/>
          <a:ahLst/>
          <a:cxnLst/>
          <a:rect l="0" t="0" r="0" b="0"/>
          <a:pathLst>
            <a:path>
              <a:moveTo>
                <a:pt x="0" y="12753"/>
              </a:moveTo>
              <a:lnTo>
                <a:pt x="466628" y="12753"/>
              </a:lnTo>
            </a:path>
          </a:pathLst>
        </a:custGeom>
        <a:noFill/>
        <a:ln w="2642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tx1"/>
            </a:solidFill>
          </a:endParaRPr>
        </a:p>
      </dsp:txBody>
      <dsp:txXfrm>
        <a:off x="5803841" y="2802531"/>
        <a:ext cx="23331" cy="23331"/>
      </dsp:txXfrm>
    </dsp:sp>
    <dsp:sp modelId="{94446AAB-5F2B-4D86-B624-6B4EA6E197A4}">
      <dsp:nvSpPr>
        <dsp:cNvPr id="0" name=""/>
        <dsp:cNvSpPr/>
      </dsp:nvSpPr>
      <dsp:spPr>
        <a:xfrm>
          <a:off x="6048619" y="2098206"/>
          <a:ext cx="2715233" cy="1460817"/>
        </a:xfrm>
        <a:prstGeom prst="ellips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11429"/>
                <a:shade val="70000"/>
                <a:satMod val="15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-11429"/>
                <a:shade val="70000"/>
                <a:satMod val="140000"/>
              </a:schemeClr>
            </a:gs>
            <a:gs pos="70000">
              <a:schemeClr val="accent1">
                <a:alpha val="90000"/>
                <a:hueOff val="0"/>
                <a:satOff val="0"/>
                <a:lumOff val="0"/>
                <a:alphaOff val="-11429"/>
                <a:tint val="100000"/>
                <a:shade val="90000"/>
                <a:satMod val="14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11429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Технологическое сопровождение процессов переработки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6446256" y="2312138"/>
        <a:ext cx="1919959" cy="1032953"/>
      </dsp:txXfrm>
    </dsp:sp>
    <dsp:sp modelId="{A6513C24-3E9B-439E-8F6C-5A7AF1C07E94}">
      <dsp:nvSpPr>
        <dsp:cNvPr id="0" name=""/>
        <dsp:cNvSpPr/>
      </dsp:nvSpPr>
      <dsp:spPr>
        <a:xfrm rot="2175741">
          <a:off x="5248576" y="3808099"/>
          <a:ext cx="1210900" cy="25507"/>
        </a:xfrm>
        <a:custGeom>
          <a:avLst/>
          <a:gdLst/>
          <a:ahLst/>
          <a:cxnLst/>
          <a:rect l="0" t="0" r="0" b="0"/>
          <a:pathLst>
            <a:path>
              <a:moveTo>
                <a:pt x="0" y="12753"/>
              </a:moveTo>
              <a:lnTo>
                <a:pt x="1210900" y="12753"/>
              </a:lnTo>
            </a:path>
          </a:pathLst>
        </a:custGeom>
        <a:noFill/>
        <a:ln w="2642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tx1"/>
            </a:solidFill>
          </a:endParaRPr>
        </a:p>
      </dsp:txBody>
      <dsp:txXfrm>
        <a:off x="5823754" y="3790580"/>
        <a:ext cx="60545" cy="60545"/>
      </dsp:txXfrm>
    </dsp:sp>
    <dsp:sp modelId="{E83B4DE3-517C-4291-A5CE-05C0A0A5B831}">
      <dsp:nvSpPr>
        <dsp:cNvPr id="0" name=""/>
        <dsp:cNvSpPr/>
      </dsp:nvSpPr>
      <dsp:spPr>
        <a:xfrm>
          <a:off x="6012152" y="3929051"/>
          <a:ext cx="2279267" cy="1687575"/>
        </a:xfrm>
        <a:prstGeom prst="ellips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17143"/>
                <a:shade val="70000"/>
                <a:satMod val="15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-17143"/>
                <a:shade val="70000"/>
                <a:satMod val="140000"/>
              </a:schemeClr>
            </a:gs>
            <a:gs pos="70000">
              <a:schemeClr val="accent1">
                <a:alpha val="90000"/>
                <a:hueOff val="0"/>
                <a:satOff val="0"/>
                <a:lumOff val="0"/>
                <a:alphaOff val="-17143"/>
                <a:tint val="100000"/>
                <a:shade val="90000"/>
                <a:satMod val="14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17143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Оцифровка полей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6345943" y="4176191"/>
        <a:ext cx="1611685" cy="1193295"/>
      </dsp:txXfrm>
    </dsp:sp>
    <dsp:sp modelId="{1EE0E909-647C-4027-8951-4620D2A4234A}">
      <dsp:nvSpPr>
        <dsp:cNvPr id="0" name=""/>
        <dsp:cNvSpPr/>
      </dsp:nvSpPr>
      <dsp:spPr>
        <a:xfrm rot="5400000">
          <a:off x="4343352" y="4028009"/>
          <a:ext cx="243408" cy="25507"/>
        </a:xfrm>
        <a:custGeom>
          <a:avLst/>
          <a:gdLst/>
          <a:ahLst/>
          <a:cxnLst/>
          <a:rect l="0" t="0" r="0" b="0"/>
          <a:pathLst>
            <a:path>
              <a:moveTo>
                <a:pt x="0" y="12753"/>
              </a:moveTo>
              <a:lnTo>
                <a:pt x="243408" y="12753"/>
              </a:lnTo>
            </a:path>
          </a:pathLst>
        </a:custGeom>
        <a:noFill/>
        <a:ln w="2642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tx1"/>
            </a:solidFill>
          </a:endParaRPr>
        </a:p>
      </dsp:txBody>
      <dsp:txXfrm>
        <a:off x="4458971" y="4034678"/>
        <a:ext cx="12170" cy="12170"/>
      </dsp:txXfrm>
    </dsp:sp>
    <dsp:sp modelId="{DAD4C1EA-D872-407B-B887-59E3C3D7A8E5}">
      <dsp:nvSpPr>
        <dsp:cNvPr id="0" name=""/>
        <dsp:cNvSpPr/>
      </dsp:nvSpPr>
      <dsp:spPr>
        <a:xfrm>
          <a:off x="3419874" y="4162467"/>
          <a:ext cx="2090365" cy="1619514"/>
        </a:xfrm>
        <a:prstGeom prst="ellips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2857"/>
                <a:shade val="70000"/>
                <a:satMod val="15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-22857"/>
                <a:shade val="70000"/>
                <a:satMod val="140000"/>
              </a:schemeClr>
            </a:gs>
            <a:gs pos="70000">
              <a:schemeClr val="accent1">
                <a:alpha val="90000"/>
                <a:hueOff val="0"/>
                <a:satOff val="0"/>
                <a:lumOff val="0"/>
                <a:alphaOff val="-22857"/>
                <a:tint val="100000"/>
                <a:shade val="90000"/>
                <a:satMod val="14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2857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Планировка урожайности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3726001" y="4399639"/>
        <a:ext cx="1478111" cy="1145170"/>
      </dsp:txXfrm>
    </dsp:sp>
    <dsp:sp modelId="{B4ED20A3-AF35-4089-B27D-0121051F3F24}">
      <dsp:nvSpPr>
        <dsp:cNvPr id="0" name=""/>
        <dsp:cNvSpPr/>
      </dsp:nvSpPr>
      <dsp:spPr>
        <a:xfrm rot="8464203">
          <a:off x="2607814" y="3840447"/>
          <a:ext cx="1111628" cy="25507"/>
        </a:xfrm>
        <a:custGeom>
          <a:avLst/>
          <a:gdLst/>
          <a:ahLst/>
          <a:cxnLst/>
          <a:rect l="0" t="0" r="0" b="0"/>
          <a:pathLst>
            <a:path>
              <a:moveTo>
                <a:pt x="0" y="12753"/>
              </a:moveTo>
              <a:lnTo>
                <a:pt x="1111628" y="12753"/>
              </a:lnTo>
            </a:path>
          </a:pathLst>
        </a:custGeom>
        <a:noFill/>
        <a:ln w="2642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tx1"/>
            </a:solidFill>
          </a:endParaRPr>
        </a:p>
      </dsp:txBody>
      <dsp:txXfrm rot="10800000">
        <a:off x="3135838" y="3825410"/>
        <a:ext cx="55581" cy="55581"/>
      </dsp:txXfrm>
    </dsp:sp>
    <dsp:sp modelId="{10909642-7BFC-45C6-B765-23F84B2A14BC}">
      <dsp:nvSpPr>
        <dsp:cNvPr id="0" name=""/>
        <dsp:cNvSpPr/>
      </dsp:nvSpPr>
      <dsp:spPr>
        <a:xfrm>
          <a:off x="899589" y="3992792"/>
          <a:ext cx="2189497" cy="1609833"/>
        </a:xfrm>
        <a:prstGeom prst="ellips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8571"/>
                <a:shade val="70000"/>
                <a:satMod val="15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-28571"/>
                <a:shade val="70000"/>
                <a:satMod val="140000"/>
              </a:schemeClr>
            </a:gs>
            <a:gs pos="70000">
              <a:schemeClr val="accent1">
                <a:alpha val="90000"/>
                <a:hueOff val="0"/>
                <a:satOff val="0"/>
                <a:lumOff val="0"/>
                <a:alphaOff val="-28571"/>
                <a:tint val="100000"/>
                <a:shade val="90000"/>
                <a:satMod val="14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8571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Рекомендации для агрономов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220233" y="4228547"/>
        <a:ext cx="1548209" cy="1138323"/>
      </dsp:txXfrm>
    </dsp:sp>
    <dsp:sp modelId="{8E2EE74A-5C1E-42B5-886A-718D2AF0A098}">
      <dsp:nvSpPr>
        <dsp:cNvPr id="0" name=""/>
        <dsp:cNvSpPr/>
      </dsp:nvSpPr>
      <dsp:spPr>
        <a:xfrm rot="10797800">
          <a:off x="2680966" y="2790132"/>
          <a:ext cx="666899" cy="25507"/>
        </a:xfrm>
        <a:custGeom>
          <a:avLst/>
          <a:gdLst/>
          <a:ahLst/>
          <a:cxnLst/>
          <a:rect l="0" t="0" r="0" b="0"/>
          <a:pathLst>
            <a:path>
              <a:moveTo>
                <a:pt x="0" y="12753"/>
              </a:moveTo>
              <a:lnTo>
                <a:pt x="666899" y="12753"/>
              </a:lnTo>
            </a:path>
          </a:pathLst>
        </a:custGeom>
        <a:noFill/>
        <a:ln w="2642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>
            <a:solidFill>
              <a:schemeClr val="tx1"/>
            </a:solidFill>
          </a:endParaRPr>
        </a:p>
      </dsp:txBody>
      <dsp:txXfrm rot="10800000">
        <a:off x="2997743" y="2786213"/>
        <a:ext cx="33344" cy="33344"/>
      </dsp:txXfrm>
    </dsp:sp>
    <dsp:sp modelId="{F989AEC2-37C4-4C5B-BF0E-7E7DA5111AE5}">
      <dsp:nvSpPr>
        <dsp:cNvPr id="0" name=""/>
        <dsp:cNvSpPr/>
      </dsp:nvSpPr>
      <dsp:spPr>
        <a:xfrm>
          <a:off x="107505" y="2046856"/>
          <a:ext cx="2573461" cy="1514133"/>
        </a:xfrm>
        <a:prstGeom prst="ellips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34286"/>
                <a:shade val="70000"/>
                <a:satMod val="15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-34286"/>
                <a:shade val="70000"/>
                <a:satMod val="140000"/>
              </a:schemeClr>
            </a:gs>
            <a:gs pos="70000">
              <a:schemeClr val="accent1">
                <a:alpha val="90000"/>
                <a:hueOff val="0"/>
                <a:satOff val="0"/>
                <a:lumOff val="0"/>
                <a:alphaOff val="-34286"/>
                <a:tint val="100000"/>
                <a:shade val="90000"/>
                <a:satMod val="14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34286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Точечное земледелие и обработка полей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484380" y="2268596"/>
        <a:ext cx="1819711" cy="1070653"/>
      </dsp:txXfrm>
    </dsp:sp>
    <dsp:sp modelId="{3170DADD-B7C1-4BE2-9D3A-1668BE4175F6}">
      <dsp:nvSpPr>
        <dsp:cNvPr id="0" name=""/>
        <dsp:cNvSpPr/>
      </dsp:nvSpPr>
      <dsp:spPr>
        <a:xfrm rot="13110134">
          <a:off x="2669659" y="1772030"/>
          <a:ext cx="1033475" cy="25507"/>
        </a:xfrm>
        <a:custGeom>
          <a:avLst/>
          <a:gdLst/>
          <a:ahLst/>
          <a:cxnLst/>
          <a:rect l="0" t="0" r="0" b="0"/>
          <a:pathLst>
            <a:path>
              <a:moveTo>
                <a:pt x="0" y="12753"/>
              </a:moveTo>
              <a:lnTo>
                <a:pt x="1033475" y="12753"/>
              </a:lnTo>
            </a:path>
          </a:pathLst>
        </a:custGeom>
        <a:noFill/>
        <a:ln w="2642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160560" y="1758947"/>
        <a:ext cx="51673" cy="51673"/>
      </dsp:txXfrm>
    </dsp:sp>
    <dsp:sp modelId="{0F16AC5F-9597-4941-B80A-F42918BB71C6}">
      <dsp:nvSpPr>
        <dsp:cNvPr id="0" name=""/>
        <dsp:cNvSpPr/>
      </dsp:nvSpPr>
      <dsp:spPr>
        <a:xfrm>
          <a:off x="1115616" y="174648"/>
          <a:ext cx="1972356" cy="1494669"/>
        </a:xfrm>
        <a:prstGeom prst="ellipse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shade val="70000"/>
                <a:satMod val="150000"/>
              </a:schemeClr>
            </a:gs>
            <a:gs pos="34000">
              <a:schemeClr val="accent1">
                <a:alpha val="90000"/>
                <a:hueOff val="0"/>
                <a:satOff val="0"/>
                <a:lumOff val="0"/>
                <a:alphaOff val="-40000"/>
                <a:shade val="70000"/>
                <a:satMod val="140000"/>
              </a:schemeClr>
            </a:gs>
            <a:gs pos="70000">
              <a:schemeClr val="accent1">
                <a:alpha val="90000"/>
                <a:hueOff val="0"/>
                <a:satOff val="0"/>
                <a:lumOff val="0"/>
                <a:alphaOff val="-40000"/>
                <a:tint val="100000"/>
                <a:shade val="90000"/>
                <a:satMod val="140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Разработка технической документации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404461" y="393537"/>
        <a:ext cx="1394666" cy="10568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E52542-7F0E-4AEA-B0F5-B70D771ABDD4}" type="datetimeFigureOut">
              <a:rPr lang="ru-RU" smtClean="0"/>
              <a:t>02.08.2024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4F26F7-9FC2-45DF-A068-2C8DA9433E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057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86A6A-AB75-4A3C-BA4C-16AC991DFE6A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75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218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433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657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795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0166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52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209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9156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823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177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881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30C4213-317B-43B7-B3A6-53AC8C3048C2}" type="datetimeFigureOut">
              <a:rPr lang="ru-RU" smtClean="0"/>
              <a:pPr/>
              <a:t>02.08.2024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1E71BC3-655D-4249-889B-7C7164DA24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076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422" y="5085184"/>
            <a:ext cx="6981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Докладчик:</a:t>
            </a:r>
          </a:p>
          <a:p>
            <a:r>
              <a:rPr lang="ru-RU" dirty="0">
                <a:solidFill>
                  <a:prstClr val="black"/>
                </a:solidFill>
              </a:rPr>
              <a:t>Заместитель генерального директора по растениеводству и животноводству ООО «</a:t>
            </a:r>
            <a:r>
              <a:rPr lang="ru-RU" dirty="0" err="1">
                <a:solidFill>
                  <a:prstClr val="black"/>
                </a:solidFill>
              </a:rPr>
              <a:t>Межениновская</a:t>
            </a:r>
            <a:r>
              <a:rPr lang="ru-RU" dirty="0">
                <a:solidFill>
                  <a:prstClr val="black"/>
                </a:solidFill>
              </a:rPr>
              <a:t> птицефабрика» - Ермоленко </a:t>
            </a:r>
            <a:r>
              <a:rPr lang="ru-RU" dirty="0">
                <a:solidFill>
                  <a:prstClr val="black"/>
                </a:solidFill>
              </a:rPr>
              <a:t>Владимир 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2153" y="2852936"/>
            <a:ext cx="857441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Инжиниринг в разработке экологических решений в </a:t>
            </a:r>
            <a:r>
              <a:rPr lang="ru-RU" dirty="0" smtClean="0"/>
              <a:t>переработке </a:t>
            </a:r>
            <a:r>
              <a:rPr lang="ru-RU" dirty="0" smtClean="0"/>
              <a:t>ППЖ на примере </a:t>
            </a:r>
            <a:r>
              <a:rPr lang="ru-RU" smtClean="0"/>
              <a:t>«</a:t>
            </a:r>
            <a:r>
              <a:rPr lang="ru-RU" smtClean="0"/>
              <a:t>Органик Агро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6" name="Picture 2" descr="F:\Рабочий стол резервная копия\Компания Кера-Тех\Договора\Договора компании\договора 2024\органикагро\лого ОрганикАгро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5" t="57113" r="20512" b="15491"/>
          <a:stretch/>
        </p:blipFill>
        <p:spPr bwMode="auto">
          <a:xfrm>
            <a:off x="262153" y="919406"/>
            <a:ext cx="2869687" cy="101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725820"/>
            <a:ext cx="1540041" cy="1140696"/>
          </a:xfrm>
          <a:prstGeom prst="rect">
            <a:avLst/>
          </a:prstGeom>
        </p:spPr>
      </p:pic>
      <p:pic>
        <p:nvPicPr>
          <p:cNvPr id="8" name="Picture 2" descr="C:\Users\310\Desktop\Презентация Сибирская Олива\межелого новое 60мм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857786"/>
            <a:ext cx="1104188" cy="107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/>
          <a:srcRect l="59880" t="59553" r="21366" b="17212"/>
          <a:stretch/>
        </p:blipFill>
        <p:spPr>
          <a:xfrm>
            <a:off x="4860032" y="937489"/>
            <a:ext cx="1922046" cy="92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733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анне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235"/>
          <a:stretch/>
        </p:blipFill>
        <p:spPr bwMode="auto">
          <a:xfrm>
            <a:off x="0" y="2626023"/>
            <a:ext cx="9144000" cy="418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899592" y="115866"/>
            <a:ext cx="7560840" cy="6480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dirty="0" smtClean="0">
                <a:solidFill>
                  <a:srgbClr val="7B4811"/>
                </a:solidFill>
              </a:rPr>
              <a:t>Технологическая схема реализуемая «</a:t>
            </a:r>
            <a:r>
              <a:rPr lang="ru-RU" sz="2400" b="1" dirty="0" err="1" smtClean="0">
                <a:solidFill>
                  <a:srgbClr val="7B4811"/>
                </a:solidFill>
              </a:rPr>
              <a:t>ОрганикАгро</a:t>
            </a:r>
            <a:r>
              <a:rPr lang="ru-RU" sz="2400" b="1" dirty="0" smtClean="0">
                <a:solidFill>
                  <a:srgbClr val="7B4811"/>
                </a:solidFill>
              </a:rPr>
              <a:t>»</a:t>
            </a:r>
            <a:endParaRPr lang="ru-RU" sz="2400" b="1" dirty="0">
              <a:solidFill>
                <a:srgbClr val="7B481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764704"/>
            <a:ext cx="892899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prstClr val="black"/>
                </a:solidFill>
              </a:rPr>
              <a:t>Технология переработки </a:t>
            </a:r>
            <a:r>
              <a:rPr lang="ru-RU" dirty="0">
                <a:solidFill>
                  <a:prstClr val="black"/>
                </a:solidFill>
              </a:rPr>
              <a:t>отходов жизнедеятельности животных и птицы в </a:t>
            </a:r>
            <a:r>
              <a:rPr lang="ru-RU" dirty="0">
                <a:solidFill>
                  <a:prstClr val="black"/>
                </a:solidFill>
              </a:rPr>
              <a:t>органические удобрения </a:t>
            </a:r>
            <a:r>
              <a:rPr lang="ru-RU" dirty="0">
                <a:solidFill>
                  <a:prstClr val="black"/>
                </a:solidFill>
              </a:rPr>
              <a:t>реализуется </a:t>
            </a:r>
            <a:r>
              <a:rPr lang="ru-RU" dirty="0">
                <a:solidFill>
                  <a:prstClr val="black"/>
                </a:solidFill>
              </a:rPr>
              <a:t>на ООО «</a:t>
            </a:r>
            <a:r>
              <a:rPr lang="ru-RU" dirty="0" err="1">
                <a:solidFill>
                  <a:prstClr val="black"/>
                </a:solidFill>
              </a:rPr>
              <a:t>Межениновская</a:t>
            </a:r>
            <a:r>
              <a:rPr lang="ru-RU" dirty="0">
                <a:solidFill>
                  <a:prstClr val="black"/>
                </a:solidFill>
              </a:rPr>
              <a:t> ПФ» </a:t>
            </a:r>
            <a:r>
              <a:rPr lang="ru-RU" b="1" dirty="0">
                <a:solidFill>
                  <a:prstClr val="black"/>
                </a:solidFill>
              </a:rPr>
              <a:t>с 2019 </a:t>
            </a:r>
            <a:r>
              <a:rPr lang="ru-RU" b="1" dirty="0">
                <a:solidFill>
                  <a:prstClr val="black"/>
                </a:solidFill>
              </a:rPr>
              <a:t>года</a:t>
            </a:r>
            <a:r>
              <a:rPr lang="ru-RU" dirty="0">
                <a:solidFill>
                  <a:prstClr val="black"/>
                </a:solidFill>
              </a:rPr>
              <a:t>. </a:t>
            </a:r>
            <a:r>
              <a:rPr lang="ru-RU" b="1" dirty="0">
                <a:solidFill>
                  <a:prstClr val="black"/>
                </a:solidFill>
              </a:rPr>
              <a:t>В 2021</a:t>
            </a:r>
            <a:r>
              <a:rPr lang="ru-RU" dirty="0">
                <a:solidFill>
                  <a:prstClr val="black"/>
                </a:solidFill>
              </a:rPr>
              <a:t> году открыто предприятие ООО «</a:t>
            </a:r>
            <a:r>
              <a:rPr lang="ru-RU" dirty="0" err="1">
                <a:solidFill>
                  <a:prstClr val="black"/>
                </a:solidFill>
              </a:rPr>
              <a:t>ОрганикАгро</a:t>
            </a:r>
            <a:r>
              <a:rPr lang="ru-RU" dirty="0">
                <a:solidFill>
                  <a:prstClr val="black"/>
                </a:solidFill>
              </a:rPr>
              <a:t>».</a:t>
            </a:r>
          </a:p>
          <a:p>
            <a:pPr algn="just"/>
            <a:r>
              <a:rPr lang="ru-RU" b="1" dirty="0">
                <a:solidFill>
                  <a:prstClr val="black"/>
                </a:solidFill>
              </a:rPr>
              <a:t>В 2024 году 11 апреля </a:t>
            </a:r>
            <a:r>
              <a:rPr lang="ru-RU" dirty="0">
                <a:solidFill>
                  <a:prstClr val="black"/>
                </a:solidFill>
              </a:rPr>
              <a:t>открыт завод по производству высоко качественной гранулы.</a:t>
            </a:r>
          </a:p>
          <a:p>
            <a:pPr algn="just"/>
            <a:r>
              <a:rPr lang="ru-RU" dirty="0">
                <a:solidFill>
                  <a:prstClr val="black"/>
                </a:solidFill>
              </a:rPr>
              <a:t>Отработанный рецептуры </a:t>
            </a:r>
            <a:r>
              <a:rPr lang="ru-RU" dirty="0" err="1">
                <a:solidFill>
                  <a:prstClr val="black"/>
                </a:solidFill>
              </a:rPr>
              <a:t>почвосмесей</a:t>
            </a:r>
            <a:r>
              <a:rPr lang="ru-RU" dirty="0">
                <a:solidFill>
                  <a:prstClr val="black"/>
                </a:solidFill>
              </a:rPr>
              <a:t> и </a:t>
            </a:r>
            <a:r>
              <a:rPr lang="ru-RU" dirty="0">
                <a:solidFill>
                  <a:prstClr val="black"/>
                </a:solidFill>
              </a:rPr>
              <a:t>запуск производства </a:t>
            </a:r>
            <a:r>
              <a:rPr lang="ru-RU" dirty="0">
                <a:solidFill>
                  <a:prstClr val="black"/>
                </a:solidFill>
              </a:rPr>
              <a:t>запланирован на </a:t>
            </a:r>
            <a:r>
              <a:rPr lang="ru-RU" b="1" dirty="0">
                <a:solidFill>
                  <a:prstClr val="black"/>
                </a:solidFill>
              </a:rPr>
              <a:t>сентябрь – октябрь 2024.</a:t>
            </a:r>
          </a:p>
        </p:txBody>
      </p:sp>
    </p:spTree>
    <p:extLst>
      <p:ext uri="{BB962C8B-B14F-4D97-AF65-F5344CB8AC3E}">
        <p14:creationId xmlns:p14="http://schemas.microsoft.com/office/powerpoint/2010/main" val="1397341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4869160"/>
            <a:ext cx="2660931" cy="1912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E:\Презентация документы\Завод помет\3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9" r="2845"/>
          <a:stretch/>
        </p:blipFill>
        <p:spPr bwMode="auto">
          <a:xfrm>
            <a:off x="2483768" y="4528232"/>
            <a:ext cx="3635896" cy="228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IMG_20240725_101931_15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2056" name="Picture 8" descr="D:\IMG_20240715_1556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667" y="2876076"/>
            <a:ext cx="1710837" cy="2281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899592" y="116632"/>
            <a:ext cx="7560840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200" b="1" dirty="0">
                <a:solidFill>
                  <a:srgbClr val="7B4811"/>
                </a:solidFill>
              </a:rPr>
              <a:t>Производство высококачественных </a:t>
            </a:r>
            <a:r>
              <a:rPr lang="ru-RU" sz="2200" b="1" dirty="0" smtClean="0">
                <a:solidFill>
                  <a:srgbClr val="7B4811"/>
                </a:solidFill>
              </a:rPr>
              <a:t>гранулированных органических </a:t>
            </a:r>
            <a:r>
              <a:rPr lang="ru-RU" sz="2200" b="1" dirty="0">
                <a:solidFill>
                  <a:srgbClr val="7B4811"/>
                </a:solidFill>
              </a:rPr>
              <a:t>удобрений </a:t>
            </a:r>
            <a:r>
              <a:rPr lang="ru-RU" sz="2200" b="1" dirty="0" smtClean="0">
                <a:solidFill>
                  <a:srgbClr val="7B4811"/>
                </a:solidFill>
              </a:rPr>
              <a:t> ООО «</a:t>
            </a:r>
            <a:r>
              <a:rPr lang="ru-RU" sz="2200" b="1" dirty="0" err="1" smtClean="0">
                <a:solidFill>
                  <a:srgbClr val="7B4811"/>
                </a:solidFill>
              </a:rPr>
              <a:t>ОрганикАгро</a:t>
            </a:r>
            <a:r>
              <a:rPr lang="ru-RU" sz="2200" b="1" dirty="0">
                <a:solidFill>
                  <a:srgbClr val="7B4811"/>
                </a:solidFill>
              </a:rPr>
              <a:t>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5575" y="1052736"/>
            <a:ext cx="898401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Полный цикл производства составляет </a:t>
            </a:r>
            <a:r>
              <a:rPr lang="ru-RU" b="1" dirty="0">
                <a:solidFill>
                  <a:prstClr val="black"/>
                </a:solidFill>
              </a:rPr>
              <a:t>30 – 32 дня</a:t>
            </a:r>
            <a:r>
              <a:rPr lang="ru-RU" dirty="0">
                <a:solidFill>
                  <a:prstClr val="black"/>
                </a:solidFill>
              </a:rPr>
              <a:t>, в который входят 2 этапа производства:</a:t>
            </a:r>
          </a:p>
          <a:p>
            <a:r>
              <a:rPr lang="ru-RU" b="1" dirty="0">
                <a:solidFill>
                  <a:prstClr val="black"/>
                </a:solidFill>
              </a:rPr>
              <a:t>1 этап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Приемка и подготовка сырья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Выкладка буртов и формирование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Обработка препаратом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Контроль качества и ворошение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Контроль качества готового компоста </a:t>
            </a:r>
          </a:p>
          <a:p>
            <a:r>
              <a:rPr lang="ru-RU" b="1" dirty="0">
                <a:solidFill>
                  <a:prstClr val="black"/>
                </a:solidFill>
              </a:rPr>
              <a:t>2 этап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Входящий контроль качества сырья для производства гранулы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Производство гранулы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Охлаждение и затаривание </a:t>
            </a:r>
            <a:endParaRPr lang="ru-RU" dirty="0">
              <a:solidFill>
                <a:prstClr val="black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Контроль полученной гранулы</a:t>
            </a:r>
          </a:p>
        </p:txBody>
      </p:sp>
      <p:pic>
        <p:nvPicPr>
          <p:cNvPr id="2058" name="Picture 10" descr="D:\-5285280355689029423_12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" r="4150" b="28765"/>
          <a:stretch/>
        </p:blipFill>
        <p:spPr bwMode="auto">
          <a:xfrm>
            <a:off x="6119664" y="5077181"/>
            <a:ext cx="2988840" cy="170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\\192.168.2.3\home\Маркетинг\Обмен Маркетинг\15. ФОТО\2020 год\Ворошитель\IMG_98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323" y="1419394"/>
            <a:ext cx="2851041" cy="1456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840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275072" y="2204864"/>
            <a:ext cx="2595024" cy="57606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3" name="Прямоугольник с двумя скругленными соседними углами 12"/>
          <p:cNvSpPr/>
          <p:nvPr/>
        </p:nvSpPr>
        <p:spPr>
          <a:xfrm>
            <a:off x="251520" y="2276182"/>
            <a:ext cx="2664296" cy="4033138"/>
          </a:xfrm>
          <a:prstGeom prst="round2SameRect">
            <a:avLst>
              <a:gd name="adj1" fmla="val 7610"/>
              <a:gd name="adj2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2924944"/>
            <a:ext cx="2520280" cy="2402608"/>
          </a:xfrm>
          <a:prstGeom prst="rect">
            <a:avLst/>
          </a:prstGeom>
          <a:ln w="381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82" b="100000" l="9648" r="869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923" t="861" r="12273"/>
          <a:stretch/>
        </p:blipFill>
        <p:spPr bwMode="auto">
          <a:xfrm>
            <a:off x="349816" y="2944136"/>
            <a:ext cx="2493992" cy="238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57" y="188640"/>
            <a:ext cx="8213658" cy="720080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B4811"/>
                </a:solidFill>
              </a:rPr>
              <a:t>Формы удобрений получаемые из компоста </a:t>
            </a:r>
            <a:endParaRPr lang="ru-RU" sz="2800" b="1" dirty="0">
              <a:solidFill>
                <a:srgbClr val="996633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50825" y="966800"/>
            <a:ext cx="8642349" cy="1094048"/>
          </a:xfrm>
          <a:prstGeom prst="rect">
            <a:avLst/>
          </a:prstGeom>
          <a:ln w="381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dirty="0">
                <a:solidFill>
                  <a:prstClr val="black"/>
                </a:solidFill>
                <a:ea typeface="Roboto" pitchFamily="2" charset="0"/>
                <a:cs typeface="Arial" pitchFamily="34" charset="0"/>
              </a:rPr>
              <a:t>Органическое удобрение получено на основе клеточного и подстилочного помета сельскохозяйственной птицы </a:t>
            </a:r>
            <a:r>
              <a:rPr lang="ru-RU" sz="2000" b="1" dirty="0">
                <a:solidFill>
                  <a:prstClr val="black"/>
                </a:solidFill>
                <a:ea typeface="Roboto" pitchFamily="2" charset="0"/>
                <a:cs typeface="Arial" pitchFamily="34" charset="0"/>
              </a:rPr>
              <a:t>с применением биопрепарата «</a:t>
            </a:r>
            <a:r>
              <a:rPr lang="en-US" sz="2000" b="1" dirty="0" err="1">
                <a:solidFill>
                  <a:prstClr val="black"/>
                </a:solidFill>
                <a:ea typeface="Roboto" pitchFamily="2" charset="0"/>
                <a:cs typeface="Arial" pitchFamily="34" charset="0"/>
              </a:rPr>
              <a:t>Decon</a:t>
            </a:r>
            <a:r>
              <a:rPr lang="en-US" sz="2000" b="1" dirty="0">
                <a:solidFill>
                  <a:prstClr val="black"/>
                </a:solidFill>
                <a:ea typeface="Roboto" pitchFamily="2" charset="0"/>
                <a:cs typeface="Arial" pitchFamily="34" charset="0"/>
              </a:rPr>
              <a:t>-PIT</a:t>
            </a:r>
            <a:r>
              <a:rPr lang="ru-RU" sz="2000" b="1" dirty="0">
                <a:solidFill>
                  <a:prstClr val="black"/>
                </a:solidFill>
                <a:ea typeface="Roboto" pitchFamily="2" charset="0"/>
                <a:cs typeface="Arial" pitchFamily="34" charset="0"/>
              </a:rPr>
              <a:t>»</a:t>
            </a:r>
            <a:r>
              <a:rPr lang="en-US" sz="2000" b="1" dirty="0">
                <a:solidFill>
                  <a:prstClr val="black"/>
                </a:solidFill>
                <a:ea typeface="Roboto" pitchFamily="2" charset="0"/>
                <a:cs typeface="Arial" pitchFamily="34" charset="0"/>
              </a:rPr>
              <a:t>.</a:t>
            </a:r>
            <a:endParaRPr lang="ru-RU" sz="2000" b="1" dirty="0">
              <a:solidFill>
                <a:prstClr val="black"/>
              </a:solidFill>
              <a:ea typeface="Roboto" pitchFamily="2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51519" y="6381328"/>
            <a:ext cx="86416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Microsoft YaHei" pitchFamily="34" charset="-122"/>
                <a:ea typeface="Microsoft YaHei" pitchFamily="34" charset="-122"/>
              </a:rPr>
              <a:t>Содержат </a:t>
            </a:r>
            <a:r>
              <a:rPr lang="ru-RU" b="1" dirty="0">
                <a:solidFill>
                  <a:srgbClr val="C00000"/>
                </a:solidFill>
                <a:latin typeface="Microsoft YaHei" pitchFamily="34" charset="-122"/>
                <a:ea typeface="Microsoft YaHei" pitchFamily="34" charset="-122"/>
              </a:rPr>
              <a:t>микроэлементы</a:t>
            </a:r>
            <a:r>
              <a:rPr lang="en-US" b="1" dirty="0">
                <a:solidFill>
                  <a:srgbClr val="C00000"/>
                </a:solidFill>
                <a:latin typeface="Microsoft YaHei" pitchFamily="34" charset="-122"/>
                <a:ea typeface="Microsoft YaHei" pitchFamily="34" charset="-122"/>
              </a:rPr>
              <a:t> Zn, Cu, Fe, Co, Mn</a:t>
            </a:r>
            <a:endParaRPr lang="ru-RU" b="1" dirty="0">
              <a:solidFill>
                <a:srgbClr val="C00000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23528" y="5301208"/>
            <a:ext cx="2520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Азот не менее 5.0%</a:t>
            </a:r>
          </a:p>
          <a:p>
            <a:pPr marL="171450" indent="-171450" algn="ctr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Фосфор не менее  4.5%</a:t>
            </a:r>
          </a:p>
          <a:p>
            <a:pPr marL="171450" indent="-171450" algn="ctr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Калий не менее 3.0%</a:t>
            </a:r>
          </a:p>
          <a:p>
            <a:pPr marL="171450" indent="-171450" algn="ctr">
              <a:buFont typeface="Arial" pitchFamily="34" charset="0"/>
              <a:buChar char="•"/>
            </a:pPr>
            <a:r>
              <a:rPr lang="en-US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pH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 не менее 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6.5</a:t>
            </a:r>
            <a:endParaRPr lang="ru-RU" sz="1400" dirty="0">
              <a:solidFill>
                <a:prstClr val="black"/>
              </a:solidFill>
              <a:latin typeface="Roboto Medium" pitchFamily="2" charset="0"/>
              <a:ea typeface="Roboto Medium" pitchFamily="2" charset="0"/>
              <a:cs typeface="Roboto Medium" pitchFamily="2" charset="0"/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>
            <a:off x="323528" y="2348881"/>
            <a:ext cx="2520280" cy="504056"/>
          </a:xfrm>
          <a:prstGeom prst="round2SameRect">
            <a:avLst>
              <a:gd name="adj1" fmla="val 29802"/>
              <a:gd name="adj2" fmla="val 0"/>
            </a:avLst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2356" y="2420888"/>
            <a:ext cx="19527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«</a:t>
            </a:r>
            <a:r>
              <a:rPr lang="ru-RU" sz="2000" b="1" spc="300" dirty="0">
                <a:solidFill>
                  <a:prstClr val="black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РОССЫПЬ</a:t>
            </a:r>
            <a:r>
              <a:rPr lang="ru-RU" sz="2000" b="1" dirty="0">
                <a:solidFill>
                  <a:prstClr val="black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»</a:t>
            </a:r>
            <a:endParaRPr lang="ru-RU" sz="2000" b="1" dirty="0">
              <a:solidFill>
                <a:prstClr val="black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324524" y="2204864"/>
            <a:ext cx="2595024" cy="57606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4" name="Прямоугольник с двумя скругленными соседними углами 43"/>
          <p:cNvSpPr/>
          <p:nvPr/>
        </p:nvSpPr>
        <p:spPr>
          <a:xfrm>
            <a:off x="3300972" y="2276182"/>
            <a:ext cx="2664296" cy="4033138"/>
          </a:xfrm>
          <a:prstGeom prst="round2SameRect">
            <a:avLst>
              <a:gd name="adj1" fmla="val 7610"/>
              <a:gd name="adj2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3372980" y="2924944"/>
            <a:ext cx="2520280" cy="2402608"/>
          </a:xfrm>
          <a:prstGeom prst="rect">
            <a:avLst/>
          </a:prstGeom>
          <a:ln w="381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49" name="Прямоугольник с двумя скругленными соседними углами 48"/>
          <p:cNvSpPr/>
          <p:nvPr/>
        </p:nvSpPr>
        <p:spPr>
          <a:xfrm>
            <a:off x="3372980" y="2348881"/>
            <a:ext cx="2520280" cy="504056"/>
          </a:xfrm>
          <a:prstGeom prst="round2SameRect">
            <a:avLst>
              <a:gd name="adj1" fmla="val 29802"/>
              <a:gd name="adj2" fmla="val 0"/>
            </a:avLst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6227279" y="2204864"/>
            <a:ext cx="2595024" cy="57606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51" name="Прямоугольник с двумя скругленными соседними углами 50"/>
          <p:cNvSpPr/>
          <p:nvPr/>
        </p:nvSpPr>
        <p:spPr>
          <a:xfrm>
            <a:off x="6203727" y="2276182"/>
            <a:ext cx="2664296" cy="4033138"/>
          </a:xfrm>
          <a:prstGeom prst="round2SameRect">
            <a:avLst>
              <a:gd name="adj1" fmla="val 7610"/>
              <a:gd name="adj2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6275735" y="2924944"/>
            <a:ext cx="2520280" cy="2402608"/>
          </a:xfrm>
          <a:prstGeom prst="rect">
            <a:avLst/>
          </a:prstGeom>
          <a:ln w="381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53" name="Прямоугольник с двумя скругленными соседними углами 52"/>
          <p:cNvSpPr/>
          <p:nvPr/>
        </p:nvSpPr>
        <p:spPr>
          <a:xfrm>
            <a:off x="6275735" y="2348881"/>
            <a:ext cx="2520280" cy="504056"/>
          </a:xfrm>
          <a:prstGeom prst="round2SameRect">
            <a:avLst>
              <a:gd name="adj1" fmla="val 29802"/>
              <a:gd name="adj2" fmla="val 0"/>
            </a:avLst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39234" y="2390487"/>
            <a:ext cx="19656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spc="300" dirty="0">
                <a:solidFill>
                  <a:prstClr val="black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«ГРАНУЛА»</a:t>
            </a:r>
            <a:endParaRPr lang="ru-RU" sz="2000" b="1" spc="300" dirty="0">
              <a:solidFill>
                <a:prstClr val="black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12059" y="2400854"/>
            <a:ext cx="18245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«</a:t>
            </a:r>
            <a:r>
              <a:rPr lang="ru-RU" sz="2000" b="1" spc="300" dirty="0">
                <a:solidFill>
                  <a:prstClr val="black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ЖИДКИЙ</a:t>
            </a:r>
            <a:r>
              <a:rPr lang="ru-RU" sz="2000" b="1" dirty="0">
                <a:solidFill>
                  <a:prstClr val="black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»</a:t>
            </a:r>
            <a:endParaRPr lang="en-US" sz="2000" b="1" dirty="0">
              <a:solidFill>
                <a:prstClr val="black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  <p:pic>
        <p:nvPicPr>
          <p:cNvPr id="1026" name="Picture 2" descr="F:\Резервная копия\копия от 6.12.2020\2020\IMG_297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71420" y="3283619"/>
            <a:ext cx="2305816" cy="172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557" b="82862" l="0" r="968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273" b="16126"/>
          <a:stretch/>
        </p:blipFill>
        <p:spPr bwMode="auto">
          <a:xfrm>
            <a:off x="3407616" y="2928074"/>
            <a:ext cx="2451008" cy="2373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3372980" y="5324280"/>
            <a:ext cx="2520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Азот не менее 5.0%</a:t>
            </a:r>
          </a:p>
          <a:p>
            <a:pPr marL="171450" indent="-171450" algn="ctr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Фосфор не менее 4.5%</a:t>
            </a:r>
          </a:p>
          <a:p>
            <a:pPr marL="171450" indent="-171450" algn="ctr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Калий не менее 3.0%</a:t>
            </a:r>
          </a:p>
          <a:p>
            <a:pPr marL="171450" indent="-171450" algn="ctr">
              <a:buFont typeface="Arial" pitchFamily="34" charset="0"/>
              <a:buChar char="•"/>
            </a:pPr>
            <a:r>
              <a:rPr lang="en-US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pH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 не менее 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7.2</a:t>
            </a:r>
            <a:endParaRPr lang="ru-RU" sz="1400" dirty="0">
              <a:solidFill>
                <a:prstClr val="black"/>
              </a:solidFill>
              <a:latin typeface="Roboto Medium" pitchFamily="2" charset="0"/>
              <a:ea typeface="Roboto Medium" pitchFamily="2" charset="0"/>
              <a:cs typeface="Roboto Medium" pitchFamily="2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275736" y="5319211"/>
            <a:ext cx="2520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Азот  не 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менее 8.6%</a:t>
            </a:r>
            <a:endParaRPr lang="ru-RU" sz="1400" dirty="0">
              <a:solidFill>
                <a:prstClr val="black"/>
              </a:solidFill>
              <a:latin typeface="Roboto Medium" pitchFamily="2" charset="0"/>
              <a:ea typeface="Roboto Medium" pitchFamily="2" charset="0"/>
              <a:cs typeface="Roboto Medium" pitchFamily="2" charset="0"/>
            </a:endParaRPr>
          </a:p>
          <a:p>
            <a:pPr marL="171450" indent="-171450" algn="ctr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Фосфор не менее 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7.5%</a:t>
            </a:r>
            <a:endParaRPr lang="ru-RU" sz="1400" dirty="0">
              <a:solidFill>
                <a:prstClr val="black"/>
              </a:solidFill>
              <a:latin typeface="Roboto Medium" pitchFamily="2" charset="0"/>
              <a:ea typeface="Roboto Medium" pitchFamily="2" charset="0"/>
              <a:cs typeface="Roboto Medium" pitchFamily="2" charset="0"/>
            </a:endParaRPr>
          </a:p>
          <a:p>
            <a:pPr marL="171450" indent="-171450" algn="ctr">
              <a:buFont typeface="Arial" pitchFamily="34" charset="0"/>
              <a:buChar char="•"/>
            </a:pP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Калий 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не 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менее 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2.5%</a:t>
            </a:r>
            <a:endParaRPr lang="ru-RU" sz="1400" dirty="0">
              <a:solidFill>
                <a:prstClr val="black"/>
              </a:solidFill>
              <a:latin typeface="Roboto Medium" pitchFamily="2" charset="0"/>
              <a:ea typeface="Roboto Medium" pitchFamily="2" charset="0"/>
              <a:cs typeface="Roboto Medium" pitchFamily="2" charset="0"/>
            </a:endParaRPr>
          </a:p>
          <a:p>
            <a:pPr marL="171450" indent="-171450" algn="ctr">
              <a:buFont typeface="Arial" pitchFamily="34" charset="0"/>
              <a:buChar char="•"/>
            </a:pPr>
            <a:r>
              <a:rPr lang="en-US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pH</a:t>
            </a:r>
            <a:r>
              <a:rPr lang="ru-RU" sz="1400" dirty="0">
                <a:solidFill>
                  <a:prstClr val="black"/>
                </a:solidFill>
                <a:latin typeface="Roboto Medium" pitchFamily="2" charset="0"/>
                <a:ea typeface="Roboto Medium" pitchFamily="2" charset="0"/>
                <a:cs typeface="Roboto Medium" pitchFamily="2" charset="0"/>
              </a:rPr>
              <a:t> не менее 7,2</a:t>
            </a:r>
            <a:endParaRPr lang="ru-RU" sz="1400" dirty="0">
              <a:solidFill>
                <a:prstClr val="black"/>
              </a:solidFill>
              <a:latin typeface="Roboto Medium" pitchFamily="2" charset="0"/>
              <a:ea typeface="Roboto Medium" pitchFamily="2" charset="0"/>
              <a:cs typeface="Roboto Medi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83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4624"/>
            <a:ext cx="4680520" cy="863426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ru-RU" b="1" dirty="0">
                <a:solidFill>
                  <a:srgbClr val="7B4811"/>
                </a:solidFill>
                <a:latin typeface="+mn-lt"/>
                <a:ea typeface="+mn-ea"/>
                <a:cs typeface="+mn-cs"/>
              </a:rPr>
              <a:t>Эффективность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7033243"/>
              </p:ext>
            </p:extLst>
          </p:nvPr>
        </p:nvGraphicFramePr>
        <p:xfrm>
          <a:off x="-52635" y="2199864"/>
          <a:ext cx="9233147" cy="468552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6713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637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995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9951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9951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49951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56681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Культура</a:t>
                      </a:r>
                      <a:endParaRPr lang="ru-RU" sz="1800" kern="1200" dirty="0">
                        <a:solidFill>
                          <a:schemeClr val="bg1">
                            <a:lumMod val="95000"/>
                          </a:schemeClr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Без удобрений</a:t>
                      </a:r>
                      <a:endParaRPr lang="ru-RU" sz="1800" kern="1200" dirty="0">
                        <a:solidFill>
                          <a:schemeClr val="bg1">
                            <a:lumMod val="95000"/>
                          </a:schemeClr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Минеральные удобрения</a:t>
                      </a:r>
                      <a:endParaRPr lang="ru-RU" sz="1800" kern="1200" dirty="0">
                        <a:solidFill>
                          <a:schemeClr val="bg1">
                            <a:lumMod val="95000"/>
                          </a:schemeClr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органическое удобрение </a:t>
                      </a:r>
                      <a:endParaRPr lang="ru-RU" sz="1800" kern="1200" dirty="0">
                        <a:solidFill>
                          <a:schemeClr val="bg1">
                            <a:lumMod val="95000"/>
                          </a:schemeClr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93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/>
                        <a:t>Биологическая урожайность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/>
                        <a:t>Эффективность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/>
                        <a:t>Биологическая урожайность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/>
                        <a:t>Эффективность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pPr marL="180000" algn="l"/>
                      <a:r>
                        <a:rPr lang="ru-RU" sz="1600" kern="0" spc="-20" baseline="0" dirty="0"/>
                        <a:t>Голозерный овес </a:t>
                      </a:r>
                      <a:endParaRPr lang="ru-RU" sz="1600" b="0" kern="0" spc="-20" baseline="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0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146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0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166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+13.7%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0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19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+26.7%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pPr marL="180000" algn="l"/>
                      <a:r>
                        <a:rPr lang="ru-RU" sz="1600" kern="1200" dirty="0"/>
                        <a:t>Озимая пшеница</a:t>
                      </a:r>
                      <a:endParaRPr lang="ru-RU" sz="1600" b="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0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247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0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286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algn="l"/>
                      <a:r>
                        <a:rPr lang="ru-RU" sz="1600" dirty="0"/>
                        <a:t>+15.8%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0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36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algn="l"/>
                      <a:r>
                        <a:rPr lang="ru-RU" sz="1600" dirty="0"/>
                        <a:t>+46.6</a:t>
                      </a:r>
                      <a:r>
                        <a:rPr lang="ru-RU" sz="1600" baseline="0" dirty="0"/>
                        <a:t> </a:t>
                      </a:r>
                      <a:r>
                        <a:rPr lang="ru-RU" sz="1600" dirty="0"/>
                        <a:t>% </a:t>
                      </a:r>
                      <a:endParaRPr lang="ru-RU" sz="1600" dirty="0"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pPr marL="180000" algn="l"/>
                      <a:r>
                        <a:rPr lang="ru-RU" sz="1600" kern="1200" dirty="0"/>
                        <a:t>Картофель</a:t>
                      </a:r>
                      <a:endParaRPr lang="ru-RU" sz="1600" b="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6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11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6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56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+7.3%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7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99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+30.8%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Рапс </a:t>
                      </a:r>
                      <a:endParaRPr lang="ru-RU" sz="1600" b="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0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22</a:t>
                      </a:r>
                      <a:r>
                        <a:rPr lang="en-US" sz="1600" kern="1200" dirty="0"/>
                        <a:t>0</a:t>
                      </a:r>
                      <a:r>
                        <a:rPr lang="ru-RU" sz="1600" kern="1200" dirty="0"/>
                        <a:t>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0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274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+24.6%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0</a:t>
                      </a:r>
                      <a:r>
                        <a:rPr lang="en-US" sz="1600" kern="1200" dirty="0"/>
                        <a:t>.</a:t>
                      </a:r>
                      <a:r>
                        <a:rPr lang="ru-RU" sz="1600" kern="1200" dirty="0"/>
                        <a:t>30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+37.3%</a:t>
                      </a:r>
                      <a:endParaRPr lang="ru-RU" sz="1600" dirty="0"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Свекла</a:t>
                      </a:r>
                      <a:endParaRPr lang="ru-RU" sz="1600" b="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5.43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3.64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-33</a:t>
                      </a:r>
                      <a:r>
                        <a:rPr lang="en-US" sz="1600" dirty="0"/>
                        <a:t>.0</a:t>
                      </a:r>
                      <a:r>
                        <a:rPr lang="ru-RU" sz="1600" dirty="0"/>
                        <a:t>%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8.94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+64.4%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Петрушка </a:t>
                      </a:r>
                      <a:endParaRPr lang="ru-RU" sz="1600" b="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2.73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3.43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-25.6%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3.94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+44.3%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86000">
                <a:tc>
                  <a:txBody>
                    <a:bodyPr/>
                    <a:lstStyle/>
                    <a:p>
                      <a:pPr marL="180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/>
                        <a:t>Укроп</a:t>
                      </a:r>
                      <a:endParaRPr lang="ru-RU" sz="1600" b="0" kern="1200" dirty="0">
                        <a:solidFill>
                          <a:schemeClr val="dk1"/>
                        </a:solidFill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2.03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1.1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algn="l"/>
                      <a:r>
                        <a:rPr lang="ru-RU" sz="1600" dirty="0"/>
                        <a:t>-45.8%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/>
                        <a:t>2.7 кг</a:t>
                      </a:r>
                      <a:r>
                        <a:rPr lang="en-US" sz="1600" kern="1200" dirty="0"/>
                        <a:t>/</a:t>
                      </a:r>
                      <a:r>
                        <a:rPr lang="ru-RU" sz="1600" kern="1200" dirty="0"/>
                        <a:t>м</a:t>
                      </a:r>
                      <a:r>
                        <a:rPr lang="ru-RU" sz="1600" kern="1200" baseline="30000" dirty="0"/>
                        <a:t>2</a:t>
                      </a:r>
                      <a:endParaRPr lang="ru-RU" sz="16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00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+33</a:t>
                      </a:r>
                      <a:r>
                        <a:rPr lang="en-US" sz="1600" dirty="0"/>
                        <a:t>.0</a:t>
                      </a:r>
                      <a:r>
                        <a:rPr lang="ru-RU" sz="1600" dirty="0"/>
                        <a:t>%</a:t>
                      </a:r>
                      <a:endParaRPr lang="ru-RU" sz="1600" dirty="0">
                        <a:latin typeface="Roboto Medium" pitchFamily="2" charset="0"/>
                        <a:ea typeface="Roboto Medium" pitchFamily="2" charset="0"/>
                        <a:cs typeface="Roboto Medium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81A4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Равнобедренный треугольник 4"/>
          <p:cNvSpPr/>
          <p:nvPr/>
        </p:nvSpPr>
        <p:spPr>
          <a:xfrm flipV="1">
            <a:off x="5809833" y="5610258"/>
            <a:ext cx="213756" cy="190006"/>
          </a:xfrm>
          <a:prstGeom prst="triangl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Равнобедренный треугольник 5"/>
          <p:cNvSpPr/>
          <p:nvPr/>
        </p:nvSpPr>
        <p:spPr>
          <a:xfrm flipV="1">
            <a:off x="5825483" y="6088296"/>
            <a:ext cx="213756" cy="190006"/>
          </a:xfrm>
          <a:prstGeom prst="triangl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 flipV="1">
            <a:off x="5825483" y="6546362"/>
            <a:ext cx="213756" cy="190006"/>
          </a:xfrm>
          <a:prstGeom prst="triangl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5796136" y="5106202"/>
            <a:ext cx="213756" cy="190006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5796136" y="4602146"/>
            <a:ext cx="213756" cy="190006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5796136" y="4046054"/>
            <a:ext cx="213756" cy="190006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5796136" y="3496008"/>
            <a:ext cx="213756" cy="190006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Равнобедренный треугольник 11"/>
          <p:cNvSpPr/>
          <p:nvPr/>
        </p:nvSpPr>
        <p:spPr>
          <a:xfrm>
            <a:off x="8822740" y="6546362"/>
            <a:ext cx="213756" cy="1900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8822740" y="6042306"/>
            <a:ext cx="213756" cy="1900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8822740" y="5610258"/>
            <a:ext cx="213756" cy="1900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8822740" y="5106202"/>
            <a:ext cx="213756" cy="1900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8820472" y="4602146"/>
            <a:ext cx="213756" cy="1900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Равнобедренный треугольник 16"/>
          <p:cNvSpPr/>
          <p:nvPr/>
        </p:nvSpPr>
        <p:spPr>
          <a:xfrm>
            <a:off x="8822740" y="4026082"/>
            <a:ext cx="213756" cy="1900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8822740" y="3496008"/>
            <a:ext cx="213756" cy="19000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50825" y="1124744"/>
            <a:ext cx="8642350" cy="862355"/>
          </a:xfrm>
          <a:prstGeom prst="rect">
            <a:avLst/>
          </a:prstGeom>
          <a:ln w="381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b="1" dirty="0">
                <a:solidFill>
                  <a:srgbClr val="7B4811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Биологическая активность органических удобрений </a:t>
            </a:r>
            <a:r>
              <a:rPr lang="ru-RU" sz="2000" b="1" dirty="0">
                <a:solidFill>
                  <a:srgbClr val="7B4811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 «Агро-М» подтверждена </a:t>
            </a:r>
            <a:r>
              <a:rPr lang="ru-RU" sz="2000" b="1" dirty="0">
                <a:solidFill>
                  <a:srgbClr val="7B4811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сельскохозяйственными предприятиями и фермерами, </a:t>
            </a:r>
            <a:r>
              <a:rPr lang="ru-RU" sz="2000" b="1" dirty="0">
                <a:solidFill>
                  <a:srgbClr val="7B4811"/>
                </a:solidFill>
                <a:latin typeface="Roboto" pitchFamily="2" charset="0"/>
                <a:ea typeface="Roboto" pitchFamily="2" charset="0"/>
                <a:cs typeface="Roboto" pitchFamily="2" charset="0"/>
              </a:rPr>
              <a:t>которые применяли их более 3 лет.</a:t>
            </a:r>
            <a:endParaRPr lang="ru-RU" sz="2000" b="1" dirty="0">
              <a:solidFill>
                <a:srgbClr val="7B4811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37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IMG_20240724_07550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085184"/>
            <a:ext cx="9143119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877729"/>
            <a:ext cx="511256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45</a:t>
            </a: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делянок по </a:t>
            </a:r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15</a:t>
            </a: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</a:t>
            </a: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делянок </a:t>
            </a: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для каждой культуры с разными схемами применение органических и минеральных удобрений:</a:t>
            </a:r>
            <a:endParaRPr lang="ru-RU" sz="2400" dirty="0">
              <a:solidFill>
                <a:prstClr val="black"/>
              </a:solidFill>
              <a:ea typeface="Roboto" pitchFamily="2" charset="0"/>
              <a:cs typeface="Roboto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Пшеница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Каликсо</a:t>
            </a:r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</a:t>
            </a:r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Рс1</a:t>
            </a:r>
          </a:p>
          <a:p>
            <a:pPr marL="342900" indent="-342900">
              <a:buFontTx/>
              <a:buAutoNum type="arabicPeriod"/>
            </a:pP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Ячмень</a:t>
            </a:r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Эксплоер</a:t>
            </a:r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Рс1</a:t>
            </a:r>
          </a:p>
          <a:p>
            <a:pPr marL="342900" indent="-342900">
              <a:buFontTx/>
              <a:buAutoNum type="arabicPeriod"/>
            </a:pP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Рапс</a:t>
            </a:r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Циклус</a:t>
            </a:r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КЛ </a:t>
            </a:r>
          </a:p>
          <a:p>
            <a:endParaRPr lang="ru-RU" sz="2000" b="1" dirty="0">
              <a:solidFill>
                <a:prstClr val="black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582357" y="188640"/>
            <a:ext cx="8213658" cy="576064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B4811"/>
                </a:solidFill>
              </a:rPr>
              <a:t>Отработка схем применения 4 видов удобрений  </a:t>
            </a:r>
            <a:endParaRPr lang="ru-RU" sz="2800" b="1" dirty="0">
              <a:solidFill>
                <a:srgbClr val="996633"/>
              </a:solidFill>
              <a:latin typeface="Roboto" pitchFamily="2" charset="0"/>
              <a:ea typeface="Roboto" pitchFamily="2" charset="0"/>
              <a:cs typeface="Roboto" pitchFamily="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764704"/>
            <a:ext cx="3744416" cy="341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5 </a:t>
            </a: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делянок </a:t>
            </a: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семенного материала </a:t>
            </a: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пшеницы предоставленных</a:t>
            </a:r>
            <a:r>
              <a:rPr lang="en-US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</a:t>
            </a:r>
            <a:r>
              <a:rPr lang="ru-RU" sz="2400" dirty="0" err="1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оригинатором</a:t>
            </a: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сорта </a:t>
            </a:r>
            <a:r>
              <a:rPr lang="ru-RU" sz="2400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:</a:t>
            </a:r>
            <a:endParaRPr lang="ru-RU" dirty="0">
              <a:solidFill>
                <a:prstClr val="black"/>
              </a:solidFill>
              <a:ea typeface="Roboto" pitchFamily="2" charset="0"/>
              <a:cs typeface="Roboto" pitchFamily="2" charset="0"/>
            </a:endParaRPr>
          </a:p>
          <a:p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1</a:t>
            </a:r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.</a:t>
            </a:r>
            <a:r>
              <a:rPr lang="en-US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 </a:t>
            </a:r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Кристина </a:t>
            </a:r>
            <a:endParaRPr lang="ru-RU" sz="2400" b="1" dirty="0">
              <a:solidFill>
                <a:prstClr val="black"/>
              </a:solidFill>
              <a:ea typeface="Roboto" pitchFamily="2" charset="0"/>
              <a:cs typeface="Roboto" pitchFamily="2" charset="0"/>
            </a:endParaRPr>
          </a:p>
          <a:p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2. Икар</a:t>
            </a:r>
          </a:p>
          <a:p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3. </a:t>
            </a:r>
            <a:r>
              <a:rPr lang="ru-RU" sz="2400" b="1" dirty="0" err="1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Рикс</a:t>
            </a:r>
            <a:endParaRPr lang="ru-RU" sz="2400" b="1" dirty="0">
              <a:solidFill>
                <a:prstClr val="black"/>
              </a:solidFill>
              <a:ea typeface="Roboto" pitchFamily="2" charset="0"/>
              <a:cs typeface="Roboto" pitchFamily="2" charset="0"/>
            </a:endParaRPr>
          </a:p>
          <a:p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4. Тюменская 25</a:t>
            </a:r>
          </a:p>
          <a:p>
            <a:r>
              <a:rPr lang="ru-RU" sz="2400" b="1" dirty="0">
                <a:solidFill>
                  <a:prstClr val="black"/>
                </a:solidFill>
                <a:ea typeface="Roboto" pitchFamily="2" charset="0"/>
                <a:cs typeface="Roboto" pitchFamily="2" charset="0"/>
              </a:rPr>
              <a:t>5. Тюменская 29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36512" y="4007966"/>
            <a:ext cx="91505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1905">
                  <a:noFill/>
                </a:ln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13000"/>
                    </a:srgbClr>
                  </a:innerShdw>
                </a:effectLst>
              </a:rPr>
              <a:t>Открытая</a:t>
            </a:r>
            <a:r>
              <a:rPr lang="ru-RU" sz="3200" b="1" dirty="0">
                <a:ln w="1905">
                  <a:noFill/>
                </a:ln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демонстрация делянок  запланирована на </a:t>
            </a:r>
            <a:r>
              <a:rPr lang="en-US" sz="3200" dirty="0">
                <a:ln w="1905">
                  <a:solidFill>
                    <a:srgbClr val="679A18"/>
                  </a:solidFill>
                </a:ln>
                <a:solidFill>
                  <a:srgbClr val="81A42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II</a:t>
            </a:r>
            <a:r>
              <a:rPr lang="ru-RU" sz="3200" dirty="0">
                <a:ln w="1905">
                  <a:solidFill>
                    <a:srgbClr val="679A18"/>
                  </a:solidFill>
                </a:ln>
                <a:solidFill>
                  <a:srgbClr val="81A42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декаду</a:t>
            </a:r>
            <a:r>
              <a:rPr lang="en-US" sz="3200" dirty="0">
                <a:ln w="1905">
                  <a:solidFill>
                    <a:srgbClr val="679A18"/>
                  </a:solidFill>
                </a:ln>
                <a:solidFill>
                  <a:srgbClr val="81A42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dirty="0">
                <a:ln w="1905">
                  <a:solidFill>
                    <a:srgbClr val="679A18"/>
                  </a:solidFill>
                </a:ln>
                <a:solidFill>
                  <a:srgbClr val="81A42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августа 2024 г.</a:t>
            </a:r>
            <a:endParaRPr lang="ru-RU" sz="3200" dirty="0">
              <a:ln w="1905">
                <a:solidFill>
                  <a:srgbClr val="679A18"/>
                </a:solidFill>
              </a:ln>
              <a:solidFill>
                <a:srgbClr val="81A42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696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6505265"/>
              </p:ext>
            </p:extLst>
          </p:nvPr>
        </p:nvGraphicFramePr>
        <p:xfrm>
          <a:off x="0" y="764704"/>
          <a:ext cx="9001000" cy="566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9056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7704" y="0"/>
            <a:ext cx="56166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</a:rPr>
              <a:t> 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619671" y="188639"/>
            <a:ext cx="6360765" cy="691277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ru-RU" b="1" dirty="0"/>
              <a:t>Партнерское объедение:</a:t>
            </a:r>
            <a:endParaRPr lang="ru-RU" b="1" dirty="0">
              <a:solidFill>
                <a:srgbClr val="7B481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 descr="C:\Users\Asus\Desktop\Кера -Тех компания  бизнес\Ребрейдинг и сайт\lable№2 вектор без фона (2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015" y="4725144"/>
            <a:ext cx="1551652" cy="864096"/>
          </a:xfrm>
          <a:prstGeom prst="rect">
            <a:avLst/>
          </a:prstGeom>
          <a:noFill/>
        </p:spPr>
      </p:pic>
      <p:pic>
        <p:nvPicPr>
          <p:cNvPr id="7" name="Picture 2" descr="F:\Рабочий стол резервная копия\Компания Кера-Тех\Договора\Договора компании\договора 2024\органикагро\лого ОрганикАгро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5" t="57113" r="62456" b="15491"/>
          <a:stretch/>
        </p:blipFill>
        <p:spPr bwMode="auto">
          <a:xfrm>
            <a:off x="403350" y="1052736"/>
            <a:ext cx="1113948" cy="104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310\Desktop\Презентация Сибирская Олива\межелого новое 60мм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125292"/>
            <a:ext cx="1164459" cy="113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/>
          <a:srcRect l="59880" t="59553" r="21366" b="17212"/>
          <a:stretch/>
        </p:blipFill>
        <p:spPr>
          <a:xfrm>
            <a:off x="143235" y="3495655"/>
            <a:ext cx="1798786" cy="86944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942021" y="1145543"/>
            <a:ext cx="707402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prstClr val="black"/>
                </a:solidFill>
              </a:rPr>
              <a:t>ООО «</a:t>
            </a:r>
            <a:r>
              <a:rPr lang="ru-RU" sz="2800" dirty="0" err="1">
                <a:solidFill>
                  <a:prstClr val="black"/>
                </a:solidFill>
              </a:rPr>
              <a:t>ОрганикАгро</a:t>
            </a:r>
            <a:r>
              <a:rPr lang="ru-RU" sz="2800" dirty="0">
                <a:solidFill>
                  <a:prstClr val="black"/>
                </a:solidFill>
              </a:rPr>
              <a:t>»</a:t>
            </a:r>
            <a:r>
              <a:rPr lang="ru-RU" sz="2800" dirty="0">
                <a:solidFill>
                  <a:prstClr val="black"/>
                </a:solidFill>
              </a:rPr>
              <a:t/>
            </a:r>
            <a:br>
              <a:rPr lang="ru-RU" sz="2800" dirty="0">
                <a:solidFill>
                  <a:prstClr val="black"/>
                </a:solidFill>
              </a:rPr>
            </a:br>
            <a:endParaRPr lang="ru-RU" sz="2800" dirty="0">
              <a:solidFill>
                <a:prstClr val="black"/>
              </a:solidFill>
            </a:endParaRPr>
          </a:p>
          <a:p>
            <a:endParaRPr lang="ru-RU" sz="2800" dirty="0">
              <a:solidFill>
                <a:prstClr val="black"/>
              </a:solidFill>
            </a:endParaRPr>
          </a:p>
          <a:p>
            <a:r>
              <a:rPr lang="ru-RU" sz="2800" dirty="0">
                <a:solidFill>
                  <a:prstClr val="black"/>
                </a:solidFill>
              </a:rPr>
              <a:t>ООО </a:t>
            </a:r>
            <a:r>
              <a:rPr lang="ru-RU" sz="2800" dirty="0">
                <a:solidFill>
                  <a:prstClr val="black"/>
                </a:solidFill>
              </a:rPr>
              <a:t>«</a:t>
            </a:r>
            <a:r>
              <a:rPr lang="ru-RU" sz="2800" dirty="0" err="1">
                <a:solidFill>
                  <a:prstClr val="black"/>
                </a:solidFill>
              </a:rPr>
              <a:t>Межениновская</a:t>
            </a:r>
            <a:r>
              <a:rPr lang="ru-RU" sz="2800" dirty="0">
                <a:solidFill>
                  <a:prstClr val="black"/>
                </a:solidFill>
              </a:rPr>
              <a:t> птицефабрика</a:t>
            </a:r>
            <a:r>
              <a:rPr lang="ru-RU" sz="2800" dirty="0">
                <a:solidFill>
                  <a:prstClr val="black"/>
                </a:solidFill>
              </a:rPr>
              <a:t>»</a:t>
            </a:r>
          </a:p>
          <a:p>
            <a:endParaRPr lang="ru-RU" sz="2800" dirty="0">
              <a:solidFill>
                <a:prstClr val="black"/>
              </a:solidFill>
            </a:endParaRPr>
          </a:p>
          <a:p>
            <a:endParaRPr lang="ru-RU" sz="2800" dirty="0">
              <a:solidFill>
                <a:prstClr val="black"/>
              </a:solidFill>
            </a:endParaRPr>
          </a:p>
          <a:p>
            <a:r>
              <a:rPr lang="ru-RU" sz="2800" dirty="0">
                <a:solidFill>
                  <a:prstClr val="black"/>
                </a:solidFill>
              </a:rPr>
              <a:t>ООО«СПК «</a:t>
            </a:r>
            <a:r>
              <a:rPr lang="ru-RU" sz="2800" dirty="0" err="1">
                <a:solidFill>
                  <a:prstClr val="black"/>
                </a:solidFill>
              </a:rPr>
              <a:t>Межениновский</a:t>
            </a:r>
            <a:r>
              <a:rPr lang="ru-RU" sz="2800" dirty="0">
                <a:solidFill>
                  <a:prstClr val="black"/>
                </a:solidFill>
              </a:rPr>
              <a:t>»</a:t>
            </a:r>
          </a:p>
          <a:p>
            <a:endParaRPr lang="ru-RU" sz="2800" dirty="0">
              <a:solidFill>
                <a:prstClr val="black"/>
              </a:solidFill>
            </a:endParaRPr>
          </a:p>
          <a:p>
            <a:endParaRPr lang="ru-RU" sz="2800" dirty="0">
              <a:solidFill>
                <a:prstClr val="black"/>
              </a:solidFill>
            </a:endParaRPr>
          </a:p>
          <a:p>
            <a:r>
              <a:rPr lang="ru-RU" sz="2800" dirty="0">
                <a:solidFill>
                  <a:prstClr val="black"/>
                </a:solidFill>
              </a:rPr>
              <a:t>ООО </a:t>
            </a:r>
            <a:r>
              <a:rPr lang="ru-RU" sz="2800" dirty="0">
                <a:solidFill>
                  <a:prstClr val="black"/>
                </a:solidFill>
              </a:rPr>
              <a:t>МИП «Кера-Тех»</a:t>
            </a:r>
          </a:p>
        </p:txBody>
      </p:sp>
    </p:spTree>
    <p:extLst>
      <p:ext uri="{BB962C8B-B14F-4D97-AF65-F5344CB8AC3E}">
        <p14:creationId xmlns:p14="http://schemas.microsoft.com/office/powerpoint/2010/main" val="26298043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555</Words>
  <Application>Microsoft Office PowerPoint</Application>
  <PresentationFormat>Экран (4:3)</PresentationFormat>
  <Paragraphs>123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Ясность</vt:lpstr>
      <vt:lpstr>Инжиниринг в разработке экологических решений в переработке ППЖ на примере «Органик Агро»</vt:lpstr>
      <vt:lpstr>Презентация PowerPoint</vt:lpstr>
      <vt:lpstr>Презентация PowerPoint</vt:lpstr>
      <vt:lpstr>Формы удобрений получаемые из компоста </vt:lpstr>
      <vt:lpstr>Эффективность</vt:lpstr>
      <vt:lpstr>Отработка схем применения 4 видов удобрений  </vt:lpstr>
      <vt:lpstr>Презентация PowerPoint</vt:lpstr>
      <vt:lpstr>Партнерское объедение: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Инжиниринг в разработке экологических решений в переработки ППЖ на примере «ОрганикАгро»</dc:title>
  <dc:creator>Екатерина Сидорова</dc:creator>
  <cp:lastModifiedBy>Екатерина Сидорова</cp:lastModifiedBy>
  <cp:revision>2</cp:revision>
  <dcterms:created xsi:type="dcterms:W3CDTF">2024-08-02T09:39:09Z</dcterms:created>
  <dcterms:modified xsi:type="dcterms:W3CDTF">2024-08-02T09:40:59Z</dcterms:modified>
</cp:coreProperties>
</file>