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82" r:id="rId2"/>
    <p:sldId id="298" r:id="rId3"/>
    <p:sldId id="296" r:id="rId4"/>
    <p:sldId id="295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85D1"/>
    <a:srgbClr val="CC99FF"/>
    <a:srgbClr val="C3D5EA"/>
    <a:srgbClr val="E6ECF7"/>
    <a:srgbClr val="CCCCFF"/>
    <a:srgbClr val="6185B2"/>
    <a:srgbClr val="F7F7FF"/>
    <a:srgbClr val="E1E1FF"/>
    <a:srgbClr val="D5D5FF"/>
    <a:srgbClr val="254E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4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C9B59-8CB9-4179-B86D-B35B94400360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AA5E7-A990-436A-8CD0-A48AE37C0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986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823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8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673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447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82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31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360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588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930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467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060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414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731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259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B85F2-8114-4952-A485-A743ED9AE23A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D4185-FDDC-4DF8-ACFF-F76AC2D7E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938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gif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94854" y="3472206"/>
            <a:ext cx="5544908" cy="1305740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solidFill>
                  <a:srgbClr val="C17107"/>
                </a:solidFill>
                <a:latin typeface="Bahnschrift Condensed" panose="020B0502040204020203" pitchFamily="34" charset="0"/>
              </a:rPr>
              <a:t>Развитие жилищного строительства </a:t>
            </a:r>
            <a:r>
              <a:rPr lang="ru-RU" dirty="0" smtClean="0">
                <a:solidFill>
                  <a:srgbClr val="C17107"/>
                </a:solidFill>
                <a:latin typeface="Bahnschrift Condensed" panose="020B0502040204020203" pitchFamily="34" charset="0"/>
              </a:rPr>
              <a:t/>
            </a:r>
            <a:br>
              <a:rPr lang="ru-RU" dirty="0" smtClean="0">
                <a:solidFill>
                  <a:srgbClr val="C17107"/>
                </a:solidFill>
                <a:latin typeface="Bahnschrift Condensed" panose="020B0502040204020203" pitchFamily="34" charset="0"/>
              </a:rPr>
            </a:br>
            <a:r>
              <a:rPr lang="ru-RU" dirty="0" smtClean="0">
                <a:solidFill>
                  <a:srgbClr val="C17107"/>
                </a:solidFill>
                <a:latin typeface="Bahnschrift Condensed" panose="020B0502040204020203" pitchFamily="34" charset="0"/>
              </a:rPr>
              <a:t>на </a:t>
            </a:r>
            <a:r>
              <a:rPr lang="ru-RU" dirty="0">
                <a:solidFill>
                  <a:srgbClr val="C17107"/>
                </a:solidFill>
                <a:latin typeface="Bahnschrift Condensed" panose="020B0502040204020203" pitchFamily="34" charset="0"/>
              </a:rPr>
              <a:t>сельских территориях и повышение </a:t>
            </a:r>
            <a:r>
              <a:rPr lang="ru-RU" dirty="0" smtClean="0">
                <a:solidFill>
                  <a:srgbClr val="C17107"/>
                </a:solidFill>
                <a:latin typeface="Bahnschrift Condensed" panose="020B0502040204020203" pitchFamily="34" charset="0"/>
              </a:rPr>
              <a:t/>
            </a:r>
            <a:br>
              <a:rPr lang="ru-RU" dirty="0" smtClean="0">
                <a:solidFill>
                  <a:srgbClr val="C17107"/>
                </a:solidFill>
                <a:latin typeface="Bahnschrift Condensed" panose="020B0502040204020203" pitchFamily="34" charset="0"/>
              </a:rPr>
            </a:br>
            <a:r>
              <a:rPr lang="ru-RU" dirty="0" smtClean="0">
                <a:solidFill>
                  <a:srgbClr val="C17107"/>
                </a:solidFill>
                <a:latin typeface="Bahnschrift Condensed" panose="020B0502040204020203" pitchFamily="34" charset="0"/>
              </a:rPr>
              <a:t>уровня </a:t>
            </a:r>
            <a:r>
              <a:rPr lang="ru-RU" dirty="0">
                <a:solidFill>
                  <a:srgbClr val="C17107"/>
                </a:solidFill>
                <a:latin typeface="Bahnschrift Condensed" panose="020B0502040204020203" pitchFamily="34" charset="0"/>
              </a:rPr>
              <a:t>благоустройства домовладений</a:t>
            </a:r>
            <a:endParaRPr lang="ru-RU" dirty="0">
              <a:solidFill>
                <a:srgbClr val="C17107"/>
              </a:solidFill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680466" y="5912945"/>
            <a:ext cx="5239264" cy="4178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srgbClr val="7030A0"/>
                </a:solidFill>
                <a:latin typeface="Bahnschrift Condensed" panose="020B0502040204020203" pitchFamily="34" charset="0"/>
              </a:rPr>
              <a:t>Министерство сельского хозяйства Российской Федерации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1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95" y="5687059"/>
            <a:ext cx="519373" cy="569579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6689125" y="868589"/>
            <a:ext cx="5050638" cy="227410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800" b="1" dirty="0">
                <a:solidFill>
                  <a:srgbClr val="7030A0"/>
                </a:solidFill>
                <a:latin typeface="Arial Narrow" panose="020B0606020202030204" pitchFamily="34" charset="0"/>
              </a:rPr>
              <a:t>Комплексное развитие сельских территорий</a:t>
            </a:r>
            <a:endParaRPr lang="ru-RU" sz="4800" b="1" dirty="0">
              <a:solidFill>
                <a:srgbClr val="7030A0"/>
              </a:solidFill>
              <a:latin typeface="Arial Narrow" panose="020B060602020203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29024" cy="444843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900" y="4516118"/>
            <a:ext cx="4046099" cy="234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82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2</a:t>
            </a:fld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58106" y="290146"/>
            <a:ext cx="11574495" cy="594769"/>
          </a:xfrm>
          <a:prstGeom prst="rect">
            <a:avLst/>
          </a:prstGeom>
          <a:solidFill>
            <a:srgbClr val="E1E1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7030A0"/>
                </a:solidFill>
                <a:latin typeface="Arial Narrow" panose="020B0606020202030204" pitchFamily="34" charset="0"/>
              </a:rPr>
              <a:t>СОЗДАНИЕ УСЛОВИЙ ДЛЯ ОБЕСПЕЧЕНИЯ </a:t>
            </a:r>
            <a:r>
              <a:rPr lang="ru-RU" sz="2000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ДОСТУПНЫМ И </a:t>
            </a:r>
            <a:r>
              <a:rPr lang="ru-RU" sz="2000" dirty="0">
                <a:solidFill>
                  <a:srgbClr val="7030A0"/>
                </a:solidFill>
                <a:latin typeface="Arial Narrow" panose="020B0606020202030204" pitchFamily="34" charset="0"/>
              </a:rPr>
              <a:t>КОМФОРТНЫМ ЖИЛЬЕМ СЕЛЬСКОГО НАСЕЛЕНИЯ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6118"/>
            <a:ext cx="4046099" cy="234188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81951" y="1198473"/>
            <a:ext cx="10941639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>
                <a:solidFill>
                  <a:srgbClr val="7030A0"/>
                </a:solidFill>
                <a:latin typeface="Arial Nova Light" panose="020B030402020202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49 тысяч семей</a:t>
            </a:r>
          </a:p>
          <a:p>
            <a:pPr lvl="0" algn="ctr"/>
            <a:r>
              <a:rPr lang="ru-RU" dirty="0">
                <a:solidFill>
                  <a:srgbClr val="7030A0"/>
                </a:solidFill>
                <a:latin typeface="Arial Nova Light" panose="020B030402020202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улучшили свои жилищные условия на сельских территориях</a:t>
            </a:r>
          </a:p>
          <a:p>
            <a:pPr lvl="0" algn="ctr"/>
            <a:r>
              <a:rPr lang="ru-RU" sz="1100" dirty="0">
                <a:solidFill>
                  <a:srgbClr val="7030A0"/>
                </a:solidFill>
                <a:latin typeface="Arial Nova Light" panose="020B030402020202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(приобретено и построено более </a:t>
            </a:r>
            <a:r>
              <a:rPr lang="en-US" sz="1100" dirty="0">
                <a:solidFill>
                  <a:srgbClr val="7030A0"/>
                </a:solidFill>
                <a:latin typeface="Arial Nova Light" panose="020B030402020202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2 </a:t>
            </a:r>
            <a:r>
              <a:rPr lang="ru-RU" sz="1100" dirty="0">
                <a:solidFill>
                  <a:srgbClr val="7030A0"/>
                </a:solidFill>
                <a:latin typeface="Arial Nova Light" panose="020B030402020202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млн кв. метров)</a:t>
            </a:r>
            <a:endParaRPr lang="ru-RU" sz="1600" dirty="0">
              <a:solidFill>
                <a:srgbClr val="7030A0"/>
              </a:solidFill>
              <a:latin typeface="Arial Nova Light" panose="020B030402020202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214B95E8-A742-49A8-A4E0-98C24BDB049F}"/>
              </a:ext>
            </a:extLst>
          </p:cNvPr>
          <p:cNvSpPr/>
          <p:nvPr/>
        </p:nvSpPr>
        <p:spPr>
          <a:xfrm>
            <a:off x="1552271" y="2874528"/>
            <a:ext cx="2624207" cy="2198144"/>
          </a:xfrm>
          <a:prstGeom prst="rect">
            <a:avLst/>
          </a:prstGeom>
          <a:solidFill>
            <a:srgbClr val="E6E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u="sng" dirty="0"/>
          </a:p>
        </p:txBody>
      </p: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B2005FDE-7386-4A62-8006-E65B72B8A102}"/>
              </a:ext>
            </a:extLst>
          </p:cNvPr>
          <p:cNvSpPr/>
          <p:nvPr/>
        </p:nvSpPr>
        <p:spPr>
          <a:xfrm>
            <a:off x="4787406" y="2874528"/>
            <a:ext cx="2705775" cy="2161175"/>
          </a:xfrm>
          <a:prstGeom prst="rect">
            <a:avLst/>
          </a:prstGeom>
          <a:solidFill>
            <a:srgbClr val="E6E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u="sng" dirty="0"/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AB1910E2-AB40-49C2-B337-73990B25CE7E}"/>
              </a:ext>
            </a:extLst>
          </p:cNvPr>
          <p:cNvSpPr/>
          <p:nvPr/>
        </p:nvSpPr>
        <p:spPr>
          <a:xfrm>
            <a:off x="8144089" y="2909089"/>
            <a:ext cx="2624207" cy="2161173"/>
          </a:xfrm>
          <a:prstGeom prst="rect">
            <a:avLst/>
          </a:prstGeom>
          <a:solidFill>
            <a:srgbClr val="E6E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u="sng" dirty="0"/>
          </a:p>
        </p:txBody>
      </p:sp>
      <p:sp>
        <p:nvSpPr>
          <p:cNvPr id="33" name="Прямоугольник 32">
            <a:extLst>
              <a:ext uri="{FF2B5EF4-FFF2-40B4-BE49-F238E27FC236}">
                <a16:creationId xmlns="" xmlns:a16="http://schemas.microsoft.com/office/drawing/2014/main" id="{9EACB997-9179-49D7-86D2-4E5B9C368697}"/>
              </a:ext>
            </a:extLst>
          </p:cNvPr>
          <p:cNvSpPr/>
          <p:nvPr/>
        </p:nvSpPr>
        <p:spPr>
          <a:xfrm>
            <a:off x="1553334" y="2818634"/>
            <a:ext cx="2624207" cy="784830"/>
          </a:xfrm>
          <a:prstGeom prst="rect">
            <a:avLst/>
          </a:prstGeom>
          <a:solidFill>
            <a:srgbClr val="7030A0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>45 тыс. семей </a:t>
            </a:r>
            <a:r>
              <a:rPr lang="ru-RU" sz="2100" dirty="0">
                <a:solidFill>
                  <a:schemeClr val="bg1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>(92%)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="" xmlns:a16="http://schemas.microsoft.com/office/drawing/2014/main" id="{622EC6D1-2FBB-44AE-8673-9F0D6D27C445}"/>
              </a:ext>
            </a:extLst>
          </p:cNvPr>
          <p:cNvSpPr/>
          <p:nvPr/>
        </p:nvSpPr>
        <p:spPr>
          <a:xfrm>
            <a:off x="4788469" y="2821769"/>
            <a:ext cx="2713768" cy="784830"/>
          </a:xfrm>
          <a:prstGeom prst="rect">
            <a:avLst/>
          </a:prstGeom>
          <a:solidFill>
            <a:srgbClr val="0070C0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>0,6 тыс. семей </a:t>
            </a:r>
            <a:r>
              <a:rPr lang="ru-RU" sz="2100" dirty="0">
                <a:solidFill>
                  <a:schemeClr val="bg1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>(1,3%)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="" xmlns:a16="http://schemas.microsoft.com/office/drawing/2014/main" id="{76153449-7ED5-4B6D-8559-3366245EE5DE}"/>
              </a:ext>
            </a:extLst>
          </p:cNvPr>
          <p:cNvSpPr/>
          <p:nvPr/>
        </p:nvSpPr>
        <p:spPr>
          <a:xfrm>
            <a:off x="8144089" y="2825583"/>
            <a:ext cx="2624207" cy="784830"/>
          </a:xfrm>
          <a:prstGeom prst="rect">
            <a:avLst/>
          </a:prstGeom>
          <a:solidFill>
            <a:srgbClr val="7030A0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>3,4 тыс. семей </a:t>
            </a:r>
            <a:r>
              <a:rPr lang="ru-RU" sz="2100" dirty="0">
                <a:solidFill>
                  <a:schemeClr val="bg1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>(6,7%)</a:t>
            </a:r>
          </a:p>
        </p:txBody>
      </p:sp>
      <p:pic>
        <p:nvPicPr>
          <p:cNvPr id="39" name="Рисунок 38">
            <a:extLst>
              <a:ext uri="{FF2B5EF4-FFF2-40B4-BE49-F238E27FC236}">
                <a16:creationId xmlns="" xmlns:a16="http://schemas.microsoft.com/office/drawing/2014/main" id="{4F662994-35B4-45A5-8567-FF613B9FDF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026" y="3698681"/>
            <a:ext cx="648000" cy="64800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089F1B4D-0DCA-4641-BF52-F463D7574519}"/>
              </a:ext>
            </a:extLst>
          </p:cNvPr>
          <p:cNvSpPr txBox="1"/>
          <p:nvPr/>
        </p:nvSpPr>
        <p:spPr>
          <a:xfrm>
            <a:off x="5249346" y="4561860"/>
            <a:ext cx="1835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>16 субъектов 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79512E83-6617-403F-855A-10AA6E0327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103" y="4531500"/>
            <a:ext cx="449364" cy="44936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615F4E2B-B210-4BF5-843C-CD6A5633D0C6}"/>
              </a:ext>
            </a:extLst>
          </p:cNvPr>
          <p:cNvSpPr txBox="1"/>
          <p:nvPr/>
        </p:nvSpPr>
        <p:spPr>
          <a:xfrm>
            <a:off x="1978443" y="4606606"/>
            <a:ext cx="1835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8985D1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>82 субъекта </a:t>
            </a:r>
          </a:p>
        </p:txBody>
      </p:sp>
      <p:pic>
        <p:nvPicPr>
          <p:cNvPr id="45" name="Рисунок 44">
            <a:extLst>
              <a:ext uri="{FF2B5EF4-FFF2-40B4-BE49-F238E27FC236}">
                <a16:creationId xmlns="" xmlns:a16="http://schemas.microsoft.com/office/drawing/2014/main" id="{AF16AA0E-B086-46A8-9599-F3E94A1D26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646" y="4544486"/>
            <a:ext cx="449364" cy="44936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46" name="Рисунок 45">
            <a:extLst>
              <a:ext uri="{FF2B5EF4-FFF2-40B4-BE49-F238E27FC236}">
                <a16:creationId xmlns="" xmlns:a16="http://schemas.microsoft.com/office/drawing/2014/main" id="{038F6809-8DCC-4E29-A9AE-73A824497C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324" y="4520909"/>
            <a:ext cx="449364" cy="44936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747F3254-23F0-4FF1-9798-345EB30CFC21}"/>
              </a:ext>
            </a:extLst>
          </p:cNvPr>
          <p:cNvSpPr txBox="1"/>
          <p:nvPr/>
        </p:nvSpPr>
        <p:spPr>
          <a:xfrm>
            <a:off x="8519146" y="4594220"/>
            <a:ext cx="1835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8985D1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>82 субъекта</a:t>
            </a:r>
          </a:p>
        </p:txBody>
      </p:sp>
      <p:pic>
        <p:nvPicPr>
          <p:cNvPr id="48" name="Рисунок 47">
            <a:extLst>
              <a:ext uri="{FF2B5EF4-FFF2-40B4-BE49-F238E27FC236}">
                <a16:creationId xmlns="" xmlns:a16="http://schemas.microsoft.com/office/drawing/2014/main" id="{9D0E984D-5E74-4638-948A-2048ECB180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235" y="3705571"/>
            <a:ext cx="648000" cy="6480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="" xmlns:a16="http://schemas.microsoft.com/office/drawing/2014/main" id="{1079466A-E99B-4A7E-8EDF-6447444A18D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631" y="3698215"/>
            <a:ext cx="648000" cy="6480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="" xmlns:a16="http://schemas.microsoft.com/office/drawing/2014/main" id="{80E1FFEE-E9E4-475C-B2DD-583B6342142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758325" y="2499009"/>
            <a:ext cx="214226" cy="302372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="" xmlns:a16="http://schemas.microsoft.com/office/drawing/2014/main" id="{FC008CA6-B80B-4976-BF7A-6F2C942711A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6038240" y="2515668"/>
            <a:ext cx="214226" cy="302372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="" xmlns:a16="http://schemas.microsoft.com/office/drawing/2014/main" id="{B676B4CB-29C2-4457-AE82-988B747CE6F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9349080" y="2507022"/>
            <a:ext cx="214226" cy="302372"/>
          </a:xfrm>
          <a:prstGeom prst="rect">
            <a:avLst/>
          </a:prstGeom>
        </p:spPr>
      </p:pic>
      <p:sp>
        <p:nvSpPr>
          <p:cNvPr id="55" name="Прямоугольник 54">
            <a:extLst>
              <a:ext uri="{FF2B5EF4-FFF2-40B4-BE49-F238E27FC236}">
                <a16:creationId xmlns="" xmlns:a16="http://schemas.microsoft.com/office/drawing/2014/main" id="{A9677C4B-A882-455D-AE4A-C7A42DB0EF87}"/>
              </a:ext>
            </a:extLst>
          </p:cNvPr>
          <p:cNvSpPr/>
          <p:nvPr/>
        </p:nvSpPr>
        <p:spPr>
          <a:xfrm>
            <a:off x="2317666" y="3710700"/>
            <a:ext cx="15055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>СЕЛЬСКАЯ </a:t>
            </a:r>
          </a:p>
          <a:p>
            <a:r>
              <a:rPr lang="ru-RU" b="1" dirty="0">
                <a:solidFill>
                  <a:srgbClr val="7030A0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>ИПОТЕКА </a:t>
            </a:r>
            <a:r>
              <a:rPr lang="ru-RU" dirty="0">
                <a:solidFill>
                  <a:srgbClr val="7030A0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7030A0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rgbClr val="7030A0"/>
              </a:solidFill>
              <a:latin typeface="Arial Nova Light" panose="020B03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="" xmlns:a16="http://schemas.microsoft.com/office/drawing/2014/main" id="{E1E95257-29C5-4A22-9EBA-16DAF173115A}"/>
              </a:ext>
            </a:extLst>
          </p:cNvPr>
          <p:cNvSpPr/>
          <p:nvPr/>
        </p:nvSpPr>
        <p:spPr>
          <a:xfrm>
            <a:off x="8866728" y="3712375"/>
            <a:ext cx="19255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>СОЦИАЛЬНЫЕ 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>ВЫПЛАТЫ</a:t>
            </a:r>
            <a:endParaRPr lang="ru-RU" b="1" dirty="0">
              <a:solidFill>
                <a:srgbClr val="7030A0"/>
              </a:solidFill>
              <a:latin typeface="Arial Nova Light" panose="020B03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7" name="Прямоугольник 56">
            <a:extLst>
              <a:ext uri="{FF2B5EF4-FFF2-40B4-BE49-F238E27FC236}">
                <a16:creationId xmlns="" xmlns:a16="http://schemas.microsoft.com/office/drawing/2014/main" id="{AECE9915-1CED-46AB-8FD1-8F868D0F617A}"/>
              </a:ext>
            </a:extLst>
          </p:cNvPr>
          <p:cNvSpPr/>
          <p:nvPr/>
        </p:nvSpPr>
        <p:spPr>
          <a:xfrm>
            <a:off x="5557691" y="3715471"/>
            <a:ext cx="20456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F0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>ЖИЛЬЕ </a:t>
            </a:r>
          </a:p>
          <a:p>
            <a:r>
              <a:rPr lang="ru-RU" b="1" dirty="0">
                <a:solidFill>
                  <a:srgbClr val="00B0F0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>В НАЙМ</a:t>
            </a:r>
            <a:r>
              <a:rPr lang="ru-RU" b="1" dirty="0">
                <a:solidFill>
                  <a:srgbClr val="1B9748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1B9748"/>
                </a:solidFill>
                <a:latin typeface="Arial Nova Light" panose="020B0304020202020204" pitchFamily="34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1B9748"/>
              </a:solidFill>
              <a:latin typeface="Arial Nova Light" panose="020B03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26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3</a:t>
            </a:fld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496673" y="245279"/>
            <a:ext cx="11277599" cy="517460"/>
          </a:xfrm>
          <a:prstGeom prst="rect">
            <a:avLst/>
          </a:prstGeom>
          <a:solidFill>
            <a:srgbClr val="E1E1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ИЗМЕНЕНИЯ В ПРАВИЛАХ</a:t>
            </a:r>
            <a:endParaRPr lang="ru-RU" sz="2000" dirty="0">
              <a:solidFill>
                <a:srgbClr val="7030A0"/>
              </a:solidFill>
              <a:latin typeface="Arial Narrow" panose="020B0606020202030204" pitchFamily="34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6118"/>
            <a:ext cx="4046099" cy="2341882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042088" y="995416"/>
            <a:ext cx="2512541" cy="761034"/>
          </a:xfrm>
          <a:prstGeom prst="rect">
            <a:avLst/>
          </a:prstGeom>
          <a:solidFill>
            <a:srgbClr val="6185B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Социальные выплаты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51472" y="1967690"/>
            <a:ext cx="2693775" cy="901523"/>
          </a:xfrm>
          <a:prstGeom prst="rect">
            <a:avLst/>
          </a:prstGeom>
          <a:solidFill>
            <a:srgbClr val="E6ECF7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Право на получение дополнительно предоставляется гражданам, работающим в области охраны лесов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20" name="Прямая со стрелкой 19"/>
          <p:cNvCxnSpPr>
            <a:endCxn id="17" idx="0"/>
          </p:cNvCxnSpPr>
          <p:nvPr/>
        </p:nvCxnSpPr>
        <p:spPr>
          <a:xfrm>
            <a:off x="2298359" y="1719489"/>
            <a:ext cx="1" cy="248201"/>
          </a:xfrm>
          <a:prstGeom prst="straightConnector1">
            <a:avLst/>
          </a:prstGeom>
          <a:ln>
            <a:solidFill>
              <a:srgbClr val="89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7" idx="2"/>
            <a:endCxn id="23" idx="0"/>
          </p:cNvCxnSpPr>
          <p:nvPr/>
        </p:nvCxnSpPr>
        <p:spPr>
          <a:xfrm>
            <a:off x="2298360" y="2869213"/>
            <a:ext cx="2719" cy="312361"/>
          </a:xfrm>
          <a:prstGeom prst="straightConnector1">
            <a:avLst/>
          </a:prstGeom>
          <a:ln>
            <a:solidFill>
              <a:srgbClr val="89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956910" y="3181574"/>
            <a:ext cx="2688337" cy="715916"/>
          </a:xfrm>
          <a:prstGeom prst="rect">
            <a:avLst/>
          </a:prstGeom>
          <a:solidFill>
            <a:srgbClr val="E6ECF7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Увеличение срока действия свидетельства на строительство жилья до 2 лет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56910" y="4209850"/>
            <a:ext cx="2688337" cy="1028276"/>
          </a:xfrm>
          <a:prstGeom prst="rect">
            <a:avLst/>
          </a:prstGeom>
          <a:solidFill>
            <a:srgbClr val="E6ECF7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Исключается возможность </a:t>
            </a:r>
            <a:r>
              <a:rPr lang="ru-RU" sz="1400" dirty="0">
                <a:solidFill>
                  <a:schemeClr val="tx1"/>
                </a:solidFill>
              </a:rPr>
              <a:t>реализации мероприятия на территории административных центов субъекта </a:t>
            </a:r>
            <a:r>
              <a:rPr lang="ru-RU" sz="1400" dirty="0" smtClean="0">
                <a:solidFill>
                  <a:schemeClr val="tx1"/>
                </a:solidFill>
              </a:rPr>
              <a:t>РФ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2298359" y="3897489"/>
            <a:ext cx="0" cy="312360"/>
          </a:xfrm>
          <a:prstGeom prst="straightConnector1">
            <a:avLst/>
          </a:prstGeom>
          <a:ln>
            <a:solidFill>
              <a:srgbClr val="89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4382531" y="995416"/>
            <a:ext cx="4168344" cy="659448"/>
          </a:xfrm>
          <a:prstGeom prst="rect">
            <a:avLst/>
          </a:prstGeom>
          <a:solidFill>
            <a:srgbClr val="8985D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Предоставление жилья в </a:t>
            </a:r>
            <a:r>
              <a:rPr lang="ru-RU" sz="1600" b="1" dirty="0" err="1" smtClean="0">
                <a:solidFill>
                  <a:schemeClr val="bg1"/>
                </a:solidFill>
              </a:rPr>
              <a:t>найм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382531" y="1968843"/>
            <a:ext cx="4168345" cy="569036"/>
          </a:xfrm>
          <a:prstGeom prst="rect">
            <a:avLst/>
          </a:prstGeom>
          <a:solidFill>
            <a:srgbClr val="F7F7FF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Муниципальное образование может приобретать жильё для предоставления в </a:t>
            </a:r>
            <a:r>
              <a:rPr lang="ru-RU" sz="1400" dirty="0" err="1" smtClean="0">
                <a:solidFill>
                  <a:schemeClr val="tx1"/>
                </a:solidFill>
              </a:rPr>
              <a:t>найм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382531" y="2781719"/>
            <a:ext cx="4168345" cy="908692"/>
          </a:xfrm>
          <a:prstGeom prst="rect">
            <a:avLst/>
          </a:prstGeom>
          <a:solidFill>
            <a:srgbClr val="F7F7FF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Предоставляется возможность строительства (приобретения) жилья без привлечения средств работодателя, если он является учреждением </a:t>
            </a:r>
            <a:r>
              <a:rPr lang="ru-RU" sz="1400" dirty="0" err="1" smtClean="0">
                <a:solidFill>
                  <a:schemeClr val="tx1"/>
                </a:solidFill>
              </a:rPr>
              <a:t>соцсферы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4382531" y="3948740"/>
            <a:ext cx="4168345" cy="758129"/>
          </a:xfrm>
          <a:prstGeom prst="rect">
            <a:avLst/>
          </a:prstGeom>
          <a:solidFill>
            <a:srgbClr val="F7F7FF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Установлено ограничение на приобретение объекта ИЖС, введённого в эксплуатацию не более 3 лет назад</a:t>
            </a:r>
          </a:p>
        </p:txBody>
      </p:sp>
      <p:sp>
        <p:nvSpPr>
          <p:cNvPr id="95" name="Прямоугольник 94"/>
          <p:cNvSpPr/>
          <p:nvPr/>
        </p:nvSpPr>
        <p:spPr>
          <a:xfrm>
            <a:off x="4382531" y="4965198"/>
            <a:ext cx="4168345" cy="692405"/>
          </a:xfrm>
          <a:prstGeom prst="rect">
            <a:avLst/>
          </a:prstGeom>
          <a:solidFill>
            <a:srgbClr val="F7F7FF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Исключается возможность реализации мероприятия на территории административных центов субъекта РФ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96" name="Прямая со стрелкой 95"/>
          <p:cNvCxnSpPr>
            <a:stCxn id="56" idx="2"/>
            <a:endCxn id="68" idx="0"/>
          </p:cNvCxnSpPr>
          <p:nvPr/>
        </p:nvCxnSpPr>
        <p:spPr>
          <a:xfrm>
            <a:off x="6466704" y="2537879"/>
            <a:ext cx="0" cy="243840"/>
          </a:xfrm>
          <a:prstGeom prst="straightConnector1">
            <a:avLst/>
          </a:prstGeom>
          <a:ln>
            <a:solidFill>
              <a:srgbClr val="89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/>
          <p:cNvCxnSpPr>
            <a:endCxn id="56" idx="0"/>
          </p:cNvCxnSpPr>
          <p:nvPr/>
        </p:nvCxnSpPr>
        <p:spPr>
          <a:xfrm>
            <a:off x="6466703" y="1587146"/>
            <a:ext cx="1" cy="381697"/>
          </a:xfrm>
          <a:prstGeom prst="straightConnector1">
            <a:avLst/>
          </a:prstGeom>
          <a:ln>
            <a:solidFill>
              <a:srgbClr val="89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Прямоугольник 99"/>
          <p:cNvSpPr/>
          <p:nvPr/>
        </p:nvSpPr>
        <p:spPr>
          <a:xfrm>
            <a:off x="9054591" y="991431"/>
            <a:ext cx="2512541" cy="774699"/>
          </a:xfrm>
          <a:prstGeom prst="rect">
            <a:avLst/>
          </a:prstGeom>
          <a:solidFill>
            <a:srgbClr val="6185B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Все правила предоставления субсидий ГП КРСТ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8963974" y="2105902"/>
            <a:ext cx="2693775" cy="1326152"/>
          </a:xfrm>
          <a:prstGeom prst="rect">
            <a:avLst/>
          </a:prstGeom>
          <a:solidFill>
            <a:srgbClr val="E6ECF7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Устанавливается обязательство субъекта разработать план реализации мероприятия и согласовать его с Минсельхозом РФ до заключения соглашения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102" name="Прямая со стрелкой 101"/>
          <p:cNvCxnSpPr>
            <a:stCxn id="100" idx="2"/>
            <a:endCxn id="101" idx="0"/>
          </p:cNvCxnSpPr>
          <p:nvPr/>
        </p:nvCxnSpPr>
        <p:spPr>
          <a:xfrm>
            <a:off x="10310862" y="1766130"/>
            <a:ext cx="0" cy="339772"/>
          </a:xfrm>
          <a:prstGeom prst="straightConnector1">
            <a:avLst/>
          </a:prstGeom>
          <a:ln>
            <a:solidFill>
              <a:srgbClr val="89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>
            <a:off x="10309502" y="3432054"/>
            <a:ext cx="2719" cy="312361"/>
          </a:xfrm>
          <a:prstGeom prst="straightConnector1">
            <a:avLst/>
          </a:prstGeom>
          <a:ln>
            <a:solidFill>
              <a:srgbClr val="89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Прямоугольник 103"/>
          <p:cNvSpPr/>
          <p:nvPr/>
        </p:nvSpPr>
        <p:spPr>
          <a:xfrm>
            <a:off x="8966693" y="3744415"/>
            <a:ext cx="2688337" cy="822878"/>
          </a:xfrm>
          <a:prstGeom prst="rect">
            <a:avLst/>
          </a:prstGeom>
          <a:solidFill>
            <a:srgbClr val="E6ECF7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 основе планов реализации необходимо предоставление отчётности в Минсельхоз РФ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4382530" y="5901442"/>
            <a:ext cx="4168346" cy="706607"/>
          </a:xfrm>
          <a:prstGeom prst="rect">
            <a:avLst/>
          </a:prstGeom>
          <a:solidFill>
            <a:srgbClr val="F7F7FF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Исключается требования о наличии ПСД и </a:t>
            </a:r>
            <a:r>
              <a:rPr lang="ru-RU" sz="1400" dirty="0" err="1" smtClean="0">
                <a:solidFill>
                  <a:schemeClr val="tx1"/>
                </a:solidFill>
              </a:rPr>
              <a:t>Госэкспертизы</a:t>
            </a:r>
            <a:r>
              <a:rPr lang="ru-RU" sz="1400" dirty="0" smtClean="0">
                <a:solidFill>
                  <a:schemeClr val="tx1"/>
                </a:solidFill>
              </a:rPr>
              <a:t> для предоставления заявки на выделение субсидии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119" name="Прямая со стрелкой 118"/>
          <p:cNvCxnSpPr/>
          <p:nvPr/>
        </p:nvCxnSpPr>
        <p:spPr>
          <a:xfrm>
            <a:off x="6466703" y="3690411"/>
            <a:ext cx="0" cy="243839"/>
          </a:xfrm>
          <a:prstGeom prst="straightConnector1">
            <a:avLst/>
          </a:prstGeom>
          <a:ln>
            <a:solidFill>
              <a:srgbClr val="89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 стрелкой 129"/>
          <p:cNvCxnSpPr/>
          <p:nvPr/>
        </p:nvCxnSpPr>
        <p:spPr>
          <a:xfrm>
            <a:off x="6497681" y="4706869"/>
            <a:ext cx="0" cy="243839"/>
          </a:xfrm>
          <a:prstGeom prst="straightConnector1">
            <a:avLst/>
          </a:prstGeom>
          <a:ln>
            <a:solidFill>
              <a:srgbClr val="89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/>
          <p:nvPr/>
        </p:nvCxnSpPr>
        <p:spPr>
          <a:xfrm>
            <a:off x="6543401" y="5657603"/>
            <a:ext cx="0" cy="243839"/>
          </a:xfrm>
          <a:prstGeom prst="straightConnector1">
            <a:avLst/>
          </a:prstGeom>
          <a:ln>
            <a:solidFill>
              <a:srgbClr val="89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8" name="Picture 4" descr="Как составить соглашение о расторжении договора аренды нежилого помещен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0704" y="4950708"/>
            <a:ext cx="2628815" cy="1341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8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4</a:t>
            </a:fld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4516118"/>
            <a:ext cx="4046099" cy="2341882"/>
          </a:xfrm>
          <a:prstGeom prst="rect">
            <a:avLst/>
          </a:prstGeom>
        </p:spPr>
      </p:pic>
      <p:pic>
        <p:nvPicPr>
          <p:cNvPr id="3074" name="Picture 2" descr="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9" y="331336"/>
            <a:ext cx="3967339" cy="1239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226011" y="331336"/>
            <a:ext cx="7465500" cy="517460"/>
          </a:xfrm>
          <a:prstGeom prst="rect">
            <a:avLst/>
          </a:prstGeom>
          <a:solidFill>
            <a:srgbClr val="E1E1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7030A0"/>
                </a:solidFill>
                <a:latin typeface="Arial Narrow" panose="020B0606020202030204" pitchFamily="34" charset="0"/>
              </a:rPr>
              <a:t>Ч</a:t>
            </a:r>
            <a:r>
              <a:rPr lang="ru-RU" sz="2000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тобы задать вопрос, воспользуйтесь </a:t>
            </a:r>
            <a:r>
              <a:rPr lang="en-US" sz="2000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QR-</a:t>
            </a:r>
            <a:r>
              <a:rPr lang="ru-RU" sz="2000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кодом:</a:t>
            </a:r>
            <a:endParaRPr lang="ru-RU" sz="2000" dirty="0">
              <a:solidFill>
                <a:srgbClr val="7030A0"/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7236" y="1571130"/>
            <a:ext cx="4796481" cy="4796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39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36B3F"/>
      </a:accent1>
      <a:accent2>
        <a:srgbClr val="ED7D31"/>
      </a:accent2>
      <a:accent3>
        <a:srgbClr val="B6C05B"/>
      </a:accent3>
      <a:accent4>
        <a:srgbClr val="FFC000"/>
      </a:accent4>
      <a:accent5>
        <a:srgbClr val="D6E179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9843</TotalTime>
  <Words>228</Words>
  <Application>Microsoft Office PowerPoint</Application>
  <PresentationFormat>Широкоэкранный</PresentationFormat>
  <Paragraphs>40</Paragraphs>
  <Slides>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3" baseType="lpstr">
      <vt:lpstr>Microsoft JhengHei</vt:lpstr>
      <vt:lpstr>Arial</vt:lpstr>
      <vt:lpstr>Arial Narrow</vt:lpstr>
      <vt:lpstr>Arial Nova Light</vt:lpstr>
      <vt:lpstr>Bahnschrift Condensed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Комплексное развитие сельских территорий</dc:title>
  <dc:creator>Ковтуненко Наталия Владимировна</dc:creator>
  <cp:lastModifiedBy>Ковтуненко Наталия Владимировна</cp:lastModifiedBy>
  <cp:revision>213</cp:revision>
  <dcterms:created xsi:type="dcterms:W3CDTF">2021-09-23T13:04:55Z</dcterms:created>
  <dcterms:modified xsi:type="dcterms:W3CDTF">2021-10-05T11:42:33Z</dcterms:modified>
</cp:coreProperties>
</file>