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0" r:id="rId2"/>
  </p:sldMasterIdLst>
  <p:notesMasterIdLst>
    <p:notesMasterId r:id="rId30"/>
  </p:notesMasterIdLst>
  <p:sldIdLst>
    <p:sldId id="483" r:id="rId3"/>
    <p:sldId id="435" r:id="rId4"/>
    <p:sldId id="423" r:id="rId5"/>
    <p:sldId id="458" r:id="rId6"/>
    <p:sldId id="454" r:id="rId7"/>
    <p:sldId id="447" r:id="rId8"/>
    <p:sldId id="478" r:id="rId9"/>
    <p:sldId id="452" r:id="rId10"/>
    <p:sldId id="461" r:id="rId11"/>
    <p:sldId id="455" r:id="rId12"/>
    <p:sldId id="462" r:id="rId13"/>
    <p:sldId id="456" r:id="rId14"/>
    <p:sldId id="482" r:id="rId15"/>
    <p:sldId id="471" r:id="rId16"/>
    <p:sldId id="463" r:id="rId17"/>
    <p:sldId id="464" r:id="rId18"/>
    <p:sldId id="465" r:id="rId19"/>
    <p:sldId id="468" r:id="rId20"/>
    <p:sldId id="472" r:id="rId21"/>
    <p:sldId id="473" r:id="rId22"/>
    <p:sldId id="474" r:id="rId23"/>
    <p:sldId id="480" r:id="rId24"/>
    <p:sldId id="479" r:id="rId25"/>
    <p:sldId id="481" r:id="rId26"/>
    <p:sldId id="341" r:id="rId27"/>
    <p:sldId id="451" r:id="rId28"/>
    <p:sldId id="460" r:id="rId29"/>
  </p:sldIdLst>
  <p:sldSz cx="24384000" cy="15240000"/>
  <p:notesSz cx="6888163" cy="10018713"/>
  <p:defaultTextStyle>
    <a:defPPr marL="0" marR="0" indent="0" algn="l" defTabSz="913847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1pPr>
    <a:lvl2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2pPr>
    <a:lvl3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3pPr>
    <a:lvl4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4pPr>
    <a:lvl5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5pPr>
    <a:lvl6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6pPr>
    <a:lvl7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7pPr>
    <a:lvl8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8pPr>
    <a:lvl9pPr marL="0" marR="0" indent="0" algn="ctr" defTabSz="91226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80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0086D0"/>
    <a:srgbClr val="0649B6"/>
    <a:srgbClr val="BD6C29"/>
    <a:srgbClr val="0258E4"/>
    <a:srgbClr val="E60000"/>
    <a:srgbClr val="A4E0FE"/>
    <a:srgbClr val="62180D"/>
    <a:srgbClr val="F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1E1"/>
          </a:solidFill>
        </a:fill>
      </a:tcStyle>
    </a:wholeTbl>
    <a:band2H>
      <a:tcTxStyle/>
      <a:tcStyle>
        <a:tcBdr/>
        <a:fill>
          <a:solidFill>
            <a:srgbClr val="FCE9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86" autoAdjust="0"/>
    <p:restoredTop sz="94660"/>
  </p:normalViewPr>
  <p:slideViewPr>
    <p:cSldViewPr snapToGrid="0">
      <p:cViewPr>
        <p:scale>
          <a:sx n="33" d="100"/>
          <a:sy n="33" d="100"/>
        </p:scale>
        <p:origin x="-786" y="24"/>
      </p:cViewPr>
      <p:guideLst>
        <p:guide orient="horz" pos="480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Documents%20and%20Settings\&#1050;&#1072;&#1090;&#1103;\&#1056;&#1072;&#1073;&#1086;&#1095;&#1080;&#1081;%20&#1089;&#1090;&#1086;&#1083;\&#1057;&#1083;&#1072;&#1081;&#1076;&#1099;%20&#1080;&#1079;%20&#1087;&#1088;&#1077;&#1079;&#1077;&#1085;&#1090;&#1072;&#1094;&#1080;&#1080;%20&#1076;&#1083;&#1103;%20&#1052;&#1072;&#1083;&#1100;&#1082;&#1086;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0285303166428318E-2"/>
          <c:y val="6.443924308440209E-2"/>
          <c:w val="0.88422131147541072"/>
          <c:h val="0.83855799373040751"/>
        </c:manualLayout>
      </c:layout>
      <c:lineChart>
        <c:grouping val="standard"/>
        <c:varyColors val="0"/>
        <c:ser>
          <c:idx val="0"/>
          <c:order val="0"/>
          <c:tx>
            <c:strRef>
              <c:f>'посевные кач-ва'!$B$2</c:f>
              <c:strCache>
                <c:ptCount val="1"/>
                <c:pt idx="0">
                  <c:v>Озимые </c:v>
                </c:pt>
              </c:strCache>
            </c:strRef>
          </c:tx>
          <c:marker>
            <c:symbol val="none"/>
          </c:marker>
          <c:dLbls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dirty="0"/>
                      <a:t>98,3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343-4181-BFEB-ECD055FF5127}"/>
                </c:ext>
              </c:extLst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dirty="0"/>
                      <a:t>98,3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343-4181-BFEB-ECD055FF5127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chemeClr val="accent2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'посевные кач-ва'!$A$3:$A$13</c:f>
              <c:strCache>
                <c:ptCount val="11"/>
                <c:pt idx="0">
                  <c:v>2007 г.</c:v>
                </c:pt>
                <c:pt idx="1">
                  <c:v>2008 г.</c:v>
                </c:pt>
                <c:pt idx="2">
                  <c:v>2009 г.</c:v>
                </c:pt>
                <c:pt idx="3">
                  <c:v>2010 г.</c:v>
                </c:pt>
                <c:pt idx="4">
                  <c:v>2011 г.</c:v>
                </c:pt>
                <c:pt idx="5">
                  <c:v>2012 г.</c:v>
                </c:pt>
                <c:pt idx="6">
                  <c:v>2013 г.</c:v>
                </c:pt>
                <c:pt idx="7">
                  <c:v>2014 г.</c:v>
                </c:pt>
                <c:pt idx="8">
                  <c:v>2015 г.</c:v>
                </c:pt>
                <c:pt idx="9">
                  <c:v>2016 г.</c:v>
                </c:pt>
                <c:pt idx="10">
                  <c:v>2017 г.</c:v>
                </c:pt>
              </c:strCache>
            </c:strRef>
          </c:cat>
          <c:val>
            <c:numRef>
              <c:f>'посевные кач-ва'!$B$3:$B$13</c:f>
              <c:numCache>
                <c:formatCode>0.0</c:formatCode>
                <c:ptCount val="11"/>
                <c:pt idx="0">
                  <c:v>95.3</c:v>
                </c:pt>
                <c:pt idx="1">
                  <c:v>95.8</c:v>
                </c:pt>
                <c:pt idx="2">
                  <c:v>97.3</c:v>
                </c:pt>
                <c:pt idx="3">
                  <c:v>97</c:v>
                </c:pt>
                <c:pt idx="4">
                  <c:v>97.1</c:v>
                </c:pt>
                <c:pt idx="5" formatCode="General">
                  <c:v>97.8</c:v>
                </c:pt>
                <c:pt idx="6" formatCode="General">
                  <c:v>97.9</c:v>
                </c:pt>
                <c:pt idx="7" formatCode="General">
                  <c:v>98.4</c:v>
                </c:pt>
                <c:pt idx="8" formatCode="General">
                  <c:v>98.3</c:v>
                </c:pt>
                <c:pt idx="9" formatCode="General">
                  <c:v>98.3</c:v>
                </c:pt>
                <c:pt idx="10" formatCode="General">
                  <c:v>98.9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8343-4181-BFEB-ECD055FF5127}"/>
            </c:ext>
          </c:extLst>
        </c:ser>
        <c:ser>
          <c:idx val="1"/>
          <c:order val="1"/>
          <c:tx>
            <c:strRef>
              <c:f>'посевные кач-ва'!$C$2</c:f>
              <c:strCache>
                <c:ptCount val="1"/>
                <c:pt idx="0">
                  <c:v>Яровые</c:v>
                </c:pt>
              </c:strCache>
            </c:strRef>
          </c:tx>
          <c:marker>
            <c:symbol val="none"/>
          </c:marker>
          <c:dLbls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dirty="0"/>
                      <a:t>92,7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343-4181-BFEB-ECD055FF5127}"/>
                </c:ext>
              </c:extLst>
            </c:dLbl>
            <c:spPr>
              <a:solidFill>
                <a:schemeClr val="bg1"/>
              </a:solidFill>
              <a:ln>
                <a:solidFill>
                  <a:schemeClr val="accent2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'посевные кач-ва'!$A$3:$A$13</c:f>
              <c:strCache>
                <c:ptCount val="11"/>
                <c:pt idx="0">
                  <c:v>2007 г.</c:v>
                </c:pt>
                <c:pt idx="1">
                  <c:v>2008 г.</c:v>
                </c:pt>
                <c:pt idx="2">
                  <c:v>2009 г.</c:v>
                </c:pt>
                <c:pt idx="3">
                  <c:v>2010 г.</c:v>
                </c:pt>
                <c:pt idx="4">
                  <c:v>2011 г.</c:v>
                </c:pt>
                <c:pt idx="5">
                  <c:v>2012 г.</c:v>
                </c:pt>
                <c:pt idx="6">
                  <c:v>2013 г.</c:v>
                </c:pt>
                <c:pt idx="7">
                  <c:v>2014 г.</c:v>
                </c:pt>
                <c:pt idx="8">
                  <c:v>2015 г.</c:v>
                </c:pt>
                <c:pt idx="9">
                  <c:v>2016 г.</c:v>
                </c:pt>
                <c:pt idx="10">
                  <c:v>2017 г.</c:v>
                </c:pt>
              </c:strCache>
            </c:strRef>
          </c:cat>
          <c:val>
            <c:numRef>
              <c:f>'посевные кач-ва'!$C$3:$C$13</c:f>
              <c:numCache>
                <c:formatCode>0.0</c:formatCode>
                <c:ptCount val="11"/>
                <c:pt idx="0">
                  <c:v>83</c:v>
                </c:pt>
                <c:pt idx="1">
                  <c:v>85.2</c:v>
                </c:pt>
                <c:pt idx="2">
                  <c:v>88.1</c:v>
                </c:pt>
                <c:pt idx="3">
                  <c:v>89</c:v>
                </c:pt>
                <c:pt idx="4">
                  <c:v>89.3</c:v>
                </c:pt>
                <c:pt idx="5" formatCode="General">
                  <c:v>91.1</c:v>
                </c:pt>
                <c:pt idx="6">
                  <c:v>92</c:v>
                </c:pt>
                <c:pt idx="7" formatCode="General">
                  <c:v>90.5</c:v>
                </c:pt>
                <c:pt idx="8" formatCode="General">
                  <c:v>91.4</c:v>
                </c:pt>
                <c:pt idx="9" formatCode="General">
                  <c:v>92.7</c:v>
                </c:pt>
                <c:pt idx="10" formatCode="General">
                  <c:v>94.6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8343-4181-BFEB-ECD055FF51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6946560"/>
        <c:axId val="236948096"/>
      </c:lineChart>
      <c:catAx>
        <c:axId val="236946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2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36948096"/>
        <c:crosses val="autoZero"/>
        <c:auto val="1"/>
        <c:lblAlgn val="ctr"/>
        <c:lblOffset val="100"/>
        <c:noMultiLvlLbl val="0"/>
      </c:catAx>
      <c:valAx>
        <c:axId val="236948096"/>
        <c:scaling>
          <c:orientation val="minMax"/>
        </c:scaling>
        <c:delete val="0"/>
        <c:axPos val="l"/>
        <c:majorGridlines/>
        <c:numFmt formatCode="0.0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36946560"/>
        <c:crosses val="autoZero"/>
        <c:crossBetween val="between"/>
      </c:valAx>
      <c:spPr>
        <a:solidFill>
          <a:srgbClr val="FCECBA"/>
        </a:solidFill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ru-RU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2058521426562614E-2"/>
          <c:y val="1.6339221290856451E-2"/>
          <c:w val="0.89822821970645728"/>
          <c:h val="0.5321906960379279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'Лист1 (2)'!$B$11</c:f>
              <c:strCache>
                <c:ptCount val="1"/>
                <c:pt idx="0">
                  <c:v>отечественной селекции</c:v>
                </c:pt>
              </c:strCache>
            </c:strRef>
          </c:tx>
          <c:invertIfNegative val="0"/>
          <c:cat>
            <c:strRef>
              <c:f>'Лист1 (2)'!$A$12:$A$18</c:f>
              <c:strCache>
                <c:ptCount val="7"/>
                <c:pt idx="0">
                  <c:v>озимые зерновые, всего</c:v>
                </c:pt>
                <c:pt idx="1">
                  <c:v>яровые зерновые и зернобобовые, всего</c:v>
                </c:pt>
                <c:pt idx="2">
                  <c:v>подсолнечник</c:v>
                </c:pt>
                <c:pt idx="3">
                  <c:v>кукуруза</c:v>
                </c:pt>
                <c:pt idx="4">
                  <c:v>картофель</c:v>
                </c:pt>
                <c:pt idx="5">
                  <c:v>сахарная свекла</c:v>
                </c:pt>
                <c:pt idx="6">
                  <c:v>овощные</c:v>
                </c:pt>
              </c:strCache>
            </c:strRef>
          </c:cat>
          <c:val>
            <c:numRef>
              <c:f>'Лист1 (2)'!$B$12:$B$18</c:f>
              <c:numCache>
                <c:formatCode>0.0</c:formatCode>
                <c:ptCount val="7"/>
                <c:pt idx="0">
                  <c:v>99.893425613709937</c:v>
                </c:pt>
                <c:pt idx="1">
                  <c:v>94.390623429393472</c:v>
                </c:pt>
                <c:pt idx="2">
                  <c:v>74.992863140543804</c:v>
                </c:pt>
                <c:pt idx="3">
                  <c:v>95.559844411556199</c:v>
                </c:pt>
                <c:pt idx="4">
                  <c:v>29.249895802575992</c:v>
                </c:pt>
                <c:pt idx="5">
                  <c:v>0</c:v>
                </c:pt>
                <c:pt idx="6">
                  <c:v>46.299851072280454</c:v>
                </c:pt>
              </c:numCache>
            </c:numRef>
          </c:val>
        </c:ser>
        <c:ser>
          <c:idx val="1"/>
          <c:order val="1"/>
          <c:tx>
            <c:strRef>
              <c:f>'Лист1 (2)'!$C$11</c:f>
              <c:strCache>
                <c:ptCount val="1"/>
                <c:pt idx="0">
                  <c:v>иностранной селекции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'Лист1 (2)'!$A$12:$A$18</c:f>
              <c:strCache>
                <c:ptCount val="7"/>
                <c:pt idx="0">
                  <c:v>озимые зерновые, всего</c:v>
                </c:pt>
                <c:pt idx="1">
                  <c:v>яровые зерновые и зернобобовые, всего</c:v>
                </c:pt>
                <c:pt idx="2">
                  <c:v>подсолнечник</c:v>
                </c:pt>
                <c:pt idx="3">
                  <c:v>кукуруза</c:v>
                </c:pt>
                <c:pt idx="4">
                  <c:v>картофель</c:v>
                </c:pt>
                <c:pt idx="5">
                  <c:v>сахарная свекла</c:v>
                </c:pt>
                <c:pt idx="6">
                  <c:v>овощные</c:v>
                </c:pt>
              </c:strCache>
            </c:strRef>
          </c:cat>
          <c:val>
            <c:numRef>
              <c:f>'Лист1 (2)'!$C$12:$C$18</c:f>
              <c:numCache>
                <c:formatCode>0.0</c:formatCode>
                <c:ptCount val="7"/>
                <c:pt idx="0">
                  <c:v>0.10657438629005399</c:v>
                </c:pt>
                <c:pt idx="1">
                  <c:v>5.6093765706065186</c:v>
                </c:pt>
                <c:pt idx="2">
                  <c:v>25.007136859456196</c:v>
                </c:pt>
                <c:pt idx="3">
                  <c:v>4.4401555884438073</c:v>
                </c:pt>
                <c:pt idx="4">
                  <c:v>70.750104197424008</c:v>
                </c:pt>
                <c:pt idx="5">
                  <c:v>100</c:v>
                </c:pt>
                <c:pt idx="6">
                  <c:v>53.700148927719546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cylinder"/>
        <c:axId val="237659264"/>
        <c:axId val="237660800"/>
        <c:axId val="0"/>
      </c:bar3DChart>
      <c:catAx>
        <c:axId val="2376592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237660800"/>
        <c:crosses val="autoZero"/>
        <c:auto val="1"/>
        <c:lblAlgn val="ctr"/>
        <c:lblOffset val="100"/>
        <c:noMultiLvlLbl val="0"/>
      </c:catAx>
      <c:valAx>
        <c:axId val="237660800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crossAx val="23765926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6296879138532001"/>
          <c:y val="0.86902600811262232"/>
          <c:w val="0.48462132974609406"/>
          <c:h val="4.8708184204247197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24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Лист2!$E$2:$E$16</c:f>
              <c:strCache>
                <c:ptCount val="15"/>
                <c:pt idx="0">
                  <c:v>Новосибирская 31(2010)</c:v>
                </c:pt>
                <c:pt idx="1">
                  <c:v>Омская 36(2007)</c:v>
                </c:pt>
                <c:pt idx="2">
                  <c:v>Ирень(1998)</c:v>
                </c:pt>
                <c:pt idx="3">
                  <c:v>Уралосибирская(2012)</c:v>
                </c:pt>
                <c:pt idx="4">
                  <c:v>Новосибирская 29(2003)</c:v>
                </c:pt>
                <c:pt idx="5">
                  <c:v>Степная волна(2013)</c:v>
                </c:pt>
                <c:pt idx="6">
                  <c:v>Алтайская жница(2014)</c:v>
                </c:pt>
                <c:pt idx="7">
                  <c:v>Омская 38(2010)</c:v>
                </c:pt>
                <c:pt idx="8">
                  <c:v>Алтайская 70(2009)</c:v>
                </c:pt>
                <c:pt idx="9">
                  <c:v>Алтайская 75(2015)</c:v>
                </c:pt>
                <c:pt idx="10">
                  <c:v>Новосибирская 15(2003)</c:v>
                </c:pt>
                <c:pt idx="11">
                  <c:v>Омская 28(1997)</c:v>
                </c:pt>
                <c:pt idx="12">
                  <c:v>Алтайская 530(2007)</c:v>
                </c:pt>
                <c:pt idx="13">
                  <c:v>Бурятская остистая(2005)</c:v>
                </c:pt>
                <c:pt idx="14">
                  <c:v>Алтайская 325(2004)</c:v>
                </c:pt>
              </c:strCache>
            </c:strRef>
          </c:cat>
          <c:val>
            <c:numRef>
              <c:f>Лист2!$F$2:$F$16</c:f>
              <c:numCache>
                <c:formatCode>General</c:formatCode>
                <c:ptCount val="15"/>
                <c:pt idx="0">
                  <c:v>97747.98</c:v>
                </c:pt>
                <c:pt idx="1">
                  <c:v>90431.66</c:v>
                </c:pt>
                <c:pt idx="2">
                  <c:v>77463.399999999994</c:v>
                </c:pt>
                <c:pt idx="3">
                  <c:v>40550.74</c:v>
                </c:pt>
                <c:pt idx="4">
                  <c:v>38583.533000000003</c:v>
                </c:pt>
                <c:pt idx="5">
                  <c:v>38262.78</c:v>
                </c:pt>
                <c:pt idx="6">
                  <c:v>37216.974000000002</c:v>
                </c:pt>
                <c:pt idx="7">
                  <c:v>34491.800000000003</c:v>
                </c:pt>
                <c:pt idx="8">
                  <c:v>30341.136999999999</c:v>
                </c:pt>
                <c:pt idx="9">
                  <c:v>27884.206000000002</c:v>
                </c:pt>
                <c:pt idx="10">
                  <c:v>27348.097000000002</c:v>
                </c:pt>
                <c:pt idx="11">
                  <c:v>21971.200000000001</c:v>
                </c:pt>
                <c:pt idx="12">
                  <c:v>20005.88</c:v>
                </c:pt>
                <c:pt idx="13">
                  <c:v>18838.010000000002</c:v>
                </c:pt>
                <c:pt idx="14">
                  <c:v>18459.900000000001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7776256"/>
        <c:axId val="237790336"/>
      </c:barChart>
      <c:catAx>
        <c:axId val="237776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7790336"/>
        <c:crosses val="autoZero"/>
        <c:auto val="1"/>
        <c:lblAlgn val="ctr"/>
        <c:lblOffset val="100"/>
        <c:noMultiLvlLbl val="0"/>
      </c:catAx>
      <c:valAx>
        <c:axId val="23779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7776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Лист2!$E$2:$E$16</c:f>
              <c:strCache>
                <c:ptCount val="15"/>
                <c:pt idx="0">
                  <c:v>Ровесник(1995)</c:v>
                </c:pt>
                <c:pt idx="1">
                  <c:v>Саян(1993)</c:v>
                </c:pt>
                <c:pt idx="2">
                  <c:v>Корифей(1999)</c:v>
                </c:pt>
                <c:pt idx="3">
                  <c:v>Сиг(2008)</c:v>
                </c:pt>
                <c:pt idx="4">
                  <c:v>Иртыш 21(2003)</c:v>
                </c:pt>
                <c:pt idx="5">
                  <c:v>Иртыш 22(2009)</c:v>
                </c:pt>
                <c:pt idx="6">
                  <c:v>Аргумент(2005)</c:v>
                </c:pt>
                <c:pt idx="7">
                  <c:v>Айвори(2010)</c:v>
                </c:pt>
                <c:pt idx="8">
                  <c:v>Егорыч(2011)</c:v>
                </c:pt>
                <c:pt idx="9">
                  <c:v>Орион(1996)</c:v>
                </c:pt>
                <c:pt idx="10">
                  <c:v>Тогурчанин(2004)</c:v>
                </c:pt>
                <c:pt idx="11">
                  <c:v>Нарымский 943(1963)</c:v>
                </c:pt>
                <c:pt idx="12">
                  <c:v>Тарский 2(2001)</c:v>
                </c:pt>
                <c:pt idx="13">
                  <c:v>Тулунский 19(2002)</c:v>
                </c:pt>
                <c:pt idx="14">
                  <c:v>Метис(1990)</c:v>
                </c:pt>
              </c:strCache>
            </c:strRef>
          </c:cat>
          <c:val>
            <c:numRef>
              <c:f>Лист2!$F$2:$F$16</c:f>
              <c:numCache>
                <c:formatCode>General</c:formatCode>
                <c:ptCount val="15"/>
                <c:pt idx="0">
                  <c:v>49471.02</c:v>
                </c:pt>
                <c:pt idx="1">
                  <c:v>42120.1</c:v>
                </c:pt>
                <c:pt idx="2">
                  <c:v>20890.600000000002</c:v>
                </c:pt>
                <c:pt idx="3">
                  <c:v>9358.35</c:v>
                </c:pt>
                <c:pt idx="4">
                  <c:v>7931.5</c:v>
                </c:pt>
                <c:pt idx="5">
                  <c:v>7818.29</c:v>
                </c:pt>
                <c:pt idx="6">
                  <c:v>7757.7</c:v>
                </c:pt>
                <c:pt idx="7">
                  <c:v>6669.02</c:v>
                </c:pt>
                <c:pt idx="8">
                  <c:v>5720.6440000000002</c:v>
                </c:pt>
                <c:pt idx="9">
                  <c:v>5361</c:v>
                </c:pt>
                <c:pt idx="10">
                  <c:v>5314.7</c:v>
                </c:pt>
                <c:pt idx="11">
                  <c:v>5087.3999999999996</c:v>
                </c:pt>
                <c:pt idx="12">
                  <c:v>4528.8999999999996</c:v>
                </c:pt>
                <c:pt idx="13">
                  <c:v>3514.375</c:v>
                </c:pt>
                <c:pt idx="14">
                  <c:v>2970.7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7980288"/>
        <c:axId val="237994368"/>
      </c:barChart>
      <c:catAx>
        <c:axId val="237980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7994368"/>
        <c:crosses val="autoZero"/>
        <c:auto val="1"/>
        <c:lblAlgn val="ctr"/>
        <c:lblOffset val="100"/>
        <c:noMultiLvlLbl val="0"/>
      </c:catAx>
      <c:valAx>
        <c:axId val="237994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7980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Лист1!$F$2:$F$16</c:f>
              <c:strCache>
                <c:ptCount val="15"/>
                <c:pt idx="0">
                  <c:v>Ямальский(2004)</c:v>
                </c:pt>
                <c:pt idx="1">
                  <c:v>Аксайский усатый 55(2003)</c:v>
                </c:pt>
                <c:pt idx="2">
                  <c:v>Джекпот(2015)</c:v>
                </c:pt>
                <c:pt idx="3">
                  <c:v>Рокет(2010)</c:v>
                </c:pt>
                <c:pt idx="4">
                  <c:v>Алтайский усатый(2012)</c:v>
                </c:pt>
                <c:pt idx="5">
                  <c:v>Ямал(2006)</c:v>
                </c:pt>
                <c:pt idx="6">
                  <c:v>Аванс(2008)</c:v>
                </c:pt>
                <c:pt idx="7">
                  <c:v>Саламанка(2013)</c:v>
                </c:pt>
                <c:pt idx="8">
                  <c:v>Сантана(2007)</c:v>
                </c:pt>
                <c:pt idx="9">
                  <c:v>Вельвет(2013)</c:v>
                </c:pt>
                <c:pt idx="10">
                  <c:v>Омский 9(1999)</c:v>
                </c:pt>
                <c:pt idx="11">
                  <c:v>Агроинтел(2005)</c:v>
                </c:pt>
                <c:pt idx="12">
                  <c:v>Благовест(2008)</c:v>
                </c:pt>
                <c:pt idx="13">
                  <c:v>Русь(2010)</c:v>
                </c:pt>
                <c:pt idx="14">
                  <c:v>Варяг(2001)</c:v>
                </c:pt>
              </c:strCache>
            </c:strRef>
          </c:cat>
          <c:val>
            <c:numRef>
              <c:f>Лист1!$G$2:$G$16</c:f>
              <c:numCache>
                <c:formatCode>General</c:formatCode>
                <c:ptCount val="15"/>
                <c:pt idx="0">
                  <c:v>11875.68</c:v>
                </c:pt>
                <c:pt idx="1">
                  <c:v>7476.8</c:v>
                </c:pt>
                <c:pt idx="2">
                  <c:v>5915.4000000000005</c:v>
                </c:pt>
                <c:pt idx="3">
                  <c:v>5589.3</c:v>
                </c:pt>
                <c:pt idx="4">
                  <c:v>4906.25</c:v>
                </c:pt>
                <c:pt idx="5">
                  <c:v>2776.4700000000003</c:v>
                </c:pt>
                <c:pt idx="6">
                  <c:v>1949.3</c:v>
                </c:pt>
                <c:pt idx="7">
                  <c:v>1425.5</c:v>
                </c:pt>
                <c:pt idx="8">
                  <c:v>1404.2</c:v>
                </c:pt>
                <c:pt idx="9">
                  <c:v>1133.8400000000001</c:v>
                </c:pt>
                <c:pt idx="10">
                  <c:v>1069.46</c:v>
                </c:pt>
                <c:pt idx="11">
                  <c:v>941.9</c:v>
                </c:pt>
                <c:pt idx="12">
                  <c:v>835.3</c:v>
                </c:pt>
                <c:pt idx="13">
                  <c:v>807.8</c:v>
                </c:pt>
                <c:pt idx="14">
                  <c:v>800.9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8073728"/>
        <c:axId val="238075264"/>
      </c:barChart>
      <c:catAx>
        <c:axId val="238073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8075264"/>
        <c:crosses val="autoZero"/>
        <c:auto val="1"/>
        <c:lblAlgn val="ctr"/>
        <c:lblOffset val="100"/>
        <c:noMultiLvlLbl val="0"/>
      </c:catAx>
      <c:valAx>
        <c:axId val="238075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8073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0.55299</cdr:x>
      <cdr:y>0.58315</cdr:y>
    </cdr:from>
    <cdr:to>
      <cdr:x>0.95285</cdr:x>
      <cdr:y>0.75084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2746785" y="6532008"/>
          <a:ext cx="9217037" cy="1878333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2800" dirty="0" smtClean="0"/>
            <a:t>В 2018 году </a:t>
          </a:r>
          <a:r>
            <a:rPr lang="ru-RU" sz="2800" dirty="0" err="1" smtClean="0"/>
            <a:t>кондиционность</a:t>
          </a:r>
          <a:r>
            <a:rPr lang="ru-RU" sz="2800" dirty="0" smtClean="0"/>
            <a:t> составила 94,9% по яровым культурам</a:t>
          </a:r>
          <a:r>
            <a:rPr lang="ru-RU" sz="1400" dirty="0" smtClean="0"/>
            <a:t>.</a:t>
          </a:r>
        </a:p>
        <a:p xmlns:a="http://schemas.openxmlformats.org/drawingml/2006/main">
          <a:pPr algn="ctr"/>
          <a:r>
            <a:rPr lang="ru-RU" sz="3200" dirty="0" smtClean="0"/>
            <a:t>В 2019 году – 96,7% (предварительно)</a:t>
          </a:r>
          <a:endParaRPr lang="ru-RU" sz="3200" dirty="0"/>
        </a:p>
      </cdr:txBody>
    </cdr:sp>
  </cdr:relSizeAnchor>
  <cdr:relSizeAnchor xmlns:cdr="http://schemas.openxmlformats.org/drawingml/2006/chartDrawing">
    <cdr:from>
      <cdr:x>0.37141</cdr:x>
      <cdr:y>0.76886</cdr:y>
    </cdr:from>
    <cdr:to>
      <cdr:x>0.96287</cdr:x>
      <cdr:y>0.88315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3210509" y="3875493"/>
          <a:ext cx="5112579" cy="57605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3200" dirty="0" smtClean="0">
              <a:solidFill>
                <a:schemeClr val="bg1"/>
              </a:solidFill>
            </a:rPr>
            <a:t>Использование  только  </a:t>
          </a:r>
          <a:r>
            <a:rPr lang="ru-RU" sz="3200" b="1" u="sng" dirty="0" smtClean="0">
              <a:solidFill>
                <a:schemeClr val="bg1"/>
              </a:solidFill>
            </a:rPr>
            <a:t>районированных семян </a:t>
          </a:r>
          <a:r>
            <a:rPr lang="ru-RU" sz="3200" dirty="0" smtClean="0">
              <a:solidFill>
                <a:schemeClr val="bg1"/>
              </a:solidFill>
            </a:rPr>
            <a:t>обеспечит рост урожайности получаемой продукции</a:t>
          </a:r>
          <a:r>
            <a:rPr lang="ru-RU" sz="1800" dirty="0" smtClean="0">
              <a:solidFill>
                <a:schemeClr val="bg1"/>
              </a:solidFill>
            </a:rPr>
            <a:t>.</a:t>
          </a:r>
          <a:endParaRPr lang="ru-RU" sz="1800" dirty="0">
            <a:solidFill>
              <a:schemeClr val="bg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438150" y="752475"/>
            <a:ext cx="6011863" cy="3757613"/>
          </a:xfrm>
          <a:prstGeom prst="rect">
            <a:avLst/>
          </a:prstGeom>
        </p:spPr>
        <p:txBody>
          <a:bodyPr lIns="93157" tIns="46578" rIns="93157" bIns="46578"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8426" y="4758894"/>
            <a:ext cx="5051320" cy="4508421"/>
          </a:xfrm>
          <a:prstGeom prst="rect">
            <a:avLst/>
          </a:prstGeom>
        </p:spPr>
        <p:txBody>
          <a:bodyPr lIns="93157" tIns="46578" rIns="93157" bIns="46578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5636731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462"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6922"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384"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3847"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2309"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0771"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599234"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7696" defTabSz="456922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38150" y="750888"/>
            <a:ext cx="6011863" cy="375761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901698" y="9516038"/>
            <a:ext cx="2984871" cy="500936"/>
          </a:xfrm>
          <a:prstGeom prst="rect">
            <a:avLst/>
          </a:prstGeom>
        </p:spPr>
        <p:txBody>
          <a:bodyPr lIns="96606" tIns="48303" rIns="96606" bIns="48303"/>
          <a:lstStyle/>
          <a:p>
            <a:fld id="{7A7843BB-9ACD-4530-88D0-F5362F63B18B}" type="slidenum">
              <a:rPr lang="ru-RU" smtClean="0">
                <a:solidFill>
                  <a:prstClr val="black"/>
                </a:solidFill>
                <a:latin typeface="Calibri"/>
              </a:rPr>
              <a:pPr/>
              <a:t>1</a:t>
            </a:fld>
            <a:endParaRPr lang="ru-RU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3022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1705" y="9516043"/>
            <a:ext cx="2984869" cy="50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930" tIns="44466" rIns="88930" bIns="44466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22554" indent="-27790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11620" indent="-222324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56267" indent="-222324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00914" indent="-222324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45562" indent="-22232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90208" indent="-22232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334857" indent="-22232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79506" indent="-22232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8E057A5-09E9-4A18-9C38-2C275284E42A}" type="slidenum">
              <a:rPr lang="ru-RU" altLang="ru-RU" smtClean="0">
                <a:solidFill>
                  <a:srgbClr val="000000"/>
                </a:solidFill>
              </a:rPr>
              <a:pPr eaLnBrk="1" hangingPunct="1"/>
              <a:t>6</a:t>
            </a:fld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38150" y="752475"/>
            <a:ext cx="6011863" cy="37576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954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1703" y="9516044"/>
            <a:ext cx="2984869" cy="50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954" tIns="44478" rIns="88954" bIns="44478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22754" indent="-27798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11930" indent="-22238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56700" indent="-22238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01471" indent="-22238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46243" indent="-22238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91013" indent="-22238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335786" indent="-22238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80557" indent="-22238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8E057A5-09E9-4A18-9C38-2C275284E42A}" type="slidenum">
              <a:rPr lang="ru-RU" altLang="ru-RU" smtClean="0">
                <a:solidFill>
                  <a:srgbClr val="000000"/>
                </a:solidFill>
              </a:rPr>
              <a:pPr eaLnBrk="1" hangingPunct="1"/>
              <a:t>7</a:t>
            </a:fld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38150" y="752475"/>
            <a:ext cx="6011863" cy="37576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8150" y="750888"/>
            <a:ext cx="6011863" cy="37576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902076" y="9515475"/>
            <a:ext cx="2984500" cy="501650"/>
          </a:xfrm>
          <a:prstGeom prst="rect">
            <a:avLst/>
          </a:prstGeom>
        </p:spPr>
        <p:txBody>
          <a:bodyPr lIns="91414" tIns="45707" rIns="91414" bIns="45707"/>
          <a:lstStyle/>
          <a:p>
            <a:pPr>
              <a:defRPr/>
            </a:pPr>
            <a:fld id="{C87FE380-052E-438D-9F38-C2BAFB660144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2303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1705" y="9516043"/>
            <a:ext cx="2984869" cy="50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930" tIns="44466" rIns="88930" bIns="44466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22554" indent="-27790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11620" indent="-222324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56267" indent="-222324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00914" indent="-222324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45562" indent="-22232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90208" indent="-22232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334857" indent="-22232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79506" indent="-22232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8E057A5-09E9-4A18-9C38-2C275284E42A}" type="slidenum">
              <a:rPr lang="ru-RU" altLang="ru-RU" smtClean="0">
                <a:solidFill>
                  <a:srgbClr val="000000"/>
                </a:solidFill>
              </a:rPr>
              <a:pPr eaLnBrk="1" hangingPunct="1"/>
              <a:t>9</a:t>
            </a:fld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38150" y="752475"/>
            <a:ext cx="6011863" cy="37576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954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8150" y="752475"/>
            <a:ext cx="6011863" cy="37576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dirty="0" smtClean="0"/>
          </a:p>
        </p:txBody>
      </p:sp>
      <p:sp>
        <p:nvSpPr>
          <p:cNvPr id="37892" name="Номер слайда 3"/>
          <p:cNvSpPr txBox="1">
            <a:spLocks noGrp="1"/>
          </p:cNvSpPr>
          <p:nvPr/>
        </p:nvSpPr>
        <p:spPr bwMode="auto">
          <a:xfrm>
            <a:off x="3900722" y="9515619"/>
            <a:ext cx="2985836" cy="50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455" tIns="44229" rIns="88455" bIns="44229"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389C1085-EF1C-4C7E-B96F-F458781F7C8C}" type="slidenum">
              <a:rPr lang="ru-RU" altLang="ru-RU" sz="1100">
                <a:solidFill>
                  <a:prstClr val="black"/>
                </a:solidFill>
              </a:rPr>
              <a:pPr algn="r" eaLnBrk="1" hangingPunct="1"/>
              <a:t>12</a:t>
            </a:fld>
            <a:endParaRPr lang="ru-RU" altLang="ru-RU" sz="11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1701" y="9516040"/>
            <a:ext cx="2984871" cy="50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696" tIns="46349" rIns="92696" bIns="46349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3162" indent="-289677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8709" indent="-231742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2191" indent="-231742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85675" indent="-231742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9158" indent="-2317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12642" indent="-2317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76126" indent="-2317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39610" indent="-2317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8E057A5-09E9-4A18-9C38-2C275284E42A}" type="slidenum">
              <a:rPr lang="ru-RU" altLang="ru-RU" smtClean="0">
                <a:solidFill>
                  <a:srgbClr val="000000"/>
                </a:solidFill>
              </a:rPr>
              <a:pPr eaLnBrk="1" hangingPunct="1"/>
              <a:t>14</a:t>
            </a:fld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38150" y="752475"/>
            <a:ext cx="6011863" cy="37576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8643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1701" y="9516040"/>
            <a:ext cx="2984871" cy="50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696" tIns="46349" rIns="92696" bIns="46349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3162" indent="-289677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8709" indent="-231742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2191" indent="-231742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85675" indent="-231742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9158" indent="-2317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12642" indent="-2317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76126" indent="-2317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39610" indent="-2317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8E057A5-09E9-4A18-9C38-2C275284E42A}" type="slidenum">
              <a:rPr lang="ru-RU" altLang="ru-RU" smtClean="0">
                <a:solidFill>
                  <a:srgbClr val="000000"/>
                </a:solidFill>
              </a:rPr>
              <a:pPr eaLnBrk="1" hangingPunct="1"/>
              <a:t>17</a:t>
            </a:fld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38150" y="752475"/>
            <a:ext cx="6011863" cy="37576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910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2430463" y="1196975"/>
            <a:ext cx="9542463" cy="59658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>
          <a:xfrm>
            <a:off x="466508" y="7560679"/>
            <a:ext cx="3745149" cy="7161380"/>
          </a:xfrm>
          <a:noFill/>
          <a:ln/>
        </p:spPr>
        <p:txBody>
          <a:bodyPr lIns="93911" tIns="46962" rIns="93911" bIns="46962"/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62195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8150" y="750888"/>
            <a:ext cx="6011863" cy="37576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902076" y="9515475"/>
            <a:ext cx="2984500" cy="501650"/>
          </a:xfrm>
          <a:prstGeom prst="rect">
            <a:avLst/>
          </a:prstGeom>
        </p:spPr>
        <p:txBody>
          <a:bodyPr lIns="91414" tIns="45707" rIns="91414" bIns="45707"/>
          <a:lstStyle/>
          <a:p>
            <a:pPr>
              <a:defRPr/>
            </a:pPr>
            <a:fld id="{C87FE380-052E-438D-9F38-C2BAFB660144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230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4833936" y="3065858"/>
            <a:ext cx="14716128" cy="464344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33936" y="7852179"/>
            <a:ext cx="14716128" cy="1589487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700"/>
            </a:lvl1pPr>
            <a:lvl2pPr marL="0" indent="0" algn="ctr">
              <a:spcBef>
                <a:spcPts val="0"/>
              </a:spcBef>
              <a:buSzTx/>
              <a:buNone/>
              <a:defRPr sz="5700"/>
            </a:lvl2pPr>
            <a:lvl3pPr marL="0" indent="0" algn="ctr">
              <a:spcBef>
                <a:spcPts val="0"/>
              </a:spcBef>
              <a:buSzTx/>
              <a:buNone/>
              <a:defRPr sz="5700"/>
            </a:lvl3pPr>
            <a:lvl4pPr marL="0" indent="0" algn="ctr">
              <a:spcBef>
                <a:spcPts val="0"/>
              </a:spcBef>
              <a:buSzTx/>
              <a:buNone/>
              <a:defRPr sz="5700"/>
            </a:lvl4pPr>
            <a:lvl5pPr marL="0" indent="0" algn="ctr">
              <a:spcBef>
                <a:spcPts val="0"/>
              </a:spcBef>
              <a:buSzTx/>
              <a:buNone/>
              <a:defRPr sz="57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sz="half" idx="13"/>
          </p:nvPr>
        </p:nvSpPr>
        <p:spPr>
          <a:xfrm>
            <a:off x="5334009" y="1708552"/>
            <a:ext cx="13716003" cy="8304611"/>
          </a:xfrm>
          <a:prstGeom prst="rect">
            <a:avLst/>
          </a:prstGeom>
        </p:spPr>
        <p:txBody>
          <a:bodyPr lIns="91380" tIns="45689" rIns="91380" bIns="4568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4833936" y="10209617"/>
            <a:ext cx="14716128" cy="2000251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33936" y="12227725"/>
            <a:ext cx="14716128" cy="1589487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700"/>
            </a:lvl1pPr>
            <a:lvl2pPr marL="0" indent="0" algn="ctr">
              <a:spcBef>
                <a:spcPts val="0"/>
              </a:spcBef>
              <a:buSzTx/>
              <a:buNone/>
              <a:defRPr sz="5700"/>
            </a:lvl2pPr>
            <a:lvl3pPr marL="0" indent="0" algn="ctr">
              <a:spcBef>
                <a:spcPts val="0"/>
              </a:spcBef>
              <a:buSzTx/>
              <a:buNone/>
              <a:defRPr sz="5700"/>
            </a:lvl3pPr>
            <a:lvl4pPr marL="0" indent="0" algn="ctr">
              <a:spcBef>
                <a:spcPts val="0"/>
              </a:spcBef>
              <a:buSzTx/>
              <a:buNone/>
              <a:defRPr sz="5700"/>
            </a:lvl4pPr>
            <a:lvl5pPr marL="0" indent="0" algn="ctr">
              <a:spcBef>
                <a:spcPts val="0"/>
              </a:spcBef>
              <a:buSzTx/>
              <a:buNone/>
              <a:defRPr sz="57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4833936" y="5298280"/>
            <a:ext cx="14716128" cy="464344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12495611" y="1654972"/>
            <a:ext cx="7500939" cy="11555020"/>
          </a:xfrm>
          <a:prstGeom prst="rect">
            <a:avLst/>
          </a:prstGeom>
        </p:spPr>
        <p:txBody>
          <a:bodyPr lIns="91380" tIns="45689" rIns="91380" bIns="4568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4387453" y="1654974"/>
            <a:ext cx="7500939" cy="5607847"/>
          </a:xfrm>
          <a:prstGeom prst="rect">
            <a:avLst/>
          </a:prstGeom>
        </p:spPr>
        <p:txBody>
          <a:bodyPr anchor="b"/>
          <a:lstStyle>
            <a:lvl1pPr>
              <a:defRPr sz="92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387453" y="7405687"/>
            <a:ext cx="7500939" cy="578644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700"/>
            </a:lvl1pPr>
            <a:lvl2pPr marL="0" indent="0" algn="ctr">
              <a:spcBef>
                <a:spcPts val="0"/>
              </a:spcBef>
              <a:buSzTx/>
              <a:buNone/>
              <a:defRPr sz="5700"/>
            </a:lvl2pPr>
            <a:lvl3pPr marL="0" indent="0" algn="ctr">
              <a:spcBef>
                <a:spcPts val="0"/>
              </a:spcBef>
              <a:buSzTx/>
              <a:buNone/>
              <a:defRPr sz="5700"/>
            </a:lvl3pPr>
            <a:lvl4pPr marL="0" indent="0" algn="ctr">
              <a:spcBef>
                <a:spcPts val="0"/>
              </a:spcBef>
              <a:buSzTx/>
              <a:buNone/>
              <a:defRPr sz="5700"/>
            </a:lvl4pPr>
            <a:lvl5pPr marL="0" indent="0" algn="ctr">
              <a:spcBef>
                <a:spcPts val="0"/>
              </a:spcBef>
              <a:buSzTx/>
              <a:buNone/>
              <a:defRPr sz="57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387454" y="4405321"/>
            <a:ext cx="15609093" cy="884039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quarter" idx="13"/>
          </p:nvPr>
        </p:nvSpPr>
        <p:spPr>
          <a:xfrm>
            <a:off x="12495611" y="4405321"/>
            <a:ext cx="7500939" cy="8840393"/>
          </a:xfrm>
          <a:prstGeom prst="rect">
            <a:avLst/>
          </a:prstGeom>
        </p:spPr>
        <p:txBody>
          <a:bodyPr lIns="91380" tIns="45689" rIns="91380" bIns="4568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387453" y="4405321"/>
            <a:ext cx="7500939" cy="8840393"/>
          </a:xfrm>
          <a:prstGeom prst="rect">
            <a:avLst/>
          </a:prstGeom>
        </p:spPr>
        <p:txBody>
          <a:bodyPr/>
          <a:lstStyle>
            <a:lvl1pPr marL="514043" indent="-514043">
              <a:spcBef>
                <a:spcPts val="4999"/>
              </a:spcBef>
              <a:defRPr sz="4200"/>
            </a:lvl1pPr>
            <a:lvl2pPr marL="856736" indent="-514043">
              <a:spcBef>
                <a:spcPts val="4999"/>
              </a:spcBef>
              <a:defRPr sz="4200"/>
            </a:lvl2pPr>
            <a:lvl3pPr marL="1199428" indent="-514043">
              <a:spcBef>
                <a:spcPts val="4999"/>
              </a:spcBef>
              <a:defRPr sz="4200"/>
            </a:lvl3pPr>
            <a:lvl4pPr marL="1542120" indent="-514043">
              <a:spcBef>
                <a:spcPts val="4999"/>
              </a:spcBef>
              <a:defRPr sz="4200"/>
            </a:lvl4pPr>
            <a:lvl5pPr marL="1884812" indent="-514043">
              <a:spcBef>
                <a:spcPts val="4999"/>
              </a:spcBef>
              <a:defRPr sz="4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18784" y="13835063"/>
            <a:ext cx="536922" cy="528907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4387454" y="2547945"/>
            <a:ext cx="15609093" cy="10144127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2495611" y="7923609"/>
            <a:ext cx="7500939" cy="5304236"/>
          </a:xfrm>
          <a:prstGeom prst="rect">
            <a:avLst/>
          </a:prstGeom>
        </p:spPr>
        <p:txBody>
          <a:bodyPr lIns="91380" tIns="45689" rIns="91380" bIns="4568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2495611" y="2012155"/>
            <a:ext cx="7500939" cy="5304236"/>
          </a:xfrm>
          <a:prstGeom prst="rect">
            <a:avLst/>
          </a:prstGeom>
        </p:spPr>
        <p:txBody>
          <a:bodyPr lIns="91380" tIns="45689" rIns="91380" bIns="4568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15"/>
          </p:nvPr>
        </p:nvSpPr>
        <p:spPr>
          <a:xfrm>
            <a:off x="4387453" y="2012156"/>
            <a:ext cx="7500939" cy="11215689"/>
          </a:xfrm>
          <a:prstGeom prst="rect">
            <a:avLst/>
          </a:prstGeom>
        </p:spPr>
        <p:txBody>
          <a:bodyPr lIns="91380" tIns="45689" rIns="91380" bIns="4568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33936" y="9709554"/>
            <a:ext cx="14716128" cy="651487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500" i="1"/>
            </a:lvl1pPr>
            <a:lvl2pPr marL="916226" indent="-471994" algn="ctr">
              <a:spcBef>
                <a:spcPts val="0"/>
              </a:spcBef>
              <a:defRPr sz="3500" i="1"/>
            </a:lvl2pPr>
            <a:lvl3pPr marL="1360458" indent="-471994" algn="ctr">
              <a:spcBef>
                <a:spcPts val="0"/>
              </a:spcBef>
              <a:defRPr sz="3500" i="1"/>
            </a:lvl3pPr>
            <a:lvl4pPr marL="1804691" indent="-471994" algn="ctr">
              <a:spcBef>
                <a:spcPts val="0"/>
              </a:spcBef>
              <a:defRPr sz="3500" i="1"/>
            </a:lvl4pPr>
            <a:lvl5pPr marL="2248923" indent="-471994" algn="ctr">
              <a:spcBef>
                <a:spcPts val="0"/>
              </a:spcBef>
              <a:defRPr sz="3500" i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3"/>
          </p:nvPr>
        </p:nvSpPr>
        <p:spPr>
          <a:xfrm>
            <a:off x="4833936" y="6741798"/>
            <a:ext cx="14716128" cy="89915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Helvetica Neue Medium"/>
                <a:sym typeface="Helvetica Neue Medium"/>
              </a:defRPr>
            </a:lvl1pPr>
          </a:lstStyle>
          <a:p>
            <a:pPr marL="0" indent="0" algn="ctr">
              <a:spcBef>
                <a:spcPts val="0"/>
              </a:spcBef>
              <a:buSzTx/>
              <a:buNone/>
              <a:defRPr sz="50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3048009" y="762000"/>
            <a:ext cx="18288003" cy="13716000"/>
          </a:xfrm>
          <a:prstGeom prst="rect">
            <a:avLst/>
          </a:prstGeom>
        </p:spPr>
        <p:txBody>
          <a:bodyPr lIns="91380" tIns="45689" rIns="91380" bIns="4568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1219200" y="14125263"/>
            <a:ext cx="5689600" cy="811389"/>
          </a:xfrm>
          <a:prstGeom prst="rect">
            <a:avLst/>
          </a:prstGeom>
        </p:spPr>
        <p:txBody>
          <a:bodyPr lIns="226276" tIns="113138" rIns="226276" bIns="113138"/>
          <a:lstStyle/>
          <a:p>
            <a:pPr>
              <a:defRPr/>
            </a:pPr>
            <a:fld id="{C9D03A81-4E99-412D-B45B-E16E347BB124}" type="datetime1">
              <a:rPr lang="ru-RU" smtClean="0"/>
              <a:t>26.07.2019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8331200" y="14125263"/>
            <a:ext cx="7721600" cy="811389"/>
          </a:xfrm>
          <a:prstGeom prst="rect">
            <a:avLst/>
          </a:prstGeom>
        </p:spPr>
        <p:txBody>
          <a:bodyPr lIns="226276" tIns="113138" rIns="226276" bIns="113138"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918784" y="13835063"/>
            <a:ext cx="536922" cy="528907"/>
          </a:xfrm>
        </p:spPr>
        <p:txBody>
          <a:bodyPr/>
          <a:lstStyle/>
          <a:p>
            <a:pPr>
              <a:defRPr/>
            </a:pPr>
            <a:fld id="{3653BC99-2634-4D64-899F-71AD495C56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2006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1219200" y="14125232"/>
            <a:ext cx="5689600" cy="811389"/>
          </a:xfrm>
          <a:prstGeom prst="rect">
            <a:avLst/>
          </a:prstGeom>
        </p:spPr>
        <p:txBody>
          <a:bodyPr lIns="226276" tIns="113138" rIns="226276" bIns="113138"/>
          <a:lstStyle/>
          <a:p>
            <a:fld id="{B4C71EC6-210F-42DE-9C53-41977AD35B3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8331200" y="14125232"/>
            <a:ext cx="7721600" cy="811389"/>
          </a:xfrm>
          <a:prstGeom prst="rect">
            <a:avLst/>
          </a:prstGeom>
        </p:spPr>
        <p:txBody>
          <a:bodyPr lIns="226276" tIns="113138" rIns="226276" bIns="113138"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918784" y="13835063"/>
            <a:ext cx="536922" cy="528907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393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219200" y="610317"/>
            <a:ext cx="21945600" cy="130033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219200" y="14125232"/>
            <a:ext cx="5689600" cy="811389"/>
          </a:xfrm>
          <a:prstGeom prst="rect">
            <a:avLst/>
          </a:prstGeom>
          <a:ln/>
        </p:spPr>
        <p:txBody>
          <a:bodyPr lIns="226276" tIns="113138" rIns="226276" bIns="113138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8331200" y="14125232"/>
            <a:ext cx="7721600" cy="811389"/>
          </a:xfrm>
          <a:prstGeom prst="rect">
            <a:avLst/>
          </a:prstGeom>
          <a:ln/>
        </p:spPr>
        <p:txBody>
          <a:bodyPr lIns="226276" tIns="113138" rIns="226276" bIns="113138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1918784" y="13835063"/>
            <a:ext cx="536922" cy="528907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A4221-12DA-4FFB-B50B-251DA3F873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4177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219200" y="14125232"/>
            <a:ext cx="5689600" cy="811389"/>
          </a:xfrm>
          <a:prstGeom prst="rect">
            <a:avLst/>
          </a:prstGeom>
        </p:spPr>
        <p:txBody>
          <a:bodyPr lIns="226276" tIns="113138" rIns="226276" bIns="113138"/>
          <a:lstStyle>
            <a:lvl1pPr>
              <a:defRPr/>
            </a:lvl1pPr>
          </a:lstStyle>
          <a:p>
            <a:pPr>
              <a:defRPr/>
            </a:pPr>
            <a:fld id="{37ED30C5-FAB5-40F3-8B9D-6D2CC6E6E2A8}" type="datetimeFigureOut">
              <a:rPr lang="ru-RU"/>
              <a:pPr>
                <a:defRPr/>
              </a:pPr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331200" y="14125232"/>
            <a:ext cx="7721600" cy="811389"/>
          </a:xfrm>
          <a:prstGeom prst="rect">
            <a:avLst/>
          </a:prstGeom>
        </p:spPr>
        <p:txBody>
          <a:bodyPr lIns="226276" tIns="113138" rIns="226276" bIns="113138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918784" y="13835063"/>
            <a:ext cx="536922" cy="52890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B3FCF-58F5-49A0-BCC0-CE6F26AE85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4662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610307"/>
            <a:ext cx="21945600" cy="2540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219200" y="3556001"/>
            <a:ext cx="21945600" cy="10057696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219200" y="14125223"/>
            <a:ext cx="5689600" cy="811389"/>
          </a:xfrm>
          <a:prstGeom prst="rect">
            <a:avLst/>
          </a:prstGeom>
        </p:spPr>
        <p:txBody>
          <a:bodyPr lIns="226415" tIns="113207" rIns="226415" bIns="113207"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8331200" y="14125223"/>
            <a:ext cx="7721600" cy="811389"/>
          </a:xfrm>
          <a:prstGeom prst="rect">
            <a:avLst/>
          </a:prstGeom>
        </p:spPr>
        <p:txBody>
          <a:bodyPr lIns="226415" tIns="113207" rIns="226415" bIns="113207"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C3D1DBF-4150-4DBE-A30B-3093C521FB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255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28800" y="4734283"/>
            <a:ext cx="20726400" cy="326672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57600" y="8636000"/>
            <a:ext cx="17068800" cy="38946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67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35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803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71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339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607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7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143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1956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7125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6168" y="9793114"/>
            <a:ext cx="20726400" cy="3026833"/>
          </a:xfrm>
        </p:spPr>
        <p:txBody>
          <a:bodyPr anchor="t"/>
          <a:lstStyle>
            <a:lvl1pPr algn="l">
              <a:defRPr sz="111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26168" y="6459363"/>
            <a:ext cx="20726400" cy="3333748"/>
          </a:xfrm>
        </p:spPr>
        <p:txBody>
          <a:bodyPr anchor="b"/>
          <a:lstStyle>
            <a:lvl1pPr marL="0" indent="0">
              <a:buNone/>
              <a:defRPr sz="5500">
                <a:solidFill>
                  <a:schemeClr val="tx1">
                    <a:tint val="75000"/>
                  </a:schemeClr>
                </a:solidFill>
              </a:defRPr>
            </a:lvl1pPr>
            <a:lvl2pPr marL="1267953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2pPr>
            <a:lvl3pPr marL="2535906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3pPr>
            <a:lvl4pPr marL="3803858" indent="0">
              <a:buNone/>
              <a:defRPr sz="3900">
                <a:solidFill>
                  <a:schemeClr val="tx1">
                    <a:tint val="75000"/>
                  </a:schemeClr>
                </a:solidFill>
              </a:defRPr>
            </a:lvl4pPr>
            <a:lvl5pPr marL="5071811" indent="0">
              <a:buNone/>
              <a:defRPr sz="3900">
                <a:solidFill>
                  <a:schemeClr val="tx1">
                    <a:tint val="75000"/>
                  </a:schemeClr>
                </a:solidFill>
              </a:defRPr>
            </a:lvl5pPr>
            <a:lvl6pPr marL="6339764" indent="0">
              <a:buNone/>
              <a:defRPr sz="3900">
                <a:solidFill>
                  <a:schemeClr val="tx1">
                    <a:tint val="75000"/>
                  </a:schemeClr>
                </a:solidFill>
              </a:defRPr>
            </a:lvl6pPr>
            <a:lvl7pPr marL="7607717" indent="0">
              <a:buNone/>
              <a:defRPr sz="3900">
                <a:solidFill>
                  <a:schemeClr val="tx1">
                    <a:tint val="75000"/>
                  </a:schemeClr>
                </a:solidFill>
              </a:defRPr>
            </a:lvl7pPr>
            <a:lvl8pPr marL="8875669" indent="0">
              <a:buNone/>
              <a:defRPr sz="3900">
                <a:solidFill>
                  <a:schemeClr val="tx1">
                    <a:tint val="75000"/>
                  </a:schemeClr>
                </a:solidFill>
              </a:defRPr>
            </a:lvl8pPr>
            <a:lvl9pPr marL="10143622" indent="0">
              <a:buNone/>
              <a:defRPr sz="3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5174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3556003"/>
            <a:ext cx="10769600" cy="10057695"/>
          </a:xfrm>
        </p:spPr>
        <p:txBody>
          <a:bodyPr/>
          <a:lstStyle>
            <a:lvl1pPr>
              <a:defRPr sz="7800"/>
            </a:lvl1pPr>
            <a:lvl2pPr>
              <a:defRPr sz="6700"/>
            </a:lvl2pPr>
            <a:lvl3pPr>
              <a:defRPr sz="5500"/>
            </a:lvl3pPr>
            <a:lvl4pPr>
              <a:defRPr sz="5000"/>
            </a:lvl4pPr>
            <a:lvl5pPr>
              <a:defRPr sz="5000"/>
            </a:lvl5pPr>
            <a:lvl6pPr>
              <a:defRPr sz="5000"/>
            </a:lvl6pPr>
            <a:lvl7pPr>
              <a:defRPr sz="5000"/>
            </a:lvl7pPr>
            <a:lvl8pPr>
              <a:defRPr sz="5000"/>
            </a:lvl8pPr>
            <a:lvl9pPr>
              <a:defRPr sz="5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2395200" y="3556003"/>
            <a:ext cx="10769600" cy="10057695"/>
          </a:xfrm>
        </p:spPr>
        <p:txBody>
          <a:bodyPr/>
          <a:lstStyle>
            <a:lvl1pPr>
              <a:defRPr sz="7800"/>
            </a:lvl1pPr>
            <a:lvl2pPr>
              <a:defRPr sz="6700"/>
            </a:lvl2pPr>
            <a:lvl3pPr>
              <a:defRPr sz="5500"/>
            </a:lvl3pPr>
            <a:lvl4pPr>
              <a:defRPr sz="5000"/>
            </a:lvl4pPr>
            <a:lvl5pPr>
              <a:defRPr sz="5000"/>
            </a:lvl5pPr>
            <a:lvl6pPr>
              <a:defRPr sz="5000"/>
            </a:lvl6pPr>
            <a:lvl7pPr>
              <a:defRPr sz="5000"/>
            </a:lvl7pPr>
            <a:lvl8pPr>
              <a:defRPr sz="5000"/>
            </a:lvl8pPr>
            <a:lvl9pPr>
              <a:defRPr sz="5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020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9200" y="3411363"/>
            <a:ext cx="10773835" cy="1421695"/>
          </a:xfrm>
        </p:spPr>
        <p:txBody>
          <a:bodyPr anchor="b"/>
          <a:lstStyle>
            <a:lvl1pPr marL="0" indent="0">
              <a:buNone/>
              <a:defRPr sz="6700" b="1"/>
            </a:lvl1pPr>
            <a:lvl2pPr marL="1267953" indent="0">
              <a:buNone/>
              <a:defRPr sz="5500" b="1"/>
            </a:lvl2pPr>
            <a:lvl3pPr marL="2535906" indent="0">
              <a:buNone/>
              <a:defRPr sz="5000" b="1"/>
            </a:lvl3pPr>
            <a:lvl4pPr marL="3803858" indent="0">
              <a:buNone/>
              <a:defRPr sz="4400" b="1"/>
            </a:lvl4pPr>
            <a:lvl5pPr marL="5071811" indent="0">
              <a:buNone/>
              <a:defRPr sz="4400" b="1"/>
            </a:lvl5pPr>
            <a:lvl6pPr marL="6339764" indent="0">
              <a:buNone/>
              <a:defRPr sz="4400" b="1"/>
            </a:lvl6pPr>
            <a:lvl7pPr marL="7607717" indent="0">
              <a:buNone/>
              <a:defRPr sz="4400" b="1"/>
            </a:lvl7pPr>
            <a:lvl8pPr marL="8875669" indent="0">
              <a:buNone/>
              <a:defRPr sz="4400" b="1"/>
            </a:lvl8pPr>
            <a:lvl9pPr marL="10143622" indent="0">
              <a:buNone/>
              <a:defRPr sz="4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219200" y="4833055"/>
            <a:ext cx="10773835" cy="8780640"/>
          </a:xfrm>
        </p:spPr>
        <p:txBody>
          <a:bodyPr/>
          <a:lstStyle>
            <a:lvl1pPr>
              <a:defRPr sz="6700"/>
            </a:lvl1pPr>
            <a:lvl2pPr>
              <a:defRPr sz="5500"/>
            </a:lvl2pPr>
            <a:lvl3pPr>
              <a:defRPr sz="5000"/>
            </a:lvl3pPr>
            <a:lvl4pPr>
              <a:defRPr sz="4400"/>
            </a:lvl4pPr>
            <a:lvl5pPr>
              <a:defRPr sz="4400"/>
            </a:lvl5pPr>
            <a:lvl6pPr>
              <a:defRPr sz="4400"/>
            </a:lvl6pPr>
            <a:lvl7pPr>
              <a:defRPr sz="4400"/>
            </a:lvl7pPr>
            <a:lvl8pPr>
              <a:defRPr sz="4400"/>
            </a:lvl8pPr>
            <a:lvl9pPr>
              <a:defRPr sz="4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2386743" y="3411363"/>
            <a:ext cx="10778067" cy="1421695"/>
          </a:xfrm>
        </p:spPr>
        <p:txBody>
          <a:bodyPr anchor="b"/>
          <a:lstStyle>
            <a:lvl1pPr marL="0" indent="0">
              <a:buNone/>
              <a:defRPr sz="6700" b="1"/>
            </a:lvl1pPr>
            <a:lvl2pPr marL="1267953" indent="0">
              <a:buNone/>
              <a:defRPr sz="5500" b="1"/>
            </a:lvl2pPr>
            <a:lvl3pPr marL="2535906" indent="0">
              <a:buNone/>
              <a:defRPr sz="5000" b="1"/>
            </a:lvl3pPr>
            <a:lvl4pPr marL="3803858" indent="0">
              <a:buNone/>
              <a:defRPr sz="4400" b="1"/>
            </a:lvl4pPr>
            <a:lvl5pPr marL="5071811" indent="0">
              <a:buNone/>
              <a:defRPr sz="4400" b="1"/>
            </a:lvl5pPr>
            <a:lvl6pPr marL="6339764" indent="0">
              <a:buNone/>
              <a:defRPr sz="4400" b="1"/>
            </a:lvl6pPr>
            <a:lvl7pPr marL="7607717" indent="0">
              <a:buNone/>
              <a:defRPr sz="4400" b="1"/>
            </a:lvl7pPr>
            <a:lvl8pPr marL="8875669" indent="0">
              <a:buNone/>
              <a:defRPr sz="4400" b="1"/>
            </a:lvl8pPr>
            <a:lvl9pPr marL="10143622" indent="0">
              <a:buNone/>
              <a:defRPr sz="4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12386743" y="4833055"/>
            <a:ext cx="10778067" cy="8780640"/>
          </a:xfrm>
        </p:spPr>
        <p:txBody>
          <a:bodyPr/>
          <a:lstStyle>
            <a:lvl1pPr>
              <a:defRPr sz="6700"/>
            </a:lvl1pPr>
            <a:lvl2pPr>
              <a:defRPr sz="5500"/>
            </a:lvl2pPr>
            <a:lvl3pPr>
              <a:defRPr sz="5000"/>
            </a:lvl3pPr>
            <a:lvl4pPr>
              <a:defRPr sz="4400"/>
            </a:lvl4pPr>
            <a:lvl5pPr>
              <a:defRPr sz="4400"/>
            </a:lvl5pPr>
            <a:lvl6pPr>
              <a:defRPr sz="4400"/>
            </a:lvl6pPr>
            <a:lvl7pPr>
              <a:defRPr sz="4400"/>
            </a:lvl7pPr>
            <a:lvl8pPr>
              <a:defRPr sz="4400"/>
            </a:lvl8pPr>
            <a:lvl9pPr>
              <a:defRPr sz="4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3007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2968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2743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7" y="606776"/>
            <a:ext cx="8022168" cy="2582335"/>
          </a:xfrm>
        </p:spPr>
        <p:txBody>
          <a:bodyPr anchor="b"/>
          <a:lstStyle>
            <a:lvl1pPr algn="l">
              <a:defRPr sz="5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533467" y="606783"/>
            <a:ext cx="13631333" cy="13006919"/>
          </a:xfrm>
        </p:spPr>
        <p:txBody>
          <a:bodyPr/>
          <a:lstStyle>
            <a:lvl1pPr>
              <a:defRPr sz="8900"/>
            </a:lvl1pPr>
            <a:lvl2pPr>
              <a:defRPr sz="7800"/>
            </a:lvl2pPr>
            <a:lvl3pPr>
              <a:defRPr sz="6700"/>
            </a:lvl3pPr>
            <a:lvl4pPr>
              <a:defRPr sz="5500"/>
            </a:lvl4pPr>
            <a:lvl5pPr>
              <a:defRPr sz="5500"/>
            </a:lvl5pPr>
            <a:lvl6pPr>
              <a:defRPr sz="5500"/>
            </a:lvl6pPr>
            <a:lvl7pPr>
              <a:defRPr sz="5500"/>
            </a:lvl7pPr>
            <a:lvl8pPr>
              <a:defRPr sz="5500"/>
            </a:lvl8pPr>
            <a:lvl9pPr>
              <a:defRPr sz="5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19207" y="3189118"/>
            <a:ext cx="8022168" cy="10424584"/>
          </a:xfrm>
        </p:spPr>
        <p:txBody>
          <a:bodyPr/>
          <a:lstStyle>
            <a:lvl1pPr marL="0" indent="0">
              <a:buNone/>
              <a:defRPr sz="3900"/>
            </a:lvl1pPr>
            <a:lvl2pPr marL="1267953" indent="0">
              <a:buNone/>
              <a:defRPr sz="3300"/>
            </a:lvl2pPr>
            <a:lvl3pPr marL="2535906" indent="0">
              <a:buNone/>
              <a:defRPr sz="2800"/>
            </a:lvl3pPr>
            <a:lvl4pPr marL="3803858" indent="0">
              <a:buNone/>
              <a:defRPr sz="2500"/>
            </a:lvl4pPr>
            <a:lvl5pPr marL="5071811" indent="0">
              <a:buNone/>
              <a:defRPr sz="2500"/>
            </a:lvl5pPr>
            <a:lvl6pPr marL="6339764" indent="0">
              <a:buNone/>
              <a:defRPr sz="2500"/>
            </a:lvl6pPr>
            <a:lvl7pPr marL="7607717" indent="0">
              <a:buNone/>
              <a:defRPr sz="2500"/>
            </a:lvl7pPr>
            <a:lvl8pPr marL="8875669" indent="0">
              <a:buNone/>
              <a:defRPr sz="2500"/>
            </a:lvl8pPr>
            <a:lvl9pPr marL="10143622" indent="0">
              <a:buNone/>
              <a:defRPr sz="2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7925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9435" y="10668003"/>
            <a:ext cx="14630400" cy="1259419"/>
          </a:xfrm>
        </p:spPr>
        <p:txBody>
          <a:bodyPr anchor="b"/>
          <a:lstStyle>
            <a:lvl1pPr algn="l">
              <a:defRPr sz="5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779435" y="1361721"/>
            <a:ext cx="14630400" cy="9144000"/>
          </a:xfrm>
        </p:spPr>
        <p:txBody>
          <a:bodyPr/>
          <a:lstStyle>
            <a:lvl1pPr marL="0" indent="0">
              <a:buNone/>
              <a:defRPr sz="8900"/>
            </a:lvl1pPr>
            <a:lvl2pPr marL="1267953" indent="0">
              <a:buNone/>
              <a:defRPr sz="7800"/>
            </a:lvl2pPr>
            <a:lvl3pPr marL="2535906" indent="0">
              <a:buNone/>
              <a:defRPr sz="6700"/>
            </a:lvl3pPr>
            <a:lvl4pPr marL="3803858" indent="0">
              <a:buNone/>
              <a:defRPr sz="5500"/>
            </a:lvl4pPr>
            <a:lvl5pPr marL="5071811" indent="0">
              <a:buNone/>
              <a:defRPr sz="5500"/>
            </a:lvl5pPr>
            <a:lvl6pPr marL="6339764" indent="0">
              <a:buNone/>
              <a:defRPr sz="5500"/>
            </a:lvl6pPr>
            <a:lvl7pPr marL="7607717" indent="0">
              <a:buNone/>
              <a:defRPr sz="5500"/>
            </a:lvl7pPr>
            <a:lvl8pPr marL="8875669" indent="0">
              <a:buNone/>
              <a:defRPr sz="5500"/>
            </a:lvl8pPr>
            <a:lvl9pPr marL="10143622" indent="0">
              <a:buNone/>
              <a:defRPr sz="5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79435" y="11927421"/>
            <a:ext cx="14630400" cy="1788584"/>
          </a:xfrm>
        </p:spPr>
        <p:txBody>
          <a:bodyPr/>
          <a:lstStyle>
            <a:lvl1pPr marL="0" indent="0">
              <a:buNone/>
              <a:defRPr sz="3900"/>
            </a:lvl1pPr>
            <a:lvl2pPr marL="1267953" indent="0">
              <a:buNone/>
              <a:defRPr sz="3300"/>
            </a:lvl2pPr>
            <a:lvl3pPr marL="2535906" indent="0">
              <a:buNone/>
              <a:defRPr sz="2800"/>
            </a:lvl3pPr>
            <a:lvl4pPr marL="3803858" indent="0">
              <a:buNone/>
              <a:defRPr sz="2500"/>
            </a:lvl4pPr>
            <a:lvl5pPr marL="5071811" indent="0">
              <a:buNone/>
              <a:defRPr sz="2500"/>
            </a:lvl5pPr>
            <a:lvl6pPr marL="6339764" indent="0">
              <a:buNone/>
              <a:defRPr sz="2500"/>
            </a:lvl6pPr>
            <a:lvl7pPr marL="7607717" indent="0">
              <a:buNone/>
              <a:defRPr sz="2500"/>
            </a:lvl7pPr>
            <a:lvl8pPr marL="8875669" indent="0">
              <a:buNone/>
              <a:defRPr sz="2500"/>
            </a:lvl8pPr>
            <a:lvl9pPr marL="10143622" indent="0">
              <a:buNone/>
              <a:defRPr sz="2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3160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3520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7678400" y="610308"/>
            <a:ext cx="5486400" cy="1300339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9200" y="610308"/>
            <a:ext cx="16052800" cy="130033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192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4387454" y="1119192"/>
            <a:ext cx="15609093" cy="30360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71396" tIns="71396" rIns="71396" bIns="71396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3610168" y="4402667"/>
            <a:ext cx="9550400" cy="108373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71396" tIns="71396" rIns="71396" bIns="71396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18784" y="13835063"/>
            <a:ext cx="536922" cy="528907"/>
          </a:xfrm>
          <a:prstGeom prst="rect">
            <a:avLst/>
          </a:prstGeom>
          <a:ln w="12700">
            <a:miter lim="400000"/>
          </a:ln>
        </p:spPr>
        <p:txBody>
          <a:bodyPr wrap="none" lIns="71396" tIns="71396" rIns="71396" bIns="71396">
            <a:spAutoFit/>
          </a:bodyPr>
          <a:lstStyle>
            <a:lvl1pPr>
              <a:defRPr sz="25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8" r:id="rId16"/>
    <p:sldLayoutId id="2147483669" r:id="rId17"/>
  </p:sldLayoutIdLst>
  <p:transition spd="med"/>
  <p:txStyles>
    <p:titleStyle>
      <a:lvl1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4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titleStyle>
    <p:bodyStyle>
      <a:lvl1pPr marL="666346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1110578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1554810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1999042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2443274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2887506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3331739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3775971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4220203" marR="0" indent="-666346" algn="l" defTabSz="912260" rtl="0" latinLnBrk="0">
        <a:lnSpc>
          <a:spcPct val="100000"/>
        </a:lnSpc>
        <a:spcBef>
          <a:spcPts val="6500"/>
        </a:spcBef>
        <a:spcAft>
          <a:spcPts val="0"/>
        </a:spcAft>
        <a:buClrTx/>
        <a:buSzPct val="145000"/>
        <a:buFontTx/>
        <a:buChar char="•"/>
        <a:tabLst/>
        <a:defRPr sz="47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9122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610305"/>
            <a:ext cx="21945600" cy="2540000"/>
          </a:xfrm>
          <a:prstGeom prst="rect">
            <a:avLst/>
          </a:prstGeom>
        </p:spPr>
        <p:txBody>
          <a:bodyPr vert="horz" lIns="253591" tIns="126795" rIns="253591" bIns="126795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9200" y="3556003"/>
            <a:ext cx="21945600" cy="10057695"/>
          </a:xfrm>
          <a:prstGeom prst="rect">
            <a:avLst/>
          </a:prstGeom>
        </p:spPr>
        <p:txBody>
          <a:bodyPr vert="horz" lIns="253591" tIns="126795" rIns="253591" bIns="12679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19200" y="14125226"/>
            <a:ext cx="5689600" cy="811390"/>
          </a:xfrm>
          <a:prstGeom prst="rect">
            <a:avLst/>
          </a:prstGeom>
        </p:spPr>
        <p:txBody>
          <a:bodyPr vert="horz" lIns="253591" tIns="126795" rIns="253591" bIns="126795" rtlCol="0" anchor="ctr"/>
          <a:lstStyle>
            <a:lvl1pPr algn="l">
              <a:defRPr sz="3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2535906" hangingPunct="1"/>
            <a:fld id="{B4C71EC6-210F-42DE-9C53-41977AD35B3D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2535906" hangingPunct="1"/>
              <a:t>26.07.2019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8331200" y="14125226"/>
            <a:ext cx="7721600" cy="811390"/>
          </a:xfrm>
          <a:prstGeom prst="rect">
            <a:avLst/>
          </a:prstGeom>
        </p:spPr>
        <p:txBody>
          <a:bodyPr vert="horz" lIns="253591" tIns="126795" rIns="253591" bIns="126795" rtlCol="0" anchor="ctr"/>
          <a:lstStyle>
            <a:lvl1pPr algn="ctr">
              <a:defRPr sz="3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2535906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7475200" y="14125226"/>
            <a:ext cx="5689600" cy="811390"/>
          </a:xfrm>
          <a:prstGeom prst="rect">
            <a:avLst/>
          </a:prstGeom>
        </p:spPr>
        <p:txBody>
          <a:bodyPr vert="horz" lIns="253591" tIns="126795" rIns="253591" bIns="126795" rtlCol="0" anchor="ctr"/>
          <a:lstStyle>
            <a:lvl1pPr algn="r">
              <a:defRPr sz="3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2535906" hangingPunct="1"/>
            <a:fld id="{B19B0651-EE4F-4900-A07F-96A6BFA9D0F0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2535906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6203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defTabSz="2535906" rtl="0" eaLnBrk="1" latinLnBrk="0" hangingPunct="1">
        <a:spcBef>
          <a:spcPct val="0"/>
        </a:spcBef>
        <a:buNone/>
        <a:defRPr sz="12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50965" indent="-950965" algn="l" defTabSz="2535906" rtl="0" eaLnBrk="1" latinLnBrk="0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1pPr>
      <a:lvl2pPr marL="2060423" indent="-792470" algn="l" defTabSz="2535906" rtl="0" eaLnBrk="1" latinLnBrk="0" hangingPunct="1">
        <a:spcBef>
          <a:spcPct val="20000"/>
        </a:spcBef>
        <a:buFont typeface="Arial" pitchFamily="34" charset="0"/>
        <a:buChar char="–"/>
        <a:defRPr sz="7800" kern="1200">
          <a:solidFill>
            <a:schemeClr val="tx1"/>
          </a:solidFill>
          <a:latin typeface="+mn-lt"/>
          <a:ea typeface="+mn-ea"/>
          <a:cs typeface="+mn-cs"/>
        </a:defRPr>
      </a:lvl2pPr>
      <a:lvl3pPr marL="3169882" indent="-633976" algn="l" defTabSz="2535906" rtl="0" eaLnBrk="1" latinLnBrk="0" hangingPunct="1">
        <a:spcBef>
          <a:spcPct val="20000"/>
        </a:spcBef>
        <a:buFont typeface="Arial" pitchFamily="34" charset="0"/>
        <a:buChar char="•"/>
        <a:defRPr sz="6700" kern="1200">
          <a:solidFill>
            <a:schemeClr val="tx1"/>
          </a:solidFill>
          <a:latin typeface="+mn-lt"/>
          <a:ea typeface="+mn-ea"/>
          <a:cs typeface="+mn-cs"/>
        </a:defRPr>
      </a:lvl3pPr>
      <a:lvl4pPr marL="4437835" indent="-633976" algn="l" defTabSz="2535906" rtl="0" eaLnBrk="1" latinLnBrk="0" hangingPunct="1">
        <a:spcBef>
          <a:spcPct val="20000"/>
        </a:spcBef>
        <a:buFont typeface="Arial" pitchFamily="34" charset="0"/>
        <a:buChar char="–"/>
        <a:defRPr sz="5500" kern="1200">
          <a:solidFill>
            <a:schemeClr val="tx1"/>
          </a:solidFill>
          <a:latin typeface="+mn-lt"/>
          <a:ea typeface="+mn-ea"/>
          <a:cs typeface="+mn-cs"/>
        </a:defRPr>
      </a:lvl4pPr>
      <a:lvl5pPr marL="5705787" indent="-633976" algn="l" defTabSz="2535906" rtl="0" eaLnBrk="1" latinLnBrk="0" hangingPunct="1">
        <a:spcBef>
          <a:spcPct val="20000"/>
        </a:spcBef>
        <a:buFont typeface="Arial" pitchFamily="34" charset="0"/>
        <a:buChar char="»"/>
        <a:defRPr sz="5500" kern="1200">
          <a:solidFill>
            <a:schemeClr val="tx1"/>
          </a:solidFill>
          <a:latin typeface="+mn-lt"/>
          <a:ea typeface="+mn-ea"/>
          <a:cs typeface="+mn-cs"/>
        </a:defRPr>
      </a:lvl5pPr>
      <a:lvl6pPr marL="6973740" indent="-633976" algn="l" defTabSz="2535906" rtl="0" eaLnBrk="1" latinLnBrk="0" hangingPunct="1">
        <a:spcBef>
          <a:spcPct val="20000"/>
        </a:spcBef>
        <a:buFont typeface="Arial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6pPr>
      <a:lvl7pPr marL="8241693" indent="-633976" algn="l" defTabSz="2535906" rtl="0" eaLnBrk="1" latinLnBrk="0" hangingPunct="1">
        <a:spcBef>
          <a:spcPct val="20000"/>
        </a:spcBef>
        <a:buFont typeface="Arial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7pPr>
      <a:lvl8pPr marL="9509646" indent="-633976" algn="l" defTabSz="2535906" rtl="0" eaLnBrk="1" latinLnBrk="0" hangingPunct="1">
        <a:spcBef>
          <a:spcPct val="20000"/>
        </a:spcBef>
        <a:buFont typeface="Arial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8pPr>
      <a:lvl9pPr marL="10777598" indent="-633976" algn="l" defTabSz="2535906" rtl="0" eaLnBrk="1" latinLnBrk="0" hangingPunct="1">
        <a:spcBef>
          <a:spcPct val="20000"/>
        </a:spcBef>
        <a:buFont typeface="Arial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1pPr>
      <a:lvl2pPr marL="1267953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535906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3pPr>
      <a:lvl4pPr marL="3803858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4pPr>
      <a:lvl5pPr marL="5071811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5pPr>
      <a:lvl6pPr marL="6339764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6pPr>
      <a:lvl7pPr marL="7607717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7pPr>
      <a:lvl8pPr marL="8875669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8pPr>
      <a:lvl9pPr marL="10143622" algn="l" defTabSz="253590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ЧОВ\Desktop\День поля -2019\Заставка на слайди и общая\3х4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384000" cy="15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4259639"/>
            <a:ext cx="24384000" cy="9304643"/>
          </a:xfrm>
          <a:prstGeom prst="rect">
            <a:avLst/>
          </a:prstGeom>
          <a:noFill/>
        </p:spPr>
        <p:txBody>
          <a:bodyPr wrap="square" lIns="253535" tIns="126768" rIns="253535" bIns="126768" rtlCol="0">
            <a:spAutoFit/>
          </a:bodyPr>
          <a:lstStyle/>
          <a:p>
            <a:pPr defTabSz="2535334" hangingPunct="1"/>
            <a:r>
              <a:rPr lang="ru-RU" sz="8900" b="1" kern="1200" dirty="0">
                <a:solidFill>
                  <a:srgbClr val="663300"/>
                </a:solidFill>
                <a:latin typeface="Calibri"/>
                <a:ea typeface="+mn-ea"/>
                <a:cs typeface="+mn-cs"/>
              </a:rPr>
              <a:t>О проекте </a:t>
            </a:r>
            <a:br>
              <a:rPr lang="ru-RU" sz="8900" b="1" kern="1200" dirty="0">
                <a:solidFill>
                  <a:srgbClr val="663300"/>
                </a:solidFill>
                <a:latin typeface="Calibri"/>
                <a:ea typeface="+mn-ea"/>
                <a:cs typeface="+mn-cs"/>
              </a:rPr>
            </a:br>
            <a:r>
              <a:rPr lang="ru-RU" sz="8900" b="1" kern="1200" dirty="0">
                <a:solidFill>
                  <a:srgbClr val="663300"/>
                </a:solidFill>
                <a:latin typeface="Calibri"/>
                <a:ea typeface="+mn-ea"/>
                <a:cs typeface="+mn-cs"/>
              </a:rPr>
              <a:t>«Стратегия развития селекции и </a:t>
            </a:r>
            <a:r>
              <a:rPr lang="ru-RU" sz="8900" b="1" kern="1200" dirty="0" smtClean="0">
                <a:solidFill>
                  <a:srgbClr val="663300"/>
                </a:solidFill>
                <a:latin typeface="Calibri"/>
                <a:ea typeface="+mn-ea"/>
                <a:cs typeface="+mn-cs"/>
              </a:rPr>
              <a:t/>
            </a:r>
            <a:br>
              <a:rPr lang="ru-RU" sz="8900" b="1" kern="1200" dirty="0" smtClean="0">
                <a:solidFill>
                  <a:srgbClr val="663300"/>
                </a:solidFill>
                <a:latin typeface="Calibri"/>
                <a:ea typeface="+mn-ea"/>
                <a:cs typeface="+mn-cs"/>
              </a:rPr>
            </a:br>
            <a:r>
              <a:rPr lang="ru-RU" sz="8900" b="1" kern="1200" dirty="0" smtClean="0">
                <a:solidFill>
                  <a:srgbClr val="663300"/>
                </a:solidFill>
                <a:latin typeface="Calibri"/>
                <a:ea typeface="+mn-ea"/>
                <a:cs typeface="+mn-cs"/>
              </a:rPr>
              <a:t>семеноводства </a:t>
            </a:r>
            <a:r>
              <a:rPr lang="ru-RU" sz="8900" b="1" kern="1200" dirty="0">
                <a:solidFill>
                  <a:srgbClr val="663300"/>
                </a:solidFill>
                <a:latin typeface="Calibri"/>
                <a:ea typeface="+mn-ea"/>
                <a:cs typeface="+mn-cs"/>
              </a:rPr>
              <a:t>в России»</a:t>
            </a:r>
          </a:p>
          <a:p>
            <a:pPr defTabSz="2535334" hangingPunct="1"/>
            <a:endParaRPr lang="ru-RU" sz="8900" b="1" kern="1200" dirty="0">
              <a:solidFill>
                <a:srgbClr val="663300"/>
              </a:solidFill>
              <a:latin typeface="Calibri"/>
              <a:ea typeface="+mn-ea"/>
              <a:cs typeface="+mn-cs"/>
            </a:endParaRPr>
          </a:p>
          <a:p>
            <a:pPr algn="l" defTabSz="2535334" hangingPunct="1"/>
            <a:r>
              <a:rPr lang="ru-RU" sz="67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Некрасов Роман Владимирович</a:t>
            </a:r>
            <a:r>
              <a:rPr lang="ru-RU" sz="55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,</a:t>
            </a:r>
          </a:p>
          <a:p>
            <a:pPr algn="l" defTabSz="2535334" hangingPunct="1"/>
            <a:r>
              <a:rPr lang="ru-RU" sz="5500" i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директор Департамента растениеводства, механизации, химизации и защиты растений Министерства сельского хозяйства </a:t>
            </a:r>
            <a:br>
              <a:rPr lang="ru-RU" sz="5500" i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r>
              <a:rPr lang="ru-RU" sz="5500" i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Российской Федерации, (г. Москва)</a:t>
            </a:r>
          </a:p>
        </p:txBody>
      </p:sp>
    </p:spTree>
    <p:extLst>
      <p:ext uri="{BB962C8B-B14F-4D97-AF65-F5344CB8AC3E}">
        <p14:creationId xmlns:p14="http://schemas.microsoft.com/office/powerpoint/2010/main" val="236210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295400" y="393359"/>
            <a:ext cx="222504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500" b="1" dirty="0"/>
              <a:t>Научное обеспечение отдельных </a:t>
            </a:r>
            <a:r>
              <a:rPr lang="ru-RU" sz="4500" b="1" dirty="0" err="1"/>
              <a:t>подотраслей</a:t>
            </a:r>
            <a:r>
              <a:rPr lang="ru-RU" sz="4500" b="1" dirty="0"/>
              <a:t> растениеводства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146888" y="1677241"/>
            <a:ext cx="105448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2812"/>
            <a:r>
              <a:rPr lang="ru-RU" sz="3600" b="1" dirty="0" smtClean="0">
                <a:solidFill>
                  <a:srgbClr val="BD6C29"/>
                </a:solidFill>
              </a:rPr>
              <a:t>РАЗВИТИЕ ОБЕСПЕЧИВАЮЩИХ ОТРАСЛЕЙ</a:t>
            </a:r>
            <a:r>
              <a:rPr lang="ru-RU" sz="3600" dirty="0" smtClean="0">
                <a:solidFill>
                  <a:srgbClr val="BD6C29"/>
                </a:solidFill>
              </a:rPr>
              <a:t>:</a:t>
            </a:r>
            <a:endParaRPr lang="ru-RU" sz="3600" dirty="0">
              <a:solidFill>
                <a:srgbClr val="BD6C29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1102767" y="2323572"/>
            <a:ext cx="4851227" cy="4253015"/>
            <a:chOff x="0" y="318000"/>
            <a:chExt cx="2053557" cy="2053557"/>
          </a:xfrm>
          <a:solidFill>
            <a:srgbClr val="0649B6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2" name="Овал 11"/>
            <p:cNvSpPr/>
            <p:nvPr/>
          </p:nvSpPr>
          <p:spPr>
            <a:xfrm>
              <a:off x="0" y="318000"/>
              <a:ext cx="2053557" cy="2053557"/>
            </a:xfrm>
            <a:prstGeom prst="ellipse">
              <a:avLst/>
            </a:prstGeom>
            <a:grpFill/>
            <a:sp3d prstMaterial="plastic">
              <a:bevelT w="127000" h="25400" prst="relaxedInset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Овал 4"/>
            <p:cNvSpPr/>
            <p:nvPr/>
          </p:nvSpPr>
          <p:spPr>
            <a:xfrm>
              <a:off x="207215" y="895493"/>
              <a:ext cx="1683671" cy="881940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590" tIns="21590" rIns="21590" bIns="21590" numCol="1" spcCol="1270" anchor="ctr" anchorCtr="0">
              <a:noAutofit/>
            </a:bodyPr>
            <a:lstStyle/>
            <a:p>
              <a:pPr lvl="0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b="1" kern="1200" dirty="0" smtClean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</a:rPr>
                <a:t>СЕЛЕКЦИЯ И СЕМЕНОВОДСТВО</a:t>
              </a:r>
              <a:endParaRPr lang="ru-RU" sz="3600" b="1" kern="1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7203914" y="2323572"/>
            <a:ext cx="4851227" cy="4253015"/>
            <a:chOff x="0" y="318000"/>
            <a:chExt cx="2053557" cy="2053557"/>
          </a:xfrm>
          <a:solidFill>
            <a:srgbClr val="0649B6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5" name="Овал 14"/>
            <p:cNvSpPr/>
            <p:nvPr/>
          </p:nvSpPr>
          <p:spPr>
            <a:xfrm>
              <a:off x="0" y="318000"/>
              <a:ext cx="2053557" cy="2053557"/>
            </a:xfrm>
            <a:prstGeom prst="ellipse">
              <a:avLst/>
            </a:prstGeom>
            <a:grpFill/>
            <a:sp3d prstMaterial="plastic">
              <a:bevelT w="127000" h="25400" prst="relaxedInset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Овал 4"/>
            <p:cNvSpPr/>
            <p:nvPr/>
          </p:nvSpPr>
          <p:spPr>
            <a:xfrm>
              <a:off x="207215" y="895493"/>
              <a:ext cx="1683671" cy="881940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590" tIns="21590" rIns="21590" bIns="21590" numCol="1" spcCol="1270" anchor="ctr" anchorCtr="0">
              <a:noAutofit/>
            </a:bodyPr>
            <a:lstStyle/>
            <a:p>
              <a:pPr lvl="0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b="1" kern="1200" dirty="0" smtClean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</a:rPr>
                <a:t>ПИТАНИЕ И ЗАЩИТА РАСТЕНИЙ</a:t>
              </a:r>
              <a:endParaRPr lang="ru-RU" sz="3600" b="1" kern="1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3252726" y="2328435"/>
            <a:ext cx="4851227" cy="4253015"/>
            <a:chOff x="0" y="318000"/>
            <a:chExt cx="2053557" cy="2053557"/>
          </a:xfrm>
          <a:solidFill>
            <a:srgbClr val="0649B6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8" name="Овал 17"/>
            <p:cNvSpPr/>
            <p:nvPr/>
          </p:nvSpPr>
          <p:spPr>
            <a:xfrm>
              <a:off x="0" y="318000"/>
              <a:ext cx="2053557" cy="2053557"/>
            </a:xfrm>
            <a:prstGeom prst="ellipse">
              <a:avLst/>
            </a:prstGeom>
            <a:grpFill/>
            <a:sp3d prstMaterial="plastic">
              <a:bevelT w="127000" h="25400" prst="relaxedInset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Овал 4"/>
            <p:cNvSpPr/>
            <p:nvPr/>
          </p:nvSpPr>
          <p:spPr>
            <a:xfrm>
              <a:off x="207215" y="895493"/>
              <a:ext cx="1683671" cy="881940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590" tIns="21590" rIns="21590" bIns="21590" numCol="1" spcCol="1270" anchor="ctr" anchorCtr="0">
              <a:noAutofit/>
            </a:bodyPr>
            <a:lstStyle/>
            <a:p>
              <a:pPr lvl="0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b="1" kern="1200" dirty="0" smtClean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</a:rPr>
                <a:t>ТЕХНИЧЕСКОЕ И ТЕХНОЛОГИЧЕСКОЕ ОБЕСПЕЧЕНИЕ</a:t>
              </a:r>
              <a:endParaRPr lang="ru-RU" sz="3600" b="1" kern="1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19085374" y="2328435"/>
            <a:ext cx="4851227" cy="4253015"/>
            <a:chOff x="0" y="318000"/>
            <a:chExt cx="2053557" cy="2053557"/>
          </a:xfrm>
          <a:solidFill>
            <a:srgbClr val="0649B6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1" name="Овал 20"/>
            <p:cNvSpPr/>
            <p:nvPr/>
          </p:nvSpPr>
          <p:spPr>
            <a:xfrm>
              <a:off x="0" y="318000"/>
              <a:ext cx="2053557" cy="2053557"/>
            </a:xfrm>
            <a:prstGeom prst="ellipse">
              <a:avLst/>
            </a:prstGeom>
            <a:grpFill/>
            <a:sp3d prstMaterial="plastic">
              <a:bevelT w="127000" h="25400" prst="relaxedInset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Овал 4"/>
            <p:cNvSpPr/>
            <p:nvPr/>
          </p:nvSpPr>
          <p:spPr>
            <a:xfrm>
              <a:off x="207215" y="895493"/>
              <a:ext cx="1683671" cy="881940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590" tIns="21590" rIns="21590" bIns="21590" numCol="1" spcCol="1270" anchor="ctr" anchorCtr="0">
              <a:noAutofit/>
            </a:bodyPr>
            <a:lstStyle/>
            <a:p>
              <a:pPr lvl="0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b="1" kern="1200" dirty="0" smtClean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</a:rPr>
                <a:t>ЭНЕРГОРЕСУРСНОЕ ОБЕСПЕЧЕНИЕ</a:t>
              </a:r>
              <a:endParaRPr lang="ru-RU" sz="3600" b="1" kern="1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268452" y="6938485"/>
            <a:ext cx="17459325" cy="81464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defTabSz="912812">
              <a:lnSpc>
                <a:spcPct val="150000"/>
              </a:lnSpc>
            </a:pPr>
            <a:r>
              <a:rPr lang="ru-RU" sz="3600" b="1" dirty="0" smtClean="0"/>
              <a:t>В </a:t>
            </a:r>
            <a:r>
              <a:rPr lang="ru-RU" sz="3600" b="1" dirty="0"/>
              <a:t>достижении целей поставленных майским указом Президента Российской Федерации «О национальных целях и стратегических задачах развития Российской Федерации на период до 2024 года»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i="1" dirty="0" smtClean="0"/>
              <a:t>(</a:t>
            </a:r>
            <a:r>
              <a:rPr lang="ru-RU" sz="3600" b="1" i="1" dirty="0"/>
              <a:t>Указ Президента Российской Федерации от 07.05.2018 г. № 204) </a:t>
            </a:r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600" b="1" dirty="0" smtClean="0"/>
              <a:t>и </a:t>
            </a:r>
            <a:r>
              <a:rPr lang="ru-RU" sz="3600" b="1" dirty="0"/>
              <a:t>реализацией Федерального проекта «Экспорт продукции АПК» перед нами стоит задача за 5 лет удвоение объема производства основных сельскохозяйственных культур, </a:t>
            </a:r>
            <a:r>
              <a:rPr lang="ru-RU" sz="3600" b="1" dirty="0" smtClean="0"/>
              <a:t>и </a:t>
            </a:r>
            <a:r>
              <a:rPr lang="ru-RU" sz="3600" b="1" dirty="0"/>
              <a:t>в формуле успеха </a:t>
            </a:r>
            <a:r>
              <a:rPr lang="ru-RU" sz="3600" b="1" dirty="0" smtClean="0"/>
              <a:t>на первое место выходит не только  сортосмена и </a:t>
            </a:r>
            <a:r>
              <a:rPr lang="ru-RU" sz="3600" b="1" dirty="0" err="1" smtClean="0"/>
              <a:t>сортообновление</a:t>
            </a:r>
            <a:r>
              <a:rPr lang="ru-RU" sz="3600" b="1" dirty="0" smtClean="0"/>
              <a:t>, но и соблюдение технологии производства в целом.</a:t>
            </a:r>
          </a:p>
          <a:p>
            <a:pPr defTabSz="912812"/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1500213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485219" y="392261"/>
            <a:ext cx="222504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500" b="1" dirty="0"/>
              <a:t>Основные нормативно-правовые акты</a:t>
            </a:r>
          </a:p>
        </p:txBody>
      </p:sp>
      <p:sp>
        <p:nvSpPr>
          <p:cNvPr id="9219" name="Прямоугольник 6"/>
          <p:cNvSpPr>
            <a:spLocks noChangeArrowheads="1"/>
          </p:cNvSpPr>
          <p:nvPr/>
        </p:nvSpPr>
        <p:spPr bwMode="auto">
          <a:xfrm>
            <a:off x="1548720" y="5884774"/>
            <a:ext cx="22186899" cy="5298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>
            <a:spAutoFit/>
          </a:bodyPr>
          <a:lstStyle/>
          <a:p>
            <a:pPr lvl="1">
              <a:lnSpc>
                <a:spcPct val="107000"/>
              </a:lnSpc>
            </a:pPr>
            <a:r>
              <a:rPr lang="ru-RU" sz="4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Указ Президента РФ от 07.07.2011 № 899 </a:t>
            </a:r>
          </a:p>
          <a:p>
            <a:pPr lvl="1">
              <a:lnSpc>
                <a:spcPct val="107000"/>
              </a:lnSpc>
            </a:pPr>
            <a:r>
              <a:rPr lang="ru-RU" sz="4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«Об утверждении приоритетных направлений развития науки, технологий и техники в Российской Федерации и перечня критических технологий Российской Федерации» </a:t>
            </a:r>
          </a:p>
          <a:p>
            <a:endParaRPr lang="ru-RU" sz="28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ru-RU" sz="4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Указ Президента РФ от 01.12.2016 № 642</a:t>
            </a:r>
            <a:br>
              <a:rPr lang="ru-RU" sz="4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4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Стратегии научно-технологического развития Российской Федерации»</a:t>
            </a:r>
          </a:p>
        </p:txBody>
      </p:sp>
      <p:sp>
        <p:nvSpPr>
          <p:cNvPr id="9220" name="Прямоугольник 7"/>
          <p:cNvSpPr>
            <a:spLocks noChangeArrowheads="1"/>
          </p:cNvSpPr>
          <p:nvPr/>
        </p:nvSpPr>
        <p:spPr bwMode="auto">
          <a:xfrm>
            <a:off x="1485219" y="11821983"/>
            <a:ext cx="21903267" cy="24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>
            <a:spAutoFit/>
          </a:bodyPr>
          <a:lstStyle/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Приказ Минсельхоза России № 3 от 12 января 2017 г. </a:t>
            </a: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«Об утверждении прогноза научно-технологического развития агропромышленного комплекса Российской Федерации на период до 2030 года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894056" y="1548062"/>
            <a:ext cx="15496227" cy="3714475"/>
          </a:xfrm>
          <a:prstGeom prst="rect">
            <a:avLst/>
          </a:prstGeom>
          <a:noFill/>
          <a:ln w="12700" cap="flat">
            <a:solidFill>
              <a:schemeClr val="accent5">
                <a:lumMod val="75000"/>
              </a:schemeClr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6" tIns="71436" rIns="71436" bIns="71436" numCol="1" spcCol="38100" rtlCol="0" anchor="ctr">
            <a:spAutoFit/>
          </a:bodyPr>
          <a:lstStyle/>
          <a:p>
            <a:pPr defTabSz="912812"/>
            <a:r>
              <a:rPr kumimoji="0" lang="ru-RU" sz="4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Helvetica Neue Medium"/>
              </a:rPr>
              <a:t>Доктрина</a:t>
            </a:r>
            <a:r>
              <a:rPr kumimoji="0" lang="ru-RU" sz="4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Helvetica Neue Medium"/>
              </a:rPr>
              <a:t> продовольственной безопасности </a:t>
            </a:r>
          </a:p>
          <a:p>
            <a:pPr defTabSz="912812"/>
            <a:r>
              <a:rPr lang="ru-RU" sz="3200" dirty="0" smtClean="0"/>
              <a:t>(</a:t>
            </a:r>
            <a:r>
              <a:rPr lang="ru-RU" sz="3200" dirty="0"/>
              <a:t>Указ Президента Российской Федерации от 30.01.2010 № 120)</a:t>
            </a:r>
            <a:r>
              <a:rPr kumimoji="0" lang="ru-RU" sz="32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Helvetica Neue Medium"/>
              </a:rPr>
              <a:t> </a:t>
            </a:r>
          </a:p>
          <a:p>
            <a:pPr marL="0" marR="0" indent="0" algn="ctr" defTabSz="912812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0" i="0" u="none" strike="noStrike" cap="none" spc="0" normalizeH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Helvetica Neue Medium"/>
            </a:endParaRPr>
          </a:p>
          <a:p>
            <a:pPr marL="0" marR="0" indent="0" algn="ctr" defTabSz="912812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не менее 75% </a:t>
            </a:r>
          </a:p>
          <a:p>
            <a:pPr marL="0" marR="0" indent="0" algn="ctr" defTabSz="912812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семян отечественной селекции основных с/х культур</a:t>
            </a:r>
            <a:r>
              <a:rPr kumimoji="0" lang="ru-RU" sz="48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Helvetica Neue Medium"/>
              </a:rPr>
              <a:t> </a:t>
            </a:r>
            <a:endParaRPr kumimoji="0" lang="ru-RU" sz="4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226464783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478369" y="2108634"/>
            <a:ext cx="23270632" cy="203227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226415" tIns="113207" rIns="226415" bIns="113207" anchor="ctr"/>
          <a:lstStyle/>
          <a:p>
            <a:pPr>
              <a:defRPr/>
            </a:pPr>
            <a:r>
              <a:rPr lang="ru-RU" sz="5400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Селекция</a:t>
            </a:r>
            <a:r>
              <a:rPr lang="ru-RU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dirty="0" smtClean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2800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0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Отрасль сельскохозяйственного производства, </a:t>
            </a:r>
            <a:endParaRPr lang="ru-RU" sz="2000" b="1" dirty="0" smtClean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2000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занимающуюся </a:t>
            </a:r>
            <a:r>
              <a:rPr lang="ru-RU" sz="20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выведением сортов и гибридов с нужными признаками и </a:t>
            </a:r>
            <a:r>
              <a:rPr lang="ru-RU" sz="2000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свойствами) </a:t>
            </a:r>
            <a:r>
              <a:rPr lang="ru-RU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dirty="0" err="1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Минобрнауки</a:t>
            </a:r>
            <a:r>
              <a:rPr lang="ru-RU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 России и частные организации)</a:t>
            </a:r>
            <a:endParaRPr lang="ru-RU" b="1" dirty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398" name="Rectangle 5"/>
          <p:cNvSpPr>
            <a:spLocks noChangeArrowheads="1"/>
          </p:cNvSpPr>
          <p:nvPr/>
        </p:nvSpPr>
        <p:spPr bwMode="auto">
          <a:xfrm>
            <a:off x="478369" y="4900086"/>
            <a:ext cx="23270632" cy="159808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226415" tIns="113207" rIns="226415" bIns="113207" anchor="ctr"/>
          <a:lstStyle/>
          <a:p>
            <a:pPr algn="ctr">
              <a:defRPr/>
            </a:pPr>
            <a:r>
              <a:rPr lang="ru-RU" sz="54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Испытание и регистрация новых сортов и гибридов растений</a:t>
            </a:r>
          </a:p>
          <a:p>
            <a:pPr algn="ctr">
              <a:defRPr/>
            </a:pP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ФГБУ </a:t>
            </a: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dirty="0" err="1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Госсорткомиссия</a:t>
            </a: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»)</a:t>
            </a:r>
          </a:p>
        </p:txBody>
      </p:sp>
      <p:sp>
        <p:nvSpPr>
          <p:cNvPr id="59402" name="Rectangle 5"/>
          <p:cNvSpPr>
            <a:spLocks noChangeArrowheads="1"/>
          </p:cNvSpPr>
          <p:nvPr/>
        </p:nvSpPr>
        <p:spPr bwMode="auto">
          <a:xfrm>
            <a:off x="478369" y="7159627"/>
            <a:ext cx="23270632" cy="192722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226415" tIns="113207" rIns="226415" bIns="113207" anchor="ctr"/>
          <a:lstStyle/>
          <a:p>
            <a:pPr>
              <a:defRPr/>
            </a:pPr>
            <a:r>
              <a:rPr lang="ru-RU" sz="54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Семеноводство (производство семян) </a:t>
            </a:r>
            <a:endParaRPr lang="ru-RU" sz="5400" b="1" dirty="0" smtClean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2400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(Отрасль</a:t>
            </a:r>
            <a:r>
              <a:rPr lang="ru-RU" sz="24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 растениеводства,  занимающаяся массовым </a:t>
            </a:r>
            <a:endParaRPr lang="ru-RU" sz="2400" b="1" dirty="0" smtClean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2400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размножением</a:t>
            </a:r>
            <a:r>
              <a:rPr lang="ru-RU" sz="24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400" b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семян районированных </a:t>
            </a:r>
            <a:r>
              <a:rPr lang="ru-RU" sz="24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сортов для осуществления сортосмены и сортообновления</a:t>
            </a:r>
            <a:r>
              <a:rPr lang="ru-RU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dirty="0" err="1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Минобрнауки</a:t>
            </a: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России, частные </a:t>
            </a: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семеноводческие хозяйства)</a:t>
            </a:r>
            <a:endParaRPr lang="ru-RU" b="1" dirty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403" name="Rectangle 5"/>
          <p:cNvSpPr>
            <a:spLocks noChangeArrowheads="1"/>
          </p:cNvSpPr>
          <p:nvPr/>
        </p:nvSpPr>
        <p:spPr bwMode="auto">
          <a:xfrm>
            <a:off x="478369" y="9701389"/>
            <a:ext cx="23270632" cy="159808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226415" tIns="113207" rIns="226415" bIns="113207" anchor="ctr"/>
          <a:lstStyle/>
          <a:p>
            <a:pPr algn="ctr">
              <a:defRPr/>
            </a:pPr>
            <a:r>
              <a:rPr lang="ru-RU" sz="54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Определение качества семян</a:t>
            </a:r>
          </a:p>
          <a:p>
            <a:pPr algn="ctr">
              <a:defRPr/>
            </a:pP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ФГБУ </a:t>
            </a: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dirty="0" err="1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Россельхозцентр</a:t>
            </a: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»)</a:t>
            </a:r>
            <a:endParaRPr lang="ru-RU" b="1" dirty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404" name="Rectangle 5"/>
          <p:cNvSpPr>
            <a:spLocks noChangeArrowheads="1"/>
          </p:cNvSpPr>
          <p:nvPr/>
        </p:nvSpPr>
        <p:spPr bwMode="auto">
          <a:xfrm>
            <a:off x="491067" y="12100279"/>
            <a:ext cx="23270635" cy="160161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226415" tIns="113207" rIns="226415" bIns="113207" anchor="ctr"/>
          <a:lstStyle/>
          <a:p>
            <a:pPr algn="ctr">
              <a:defRPr/>
            </a:pPr>
            <a:r>
              <a:rPr lang="ru-RU" sz="54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Использование семян в товарном производстве</a:t>
            </a:r>
            <a:br>
              <a:rPr lang="ru-RU" sz="5400" b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(Сельскохозяйственные товаропроизводители)</a:t>
            </a:r>
            <a:endParaRPr lang="ru-RU" b="1" dirty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10198103" y="11461751"/>
            <a:ext cx="3649133" cy="476249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226415" tIns="113207" rIns="226415" bIns="113207"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10248902" y="9226197"/>
            <a:ext cx="3649133" cy="479778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226415" tIns="113207" rIns="226415" bIns="113207"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10248903" y="6667500"/>
            <a:ext cx="3649133" cy="479778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226415" tIns="113207" rIns="226415" bIns="113207"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Стрелка вниз 24"/>
          <p:cNvSpPr/>
          <p:nvPr/>
        </p:nvSpPr>
        <p:spPr>
          <a:xfrm>
            <a:off x="10117667" y="4236862"/>
            <a:ext cx="3644901" cy="479778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226415" tIns="113207" rIns="226415" bIns="113207"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491067" y="348438"/>
            <a:ext cx="23486533" cy="17601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ja-JP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Селекция и семеноводство как основа производства сельскохозяйственной продукции</a:t>
            </a:r>
          </a:p>
        </p:txBody>
      </p:sp>
      <p:grpSp>
        <p:nvGrpSpPr>
          <p:cNvPr id="16" name="Группа 15"/>
          <p:cNvGrpSpPr/>
          <p:nvPr/>
        </p:nvGrpSpPr>
        <p:grpSpPr>
          <a:xfrm>
            <a:off x="365168" y="14534448"/>
            <a:ext cx="24050512" cy="705553"/>
            <a:chOff x="136938" y="6540501"/>
            <a:chExt cx="9018942" cy="317499"/>
          </a:xfrm>
        </p:grpSpPr>
        <p:cxnSp>
          <p:nvCxnSpPr>
            <p:cNvPr id="17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Oval 8"/>
            <p:cNvSpPr>
              <a:spLocks noChangeArrowheads="1"/>
            </p:cNvSpPr>
            <p:nvPr/>
          </p:nvSpPr>
          <p:spPr bwMode="auto">
            <a:xfrm>
              <a:off x="8795518" y="6586998"/>
              <a:ext cx="242888" cy="249238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800000"/>
                </a:solidFill>
              </a:endParaRPr>
            </a:p>
          </p:txBody>
        </p:sp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20" name="Номер слайда 5"/>
            <p:cNvSpPr>
              <a:spLocks/>
            </p:cNvSpPr>
            <p:nvPr/>
          </p:nvSpPr>
          <p:spPr bwMode="auto">
            <a:xfrm>
              <a:off x="8678043" y="6639845"/>
              <a:ext cx="477837" cy="144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fld id="{28770B14-2D29-4C66-B2AD-205C34CD5BC0}" type="slidenum">
                <a:rPr lang="ru-RU" b="1">
                  <a:solidFill>
                    <a:srgbClr val="006600"/>
                  </a:solidFill>
                </a:rPr>
                <a:pPr algn="ctr"/>
                <a:t>4</a:t>
              </a:fld>
              <a:endParaRPr lang="ru-RU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361898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23641470" y="14072307"/>
            <a:ext cx="912505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28</a:t>
            </a: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1287044" y="626826"/>
            <a:ext cx="21873341" cy="149602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 w="25400">
            <a:solidFill>
              <a:srgbClr val="00B050"/>
            </a:solidFill>
            <a:round/>
            <a:headEnd/>
            <a:tailEnd/>
          </a:ln>
          <a:extLst/>
        </p:spPr>
        <p:txBody>
          <a:bodyPr lIns="226415" tIns="113207" rIns="226415" bIns="113207" anchor="ctr"/>
          <a:lstStyle/>
          <a:p>
            <a:pPr algn="ctr"/>
            <a:r>
              <a:rPr lang="ru-RU" altLang="ru-RU" sz="5200" b="1" dirty="0" smtClean="0">
                <a:solidFill>
                  <a:srgbClr val="FFFFFF"/>
                </a:solidFill>
                <a:cs typeface="Times New Roman" pitchFamily="18" charset="0"/>
              </a:rPr>
              <a:t>Парадигма </a:t>
            </a:r>
            <a:r>
              <a:rPr lang="ru-RU" altLang="ru-RU" sz="5200" b="1" dirty="0">
                <a:solidFill>
                  <a:srgbClr val="FFFFFF"/>
                </a:solidFill>
                <a:cs typeface="Times New Roman" pitchFamily="18" charset="0"/>
              </a:rPr>
              <a:t>развития селекции и семеноводства 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365168" y="14534448"/>
            <a:ext cx="24050512" cy="705553"/>
            <a:chOff x="136938" y="6540501"/>
            <a:chExt cx="9018942" cy="317499"/>
          </a:xfrm>
        </p:grpSpPr>
        <p:cxnSp>
          <p:nvCxnSpPr>
            <p:cNvPr id="14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8795518" y="6586998"/>
              <a:ext cx="242888" cy="249238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800000"/>
                </a:solidFill>
              </a:endParaRPr>
            </a:p>
          </p:txBody>
        </p:sp>
        <p:pic>
          <p:nvPicPr>
            <p:cNvPr id="16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17" name="Номер слайда 5"/>
            <p:cNvSpPr>
              <a:spLocks/>
            </p:cNvSpPr>
            <p:nvPr/>
          </p:nvSpPr>
          <p:spPr bwMode="auto">
            <a:xfrm>
              <a:off x="8678043" y="6639845"/>
              <a:ext cx="477837" cy="144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fld id="{28770B14-2D29-4C66-B2AD-205C34CD5BC0}" type="slidenum">
                <a:rPr lang="ru-RU" b="1">
                  <a:solidFill>
                    <a:srgbClr val="006600"/>
                  </a:solidFill>
                </a:rPr>
                <a:pPr algn="ctr"/>
                <a:t>5</a:t>
              </a:fld>
              <a:endParaRPr lang="ru-RU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14327" y="2809287"/>
            <a:ext cx="9409045" cy="767234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r>
              <a:rPr lang="ru-RU" dirty="0" smtClean="0"/>
              <a:t>Российская Федерация</a:t>
            </a:r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2014869" y="4899698"/>
            <a:ext cx="19394155" cy="11201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590934" y="4259627"/>
            <a:ext cx="5376597" cy="203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Наука (селекция)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8735616" y="4259627"/>
            <a:ext cx="5376597" cy="203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Производство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15072320" y="4259627"/>
            <a:ext cx="5376597" cy="203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Рынок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0" name="Стрелка вправо 49"/>
          <p:cNvSpPr/>
          <p:nvPr/>
        </p:nvSpPr>
        <p:spPr>
          <a:xfrm>
            <a:off x="2275755" y="10381945"/>
            <a:ext cx="19394155" cy="11201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2851819" y="9741873"/>
            <a:ext cx="5376597" cy="203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Рынок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8996502" y="9741873"/>
            <a:ext cx="5376597" cy="203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Наука (</a:t>
            </a:r>
            <a:r>
              <a:rPr lang="ru-RU" dirty="0" smtClean="0">
                <a:solidFill>
                  <a:schemeClr val="tx1"/>
                </a:solidFill>
              </a:rPr>
              <a:t>селекция)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15333206" y="9741873"/>
            <a:ext cx="5376597" cy="203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Производство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414328" y="7940035"/>
            <a:ext cx="9409045" cy="767234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r>
              <a:rPr lang="ru-RU" dirty="0" smtClean="0"/>
              <a:t>Развитые зарубежные страны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600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23454715" y="14637773"/>
            <a:ext cx="647701" cy="553862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/>
            <a:endParaRPr lang="ru-RU" b="1">
              <a:solidFill>
                <a:srgbClr val="800000"/>
              </a:solidFill>
            </a:endParaRPr>
          </a:p>
        </p:txBody>
      </p:sp>
      <p:graphicFrame>
        <p:nvGraphicFramePr>
          <p:cNvPr id="4" name="Group 1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524269"/>
              </p:ext>
            </p:extLst>
          </p:nvPr>
        </p:nvGraphicFramePr>
        <p:xfrm>
          <a:off x="518719" y="3459538"/>
          <a:ext cx="23409990" cy="9106738"/>
        </p:xfrm>
        <a:graphic>
          <a:graphicData uri="http://schemas.openxmlformats.org/drawingml/2006/table">
            <a:tbl>
              <a:tblPr/>
              <a:tblGrid>
                <a:gridCol w="4176677"/>
                <a:gridCol w="3478493"/>
                <a:gridCol w="2701640"/>
                <a:gridCol w="2660621"/>
                <a:gridCol w="3624245"/>
                <a:gridCol w="2616325"/>
                <a:gridCol w="4151989"/>
              </a:tblGrid>
              <a:tr h="26720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  <a:endParaRPr kumimoji="0" lang="ru-RU" sz="2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внесено в Государственный реестр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иностранной селекции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иностранной селекции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Новые сорта внесенные в Государственный реестр в 2019 г.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иностранной селекции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сортов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иностранной селекции,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включенных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2019 году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itchFamily="18" charset="0"/>
                          <a:cs typeface="Times New Roman" panose="02020603050405020304" pitchFamily="18" charset="0"/>
                        </a:rPr>
                        <a:t>Кукуруза 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1610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1136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70</a:t>
                      </a: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92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itchFamily="18" charset="0"/>
                          <a:cs typeface="Times New Roman" panose="02020603050405020304" pitchFamily="18" charset="0"/>
                        </a:rPr>
                        <a:t>Сахарная свекла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430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368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,6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75</a:t>
                      </a: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,0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itchFamily="18" charset="0"/>
                          <a:cs typeface="Times New Roman" panose="02020603050405020304" pitchFamily="18" charset="0"/>
                        </a:rPr>
                        <a:t>Подсолнечник 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1161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763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5,7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120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56,7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itchFamily="18" charset="0"/>
                          <a:cs typeface="Times New Roman" panose="02020603050405020304" pitchFamily="18" charset="0"/>
                        </a:rPr>
                        <a:t>Соя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245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94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38,4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22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50</a:t>
                      </a: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,0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itchFamily="18" charset="0"/>
                          <a:cs typeface="Times New Roman" panose="02020603050405020304" pitchFamily="18" charset="0"/>
                        </a:rPr>
                        <a:t>Рапс 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271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70,5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88,9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itchFamily="18" charset="0"/>
                          <a:cs typeface="Times New Roman" panose="02020603050405020304" pitchFamily="18" charset="0"/>
                        </a:rPr>
                        <a:t>Картофель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458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217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47,4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57,1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48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itchFamily="18" charset="0"/>
                          <a:cs typeface="Times New Roman" panose="02020603050405020304" pitchFamily="18" charset="0"/>
                        </a:rPr>
                        <a:t>Овощные культуры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9898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2834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28,6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629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223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35,5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6299" name="Номер слайда 5"/>
          <p:cNvSpPr>
            <a:spLocks/>
          </p:cNvSpPr>
          <p:nvPr/>
        </p:nvSpPr>
        <p:spPr bwMode="auto">
          <a:xfrm>
            <a:off x="22855775" y="14746174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207" tIns="113103" rIns="226207" bIns="113103" anchor="ctr"/>
          <a:lstStyle/>
          <a:p>
            <a:endParaRPr lang="ru-RU" altLang="ru-RU" sz="3000" b="1">
              <a:solidFill>
                <a:srgbClr val="006600"/>
              </a:solidFill>
              <a:cs typeface="Arial" charset="0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677109" y="259182"/>
            <a:ext cx="23486533" cy="17601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ja-JP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Сортовые ресурсы Российской </a:t>
            </a:r>
            <a:r>
              <a:rPr lang="ru-RU" altLang="ja-JP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 по основным культурам</a:t>
            </a:r>
            <a:endParaRPr lang="ru-RU" altLang="ja-JP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ja-JP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(количество селекционных достижений - сортов и гибридов в Государственном реестре)</a:t>
            </a:r>
          </a:p>
        </p:txBody>
      </p:sp>
      <p:sp>
        <p:nvSpPr>
          <p:cNvPr id="7" name="Номер слайда 5"/>
          <p:cNvSpPr>
            <a:spLocks/>
          </p:cNvSpPr>
          <p:nvPr/>
        </p:nvSpPr>
        <p:spPr bwMode="auto">
          <a:xfrm>
            <a:off x="23141455" y="14755261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/>
          <a:p>
            <a:pPr algn="ctr"/>
            <a:fld id="{28770B14-2D29-4C66-B2AD-205C34CD5BC0}" type="slidenum">
              <a:rPr lang="ru-RU" b="1">
                <a:solidFill>
                  <a:srgbClr val="006600"/>
                </a:solidFill>
              </a:rPr>
              <a:pPr algn="ctr"/>
              <a:t>6</a:t>
            </a:fld>
            <a:endParaRPr lang="ru-RU" b="1" dirty="0">
              <a:solidFill>
                <a:srgbClr val="006600"/>
              </a:solidFill>
            </a:endParaRPr>
          </a:p>
        </p:txBody>
      </p:sp>
      <p:cxnSp>
        <p:nvCxnSpPr>
          <p:cNvPr id="10" name="Прямая соединительная линия 6"/>
          <p:cNvCxnSpPr>
            <a:cxnSpLocks noChangeShapeType="1"/>
          </p:cNvCxnSpPr>
          <p:nvPr/>
        </p:nvCxnSpPr>
        <p:spPr bwMode="auto">
          <a:xfrm>
            <a:off x="668897" y="14534447"/>
            <a:ext cx="23109699" cy="0"/>
          </a:xfrm>
          <a:prstGeom prst="line">
            <a:avLst/>
          </a:prstGeom>
          <a:noFill/>
          <a:ln w="9525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99" y="14602729"/>
            <a:ext cx="715571" cy="63727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2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 w="9525"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miter lim="800000"/>
            <a:headEnd/>
            <a:tailEnd/>
          </a:ln>
          <a:effectLst/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17121550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23454715" y="14637773"/>
            <a:ext cx="647701" cy="553862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/>
            <a:endParaRPr lang="ru-RU" b="1">
              <a:solidFill>
                <a:srgbClr val="800000"/>
              </a:solidFill>
            </a:endParaRPr>
          </a:p>
        </p:txBody>
      </p:sp>
      <p:graphicFrame>
        <p:nvGraphicFramePr>
          <p:cNvPr id="4" name="Group 1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393041"/>
              </p:ext>
            </p:extLst>
          </p:nvPr>
        </p:nvGraphicFramePr>
        <p:xfrm>
          <a:off x="518719" y="4099609"/>
          <a:ext cx="23409991" cy="9245600"/>
        </p:xfrm>
        <a:graphic>
          <a:graphicData uri="http://schemas.openxmlformats.org/drawingml/2006/table">
            <a:tbl>
              <a:tblPr/>
              <a:tblGrid>
                <a:gridCol w="4176677"/>
                <a:gridCol w="3478493"/>
                <a:gridCol w="2701640"/>
                <a:gridCol w="2502571"/>
                <a:gridCol w="3782296"/>
                <a:gridCol w="2616325"/>
                <a:gridCol w="4151989"/>
              </a:tblGrid>
              <a:tr h="284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Культура</a:t>
                      </a:r>
                      <a:endParaRPr kumimoji="0" lang="ru-RU" sz="2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Всего внесено в Государственный реестр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из них: иностранной селекции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иностранной селекции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Новые сорта внесенные в Государственный реестр в 201</a:t>
                      </a: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</a:t>
                      </a: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г.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(по 10 и 11 регионам </a:t>
                      </a:r>
                      <a:r>
                        <a:rPr kumimoji="0" lang="ru-RU" sz="27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Госреестра</a:t>
                      </a:r>
                      <a:r>
                        <a:rPr kumimoji="0" lang="ru-RU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  <a:endParaRPr kumimoji="0" lang="ru-RU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из них: иностранной селекции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иностранной селекции (при включении в 201</a:t>
                      </a: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</a:t>
                      </a:r>
                      <a:r>
                        <a:rPr kumimoji="0" lang="ru-RU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году</a:t>
                      </a: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  <a:endParaRPr kumimoji="0" lang="ru-RU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>
                        <a:alpha val="31000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Кукуруза 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718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458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157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97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Сахарная свекла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118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34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29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х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х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х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Подсолнечник 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54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Arial" charset="0"/>
                        <a:cs typeface="Calibri" pitchFamily="34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</a:t>
                      </a: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9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150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95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Соя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12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х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х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х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Рапс 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31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27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87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Картофель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61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15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25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100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Овощные культуры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6959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1586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27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555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187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34</a:t>
                      </a: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6299" name="Номер слайда 5"/>
          <p:cNvSpPr>
            <a:spLocks/>
          </p:cNvSpPr>
          <p:nvPr/>
        </p:nvSpPr>
        <p:spPr bwMode="auto">
          <a:xfrm>
            <a:off x="22855769" y="14746126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207" tIns="113103" rIns="226207" bIns="113103" anchor="ctr"/>
          <a:lstStyle/>
          <a:p>
            <a:endParaRPr lang="ru-RU" altLang="ru-RU" sz="3000" b="1">
              <a:solidFill>
                <a:srgbClr val="006600"/>
              </a:solidFill>
              <a:cs typeface="Arial" charset="0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677109" y="259182"/>
            <a:ext cx="23486533" cy="17601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ja-JP" b="1" dirty="0">
                <a:solidFill>
                  <a:prstClr val="white"/>
                </a:solidFill>
                <a:cs typeface="Arial" pitchFamily="34" charset="0"/>
              </a:rPr>
              <a:t>Сортовые ресурсы </a:t>
            </a:r>
            <a:r>
              <a:rPr lang="ru-RU" altLang="ja-JP" b="1" dirty="0" smtClean="0">
                <a:solidFill>
                  <a:prstClr val="white"/>
                </a:solidFill>
                <a:cs typeface="Arial" pitchFamily="34" charset="0"/>
              </a:rPr>
              <a:t>Сибирского федерального округа по основным культурам</a:t>
            </a:r>
            <a:endParaRPr lang="ru-RU" altLang="ja-JP" b="1" dirty="0">
              <a:solidFill>
                <a:prstClr val="white"/>
              </a:solidFill>
              <a:cs typeface="Arial" pitchFamily="34" charset="0"/>
            </a:endParaRPr>
          </a:p>
          <a:p>
            <a:pPr algn="ctr" eaLnBrk="1" hangingPunct="1"/>
            <a:r>
              <a:rPr lang="ru-RU" altLang="ja-JP" b="1" dirty="0">
                <a:solidFill>
                  <a:prstClr val="white"/>
                </a:solidFill>
                <a:cs typeface="Arial" pitchFamily="34" charset="0"/>
              </a:rPr>
              <a:t>(количество селекционных достижений в Государственном реестре</a:t>
            </a:r>
            <a:r>
              <a:rPr lang="en-US" altLang="ja-JP" b="1" dirty="0">
                <a:solidFill>
                  <a:prstClr val="white"/>
                </a:solidFill>
                <a:cs typeface="Arial" pitchFamily="34" charset="0"/>
              </a:rPr>
              <a:t> 2019</a:t>
            </a:r>
            <a:r>
              <a:rPr lang="ru-RU" altLang="ja-JP" b="1" dirty="0">
                <a:solidFill>
                  <a:prstClr val="white"/>
                </a:solidFill>
                <a:cs typeface="Arial" pitchFamily="34" charset="0"/>
              </a:rPr>
              <a:t>)</a:t>
            </a:r>
          </a:p>
        </p:txBody>
      </p:sp>
      <p:sp>
        <p:nvSpPr>
          <p:cNvPr id="7" name="Номер слайда 5"/>
          <p:cNvSpPr>
            <a:spLocks/>
          </p:cNvSpPr>
          <p:nvPr/>
        </p:nvSpPr>
        <p:spPr bwMode="auto">
          <a:xfrm>
            <a:off x="23141449" y="14755212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/>
          <a:p>
            <a:pPr algn="ctr"/>
            <a:fld id="{28770B14-2D29-4C66-B2AD-205C34CD5BC0}" type="slidenum">
              <a:rPr lang="ru-RU" b="1">
                <a:solidFill>
                  <a:srgbClr val="006600"/>
                </a:solidFill>
              </a:rPr>
              <a:pPr algn="ctr"/>
              <a:t>7</a:t>
            </a:fld>
            <a:endParaRPr lang="ru-RU" b="1" dirty="0">
              <a:solidFill>
                <a:srgbClr val="006600"/>
              </a:solidFill>
            </a:endParaRPr>
          </a:p>
        </p:txBody>
      </p:sp>
      <p:cxnSp>
        <p:nvCxnSpPr>
          <p:cNvPr id="10" name="Прямая соединительная линия 6"/>
          <p:cNvCxnSpPr>
            <a:cxnSpLocks noChangeShapeType="1"/>
          </p:cNvCxnSpPr>
          <p:nvPr/>
        </p:nvCxnSpPr>
        <p:spPr bwMode="auto">
          <a:xfrm>
            <a:off x="668868" y="14534447"/>
            <a:ext cx="23109699" cy="0"/>
          </a:xfrm>
          <a:prstGeom prst="line">
            <a:avLst/>
          </a:prstGeom>
          <a:noFill/>
          <a:ln w="9525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69" y="14602729"/>
            <a:ext cx="715571" cy="63727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2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 w="9525"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miter lim="800000"/>
            <a:headEnd/>
            <a:tailEnd/>
          </a:ln>
          <a:effectLst/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653869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3"/>
          <p:cNvSpPr>
            <a:spLocks noChangeArrowheads="1"/>
          </p:cNvSpPr>
          <p:nvPr/>
        </p:nvSpPr>
        <p:spPr bwMode="auto">
          <a:xfrm>
            <a:off x="351747" y="210258"/>
            <a:ext cx="23842133" cy="19691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/>
              </a:gs>
            </a:gsLst>
            <a:lin ang="5400000" scaled="1"/>
          </a:gradFill>
          <a:ln>
            <a:noFill/>
          </a:ln>
          <a:extLst/>
        </p:spPr>
        <p:txBody>
          <a:bodyPr lIns="44570" tIns="0" rIns="44570" bIns="0" anchor="ctr"/>
          <a:lstStyle/>
          <a:p>
            <a:pPr algn="ctr"/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Доля высеянных семян иностранной селекции  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 округам, </a:t>
            </a:r>
            <a:endParaRPr lang="ru-RU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ru-RU" sz="3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(по данным ФГБУ "</a:t>
            </a:r>
            <a:r>
              <a:rPr lang="ru-RU" sz="3000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Россельхозцентр</a:t>
            </a:r>
            <a:r>
              <a:rPr lang="ru-RU" sz="3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 за 2018 год)</a:t>
            </a:r>
          </a:p>
        </p:txBody>
      </p:sp>
      <p:grpSp>
        <p:nvGrpSpPr>
          <p:cNvPr id="61489" name="Группа 14"/>
          <p:cNvGrpSpPr>
            <a:grpSpLocks/>
          </p:cNvGrpSpPr>
          <p:nvPr/>
        </p:nvGrpSpPr>
        <p:grpSpPr bwMode="auto">
          <a:xfrm>
            <a:off x="668897" y="14573251"/>
            <a:ext cx="23238995" cy="649111"/>
            <a:chOff x="250825" y="6557963"/>
            <a:chExt cx="8715375" cy="293131"/>
          </a:xfrm>
        </p:grpSpPr>
        <p:pic>
          <p:nvPicPr>
            <p:cNvPr id="17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6564322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cxnSp>
          <p:nvCxnSpPr>
            <p:cNvPr id="61494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57963"/>
              <a:ext cx="8715375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</p:spPr>
        </p:cxnSp>
      </p:grpSp>
      <p:sp>
        <p:nvSpPr>
          <p:cNvPr id="61490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  <p:sp>
        <p:nvSpPr>
          <p:cNvPr id="10" name="Oval 8"/>
          <p:cNvSpPr>
            <a:spLocks noChangeArrowheads="1"/>
          </p:cNvSpPr>
          <p:nvPr/>
        </p:nvSpPr>
        <p:spPr bwMode="auto">
          <a:xfrm>
            <a:off x="23454715" y="14637773"/>
            <a:ext cx="647701" cy="553862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/>
            <a:endParaRPr lang="ru-RU" b="1">
              <a:solidFill>
                <a:srgbClr val="800000"/>
              </a:solidFill>
            </a:endParaRPr>
          </a:p>
        </p:txBody>
      </p:sp>
      <p:sp>
        <p:nvSpPr>
          <p:cNvPr id="11" name="Номер слайда 5"/>
          <p:cNvSpPr>
            <a:spLocks/>
          </p:cNvSpPr>
          <p:nvPr/>
        </p:nvSpPr>
        <p:spPr bwMode="auto">
          <a:xfrm>
            <a:off x="23141455" y="14755261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/>
          <a:p>
            <a:pPr algn="ctr"/>
            <a:fld id="{28770B14-2D29-4C66-B2AD-205C34CD5BC0}" type="slidenum">
              <a:rPr lang="ru-RU" b="1">
                <a:solidFill>
                  <a:srgbClr val="006600"/>
                </a:solidFill>
              </a:rPr>
              <a:pPr algn="ctr"/>
              <a:t>8</a:t>
            </a:fld>
            <a:endParaRPr lang="ru-RU" b="1" dirty="0">
              <a:solidFill>
                <a:srgbClr val="0066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971100"/>
              </p:ext>
            </p:extLst>
          </p:nvPr>
        </p:nvGraphicFramePr>
        <p:xfrm>
          <a:off x="675776" y="3139504"/>
          <a:ext cx="23236432" cy="10241141"/>
        </p:xfrm>
        <a:graphic>
          <a:graphicData uri="http://schemas.openxmlformats.org/drawingml/2006/table">
            <a:tbl>
              <a:tblPr/>
              <a:tblGrid>
                <a:gridCol w="4920080"/>
                <a:gridCol w="3166472"/>
                <a:gridCol w="3191397"/>
                <a:gridCol w="3191397"/>
                <a:gridCol w="2293819"/>
                <a:gridCol w="2227331"/>
                <a:gridCol w="4245936"/>
              </a:tblGrid>
              <a:tr h="1862024"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федеральных округов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Картофель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Подсолнечник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Соя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Кукуруза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Сахарная</a:t>
                      </a:r>
                      <a:r>
                        <a:rPr lang="ru-RU" sz="2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свекла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Овощные</a:t>
                      </a:r>
                      <a:r>
                        <a:rPr lang="ru-RU" sz="2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культуры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Российская Федерация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54,8</a:t>
                      </a:r>
                      <a:endParaRPr lang="ru-RU" sz="3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61,3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48,8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99,8</a:t>
                      </a:r>
                      <a:endParaRPr lang="ru-RU" sz="3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72,8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Центральный ФО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71,5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91,2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66,7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62,5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99,9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69,5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Северо-Западный ФО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55,7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88,6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66,0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18,1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Южный ФО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49,9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74,9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96,4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86,2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Северо-Кавказский ФО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38,6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77,2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46,4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56,3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42,8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Приволжский</a:t>
                      </a:r>
                      <a:r>
                        <a:rPr lang="ru-RU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ФО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57,0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55,7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48,2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98,2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15,5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Уральский ФО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9,5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34,4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Сибирский ФО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27,1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14,6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4,4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93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Дальневосточный</a:t>
                      </a:r>
                      <a:r>
                        <a:rPr lang="ru-RU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ФО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69,1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14,3</a:t>
                      </a:r>
                    </a:p>
                  </a:txBody>
                  <a:tcPr marL="21800" marR="21800" marT="18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455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23454715" y="14637773"/>
            <a:ext cx="647701" cy="553862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/>
            <a:endParaRPr lang="ru-RU" b="1">
              <a:solidFill>
                <a:srgbClr val="800000"/>
              </a:solidFill>
            </a:endParaRPr>
          </a:p>
        </p:txBody>
      </p:sp>
      <p:sp>
        <p:nvSpPr>
          <p:cNvPr id="6299" name="Номер слайда 5"/>
          <p:cNvSpPr>
            <a:spLocks/>
          </p:cNvSpPr>
          <p:nvPr/>
        </p:nvSpPr>
        <p:spPr bwMode="auto">
          <a:xfrm>
            <a:off x="22855775" y="14746174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207" tIns="113103" rIns="226207" bIns="113103" anchor="ctr"/>
          <a:lstStyle/>
          <a:p>
            <a:endParaRPr lang="ru-RU" altLang="ru-RU" sz="3000" b="1">
              <a:solidFill>
                <a:srgbClr val="006600"/>
              </a:solidFill>
              <a:cs typeface="Arial" charset="0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677109" y="259182"/>
            <a:ext cx="23486533" cy="17601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ja-JP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Урожайность сортов и гибридов основных </a:t>
            </a:r>
            <a:endParaRPr lang="ru-RU" altLang="ja-JP" b="1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ja-JP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сельскохозяйственных </a:t>
            </a:r>
            <a:r>
              <a:rPr lang="ru-RU" altLang="ja-JP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культур, </a:t>
            </a:r>
            <a:r>
              <a:rPr lang="ru-RU" altLang="ja-JP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ц/га</a:t>
            </a:r>
            <a:endParaRPr lang="ru-RU" altLang="ja-JP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5"/>
          <p:cNvSpPr>
            <a:spLocks/>
          </p:cNvSpPr>
          <p:nvPr/>
        </p:nvSpPr>
        <p:spPr bwMode="auto">
          <a:xfrm>
            <a:off x="23141455" y="14755261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/>
          <a:p>
            <a:pPr algn="ctr"/>
            <a:fld id="{28770B14-2D29-4C66-B2AD-205C34CD5BC0}" type="slidenum">
              <a:rPr lang="ru-RU" b="1">
                <a:solidFill>
                  <a:srgbClr val="006600"/>
                </a:solidFill>
              </a:rPr>
              <a:pPr algn="ctr"/>
              <a:t>9</a:t>
            </a:fld>
            <a:endParaRPr lang="ru-RU" b="1" dirty="0">
              <a:solidFill>
                <a:srgbClr val="006600"/>
              </a:solidFill>
            </a:endParaRPr>
          </a:p>
        </p:txBody>
      </p:sp>
      <p:cxnSp>
        <p:nvCxnSpPr>
          <p:cNvPr id="10" name="Прямая соединительная линия 6"/>
          <p:cNvCxnSpPr>
            <a:cxnSpLocks noChangeShapeType="1"/>
          </p:cNvCxnSpPr>
          <p:nvPr/>
        </p:nvCxnSpPr>
        <p:spPr bwMode="auto">
          <a:xfrm>
            <a:off x="668897" y="14534447"/>
            <a:ext cx="23109699" cy="0"/>
          </a:xfrm>
          <a:prstGeom prst="line">
            <a:avLst/>
          </a:prstGeom>
          <a:noFill/>
          <a:ln w="9525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99" y="14602729"/>
            <a:ext cx="715571" cy="63727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2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 w="9525"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miter lim="800000"/>
            <a:headEnd/>
            <a:tailEnd/>
          </a:ln>
          <a:effectLst/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076652"/>
              </p:ext>
            </p:extLst>
          </p:nvPr>
        </p:nvGraphicFramePr>
        <p:xfrm>
          <a:off x="862743" y="2225098"/>
          <a:ext cx="22925288" cy="11152978"/>
        </p:xfrm>
        <a:graphic>
          <a:graphicData uri="http://schemas.openxmlformats.org/drawingml/2006/table">
            <a:tbl>
              <a:tblPr/>
              <a:tblGrid>
                <a:gridCol w="5491859"/>
                <a:gridCol w="8261589"/>
                <a:gridCol w="2552304"/>
                <a:gridCol w="2299528"/>
                <a:gridCol w="2299528"/>
                <a:gridCol w="2020480"/>
              </a:tblGrid>
              <a:tr h="62314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Потенциальная урожайность</a:t>
                      </a:r>
                      <a:r>
                        <a:rPr lang="ru-RU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сортов и гибридов отечественной селекции, включенных в Государственный реестр селекционных достижений, допущенных к использованию</a:t>
                      </a:r>
                      <a:endParaRPr lang="ru-RU" sz="2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Фактическая урожайность</a:t>
                      </a:r>
                      <a:endParaRPr lang="ru-RU" sz="2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402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2015 г.</a:t>
                      </a:r>
                      <a:endParaRPr lang="ru-RU" sz="2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2016 г.</a:t>
                      </a:r>
                      <a:endParaRPr lang="ru-RU" sz="2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2017 г.</a:t>
                      </a:r>
                      <a:endParaRPr lang="ru-RU" sz="2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2018 г.</a:t>
                      </a:r>
                      <a:endParaRPr lang="ru-RU" sz="2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92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Пшеница яровая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15,5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15,7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18,9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16,8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6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Ячмень яровой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85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20,8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25,2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20,5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6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Рис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55,8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53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53,1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57,6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92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Кукуруза на зерно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49,3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55,1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48,1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6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Подсолнечник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14,2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15,1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14,5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16,0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92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Сахарная свекла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891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387,8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474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442,1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380,6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6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Картофель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690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159,1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153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156,4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176,4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87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1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Овощи открытого грунта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225,1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226,6</a:t>
                      </a:r>
                      <a:endParaRPr lang="ru-RU" sz="27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235,9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243,0</a:t>
                      </a:r>
                      <a:endParaRPr lang="ru-RU" sz="27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9440" marR="219440" marT="91433" marB="91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68867" y="13540658"/>
            <a:ext cx="22776277" cy="782623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r>
              <a:rPr lang="ru-RU" sz="3600" b="1" dirty="0"/>
              <a:t>Не соблюдение технологий возделывания приводит к снижению фактической урожайности. </a:t>
            </a:r>
          </a:p>
        </p:txBody>
      </p:sp>
    </p:spTree>
    <p:extLst>
      <p:ext uri="{BB962C8B-B14F-4D97-AF65-F5344CB8AC3E}">
        <p14:creationId xmlns:p14="http://schemas.microsoft.com/office/powerpoint/2010/main" val="31552399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3"/>
          <p:cNvSpPr>
            <a:spLocks noChangeArrowheads="1"/>
          </p:cNvSpPr>
          <p:nvPr/>
        </p:nvSpPr>
        <p:spPr bwMode="auto">
          <a:xfrm>
            <a:off x="262304" y="99165"/>
            <a:ext cx="23840112" cy="212203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pattFill prst="ltUpDiag">
                  <a:fgClr>
                    <a:srgbClr val="66FF66"/>
                  </a:fgClr>
                  <a:bgClr>
                    <a:srgbClr val="00CC00"/>
                  </a:bgClr>
                </a:pattFill>
                <a:round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/>
          <a:p>
            <a:pPr algn="ctr"/>
            <a:r>
              <a:rPr lang="ru-RU" altLang="ru-RU" b="1" dirty="0" smtClean="0">
                <a:solidFill>
                  <a:srgbClr val="FFFFFF"/>
                </a:solidFill>
                <a:cs typeface="Times New Roman" pitchFamily="18" charset="0"/>
              </a:rPr>
              <a:t>Мероприятия Государственной программы развития сельского хозяйства и регулирования  рынков сельскохозяйственной продукции, </a:t>
            </a:r>
            <a:br>
              <a:rPr lang="ru-RU" altLang="ru-RU" b="1" dirty="0" smtClean="0">
                <a:solidFill>
                  <a:srgbClr val="FFFFFF"/>
                </a:solidFill>
                <a:cs typeface="Times New Roman" pitchFamily="18" charset="0"/>
              </a:rPr>
            </a:br>
            <a:r>
              <a:rPr lang="ru-RU" altLang="ru-RU" b="1" dirty="0" smtClean="0">
                <a:solidFill>
                  <a:srgbClr val="FFFFFF"/>
                </a:solidFill>
                <a:cs typeface="Times New Roman" pitchFamily="18" charset="0"/>
              </a:rPr>
              <a:t>сырья и продовольствия </a:t>
            </a:r>
            <a:endParaRPr lang="ru-RU" altLang="ru-RU" b="1" dirty="0">
              <a:solidFill>
                <a:srgbClr val="FFFFFF"/>
              </a:solidFill>
              <a:ea typeface="Calibri" pitchFamily="34" charset="0"/>
              <a:cs typeface="Times New Roman" pitchFamily="18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365168" y="14534448"/>
            <a:ext cx="24050512" cy="705553"/>
            <a:chOff x="136938" y="6540501"/>
            <a:chExt cx="9018942" cy="317499"/>
          </a:xfrm>
        </p:grpSpPr>
        <p:cxnSp>
          <p:nvCxnSpPr>
            <p:cNvPr id="23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" name="Oval 8"/>
            <p:cNvSpPr>
              <a:spLocks noChangeArrowheads="1"/>
            </p:cNvSpPr>
            <p:nvPr/>
          </p:nvSpPr>
          <p:spPr bwMode="auto">
            <a:xfrm>
              <a:off x="8795518" y="6586998"/>
              <a:ext cx="242888" cy="249238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800000"/>
                </a:solidFill>
              </a:endParaRPr>
            </a:p>
          </p:txBody>
        </p:sp>
        <p:pic>
          <p:nvPicPr>
            <p:cNvPr id="2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26" name="Номер слайда 5"/>
            <p:cNvSpPr>
              <a:spLocks/>
            </p:cNvSpPr>
            <p:nvPr/>
          </p:nvSpPr>
          <p:spPr bwMode="auto">
            <a:xfrm>
              <a:off x="8678043" y="6639845"/>
              <a:ext cx="477837" cy="144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fld id="{28770B14-2D29-4C66-B2AD-205C34CD5BC0}" type="slidenum">
                <a:rPr lang="ru-RU" b="1">
                  <a:solidFill>
                    <a:srgbClr val="006600"/>
                  </a:solidFill>
                </a:rPr>
                <a:pPr algn="ctr"/>
                <a:t>10</a:t>
              </a:fld>
              <a:endParaRPr lang="ru-RU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76168" y="1539326"/>
            <a:ext cx="24003083" cy="12732048"/>
          </a:xfrm>
          <a:prstGeom prst="rect">
            <a:avLst/>
          </a:prstGeom>
          <a:ln>
            <a:noFill/>
          </a:ln>
        </p:spPr>
        <p:txBody>
          <a:bodyPr wrap="square" lIns="226415" tIns="113207" rIns="226415" bIns="113207">
            <a:spAutoFit/>
          </a:bodyPr>
          <a:lstStyle/>
          <a:p>
            <a:pPr marL="707546" indent="-707546">
              <a:buFont typeface="Wingdings" panose="05000000000000000000" pitchFamily="2" charset="2"/>
              <a:buChar char="Ø"/>
            </a:pPr>
            <a:endParaRPr lang="ru-RU" sz="4000" dirty="0">
              <a:solidFill>
                <a:prstClr val="black"/>
              </a:solidFill>
            </a:endParaRPr>
          </a:p>
          <a:p>
            <a:pPr>
              <a:spcBef>
                <a:spcPts val="1486"/>
              </a:spcBef>
              <a:spcAft>
                <a:spcPts val="1486"/>
              </a:spcAft>
            </a:pPr>
            <a:r>
              <a:rPr lang="ru-RU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</a:rPr>
              <a:t>Дальнейшее совершенствование существующих мер государственной поддержки</a:t>
            </a:r>
          </a:p>
          <a:p>
            <a:pPr marL="707546" indent="-707546" algn="just">
              <a:spcBef>
                <a:spcPts val="1486"/>
              </a:spcBef>
              <a:spcAft>
                <a:spcPts val="1486"/>
              </a:spcAft>
              <a:buFont typeface="Wingdings" panose="05000000000000000000" pitchFamily="2" charset="2"/>
              <a:buChar char="Ø"/>
            </a:pPr>
            <a:r>
              <a:rPr lang="ru-RU" b="1" u="sng" dirty="0" smtClean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«</a:t>
            </a:r>
            <a:r>
              <a:rPr lang="ru-RU" b="1" u="sng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Единая» субсидия</a:t>
            </a:r>
            <a:r>
              <a:rPr lang="ru-RU" b="1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  </a:t>
            </a:r>
            <a:r>
              <a:rPr lang="ru-RU" dirty="0">
                <a:solidFill>
                  <a:prstClr val="black"/>
                </a:solidFill>
              </a:rPr>
              <a:t>- поддержка элитного семеноводства (на 1 гектар посева, 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приложение № 9 к Государственной программе);</a:t>
            </a:r>
            <a:endParaRPr lang="ru-RU" u="sng" dirty="0">
              <a:solidFill>
                <a:prstClr val="black"/>
              </a:solidFill>
              <a:uFill>
                <a:solidFill>
                  <a:srgbClr val="FF0000"/>
                </a:solidFill>
              </a:uFill>
            </a:endParaRPr>
          </a:p>
          <a:p>
            <a:pPr marL="707546" indent="-707546" algn="just">
              <a:spcBef>
                <a:spcPts val="1486"/>
              </a:spcBef>
              <a:spcAft>
                <a:spcPts val="1486"/>
              </a:spcAft>
              <a:buFont typeface="Wingdings" panose="05000000000000000000" pitchFamily="2" charset="2"/>
              <a:buChar char="Ø"/>
            </a:pPr>
            <a:r>
              <a:rPr lang="ru-RU" b="1" u="sng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Несвязанная поддержка в области растениеводства</a:t>
            </a:r>
            <a:r>
              <a:rPr lang="ru-RU" b="1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ru-RU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-</a:t>
            </a:r>
            <a:r>
              <a:rPr lang="ru-RU" b="1" dirty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с 2016 года - на производство семян овощных культур открытого грунта и семенного картофеля, с 2017 года - на производство семян кукурузы, подсолнечника, сахарной свеклы (приложение № 7 к Государственной программе); </a:t>
            </a:r>
          </a:p>
          <a:p>
            <a:pPr marL="707546" indent="-707546" algn="just">
              <a:spcBef>
                <a:spcPts val="1486"/>
              </a:spcBef>
              <a:spcAft>
                <a:spcPts val="1486"/>
              </a:spcAft>
              <a:buFont typeface="Wingdings" panose="05000000000000000000" pitchFamily="2" charset="2"/>
              <a:buChar char="Ø"/>
            </a:pPr>
            <a:r>
              <a:rPr lang="ru-RU" b="1" u="sng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Возмещение  части прямых понесенных затрат на создание и (или) модернизацию объектов агропромышленного </a:t>
            </a:r>
            <a:r>
              <a:rPr lang="ru-RU" b="1" u="sng" dirty="0" smtClean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комплекса</a:t>
            </a:r>
            <a:r>
              <a:rPr lang="ru-RU" b="1" dirty="0" smtClean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- на создание и (или) модернизацию селекционно-семеноводческих центров в растениеводстве (</a:t>
            </a:r>
            <a:r>
              <a:rPr lang="ru-RU" i="1" dirty="0">
                <a:solidFill>
                  <a:prstClr val="black"/>
                </a:solidFill>
              </a:rPr>
              <a:t>в 2016 - 2017 годах оказана поддержка создания и модернизации </a:t>
            </a:r>
            <a:br>
              <a:rPr lang="ru-RU" i="1" dirty="0">
                <a:solidFill>
                  <a:prstClr val="black"/>
                </a:solidFill>
              </a:rPr>
            </a:br>
            <a:r>
              <a:rPr lang="ru-RU" i="1" dirty="0">
                <a:solidFill>
                  <a:prstClr val="black"/>
                </a:solidFill>
              </a:rPr>
              <a:t>15 селекционно-семеноводческих центров в растениеводстве, с 2019 года и в последующие годы государственная поддержка будет продолжена);</a:t>
            </a:r>
            <a:r>
              <a:rPr lang="ru-RU" dirty="0">
                <a:solidFill>
                  <a:prstClr val="black"/>
                </a:solidFill>
              </a:rPr>
              <a:t>     </a:t>
            </a:r>
            <a:r>
              <a:rPr lang="ru-RU" dirty="0" smtClean="0">
                <a:solidFill>
                  <a:schemeClr val="accent1"/>
                </a:solidFill>
              </a:rPr>
              <a:t>(Конкурсный отбор с 29.07-9.08.2019)</a:t>
            </a:r>
            <a:endParaRPr lang="ru-RU" dirty="0">
              <a:solidFill>
                <a:schemeClr val="accent1"/>
              </a:solidFill>
            </a:endParaRPr>
          </a:p>
          <a:p>
            <a:pPr marL="707546" indent="-707546" algn="just">
              <a:spcBef>
                <a:spcPts val="1486"/>
              </a:spcBef>
              <a:spcAft>
                <a:spcPts val="1486"/>
              </a:spcAft>
              <a:buFont typeface="Wingdings" panose="05000000000000000000" pitchFamily="2" charset="2"/>
              <a:buChar char="Ø"/>
            </a:pPr>
            <a:r>
              <a:rPr lang="ru-RU" b="1" u="sng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Льготные краткосрочные кредиты и льготные инвестиционные </a:t>
            </a:r>
            <a:r>
              <a:rPr lang="ru-RU" b="1" u="sng" dirty="0" smtClean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кредиты</a:t>
            </a:r>
            <a:r>
              <a:rPr lang="ru-RU" b="1" dirty="0" smtClean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ru-RU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-</a:t>
            </a:r>
            <a:r>
              <a:rPr lang="ru-RU" dirty="0">
                <a:solidFill>
                  <a:prstClr val="black"/>
                </a:solidFill>
              </a:rPr>
              <a:t/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на приобретение семян, строительство, реконструкцию и модернизацию  селекционно-семеноводческих центров (</a:t>
            </a:r>
            <a:r>
              <a:rPr lang="ru-RU" dirty="0" err="1">
                <a:solidFill>
                  <a:prstClr val="black"/>
                </a:solidFill>
              </a:rPr>
              <a:t>питомниковедческих</a:t>
            </a:r>
            <a:r>
              <a:rPr lang="ru-RU" dirty="0">
                <a:solidFill>
                  <a:prstClr val="black"/>
                </a:solidFill>
              </a:rPr>
              <a:t>) центров, строительство селекционно-семеноводческих центров, приобретение технологического оборудования для селекционного-семеноводческих центров, приобретение лабораторного оборудования и технических средств для селекционного-семеноводческих центров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pPr marL="707546" indent="-707546" algn="just">
              <a:spcBef>
                <a:spcPts val="1486"/>
              </a:spcBef>
              <a:spcAft>
                <a:spcPts val="1486"/>
              </a:spcAft>
              <a:buFont typeface="Wingdings" panose="05000000000000000000" pitchFamily="2" charset="2"/>
              <a:buChar char="Ø"/>
            </a:pPr>
            <a:r>
              <a:rPr lang="ru-RU" b="1" u="sng" dirty="0">
                <a:solidFill>
                  <a:prstClr val="black"/>
                </a:solidFill>
                <a:uFill>
                  <a:solidFill>
                    <a:srgbClr val="FF0000"/>
                  </a:solidFill>
                </a:uFill>
              </a:rPr>
              <a:t>Федеральная научно-техническая программа развития  сельского хозяйства на 2017-2025 годы </a:t>
            </a:r>
            <a:r>
              <a:rPr lang="ru-RU" dirty="0">
                <a:solidFill>
                  <a:prstClr val="black"/>
                </a:solidFill>
              </a:rPr>
              <a:t>(ФНТП) согласно Указу №350</a:t>
            </a:r>
          </a:p>
        </p:txBody>
      </p:sp>
      <p:sp>
        <p:nvSpPr>
          <p:cNvPr id="20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216207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8"/>
          <p:cNvSpPr>
            <a:spLocks noChangeArrowheads="1"/>
          </p:cNvSpPr>
          <p:nvPr/>
        </p:nvSpPr>
        <p:spPr bwMode="auto">
          <a:xfrm>
            <a:off x="23454715" y="14637773"/>
            <a:ext cx="647701" cy="553862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/>
            <a:endParaRPr lang="ru-RU" b="1">
              <a:solidFill>
                <a:srgbClr val="8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780128" y="5626152"/>
            <a:ext cx="3406778" cy="1305843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01.01.2018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97554" y="5626145"/>
            <a:ext cx="3940578" cy="998066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sz="5000" b="1" dirty="0">
                <a:solidFill>
                  <a:prstClr val="white"/>
                </a:solidFill>
              </a:rPr>
              <a:t>В тыс. руб</a:t>
            </a:r>
            <a:r>
              <a:rPr lang="ru-RU" b="1" dirty="0" smtClean="0">
                <a:solidFill>
                  <a:prstClr val="white"/>
                </a:solidFill>
              </a:rPr>
              <a:t>.</a:t>
            </a:r>
            <a:endParaRPr lang="ru-RU" b="1" dirty="0">
              <a:solidFill>
                <a:prstClr val="white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601041488"/>
              </p:ext>
            </p:extLst>
          </p:nvPr>
        </p:nvGraphicFramePr>
        <p:xfrm>
          <a:off x="5650348" y="3499431"/>
          <a:ext cx="18570103" cy="102413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7608"/>
                <a:gridCol w="1962613"/>
                <a:gridCol w="3546088"/>
                <a:gridCol w="1828800"/>
                <a:gridCol w="2765501"/>
                <a:gridCol w="2341757"/>
                <a:gridCol w="3077736"/>
              </a:tblGrid>
              <a:tr h="2918716">
                <a:tc>
                  <a:txBody>
                    <a:bodyPr/>
                    <a:lstStyle/>
                    <a:p>
                      <a:pPr algn="ctr" fontAlgn="t"/>
                      <a:endParaRPr lang="ru-RU" sz="270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  <a:p>
                      <a:pPr algn="ctr" fontAlgn="t"/>
                      <a:endParaRPr lang="ru-RU" sz="270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  <a:p>
                      <a:pPr algn="ctr" fontAlgn="t"/>
                      <a:r>
                        <a:rPr lang="ru-RU" sz="27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Культура </a:t>
                      </a:r>
                      <a:endParaRPr lang="ru-RU" sz="27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Посевная площадь под культурой, </a:t>
                      </a:r>
                    </a:p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тыс. га</a:t>
                      </a:r>
                      <a:endParaRPr lang="ru-RU" sz="27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Доля посевной площади под культурой по отношению ко всей посевной площади</a:t>
                      </a:r>
                      <a:r>
                        <a:rPr lang="ru-RU" sz="2700" kern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в РФ</a:t>
                      </a:r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 %</a:t>
                      </a:r>
                      <a:endParaRPr lang="ru-RU" sz="27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3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Всего заявлено сортов</a:t>
                      </a:r>
                    </a:p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в 2018 г., шт.</a:t>
                      </a:r>
                      <a:endParaRPr lang="ru-RU" sz="27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Отечественных </a:t>
                      </a:r>
                    </a:p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к общему числу заявленных сортов, %</a:t>
                      </a:r>
                      <a:endParaRPr lang="ru-RU" sz="27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План</a:t>
                      </a:r>
                      <a:r>
                        <a:rPr lang="ru-RU" sz="2700" kern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по</a:t>
                      </a:r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ru-RU" sz="27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сортоопытам</a:t>
                      </a:r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под урожай 2019 г.</a:t>
                      </a:r>
                      <a:endParaRPr lang="ru-RU" sz="27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Предложения по распределению </a:t>
                      </a:r>
                      <a:r>
                        <a:rPr lang="ru-RU" sz="27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сортоопытов</a:t>
                      </a:r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в рамках </a:t>
                      </a:r>
                      <a:r>
                        <a:rPr lang="ru-RU" sz="27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госзадания</a:t>
                      </a:r>
                      <a:endParaRPr lang="ru-RU" sz="2700" kern="1200" dirty="0" smtClean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  <a:p>
                      <a:pPr algn="ctr" rtl="0" fontAlgn="ctr"/>
                      <a:r>
                        <a:rPr lang="ru-RU" sz="2700" kern="1200" dirty="0" smtClean="0"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в 2020 г.</a:t>
                      </a:r>
                      <a:endParaRPr lang="ru-RU" sz="27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AD1B"/>
                    </a:solidFill>
                  </a:tcPr>
                </a:tc>
              </a:tr>
              <a:tr h="83224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Пшеница озимая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15253,9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19,2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63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/>
                        <a:t>81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3006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>
                          <a:solidFill>
                            <a:schemeClr val="tx1"/>
                          </a:solidFill>
                        </a:rPr>
                        <a:t>4348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3224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Пшеница яровая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11942,0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15,0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36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/>
                        <a:t>72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2259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>
                          <a:solidFill>
                            <a:schemeClr val="tx1"/>
                          </a:solidFill>
                        </a:rPr>
                        <a:t>3404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323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Подсолнечник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8106,5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10,2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234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>
                          <a:solidFill>
                            <a:schemeClr val="bg1"/>
                          </a:solidFill>
                        </a:rPr>
                        <a:t>35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>
                          <a:solidFill>
                            <a:srgbClr val="FF0000"/>
                          </a:solidFill>
                        </a:rPr>
                        <a:t>6520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2311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3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Ячмень яровой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7852,8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9,9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29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/>
                        <a:t>41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1288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2238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3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Кукуруза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3759,2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4,7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288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>
                          <a:solidFill>
                            <a:srgbClr val="FF0000"/>
                          </a:solidFill>
                        </a:rPr>
                        <a:t>10646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1072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3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Соя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2934,3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3,7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51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/>
                        <a:t>41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2439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836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3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Овес  яровой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2928,5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3,7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10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/>
                        <a:t>70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632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835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3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Картофель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2053,0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2,6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29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/>
                        <a:t>52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2762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585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3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Рапс яровой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1391,7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1,7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21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>
                          <a:solidFill>
                            <a:schemeClr val="bg1"/>
                          </a:solidFill>
                        </a:rPr>
                        <a:t>19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>
                          <a:solidFill>
                            <a:srgbClr val="FF0000"/>
                          </a:solidFill>
                        </a:rPr>
                        <a:t>1649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397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224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Сахарная свёкла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1126,4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1,4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/>
                        <a:t>61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dirty="0"/>
                        <a:t>48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1136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321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3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2400" b="1" kern="1200" dirty="0" smtClean="0">
                          <a:effectLst/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Рапс озимый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marL="25400" marR="25400" marT="282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190,2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0,2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44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dirty="0"/>
                        <a:t>668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0" dirty="0"/>
                        <a:t>54</a:t>
                      </a:r>
                    </a:p>
                  </a:txBody>
                  <a:tcPr marL="182880" marR="182880" marT="101600" marB="1016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3" name="Рисунок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15" y="4579662"/>
            <a:ext cx="5244749" cy="800088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69450" y="3139504"/>
            <a:ext cx="5091069" cy="8492426"/>
          </a:xfrm>
          <a:prstGeom prst="rect">
            <a:avLst/>
          </a:prstGeom>
        </p:spPr>
        <p:txBody>
          <a:bodyPr wrap="square" lIns="226415" tIns="113207" rIns="226415" bIns="113207">
            <a:spAutoFit/>
          </a:bodyPr>
          <a:lstStyle/>
          <a:p>
            <a:pPr algn="ctr"/>
            <a:r>
              <a:rPr lang="ru-RU" sz="5900" b="1" dirty="0">
                <a:solidFill>
                  <a:srgbClr val="FF0000"/>
                </a:solidFill>
              </a:rPr>
              <a:t>79 633 700 </a:t>
            </a:r>
            <a:r>
              <a:rPr lang="ru-RU" b="1" dirty="0" smtClean="0">
                <a:solidFill>
                  <a:srgbClr val="FF0000"/>
                </a:solidFill>
              </a:rPr>
              <a:t>ГА</a:t>
            </a:r>
          </a:p>
          <a:p>
            <a:pPr algn="ctr"/>
            <a:r>
              <a:rPr lang="ru-RU" b="1" dirty="0">
                <a:solidFill>
                  <a:srgbClr val="70AD47">
                    <a:lumMod val="50000"/>
                  </a:srgbClr>
                </a:solidFill>
                <a:latin typeface="Calibri Light"/>
              </a:rPr>
              <a:t>ОБЩАЯ ПОСЕВНАЯ ПЛОЩАДЬ РОССИЙСКОЙ ФЕДЕРАЦИИ </a:t>
            </a:r>
          </a:p>
          <a:p>
            <a:pPr algn="ctr"/>
            <a:endParaRPr lang="ru-RU" b="1" dirty="0">
              <a:solidFill>
                <a:srgbClr val="70AD47">
                  <a:lumMod val="50000"/>
                </a:srgbClr>
              </a:solidFill>
              <a:latin typeface="Calibri Light"/>
            </a:endParaRPr>
          </a:p>
          <a:p>
            <a:pPr algn="ctr"/>
            <a:r>
              <a:rPr lang="ru-RU" sz="5900" b="1" dirty="0">
                <a:solidFill>
                  <a:srgbClr val="FF0000"/>
                </a:solidFill>
              </a:rPr>
              <a:t>22 700 </a:t>
            </a:r>
          </a:p>
          <a:p>
            <a:pPr algn="ctr"/>
            <a:r>
              <a:rPr lang="ru-RU" b="1" dirty="0">
                <a:solidFill>
                  <a:srgbClr val="70AD47">
                    <a:lumMod val="50000"/>
                  </a:srgbClr>
                </a:solidFill>
                <a:latin typeface="Calibri Light"/>
              </a:rPr>
              <a:t>СОРТООПЫТОВ В РАМКАХ ГОСЗАДАНИЯ</a:t>
            </a:r>
          </a:p>
          <a:p>
            <a:pPr algn="ctr"/>
            <a:endParaRPr lang="ru-RU" b="1" dirty="0">
              <a:solidFill>
                <a:srgbClr val="70AD47">
                  <a:lumMod val="50000"/>
                </a:srgbClr>
              </a:solidFill>
              <a:latin typeface="Calibri Light"/>
            </a:endParaRPr>
          </a:p>
          <a:p>
            <a:pPr algn="ctr"/>
            <a:r>
              <a:rPr lang="ru-RU" sz="6900" b="1" dirty="0">
                <a:solidFill>
                  <a:srgbClr val="FF0000"/>
                </a:solidFill>
              </a:rPr>
              <a:t>3 500 га</a:t>
            </a:r>
          </a:p>
          <a:p>
            <a:pPr algn="ctr"/>
            <a:r>
              <a:rPr lang="ru-RU" b="1" dirty="0">
                <a:solidFill>
                  <a:srgbClr val="70AD47">
                    <a:lumMod val="50000"/>
                  </a:srgbClr>
                </a:solidFill>
                <a:latin typeface="Calibri Light"/>
              </a:rPr>
              <a:t>ЭКВИВАЛЕНТ ОДНОГО СОРТООПЫТА</a:t>
            </a:r>
          </a:p>
          <a:p>
            <a:pPr algn="ctr"/>
            <a:endParaRPr lang="ru-RU" b="1" dirty="0">
              <a:solidFill>
                <a:srgbClr val="70AD47">
                  <a:lumMod val="50000"/>
                </a:srgbClr>
              </a:solidFill>
              <a:latin typeface="Calibri Light"/>
            </a:endParaRPr>
          </a:p>
        </p:txBody>
      </p:sp>
      <p:sp>
        <p:nvSpPr>
          <p:cNvPr id="19" name="AutoShape 3"/>
          <p:cNvSpPr>
            <a:spLocks noChangeArrowheads="1"/>
          </p:cNvSpPr>
          <p:nvPr/>
        </p:nvSpPr>
        <p:spPr bwMode="auto">
          <a:xfrm>
            <a:off x="569024" y="391262"/>
            <a:ext cx="23469600" cy="162811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lIns="226415" tIns="113207" rIns="226415" bIns="113207" anchor="ctr"/>
          <a:lstStyle/>
          <a:p>
            <a:pPr lvl="0" algn="ctr"/>
            <a:r>
              <a:rPr lang="ru-RU" b="1" kern="0" dirty="0">
                <a:solidFill>
                  <a:prstClr val="white"/>
                </a:solidFill>
              </a:rPr>
              <a:t>ПОСЕВНЫЕ ПЛОЩАДИ ОТДЕЛЬНЫХ КУЛЬТУР</a:t>
            </a:r>
          </a:p>
          <a:p>
            <a:pPr lvl="0" algn="ctr"/>
            <a:r>
              <a:rPr lang="ru-RU" b="1" kern="0" dirty="0">
                <a:solidFill>
                  <a:prstClr val="white"/>
                </a:solidFill>
              </a:rPr>
              <a:t> В ПРИВЯЗКЕ К СОРТООПЫТАМ</a:t>
            </a:r>
          </a:p>
        </p:txBody>
      </p:sp>
      <p:sp>
        <p:nvSpPr>
          <p:cNvPr id="22" name="Номер слайда 5"/>
          <p:cNvSpPr>
            <a:spLocks/>
          </p:cNvSpPr>
          <p:nvPr/>
        </p:nvSpPr>
        <p:spPr bwMode="auto">
          <a:xfrm>
            <a:off x="23139400" y="14756695"/>
            <a:ext cx="1274235" cy="321027"/>
          </a:xfrm>
          <a:prstGeom prst="rect">
            <a:avLst/>
          </a:prstGeom>
          <a:noFill/>
          <a:ln>
            <a:noFill/>
          </a:ln>
          <a:extLst/>
        </p:spPr>
        <p:txBody>
          <a:bodyPr lIns="226415" tIns="113207" rIns="226415" bIns="113207" anchor="ctr"/>
          <a:lstStyle/>
          <a:p>
            <a:pPr algn="ctr">
              <a:defRPr/>
            </a:pPr>
            <a:fld id="{65E43D22-DE62-454E-84D4-2135744B8566}" type="slidenum">
              <a:rPr lang="ru-RU" b="1">
                <a:solidFill>
                  <a:srgbClr val="006600"/>
                </a:solidFill>
              </a:rPr>
              <a:pPr algn="ctr">
                <a:defRPr/>
              </a:pPr>
              <a:t>11</a:t>
            </a:fld>
            <a:endParaRPr lang="ru-RU" b="1" dirty="0">
              <a:solidFill>
                <a:srgbClr val="006600"/>
              </a:solidFill>
            </a:endParaRPr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  <p:cxnSp>
        <p:nvCxnSpPr>
          <p:cNvPr id="26" name="Прямая соединительная линия 6"/>
          <p:cNvCxnSpPr>
            <a:cxnSpLocks noChangeShapeType="1"/>
          </p:cNvCxnSpPr>
          <p:nvPr/>
        </p:nvCxnSpPr>
        <p:spPr bwMode="auto">
          <a:xfrm>
            <a:off x="668897" y="14534447"/>
            <a:ext cx="23109699" cy="0"/>
          </a:xfrm>
          <a:prstGeom prst="line">
            <a:avLst/>
          </a:prstGeom>
          <a:noFill/>
          <a:ln w="9525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99" y="14602729"/>
            <a:ext cx="715571" cy="63727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2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 w="9525"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065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/>
          <p:cNvSpPr>
            <a:spLocks noChangeArrowheads="1"/>
          </p:cNvSpPr>
          <p:nvPr/>
        </p:nvSpPr>
        <p:spPr bwMode="auto">
          <a:xfrm>
            <a:off x="11963342" y="-383617"/>
            <a:ext cx="457316" cy="76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26415" tIns="113207" rIns="226415" bIns="113207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30723" name="Прямоугольник 1"/>
          <p:cNvSpPr>
            <a:spLocks noChangeArrowheads="1"/>
          </p:cNvSpPr>
          <p:nvPr/>
        </p:nvSpPr>
        <p:spPr bwMode="auto">
          <a:xfrm>
            <a:off x="118535" y="493889"/>
            <a:ext cx="18465800" cy="76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 alt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Диаграмм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961529"/>
              </p:ext>
            </p:extLst>
          </p:nvPr>
        </p:nvGraphicFramePr>
        <p:xfrm>
          <a:off x="790075" y="3648309"/>
          <a:ext cx="23050661" cy="11201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457200" y="47780"/>
            <a:ext cx="23469600" cy="182033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lIns="226415" tIns="113207" rIns="226415" bIns="113207" anchor="ctr"/>
          <a:lstStyle/>
          <a:p>
            <a:pPr algn="ctr"/>
            <a:r>
              <a:rPr lang="ru-RU" altLang="ru-RU" sz="5200" b="1" dirty="0">
                <a:solidFill>
                  <a:srgbClr val="FFFFFF"/>
                </a:solidFill>
                <a:cs typeface="Times New Roman" pitchFamily="18" charset="0"/>
              </a:rPr>
              <a:t>Динамика высева кондиционных по посевным качествам зерновых </a:t>
            </a:r>
          </a:p>
          <a:p>
            <a:pPr algn="ctr"/>
            <a:r>
              <a:rPr lang="ru-RU" altLang="ru-RU" sz="5200" b="1" dirty="0">
                <a:solidFill>
                  <a:srgbClr val="FFFFFF"/>
                </a:solidFill>
                <a:cs typeface="Times New Roman" pitchFamily="18" charset="0"/>
              </a:rPr>
              <a:t>в Российской Федерации в 2007-2018 гг., %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365168" y="14534448"/>
            <a:ext cx="24050512" cy="705553"/>
            <a:chOff x="136938" y="6540501"/>
            <a:chExt cx="9018942" cy="317499"/>
          </a:xfrm>
        </p:grpSpPr>
        <p:cxnSp>
          <p:nvCxnSpPr>
            <p:cNvPr id="13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8795518" y="6586998"/>
              <a:ext cx="242888" cy="249238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800000"/>
                </a:solidFill>
              </a:endParaRP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16" name="Номер слайда 5"/>
            <p:cNvSpPr>
              <a:spLocks/>
            </p:cNvSpPr>
            <p:nvPr/>
          </p:nvSpPr>
          <p:spPr bwMode="auto">
            <a:xfrm>
              <a:off x="8678043" y="6639845"/>
              <a:ext cx="477837" cy="144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fld id="{28770B14-2D29-4C66-B2AD-205C34CD5BC0}" type="slidenum">
                <a:rPr lang="ru-RU" b="1">
                  <a:solidFill>
                    <a:srgbClr val="006600"/>
                  </a:solidFill>
                </a:rPr>
                <a:pPr algn="ctr"/>
                <a:t>12</a:t>
              </a:fld>
              <a:endParaRPr lang="ru-RU" b="1" dirty="0">
                <a:solidFill>
                  <a:srgbClr val="006600"/>
                </a:solidFill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891" y="1868114"/>
            <a:ext cx="5376597" cy="2235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8276" y="1868112"/>
            <a:ext cx="5625683" cy="2399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13536922" y="4579663"/>
            <a:ext cx="9217037" cy="179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500" dirty="0"/>
              <a:t>В 2018 году </a:t>
            </a:r>
            <a:r>
              <a:rPr lang="ru-RU" sz="3500" dirty="0" err="1"/>
              <a:t>кондиционность</a:t>
            </a:r>
            <a:r>
              <a:rPr lang="ru-RU" sz="3500" dirty="0"/>
              <a:t> составила 98,9% по озимым культурам</a:t>
            </a:r>
            <a:r>
              <a:rPr lang="ru-RU" sz="3500" dirty="0" smtClean="0"/>
              <a:t>.</a:t>
            </a:r>
          </a:p>
          <a:p>
            <a:pPr algn="ctr"/>
            <a:r>
              <a:rPr lang="ru-RU" sz="3500" dirty="0" smtClean="0"/>
              <a:t>В 2019 году –  99,1%</a:t>
            </a:r>
            <a:endParaRPr lang="ru-RU" sz="3500" dirty="0"/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425898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3"/>
          <p:cNvSpPr>
            <a:spLocks noChangeArrowheads="1"/>
          </p:cNvSpPr>
          <p:nvPr/>
        </p:nvSpPr>
        <p:spPr bwMode="auto">
          <a:xfrm>
            <a:off x="254000" y="98779"/>
            <a:ext cx="23778635" cy="1815746"/>
          </a:xfrm>
          <a:prstGeom prst="roundRect">
            <a:avLst>
              <a:gd name="adj" fmla="val 25171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>
            <a:noFill/>
          </a:ln>
          <a:extLst/>
        </p:spPr>
        <p:txBody>
          <a:bodyPr lIns="226415" tIns="113207" rIns="226415" bIns="113207" anchor="ctr"/>
          <a:lstStyle/>
          <a:p>
            <a:pPr algn="ctr">
              <a:defRPr/>
            </a:pPr>
            <a:r>
              <a:rPr lang="ru-RU" altLang="ru-RU" sz="5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Селекционно</a:t>
            </a:r>
            <a:r>
              <a:rPr lang="ru-RU" altLang="ru-RU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-семеноводческие </a:t>
            </a:r>
            <a:r>
              <a:rPr lang="ru-RU" altLang="ru-RU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центры</a:t>
            </a:r>
            <a:endParaRPr lang="ru-RU" altLang="ru-RU" sz="5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365168" y="14534448"/>
            <a:ext cx="24050512" cy="705553"/>
            <a:chOff x="136938" y="6540501"/>
            <a:chExt cx="9018942" cy="317499"/>
          </a:xfrm>
        </p:grpSpPr>
        <p:cxnSp>
          <p:nvCxnSpPr>
            <p:cNvPr id="13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8795518" y="6586998"/>
              <a:ext cx="242888" cy="249238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800000"/>
                </a:solidFill>
                <a:latin typeface="+mj-lt"/>
              </a:endParaRP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16" name="Номер слайда 5"/>
            <p:cNvSpPr>
              <a:spLocks/>
            </p:cNvSpPr>
            <p:nvPr/>
          </p:nvSpPr>
          <p:spPr bwMode="auto">
            <a:xfrm>
              <a:off x="8678043" y="6639845"/>
              <a:ext cx="477837" cy="144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fld id="{28770B14-2D29-4C66-B2AD-205C34CD5BC0}" type="slidenum">
                <a:rPr lang="ru-RU" b="1">
                  <a:solidFill>
                    <a:srgbClr val="006600"/>
                  </a:solidFill>
                  <a:latin typeface="+mj-lt"/>
                </a:rPr>
                <a:pPr algn="ctr"/>
                <a:t>13</a:t>
              </a:fld>
              <a:endParaRPr lang="ru-RU" b="1" dirty="0">
                <a:solidFill>
                  <a:srgbClr val="006600"/>
                </a:solidFill>
                <a:latin typeface="+mj-lt"/>
              </a:endParaRPr>
            </a:p>
          </p:txBody>
        </p:sp>
      </p:grp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376438" y="1978732"/>
            <a:ext cx="22402128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целях улучшения материально-технической базы семеноводства в регионах построено и модернизировано 15 </a:t>
            </a:r>
            <a:r>
              <a:rPr lang="ru-RU" dirty="0" err="1"/>
              <a:t>селекционно</a:t>
            </a:r>
            <a:r>
              <a:rPr lang="ru-RU" dirty="0"/>
              <a:t>-семеноводческих </a:t>
            </a:r>
            <a:r>
              <a:rPr lang="ru-RU" dirty="0" smtClean="0"/>
              <a:t>центров</a:t>
            </a:r>
          </a:p>
          <a:p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том числе </a:t>
            </a:r>
            <a:r>
              <a:rPr lang="ru-RU" b="1" dirty="0"/>
              <a:t>в Омской области ССЦ АО «Нива»</a:t>
            </a:r>
            <a:r>
              <a:rPr lang="ru-RU" dirty="0"/>
              <a:t>  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/>
              <a:t>мощность ССЦ </a:t>
            </a:r>
            <a:r>
              <a:rPr lang="ru-RU" dirty="0" smtClean="0"/>
              <a:t> до </a:t>
            </a:r>
            <a:r>
              <a:rPr lang="ru-RU" dirty="0"/>
              <a:t>10,0 тыс. тонн в год, сметная стоимость объекта -  32,01 млн. </a:t>
            </a:r>
            <a:r>
              <a:rPr lang="ru-RU" dirty="0" err="1"/>
              <a:t>руб</a:t>
            </a:r>
            <a:r>
              <a:rPr lang="ru-RU" dirty="0"/>
              <a:t>, объем субсидий в 6,4 млн. рублей), основное направление  - выращивание зерновых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pPr indent="457200" algn="just"/>
            <a:r>
              <a:rPr lang="ru-RU" dirty="0" smtClean="0"/>
              <a:t>В </a:t>
            </a:r>
            <a:r>
              <a:rPr lang="ru-RU" dirty="0"/>
              <a:t>2019 году планируется ввод в эксплуатацию </a:t>
            </a:r>
            <a:r>
              <a:rPr lang="ru-RU" dirty="0" err="1"/>
              <a:t>селекционно</a:t>
            </a:r>
            <a:r>
              <a:rPr lang="ru-RU" dirty="0"/>
              <a:t>-семеноводческих центров</a:t>
            </a:r>
            <a:r>
              <a:rPr lang="ru-RU" dirty="0" smtClean="0"/>
              <a:t>: </a:t>
            </a:r>
            <a:endParaRPr lang="ru-RU" dirty="0"/>
          </a:p>
          <a:p>
            <a:pPr indent="457200" algn="just"/>
            <a:r>
              <a:rPr lang="ru-RU" b="1" dirty="0"/>
              <a:t>Республика Алтай </a:t>
            </a:r>
            <a:r>
              <a:rPr lang="ru-RU" dirty="0" smtClean="0"/>
              <a:t> </a:t>
            </a:r>
            <a:r>
              <a:rPr lang="ru-RU" dirty="0"/>
              <a:t>ИП ГКФХ Карякина Александра Фоминична </a:t>
            </a:r>
            <a:r>
              <a:rPr lang="ru-RU" sz="2800" dirty="0" smtClean="0"/>
              <a:t>(ССЦ </a:t>
            </a:r>
            <a:r>
              <a:rPr lang="ru-RU" sz="2800" dirty="0"/>
              <a:t>проектной мощностью 1000 т в </a:t>
            </a:r>
            <a:r>
              <a:rPr lang="ru-RU" sz="2800" dirty="0" smtClean="0"/>
              <a:t>сезон);</a:t>
            </a:r>
            <a:endParaRPr lang="ru-RU" sz="2800" dirty="0"/>
          </a:p>
          <a:p>
            <a:pPr indent="457200" algn="just"/>
            <a:r>
              <a:rPr lang="ru-RU" b="1" dirty="0"/>
              <a:t>Томская область</a:t>
            </a:r>
            <a:r>
              <a:rPr lang="ru-RU" dirty="0"/>
              <a:t> ООО «Колпаков» </a:t>
            </a:r>
            <a:r>
              <a:rPr lang="ru-RU" sz="2800" dirty="0" smtClean="0"/>
              <a:t>(ССЦ </a:t>
            </a:r>
            <a:r>
              <a:rPr lang="ru-RU" sz="2800" dirty="0"/>
              <a:t>проектной мощностью 1500 т в </a:t>
            </a:r>
            <a:r>
              <a:rPr lang="ru-RU" sz="2800" dirty="0" smtClean="0"/>
              <a:t>сезон).</a:t>
            </a:r>
          </a:p>
          <a:p>
            <a:pPr indent="457200" algn="just"/>
            <a:endParaRPr lang="ru-RU" sz="2800" dirty="0"/>
          </a:p>
          <a:p>
            <a:pPr indent="457200" algn="just"/>
            <a:endParaRPr lang="ru-RU" sz="2800" dirty="0"/>
          </a:p>
          <a:p>
            <a:pPr indent="457200" algn="just"/>
            <a:r>
              <a:rPr lang="ru-RU" dirty="0"/>
              <a:t>В настоящее время в рамках подпрограммы по картофелю реализуется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комплексные научно-технических проекты</a:t>
            </a:r>
            <a:r>
              <a:rPr lang="ru-RU" dirty="0"/>
              <a:t> в </a:t>
            </a:r>
            <a:r>
              <a:rPr lang="ru-RU" b="1" dirty="0"/>
              <a:t>25 субъектах Российской Федерации</a:t>
            </a:r>
            <a:r>
              <a:rPr lang="ru-RU" dirty="0"/>
              <a:t>, в том числе в Сибирском </a:t>
            </a:r>
            <a:r>
              <a:rPr lang="ru-RU" dirty="0" smtClean="0"/>
              <a:t>федеральном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884335"/>
              </p:ext>
            </p:extLst>
          </p:nvPr>
        </p:nvGraphicFramePr>
        <p:xfrm>
          <a:off x="2114550" y="9396147"/>
          <a:ext cx="21026898" cy="5047488"/>
        </p:xfrm>
        <a:graphic>
          <a:graphicData uri="http://schemas.openxmlformats.org/drawingml/2006/table">
            <a:tbl>
              <a:tblPr firstRow="1" firstCol="1" bandRow="1"/>
              <a:tblGrid>
                <a:gridCol w="10021420"/>
                <a:gridCol w="11005478"/>
              </a:tblGrid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Субъект РФ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Организация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Алтайский край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ООО «СоюзАгро»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Московская область, Алтайский край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ООО «Фермерское Хозяйство СеДеК»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Красноярский край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ООО «СХП «Дары Малиновки»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Иркутская область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СХ ПАО «</a:t>
                      </a:r>
                      <a:r>
                        <a:rPr lang="ru-RU" sz="32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Белореченское</a:t>
                      </a: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»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ООО «Теплично-парниковый комбинат «Элита-картофель»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Омская область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ООО «Колпаков»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Томская область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ЗАО СХП «Мичуринец» 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Новосибирская область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56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066800" y="162975"/>
            <a:ext cx="2225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Сертифицированные семеноводческие хозяйства в </a:t>
            </a:r>
          </a:p>
          <a:p>
            <a:r>
              <a:rPr lang="ru-RU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Сибирском федеральном округе </a:t>
            </a:r>
            <a:br>
              <a:rPr lang="ru-RU" sz="3200" b="1" dirty="0">
                <a:solidFill>
                  <a:prstClr val="black"/>
                </a:solidFill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по состоянию на </a:t>
            </a:r>
            <a:r>
              <a:rPr 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01</a:t>
            </a:r>
            <a:r>
              <a:rPr lang="ru-RU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.</a:t>
            </a:r>
            <a:r>
              <a:rPr lang="en-US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0</a:t>
            </a:r>
            <a:r>
              <a:rPr lang="ru-RU" sz="3200" b="1" dirty="0">
                <a:solidFill>
                  <a:prstClr val="black"/>
                </a:solidFill>
                <a:cs typeface="Times New Roman" panose="02020603050405020304" pitchFamily="18" charset="0"/>
              </a:rPr>
              <a:t>7.2019 г.</a:t>
            </a:r>
          </a:p>
        </p:txBody>
      </p:sp>
      <p:graphicFrame>
        <p:nvGraphicFramePr>
          <p:cNvPr id="4" name="Group 1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584628"/>
              </p:ext>
            </p:extLst>
          </p:nvPr>
        </p:nvGraphicFramePr>
        <p:xfrm>
          <a:off x="4127562" y="2172747"/>
          <a:ext cx="16128876" cy="9694888"/>
        </p:xfrm>
        <a:graphic>
          <a:graphicData uri="http://schemas.openxmlformats.org/drawingml/2006/table">
            <a:tbl>
              <a:tblPr/>
              <a:tblGrid>
                <a:gridCol w="9154746"/>
                <a:gridCol w="6974130"/>
              </a:tblGrid>
              <a:tr h="14273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ru-RU" sz="3200" b="1" u="none" strike="noStrike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Сибирский федеральный округ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60585" marR="605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Количество сертифицированных </a:t>
                      </a:r>
                      <a:r>
                        <a:rPr lang="ru-RU" sz="3200" b="1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хозяйств</a:t>
                      </a:r>
                      <a:endParaRPr lang="ru-RU" sz="3200" b="1" dirty="0">
                        <a:effectLst/>
                        <a:latin typeface="Calibri" panose="020F0502020204030204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585" marR="605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  <a:tr h="882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ctr"/>
                      <a:r>
                        <a:rPr lang="ru-RU" sz="3200" b="1" u="none" strike="noStrike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3200" b="1" u="none" strike="noStrike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по СФО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itchFamily="18" charset="0"/>
                        </a:rPr>
                        <a:t>110</a:t>
                      </a:r>
                      <a:endParaRPr lang="ru-RU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788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Республика Алтай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664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Республика Тыва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007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Республика Хакасия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Алтайский край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31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Красноярский край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12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Иркутская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20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Кемеровская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8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Новосибирская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19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Омская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15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Томская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299" name="Номер слайда 5"/>
          <p:cNvSpPr>
            <a:spLocks/>
          </p:cNvSpPr>
          <p:nvPr/>
        </p:nvSpPr>
        <p:spPr bwMode="auto">
          <a:xfrm>
            <a:off x="22855769" y="14746123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241" tIns="113121" rIns="226241" bIns="113121" anchor="ctr"/>
          <a:lstStyle/>
          <a:p>
            <a:pPr algn="ctr"/>
            <a:endParaRPr lang="ru-RU" altLang="ru-RU" sz="3000" b="1">
              <a:solidFill>
                <a:srgbClr val="0066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50839" y="12996494"/>
            <a:ext cx="19023185" cy="66748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ctr" defTabSz="912812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34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В Российской Федерации более 1000 семеноводческих хозяйств</a:t>
            </a:r>
            <a:endParaRPr kumimoji="0" lang="ru-RU" sz="34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37524816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485219" y="392261"/>
            <a:ext cx="2225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Оперативная информация по качеству семян яровых зерновых и зернобобовых </a:t>
            </a:r>
          </a:p>
          <a:p>
            <a:r>
              <a:rPr lang="ru-RU" sz="3200" b="1" dirty="0"/>
              <a:t> с/х культур высеянных в </a:t>
            </a:r>
            <a:r>
              <a:rPr lang="ru-RU" sz="3200" b="1" dirty="0" smtClean="0"/>
              <a:t>СФО </a:t>
            </a:r>
            <a:r>
              <a:rPr lang="ru-RU" sz="3200" b="1" dirty="0"/>
              <a:t>в </a:t>
            </a:r>
            <a:r>
              <a:rPr lang="ru-RU" sz="3200" b="1" dirty="0" smtClean="0"/>
              <a:t>2019 </a:t>
            </a:r>
            <a:r>
              <a:rPr lang="ru-RU" sz="3200" b="1" dirty="0"/>
              <a:t>году </a:t>
            </a:r>
          </a:p>
          <a:p>
            <a:r>
              <a:rPr lang="ru-RU" sz="3200" b="1" dirty="0"/>
              <a:t>(по состоянию на </a:t>
            </a:r>
            <a:r>
              <a:rPr lang="ru-RU" sz="3200" b="1" dirty="0" smtClean="0"/>
              <a:t>24.07.2019 </a:t>
            </a:r>
            <a:r>
              <a:rPr lang="ru-RU" sz="3200" b="1" dirty="0"/>
              <a:t>г. Данные ФГБУ «Россельхозцентр»)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435407"/>
              </p:ext>
            </p:extLst>
          </p:nvPr>
        </p:nvGraphicFramePr>
        <p:xfrm>
          <a:off x="914391" y="2069430"/>
          <a:ext cx="22821233" cy="1041620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860767"/>
                <a:gridCol w="2598821"/>
                <a:gridCol w="2534653"/>
                <a:gridCol w="2534653"/>
                <a:gridCol w="2534653"/>
                <a:gridCol w="2815388"/>
                <a:gridCol w="2471149"/>
                <a:gridCol w="2471149"/>
              </a:tblGrid>
              <a:tr h="91440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Субъект РФ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Высеяно всего, </a:t>
                      </a:r>
                      <a:r>
                        <a:rPr lang="ru-RU" sz="3200" b="1" u="none" strike="noStrike" dirty="0" err="1">
                          <a:effectLst/>
                          <a:latin typeface="Calibri" panose="020F0502020204030204" pitchFamily="34" charset="0"/>
                        </a:rPr>
                        <a:t>тыс.тонн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Категории, </a:t>
                      </a:r>
                      <a:r>
                        <a:rPr lang="ru-RU" sz="3200" b="1" u="none" strike="noStrike" dirty="0" err="1">
                          <a:effectLst/>
                          <a:latin typeface="Calibri" panose="020F0502020204030204" pitchFamily="34" charset="0"/>
                        </a:rPr>
                        <a:t>тыс.тонн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>
                          <a:effectLst/>
                          <a:latin typeface="Calibri" panose="020F0502020204030204" pitchFamily="34" charset="0"/>
                        </a:rPr>
                        <a:t>% ЭС+РС 1-4 к высеянным</a:t>
                      </a:r>
                      <a:endParaRPr lang="ru-RU" sz="32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 err="1" smtClean="0">
                          <a:effectLst/>
                          <a:latin typeface="Calibri" panose="020F0502020204030204" pitchFamily="34" charset="0"/>
                        </a:rPr>
                        <a:t>Кондиционность</a:t>
                      </a:r>
                      <a:r>
                        <a:rPr lang="ru-RU" sz="3200" b="1" u="none" strike="noStrike" dirty="0" smtClean="0">
                          <a:effectLst/>
                          <a:latin typeface="Calibri" panose="020F0502020204030204" pitchFamily="34" charset="0"/>
                        </a:rPr>
                        <a:t> в 2019  </a:t>
                      </a:r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 err="1" smtClean="0">
                          <a:effectLst/>
                          <a:latin typeface="Calibri" panose="020F0502020204030204" pitchFamily="34" charset="0"/>
                        </a:rPr>
                        <a:t>Кондиционность</a:t>
                      </a:r>
                      <a:r>
                        <a:rPr lang="ru-RU" sz="3200" b="1" i="0" u="none" strike="noStrike" baseline="0" dirty="0" smtClean="0">
                          <a:effectLst/>
                          <a:latin typeface="Calibri" panose="020F0502020204030204" pitchFamily="34" charset="0"/>
                        </a:rPr>
                        <a:t> в </a:t>
                      </a:r>
                      <a:r>
                        <a:rPr lang="ru-RU" sz="32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2018 %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0943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ЭС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РС1-4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ЭС + РС 1-4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69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Российская Федерация 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5502,7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627,6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3466,7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4094,4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74,4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96,7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94,9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1" u="none" strike="noStrike">
                          <a:effectLst/>
                          <a:latin typeface="Calibri" panose="020F0502020204030204" pitchFamily="34" charset="0"/>
                        </a:rPr>
                        <a:t>СФО</a:t>
                      </a:r>
                      <a:endParaRPr lang="ru-RU" sz="32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>
                          <a:effectLst/>
                          <a:latin typeface="Calibri" panose="020F0502020204030204" pitchFamily="34" charset="0"/>
                        </a:rPr>
                        <a:t>1675,9</a:t>
                      </a:r>
                      <a:endParaRPr lang="ru-RU" sz="32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>
                          <a:effectLst/>
                          <a:latin typeface="Calibri" panose="020F0502020204030204" pitchFamily="34" charset="0"/>
                        </a:rPr>
                        <a:t>187,1</a:t>
                      </a:r>
                      <a:endParaRPr lang="ru-RU" sz="32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1012,3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1199,5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71,6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95,6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92,8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Республика Алтай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9,5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0,8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0,4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1,2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12,5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80,2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52,0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Республика Тыва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5,8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0,2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5,4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5,6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96,9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17,9</a:t>
                      </a:r>
                      <a:endParaRPr lang="ru-RU" sz="3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Республика Хакасия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18,9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1,0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13,1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14,0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74,3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93,8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43,6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Алтайский край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484,1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34,7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285,2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319,9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66,1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98,8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98,7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Красноярский край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230,4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35,4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167,4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202,8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88,1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94,5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88,5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Иркутская область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128,4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32,2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53,5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85,7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66,7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88,7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88,4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Кемеровская область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121,8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8,6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49,1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57,6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47,3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82,0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65,4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Новосибирская область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278,2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28,9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132,2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161,1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57,9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97,3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96,3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Омская область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355,3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38,8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286,5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325,2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91,5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</a:tr>
              <a:tr h="696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Томская область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43,6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6,7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19,6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26,3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60,3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90,4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93,8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365168" y="14534448"/>
            <a:ext cx="24050512" cy="705553"/>
            <a:chOff x="136938" y="6540501"/>
            <a:chExt cx="9018942" cy="317499"/>
          </a:xfrm>
        </p:grpSpPr>
        <p:cxnSp>
          <p:nvCxnSpPr>
            <p:cNvPr id="13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8795518" y="6586998"/>
              <a:ext cx="242888" cy="249238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800000"/>
                </a:solidFill>
              </a:endParaRP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16" name="Номер слайда 5"/>
            <p:cNvSpPr>
              <a:spLocks/>
            </p:cNvSpPr>
            <p:nvPr/>
          </p:nvSpPr>
          <p:spPr bwMode="auto">
            <a:xfrm>
              <a:off x="8678043" y="6639845"/>
              <a:ext cx="477837" cy="144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fld id="{28770B14-2D29-4C66-B2AD-205C34CD5BC0}" type="slidenum">
                <a:rPr lang="ru-RU" b="1">
                  <a:solidFill>
                    <a:srgbClr val="006600"/>
                  </a:solidFill>
                </a:rPr>
                <a:pPr algn="ctr"/>
                <a:t>15</a:t>
              </a:fld>
              <a:endParaRPr lang="ru-RU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408970998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068878"/>
              </p:ext>
            </p:extLst>
          </p:nvPr>
        </p:nvGraphicFramePr>
        <p:xfrm>
          <a:off x="1080739" y="2926680"/>
          <a:ext cx="23004390" cy="805553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065868"/>
                <a:gridCol w="2520693"/>
                <a:gridCol w="2471748"/>
                <a:gridCol w="2471748"/>
                <a:gridCol w="2471748"/>
                <a:gridCol w="2594111"/>
                <a:gridCol w="2704237"/>
                <a:gridCol w="2704237"/>
              </a:tblGrid>
              <a:tr h="69199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Субъект РФ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Высеяно всего, </a:t>
                      </a:r>
                      <a:r>
                        <a:rPr lang="ru-RU" sz="3200" b="1" u="none" strike="noStrike" dirty="0" err="1">
                          <a:effectLst/>
                          <a:latin typeface="Calibri" panose="020F0502020204030204" pitchFamily="34" charset="0"/>
                        </a:rPr>
                        <a:t>тыс.тонн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Категории, </a:t>
                      </a:r>
                      <a:r>
                        <a:rPr lang="ru-RU" sz="3200" b="1" u="none" strike="noStrike" dirty="0" err="1">
                          <a:effectLst/>
                          <a:latin typeface="Calibri" panose="020F0502020204030204" pitchFamily="34" charset="0"/>
                        </a:rPr>
                        <a:t>тыс.тонн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% ЭС+РС 1-4 к высеянным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 err="1" smtClean="0">
                          <a:effectLst/>
                          <a:latin typeface="Calibri" panose="020F0502020204030204" pitchFamily="34" charset="0"/>
                        </a:rPr>
                        <a:t>Кондиционность</a:t>
                      </a:r>
                      <a:r>
                        <a:rPr lang="ru-RU" sz="3200" b="1" u="none" strike="noStrike" dirty="0" smtClean="0">
                          <a:effectLst/>
                          <a:latin typeface="Calibri" panose="020F0502020204030204" pitchFamily="34" charset="0"/>
                        </a:rPr>
                        <a:t> в 2019  </a:t>
                      </a:r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 err="1" smtClean="0">
                          <a:effectLst/>
                          <a:latin typeface="Calibri" panose="020F0502020204030204" pitchFamily="34" charset="0"/>
                        </a:rPr>
                        <a:t>Кондиционность</a:t>
                      </a:r>
                      <a:r>
                        <a:rPr lang="ru-RU" sz="3200" b="1" i="0" u="none" strike="noStrike" baseline="0" dirty="0" smtClean="0">
                          <a:effectLst/>
                          <a:latin typeface="Calibri" panose="020F0502020204030204" pitchFamily="34" charset="0"/>
                        </a:rPr>
                        <a:t> в </a:t>
                      </a:r>
                      <a:r>
                        <a:rPr lang="ru-RU" sz="32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2018 %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0865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ЭС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РС1-4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u="none" strike="noStrike" dirty="0">
                          <a:effectLst/>
                          <a:latin typeface="Calibri" panose="020F0502020204030204" pitchFamily="34" charset="0"/>
                        </a:rPr>
                        <a:t>ЭС + РС 1-4</a:t>
                      </a:r>
                      <a:endParaRPr lang="ru-RU" sz="32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1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Российская Федерация 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3670,2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552,9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2657,3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3210,1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87,5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99,1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98,9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</a:tr>
              <a:tr h="6919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1" u="none" strike="noStrike">
                          <a:effectLst/>
                          <a:latin typeface="Calibri" panose="020F0502020204030204" pitchFamily="34" charset="0"/>
                        </a:rPr>
                        <a:t>СФО</a:t>
                      </a:r>
                      <a:endParaRPr lang="ru-RU" sz="32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>
                          <a:effectLst/>
                          <a:latin typeface="Calibri" panose="020F0502020204030204" pitchFamily="34" charset="0"/>
                        </a:rPr>
                        <a:t>78,4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11,6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36,3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47,9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61,1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87,2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effectLst/>
                          <a:latin typeface="Calibri" panose="020F0502020204030204" pitchFamily="34" charset="0"/>
                        </a:rPr>
                        <a:t>86,1</a:t>
                      </a:r>
                    </a:p>
                  </a:txBody>
                  <a:tcPr marL="9525" marR="9525" marT="9525" marB="0" anchor="ctr"/>
                </a:tc>
              </a:tr>
              <a:tr h="6919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Алтайский край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43,6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5,1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24,3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29,5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67,6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99,9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94,0</a:t>
                      </a:r>
                    </a:p>
                  </a:txBody>
                  <a:tcPr marL="9525" marR="9525" marT="9525" marB="0" anchor="ctr"/>
                </a:tc>
              </a:tr>
              <a:tr h="6919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Красноярский край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1,2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1,1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42,9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56,7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80,2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919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Иркутская область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0,7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10,4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52,1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90,0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919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Кемеровская область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13,5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1,4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4,6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44,5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51,8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58,1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919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Новосибирская область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9,5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2,7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2,4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5,1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53,4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94,7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86,5</a:t>
                      </a:r>
                    </a:p>
                  </a:txBody>
                  <a:tcPr marL="9525" marR="9525" marT="9525" marB="0" anchor="ctr"/>
                </a:tc>
              </a:tr>
              <a:tr h="6919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>
                          <a:effectLst/>
                          <a:latin typeface="Calibri" panose="020F0502020204030204" pitchFamily="34" charset="0"/>
                        </a:rPr>
                        <a:t>Омская область</a:t>
                      </a:r>
                      <a:endParaRPr lang="ru-RU" sz="3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2,8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0,6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1,8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2,4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84,3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</a:tr>
              <a:tr h="6919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u="none" strike="noStrike" dirty="0">
                          <a:effectLst/>
                          <a:latin typeface="Calibri" panose="020F0502020204030204" pitchFamily="34" charset="0"/>
                        </a:rPr>
                        <a:t>Томская область</a:t>
                      </a:r>
                      <a:endParaRPr lang="ru-RU" sz="3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2,8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2,1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2,6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90,3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effectLst/>
                          <a:latin typeface="Calibri" panose="020F0502020204030204" pitchFamily="34" charset="0"/>
                        </a:rPr>
                        <a:t>99,4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83367" y="123315"/>
            <a:ext cx="2225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Заключительная информация </a:t>
            </a:r>
            <a:r>
              <a:rPr lang="ru-RU" sz="3200" b="1" dirty="0"/>
              <a:t>по качеству </a:t>
            </a:r>
            <a:r>
              <a:rPr lang="ru-RU" sz="3200" b="1" dirty="0" smtClean="0"/>
              <a:t>семян </a:t>
            </a:r>
          </a:p>
          <a:p>
            <a:r>
              <a:rPr lang="ru-RU" sz="3200" b="1" dirty="0" smtClean="0"/>
              <a:t>озимых с/х </a:t>
            </a:r>
            <a:r>
              <a:rPr lang="ru-RU" sz="3200" b="1" dirty="0"/>
              <a:t>культур высеянных в </a:t>
            </a:r>
            <a:r>
              <a:rPr lang="ru-RU" sz="3200" b="1" dirty="0" smtClean="0"/>
              <a:t>СФО под урожай 2019 года </a:t>
            </a:r>
            <a:endParaRPr lang="ru-RU" sz="3200" b="1" dirty="0"/>
          </a:p>
          <a:p>
            <a:r>
              <a:rPr lang="ru-RU" sz="3200" b="1" dirty="0" smtClean="0"/>
              <a:t>(Данные </a:t>
            </a:r>
            <a:r>
              <a:rPr lang="ru-RU" sz="3200" b="1" dirty="0"/>
              <a:t>ФГБУ «Россельхозцентр»)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365168" y="14534448"/>
            <a:ext cx="24050512" cy="705553"/>
            <a:chOff x="136938" y="6540501"/>
            <a:chExt cx="9018942" cy="317499"/>
          </a:xfrm>
        </p:grpSpPr>
        <p:cxnSp>
          <p:nvCxnSpPr>
            <p:cNvPr id="12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" name="Oval 8"/>
            <p:cNvSpPr>
              <a:spLocks noChangeArrowheads="1"/>
            </p:cNvSpPr>
            <p:nvPr/>
          </p:nvSpPr>
          <p:spPr bwMode="auto">
            <a:xfrm>
              <a:off x="8795518" y="6586998"/>
              <a:ext cx="242888" cy="249238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800000"/>
                </a:solidFill>
              </a:endParaRPr>
            </a:p>
          </p:txBody>
        </p:sp>
        <p:pic>
          <p:nvPicPr>
            <p:cNvPr id="14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15" name="Номер слайда 5"/>
            <p:cNvSpPr>
              <a:spLocks/>
            </p:cNvSpPr>
            <p:nvPr/>
          </p:nvSpPr>
          <p:spPr bwMode="auto">
            <a:xfrm>
              <a:off x="8678043" y="6639845"/>
              <a:ext cx="477837" cy="144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fld id="{28770B14-2D29-4C66-B2AD-205C34CD5BC0}" type="slidenum">
                <a:rPr lang="ru-RU" b="1">
                  <a:solidFill>
                    <a:srgbClr val="006600"/>
                  </a:solidFill>
                </a:rPr>
                <a:pPr algn="ctr"/>
                <a:t>16</a:t>
              </a:fld>
              <a:endParaRPr lang="ru-RU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34545986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066800" y="162975"/>
            <a:ext cx="22250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/>
              <a:t>Доля высеянных </a:t>
            </a:r>
            <a:r>
              <a:rPr lang="ru-RU" sz="3000" b="1" dirty="0" smtClean="0"/>
              <a:t>семян несортовых и не включенных в Реестр, </a:t>
            </a:r>
          </a:p>
          <a:p>
            <a:r>
              <a:rPr lang="ru-RU" sz="3000" b="1" dirty="0" smtClean="0"/>
              <a:t>нерайонированных сортов по Сибирскому федеральному округу, % </a:t>
            </a:r>
            <a:endParaRPr lang="ru-RU" sz="3000" b="1" dirty="0"/>
          </a:p>
          <a:p>
            <a:r>
              <a:rPr lang="ru-RU" sz="3000" b="1" dirty="0" smtClean="0"/>
              <a:t> </a:t>
            </a:r>
            <a:r>
              <a:rPr lang="ru-RU" sz="3000" b="1" dirty="0"/>
              <a:t>(по данным ФГБУ </a:t>
            </a:r>
            <a:r>
              <a:rPr lang="ru-RU" sz="3000" b="1" dirty="0" smtClean="0"/>
              <a:t>«Россельхозцентр» за 2018 </a:t>
            </a:r>
            <a:r>
              <a:rPr lang="ru-RU" sz="3000" b="1" dirty="0"/>
              <a:t>год)</a:t>
            </a:r>
          </a:p>
        </p:txBody>
      </p:sp>
      <p:graphicFrame>
        <p:nvGraphicFramePr>
          <p:cNvPr id="4" name="Group 1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49161"/>
              </p:ext>
            </p:extLst>
          </p:nvPr>
        </p:nvGraphicFramePr>
        <p:xfrm>
          <a:off x="366183" y="1677243"/>
          <a:ext cx="23522514" cy="12714104"/>
        </p:xfrm>
        <a:graphic>
          <a:graphicData uri="http://schemas.openxmlformats.org/drawingml/2006/table">
            <a:tbl>
              <a:tblPr/>
              <a:tblGrid>
                <a:gridCol w="4377267"/>
                <a:gridCol w="3016593"/>
                <a:gridCol w="3012732"/>
                <a:gridCol w="2514600"/>
                <a:gridCol w="3800475"/>
                <a:gridCol w="3000375"/>
                <a:gridCol w="3800472"/>
              </a:tblGrid>
              <a:tr h="142738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Субъект РФ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Пшеница яровая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Овес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Горох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  <a:tr h="142738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несортовых и не включенных в Реестр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нерайонированных сортов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несортовых и не включенных в Реестр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нерайонированных сортов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несортовых и не включенных в Реестр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нерайонированных сортов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  <a:tr h="6847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Российская Федерация 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13,8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19,0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24,7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30,1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26,8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6425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СФО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33,3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52,2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788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Республика Алтай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87,3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100,0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664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Республика Тыва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39,6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</a:t>
                      </a:r>
                      <a:endParaRPr lang="ru-RU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0,0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Arial" charset="0"/>
                        <a:cs typeface="Calibri" pitchFamily="34" charset="0"/>
                      </a:endParaRP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2007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Республика Хакасия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20,3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64,7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Алтайский край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47,1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41,9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Красноярский край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14,7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28,9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Иркутская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16,0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26,0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Кемеровская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55,2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90,4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Новосибирская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38,4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69,5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Омская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0,8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43,5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34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Томская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31,1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Arial" charset="0"/>
                          <a:cs typeface="Calibri" pitchFamily="34" charset="0"/>
                        </a:rPr>
                        <a:t>90,9</a:t>
                      </a:r>
                    </a:p>
                  </a:txBody>
                  <a:tcPr marL="95997" marR="9599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6299" name="Номер слайда 5"/>
          <p:cNvSpPr>
            <a:spLocks/>
          </p:cNvSpPr>
          <p:nvPr/>
        </p:nvSpPr>
        <p:spPr bwMode="auto">
          <a:xfrm>
            <a:off x="22855769" y="14746123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241" tIns="113121" rIns="226241" bIns="113121" anchor="ctr"/>
          <a:lstStyle/>
          <a:p>
            <a:pPr algn="ctr"/>
            <a:endParaRPr lang="ru-RU" altLang="ru-RU" sz="3000" b="1">
              <a:solidFill>
                <a:srgbClr val="006600"/>
              </a:solidFill>
              <a:latin typeface="Calibri" pitchFamily="34" charset="0"/>
              <a:cs typeface="Arial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65168" y="14534448"/>
            <a:ext cx="24050512" cy="705553"/>
            <a:chOff x="136938" y="6540501"/>
            <a:chExt cx="9018942" cy="317499"/>
          </a:xfrm>
        </p:grpSpPr>
        <p:cxnSp>
          <p:nvCxnSpPr>
            <p:cNvPr id="13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8795518" y="6586998"/>
              <a:ext cx="242888" cy="249238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800000"/>
                </a:solidFill>
              </a:endParaRP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16" name="Номер слайда 5"/>
            <p:cNvSpPr>
              <a:spLocks/>
            </p:cNvSpPr>
            <p:nvPr/>
          </p:nvSpPr>
          <p:spPr bwMode="auto">
            <a:xfrm>
              <a:off x="8678043" y="6639845"/>
              <a:ext cx="477837" cy="144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fld id="{28770B14-2D29-4C66-B2AD-205C34CD5BC0}" type="slidenum">
                <a:rPr lang="ru-RU" b="1">
                  <a:solidFill>
                    <a:srgbClr val="006600"/>
                  </a:solidFill>
                </a:rPr>
                <a:pPr algn="ctr"/>
                <a:t>17</a:t>
              </a:fld>
              <a:endParaRPr lang="ru-RU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985015" y="14506223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19686515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911642" y="346236"/>
            <a:ext cx="188895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hangingPunct="1"/>
            <a:r>
              <a:rPr lang="ru-RU" altLang="ja-JP" sz="3600" b="1" kern="1200" dirty="0" smtClean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Распределение доли сортовых семян отечественной </a:t>
            </a:r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и </a:t>
            </a:r>
            <a:r>
              <a:rPr lang="ru-RU" altLang="ja-JP" sz="3600" b="1" kern="1200" dirty="0" smtClean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иностранной селекции </a:t>
            </a:r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сортов с/х культур высеянных в </a:t>
            </a:r>
            <a:r>
              <a:rPr lang="ru-RU" altLang="ja-JP" sz="3600" b="1" kern="1200" dirty="0" smtClean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Сибирском Федеральном округе в </a:t>
            </a:r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2018 г., % </a:t>
            </a:r>
          </a:p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(Данные ФГБУ «Россельхозцентр»)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9076552"/>
              </p:ext>
            </p:extLst>
          </p:nvPr>
        </p:nvGraphicFramePr>
        <p:xfrm>
          <a:off x="3777917" y="2743201"/>
          <a:ext cx="18023306" cy="10419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970810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911642" y="346236"/>
            <a:ext cx="188895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Сорта – лидеры </a:t>
            </a:r>
            <a:r>
              <a:rPr lang="ru-RU" altLang="ja-JP" sz="3600" b="1" kern="1200" dirty="0" smtClean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яровой пшеницы </a:t>
            </a:r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по объемам высева в </a:t>
            </a:r>
          </a:p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Сибирском федеральном округе в 2018 году (тонн) </a:t>
            </a:r>
          </a:p>
          <a:p>
            <a:pPr lvl="0" defTabSz="914400" hangingPunct="1"/>
            <a:r>
              <a:rPr lang="ru-RU" altLang="ja-JP" sz="3600" b="1" kern="1200" dirty="0" smtClean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(</a:t>
            </a:r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Данные ФГБУ «Россельхозцентр»)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1142606"/>
              </p:ext>
            </p:extLst>
          </p:nvPr>
        </p:nvGraphicFramePr>
        <p:xfrm>
          <a:off x="2334126" y="2505163"/>
          <a:ext cx="19202400" cy="10152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0953750" y="2376460"/>
            <a:ext cx="12192000" cy="17081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Рекомендую хозяйствам региона обратить внимание на используемые старые селекционные достижения 90-х годов.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182225" y="4296013"/>
            <a:ext cx="12192000" cy="278537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В настоящее время, в </a:t>
            </a:r>
            <a:r>
              <a:rPr lang="ru-RU" dirty="0" smtClean="0"/>
              <a:t>Государственный реестр </a:t>
            </a:r>
            <a:r>
              <a:rPr lang="ru-RU" dirty="0"/>
              <a:t>включены новые сорта Омская 42 (ФГБНУ «Омский АНЦ») и Новосибирская 41 (ФГБНУ «ФИЦ </a:t>
            </a:r>
            <a:r>
              <a:rPr lang="ru-RU" dirty="0" err="1"/>
              <a:t>ИЦиГ</a:t>
            </a:r>
            <a:r>
              <a:rPr lang="ru-RU" dirty="0"/>
              <a:t> Сибирское отделение РАН») с потенциалом урожайности 50-60 ц/га.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3600450" y="11229975"/>
            <a:ext cx="2257425" cy="2143125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13182600" y="11510962"/>
            <a:ext cx="2257425" cy="2143125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05433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911642" y="346236"/>
            <a:ext cx="188895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Сорта – лидеры </a:t>
            </a:r>
            <a:r>
              <a:rPr lang="ru-RU" altLang="ja-JP" sz="3600" b="1" kern="1200" dirty="0" smtClean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овса </a:t>
            </a:r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по объемам высева в </a:t>
            </a:r>
          </a:p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Сибирском федеральном округе в 2018 году (тонн) </a:t>
            </a:r>
          </a:p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(Данные ФГБУ «Россельхозцентр»)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6279540"/>
              </p:ext>
            </p:extLst>
          </p:nvPr>
        </p:nvGraphicFramePr>
        <p:xfrm>
          <a:off x="1817893" y="2505163"/>
          <a:ext cx="20748213" cy="962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2" name="Прямая со стрелкой 11"/>
          <p:cNvCxnSpPr/>
          <p:nvPr/>
        </p:nvCxnSpPr>
        <p:spPr>
          <a:xfrm flipV="1">
            <a:off x="1343025" y="10858500"/>
            <a:ext cx="2257425" cy="2143125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12944475" y="12301537"/>
            <a:ext cx="2257425" cy="2143125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17716500" y="11630025"/>
            <a:ext cx="2257425" cy="2143125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1353800" y="3022595"/>
            <a:ext cx="12192000" cy="17081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По сортам овса заслуживает внимание новые сорта: </a:t>
            </a:r>
            <a:r>
              <a:rPr lang="ru-RU" b="1" dirty="0"/>
              <a:t>Факел и Уран </a:t>
            </a:r>
            <a:r>
              <a:rPr lang="ru-RU" dirty="0"/>
              <a:t>(ФГБНУ «Омский АНЦ») обеспечивающих урожайности 60 ц/га.</a:t>
            </a:r>
          </a:p>
        </p:txBody>
      </p:sp>
    </p:spTree>
    <p:extLst>
      <p:ext uri="{BB962C8B-B14F-4D97-AF65-F5344CB8AC3E}">
        <p14:creationId xmlns:p14="http://schemas.microsoft.com/office/powerpoint/2010/main" val="33340789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2911642" y="346236"/>
            <a:ext cx="188895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Сорта – лидеры </a:t>
            </a:r>
            <a:r>
              <a:rPr lang="ru-RU" altLang="ja-JP" sz="3600" b="1" kern="1200" dirty="0" smtClean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гороха </a:t>
            </a:r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по объемам высева в </a:t>
            </a:r>
          </a:p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Сибирском федеральном округе в 2018 году (тонн) </a:t>
            </a:r>
          </a:p>
          <a:p>
            <a:pPr lvl="0" defTabSz="914400" hangingPunct="1"/>
            <a:r>
              <a:rPr lang="ru-RU" altLang="ja-JP" sz="3600" b="1" kern="1200" dirty="0">
                <a:solidFill>
                  <a:schemeClr val="tx1"/>
                </a:solidFill>
                <a:latin typeface="Calibri"/>
                <a:ea typeface="ＭＳ Ｐゴシック" panose="020B0600070205080204" pitchFamily="34" charset="-128"/>
                <a:cs typeface="Times New Roman" pitchFamily="18" charset="0"/>
              </a:rPr>
              <a:t>(Данные ФГБУ «Россельхозцентр»)</a:t>
            </a:r>
          </a:p>
        </p:txBody>
      </p:sp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0423544"/>
              </p:ext>
            </p:extLst>
          </p:nvPr>
        </p:nvGraphicFramePr>
        <p:xfrm>
          <a:off x="2987841" y="2572274"/>
          <a:ext cx="19872159" cy="11020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9" name="Прямая со стрелкой 8"/>
          <p:cNvCxnSpPr/>
          <p:nvPr/>
        </p:nvCxnSpPr>
        <p:spPr>
          <a:xfrm flipV="1">
            <a:off x="18373725" y="12030075"/>
            <a:ext cx="2257425" cy="2143125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914400" y="12630150"/>
            <a:ext cx="2257425" cy="2143125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0296525" y="3124766"/>
            <a:ext cx="1327785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Из сортов гороха следует выделить новый сорт </a:t>
            </a:r>
            <a:r>
              <a:rPr lang="ru-RU" b="1" dirty="0"/>
              <a:t>Томас  </a:t>
            </a:r>
            <a:r>
              <a:rPr lang="ru-RU" dirty="0"/>
              <a:t>(ФГБНУ «ФИЦ Тюменский НЦ Сибирского отделения РАН») с потенциалом урожайности в </a:t>
            </a:r>
            <a:r>
              <a:rPr lang="ru-RU" dirty="0" smtClean="0"/>
              <a:t>СФО 50 </a:t>
            </a:r>
            <a:r>
              <a:rPr lang="ru-RU" dirty="0"/>
              <a:t>и более ц/га.</a:t>
            </a:r>
          </a:p>
        </p:txBody>
      </p:sp>
    </p:spTree>
    <p:extLst>
      <p:ext uri="{BB962C8B-B14F-4D97-AF65-F5344CB8AC3E}">
        <p14:creationId xmlns:p14="http://schemas.microsoft.com/office/powerpoint/2010/main" val="133257994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val 8"/>
          <p:cNvSpPr>
            <a:spLocks noChangeArrowheads="1"/>
          </p:cNvSpPr>
          <p:nvPr/>
        </p:nvSpPr>
        <p:spPr bwMode="auto">
          <a:xfrm>
            <a:off x="23454715" y="14637773"/>
            <a:ext cx="647701" cy="553862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/>
            <a:endParaRPr lang="ru-RU" b="1">
              <a:solidFill>
                <a:srgbClr val="80000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264355" y="1505189"/>
            <a:ext cx="18965333" cy="0"/>
          </a:xfrm>
          <a:prstGeom prst="line">
            <a:avLst/>
          </a:prstGeom>
          <a:ln w="31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1264359" y="4545440"/>
            <a:ext cx="21580291" cy="136707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337148" y="9037179"/>
            <a:ext cx="21580291" cy="3816491"/>
          </a:xfrm>
          <a:prstGeom prst="rect">
            <a:avLst/>
          </a:prstGeom>
          <a:pattFill prst="ltUpDiag">
            <a:fgClr>
              <a:srgbClr val="D7C5A9"/>
            </a:fgClr>
            <a:bgClr>
              <a:schemeClr val="bg1"/>
            </a:bgClr>
          </a:pattFill>
          <a:ln w="19050">
            <a:noFill/>
            <a:prstDash val="sysDot"/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6415" tIns="113207" rIns="226415" bIns="11320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/>
          </a:p>
        </p:txBody>
      </p:sp>
      <p:pic>
        <p:nvPicPr>
          <p:cNvPr id="16" name="Picture 24" descr="пшеница,рожь,скотоводство,поля,фермы,пекарн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157" y="9694318"/>
            <a:ext cx="2208000" cy="1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093499" y="11685361"/>
            <a:ext cx="6587317" cy="690290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/>
              <a:t>Импорт</a:t>
            </a:r>
            <a:r>
              <a:rPr lang="en-US" sz="3000" b="1" dirty="0"/>
              <a:t>/</a:t>
            </a:r>
            <a:r>
              <a:rPr lang="ru-RU" sz="3000" b="1" dirty="0"/>
              <a:t>Производство</a:t>
            </a:r>
          </a:p>
        </p:txBody>
      </p:sp>
      <p:pic>
        <p:nvPicPr>
          <p:cNvPr id="20" name="Picture 24" descr="пшеница,рожь,скотоводство,поля,фермы,пекарн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9536" y="9694318"/>
            <a:ext cx="2208000" cy="1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9114227" y="11665130"/>
            <a:ext cx="6587317" cy="690290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/>
              <a:t>Выдача документов на партию</a:t>
            </a:r>
          </a:p>
        </p:txBody>
      </p:sp>
      <p:pic>
        <p:nvPicPr>
          <p:cNvPr id="23" name="Picture 24" descr="пшеница,рожь,скотоводство,поля,фермы,пекарн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059" y="9699367"/>
            <a:ext cx="2208000" cy="1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3858400" y="11690410"/>
            <a:ext cx="6587317" cy="1151955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/>
              <a:t>Реализация</a:t>
            </a:r>
            <a:r>
              <a:rPr lang="en-US" sz="3000" b="1" dirty="0"/>
              <a:t>/</a:t>
            </a:r>
            <a:endParaRPr lang="ru-RU" sz="3000" b="1" dirty="0"/>
          </a:p>
          <a:p>
            <a:pPr algn="ctr"/>
            <a:r>
              <a:rPr lang="ru-RU" sz="3000" b="1" dirty="0"/>
              <a:t>Экспорт</a:t>
            </a:r>
          </a:p>
        </p:txBody>
      </p:sp>
      <p:pic>
        <p:nvPicPr>
          <p:cNvPr id="25" name="Picture 24" descr="пшеница,рожь,скотоводство,поля,фермы,пекарн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9163" y="9674087"/>
            <a:ext cx="2208000" cy="1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7649504" y="11665130"/>
            <a:ext cx="6587317" cy="1151955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/>
              <a:t>Использование</a:t>
            </a:r>
            <a:r>
              <a:rPr lang="en-US" sz="3000" b="1" dirty="0"/>
              <a:t>/</a:t>
            </a:r>
          </a:p>
          <a:p>
            <a:pPr algn="ctr"/>
            <a:r>
              <a:rPr lang="ru-RU" sz="3000" b="1" dirty="0"/>
              <a:t>Списание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55855" y="10281141"/>
            <a:ext cx="3712957" cy="1459731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r>
              <a:rPr lang="ru-RU" sz="4000" b="1" i="1" dirty="0"/>
              <a:t>Основные операции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337148" y="5644846"/>
            <a:ext cx="21580291" cy="2968153"/>
          </a:xfrm>
          <a:prstGeom prst="rect">
            <a:avLst/>
          </a:prstGeom>
          <a:pattFill prst="openDmnd">
            <a:fgClr>
              <a:srgbClr val="D7C5A9"/>
            </a:fgClr>
            <a:bgClr>
              <a:schemeClr val="bg1"/>
            </a:bgClr>
          </a:pattFill>
          <a:ln w="19050">
            <a:noFill/>
            <a:prstDash val="sysDot"/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6415" tIns="113207" rIns="226415" bIns="11320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1883064" y="6388183"/>
            <a:ext cx="4012768" cy="1459731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r>
              <a:rPr lang="ru-RU" sz="4000" b="1" i="1" dirty="0"/>
              <a:t>Электронные документы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821" y="6593828"/>
            <a:ext cx="1003461" cy="1031042"/>
          </a:xfrm>
          <a:prstGeom prst="rect">
            <a:avLst/>
          </a:prstGeom>
        </p:spPr>
      </p:pic>
      <p:cxnSp>
        <p:nvCxnSpPr>
          <p:cNvPr id="28" name="Прямая со стрелкой 55"/>
          <p:cNvCxnSpPr/>
          <p:nvPr/>
        </p:nvCxnSpPr>
        <p:spPr>
          <a:xfrm flipV="1">
            <a:off x="7373284" y="4822210"/>
            <a:ext cx="13875" cy="1438002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prstDash val="sysDot"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232139" y="7587077"/>
            <a:ext cx="6587317" cy="1151955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Информация о производстве</a:t>
            </a:r>
            <a:r>
              <a:rPr lang="en-US" sz="3000" b="1" dirty="0">
                <a:solidFill>
                  <a:schemeClr val="accent2">
                    <a:lumMod val="75000"/>
                  </a:schemeClr>
                </a:solidFill>
              </a:rPr>
              <a:t>/</a:t>
            </a:r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импорте партии</a:t>
            </a: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424" y="5537366"/>
            <a:ext cx="1003461" cy="1031042"/>
          </a:xfrm>
          <a:prstGeom prst="rect">
            <a:avLst/>
          </a:prstGeom>
        </p:spPr>
      </p:pic>
      <p:cxnSp>
        <p:nvCxnSpPr>
          <p:cNvPr id="36" name="Прямая со стрелкой 55"/>
          <p:cNvCxnSpPr/>
          <p:nvPr/>
        </p:nvCxnSpPr>
        <p:spPr>
          <a:xfrm flipV="1">
            <a:off x="11855885" y="4666756"/>
            <a:ext cx="0" cy="65831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prstDash val="sysDot"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8714742" y="6530615"/>
            <a:ext cx="6587317" cy="1613620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Информация о присвоении номера партии и выдачи регистрационных документов</a:t>
            </a: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1688" y="6540848"/>
            <a:ext cx="1003461" cy="1031042"/>
          </a:xfrm>
          <a:prstGeom prst="rect">
            <a:avLst/>
          </a:prstGeom>
        </p:spPr>
      </p:pic>
      <p:cxnSp>
        <p:nvCxnSpPr>
          <p:cNvPr id="40" name="Прямая со стрелкой 55"/>
          <p:cNvCxnSpPr/>
          <p:nvPr/>
        </p:nvCxnSpPr>
        <p:spPr>
          <a:xfrm flipV="1">
            <a:off x="16963151" y="4769230"/>
            <a:ext cx="13875" cy="1438002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prstDash val="sysDot"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13822006" y="7534097"/>
            <a:ext cx="6587317" cy="1151955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Информация о реализации</a:t>
            </a:r>
            <a:r>
              <a:rPr lang="en-US" sz="3000" b="1" dirty="0">
                <a:solidFill>
                  <a:schemeClr val="accent2">
                    <a:lumMod val="75000"/>
                  </a:schemeClr>
                </a:solidFill>
              </a:rPr>
              <a:t>/</a:t>
            </a:r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экспорте партии</a:t>
            </a: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0819" y="5519412"/>
            <a:ext cx="1003461" cy="1031042"/>
          </a:xfrm>
          <a:prstGeom prst="rect">
            <a:avLst/>
          </a:prstGeom>
        </p:spPr>
      </p:pic>
      <p:cxnSp>
        <p:nvCxnSpPr>
          <p:cNvPr id="46" name="Прямая со стрелкой 55"/>
          <p:cNvCxnSpPr/>
          <p:nvPr/>
        </p:nvCxnSpPr>
        <p:spPr>
          <a:xfrm flipV="1">
            <a:off x="20572280" y="4648802"/>
            <a:ext cx="0" cy="65831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prstDash val="sysDot"/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7431136" y="6512661"/>
            <a:ext cx="6587317" cy="1613620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Информация об использовании</a:t>
            </a:r>
            <a:r>
              <a:rPr lang="en-US" sz="3000" b="1" dirty="0">
                <a:solidFill>
                  <a:schemeClr val="accent2">
                    <a:lumMod val="75000"/>
                  </a:schemeClr>
                </a:solidFill>
              </a:rPr>
              <a:t>/</a:t>
            </a:r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списании </a:t>
            </a:r>
          </a:p>
          <a:p>
            <a:pPr algn="ctr"/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партии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805945" y="2329370"/>
            <a:ext cx="5115875" cy="1459731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r>
              <a:rPr lang="ru-RU" sz="4000" b="1" i="1" dirty="0"/>
              <a:t>ФГИС Семеноводство</a:t>
            </a:r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629" y="1774189"/>
            <a:ext cx="1874336" cy="2080000"/>
          </a:xfrm>
          <a:prstGeom prst="rect">
            <a:avLst/>
          </a:prstGeom>
        </p:spPr>
      </p:pic>
      <p:pic>
        <p:nvPicPr>
          <p:cNvPr id="1030" name="Picture 6" descr="анализ,документ,поис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7651" y="1774189"/>
            <a:ext cx="2496000" cy="2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лькулятор,счета,бизнес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5885" y="1806551"/>
            <a:ext cx="2496000" cy="2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5454352" y="3860833"/>
            <a:ext cx="4142891" cy="690290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Хранение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0747022" y="3872877"/>
            <a:ext cx="4840373" cy="690290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Вычисление остатка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7226207" y="3884519"/>
            <a:ext cx="4820957" cy="1151955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pPr algn="ctr"/>
            <a:r>
              <a:rPr lang="ru-RU" sz="3000" b="1" dirty="0">
                <a:solidFill>
                  <a:schemeClr val="accent2">
                    <a:lumMod val="75000"/>
                  </a:schemeClr>
                </a:solidFill>
              </a:rPr>
              <a:t>Выявление отклонений</a:t>
            </a:r>
          </a:p>
        </p:txBody>
      </p:sp>
      <p:sp>
        <p:nvSpPr>
          <p:cNvPr id="38" name="Номер слайда 5"/>
          <p:cNvSpPr>
            <a:spLocks/>
          </p:cNvSpPr>
          <p:nvPr/>
        </p:nvSpPr>
        <p:spPr bwMode="auto">
          <a:xfrm>
            <a:off x="23141455" y="14755261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/>
          <a:p>
            <a:pPr algn="ctr"/>
            <a:fld id="{28770B14-2D29-4C66-B2AD-205C34CD5BC0}" type="slidenum">
              <a:rPr lang="ru-RU" b="1">
                <a:solidFill>
                  <a:srgbClr val="006600"/>
                </a:solidFill>
              </a:rPr>
              <a:pPr algn="ctr"/>
              <a:t>22</a:t>
            </a:fld>
            <a:endParaRPr lang="ru-RU" b="1" dirty="0">
              <a:solidFill>
                <a:srgbClr val="006600"/>
              </a:solidFill>
            </a:endParaRPr>
          </a:p>
        </p:txBody>
      </p:sp>
      <p:cxnSp>
        <p:nvCxnSpPr>
          <p:cNvPr id="42" name="Прямая соединительная линия 6"/>
          <p:cNvCxnSpPr>
            <a:cxnSpLocks noChangeShapeType="1"/>
          </p:cNvCxnSpPr>
          <p:nvPr/>
        </p:nvCxnSpPr>
        <p:spPr bwMode="auto">
          <a:xfrm>
            <a:off x="499652" y="14449787"/>
            <a:ext cx="23109699" cy="0"/>
          </a:xfrm>
          <a:prstGeom prst="line">
            <a:avLst/>
          </a:prstGeom>
          <a:noFill/>
          <a:ln w="9525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43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5199" y="14602729"/>
            <a:ext cx="715571" cy="63727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2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 w="9525"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miter lim="800000"/>
            <a:headEnd/>
            <a:tailEnd/>
          </a:ln>
          <a:effectLst/>
        </p:spPr>
      </p:pic>
      <p:sp>
        <p:nvSpPr>
          <p:cNvPr id="44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358319145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3853" y="248922"/>
            <a:ext cx="18975835" cy="1130929"/>
          </a:xfrm>
        </p:spPr>
        <p:txBody>
          <a:bodyPr>
            <a:normAutofit/>
          </a:bodyPr>
          <a:lstStyle/>
          <a:p>
            <a:r>
              <a:rPr lang="ru-RU" sz="50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</a:t>
            </a:r>
            <a:r>
              <a:rPr lang="en-US" sz="50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000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</a:t>
            </a:r>
            <a:r>
              <a:rPr lang="en-US" sz="50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cap="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</a:t>
            </a:r>
            <a:endParaRPr lang="ru-RU" sz="5000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53855" y="1699343"/>
            <a:ext cx="10300963" cy="82203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>
              <a:lnSpc>
                <a:spcPct val="70000"/>
              </a:lnSpc>
            </a:pPr>
            <a:r>
              <a:rPr lang="en-US" sz="50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Цели</a:t>
            </a:r>
            <a:endParaRPr lang="en-US" sz="5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sz="3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707546" indent="-707546">
              <a:lnSpc>
                <a:spcPct val="70000"/>
              </a:lnSpc>
              <a:buFont typeface="Symbol" panose="05050102010706020507" pitchFamily="18" charset="2"/>
              <a:buChar char="-"/>
            </a:pP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реализаци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полномочий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федерального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органа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исполнительной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власти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сфере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семеноводства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707546" indent="-707546">
              <a:lnSpc>
                <a:spcPct val="70000"/>
              </a:lnSpc>
              <a:buFont typeface="Symbol" panose="05050102010706020507" pitchFamily="18" charset="2"/>
              <a:buChar char="-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исключение поступления на рынок фальсифицированных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семян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707546" indent="-707546">
              <a:lnSpc>
                <a:spcPct val="70000"/>
              </a:lnSpc>
              <a:buFont typeface="Symbol" panose="05050102010706020507" pitchFamily="18" charset="2"/>
              <a:buChar char="-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контроль достоверности информации в сфере семеноводства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707546" indent="-707546">
              <a:lnSpc>
                <a:spcPct val="70000"/>
              </a:lnSpc>
              <a:buFont typeface="Symbol" panose="05050102010706020507" pitchFamily="18" charset="2"/>
              <a:buChar char="-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информирование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граждан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 сортах растений, наличии и качестве семян, производителях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семян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6044" y="1699344"/>
            <a:ext cx="10300963" cy="82555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>
              <a:lnSpc>
                <a:spcPct val="70000"/>
              </a:lnSpc>
            </a:pPr>
            <a:r>
              <a:rPr lang="en-US" sz="50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Задачи</a:t>
            </a:r>
            <a:endParaRPr lang="en-US" sz="5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sz="3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707546" indent="-707546">
              <a:lnSpc>
                <a:spcPct val="70000"/>
              </a:lnSpc>
              <a:buFont typeface="Symbol" panose="05050102010706020507" pitchFamily="18" charset="2"/>
              <a:buChar char="-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обеспечение информационного взаимодействия в электронном виде с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органами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исполнительной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власти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707546" indent="-707546">
              <a:lnSpc>
                <a:spcPct val="70000"/>
              </a:lnSpc>
              <a:buFont typeface="Symbol" panose="05050102010706020507" pitchFamily="18" charset="2"/>
              <a:buChar char="-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обеспечение доступа к информации, содержащейся в Системе, органам государственной власти, органам местного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самоуправления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и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заинтересованным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лицам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70000"/>
              </a:lnSpc>
            </a:pPr>
            <a:endParaRPr lang="en-US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53853" y="10091240"/>
            <a:ext cx="21623152" cy="296936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rtlCol="0" anchor="ctr"/>
          <a:lstStyle/>
          <a:p>
            <a:pPr algn="ctr">
              <a:lnSpc>
                <a:spcPct val="70000"/>
              </a:lnSpc>
            </a:pPr>
            <a:endParaRPr lang="en-US" sz="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256009" y="10963474"/>
            <a:ext cx="4217400" cy="1553317"/>
            <a:chOff x="189785" y="4797152"/>
            <a:chExt cx="1581525" cy="698993"/>
          </a:xfrm>
        </p:grpSpPr>
        <p:sp>
          <p:nvSpPr>
            <p:cNvPr id="10" name="Freeform 154"/>
            <p:cNvSpPr>
              <a:spLocks noEditPoints="1"/>
            </p:cNvSpPr>
            <p:nvPr/>
          </p:nvSpPr>
          <p:spPr bwMode="auto">
            <a:xfrm>
              <a:off x="486019" y="4797152"/>
              <a:ext cx="648072" cy="449156"/>
            </a:xfrm>
            <a:custGeom>
              <a:avLst/>
              <a:gdLst>
                <a:gd name="T0" fmla="*/ 111 w 186"/>
                <a:gd name="T1" fmla="*/ 95 h 152"/>
                <a:gd name="T2" fmla="*/ 122 w 186"/>
                <a:gd name="T3" fmla="*/ 55 h 152"/>
                <a:gd name="T4" fmla="*/ 110 w 186"/>
                <a:gd name="T5" fmla="*/ 3 h 152"/>
                <a:gd name="T6" fmla="*/ 80 w 186"/>
                <a:gd name="T7" fmla="*/ 4 h 152"/>
                <a:gd name="T8" fmla="*/ 64 w 186"/>
                <a:gd name="T9" fmla="*/ 54 h 152"/>
                <a:gd name="T10" fmla="*/ 74 w 186"/>
                <a:gd name="T11" fmla="*/ 95 h 152"/>
                <a:gd name="T12" fmla="*/ 29 w 186"/>
                <a:gd name="T13" fmla="*/ 147 h 152"/>
                <a:gd name="T14" fmla="*/ 152 w 186"/>
                <a:gd name="T15" fmla="*/ 152 h 152"/>
                <a:gd name="T16" fmla="*/ 126 w 186"/>
                <a:gd name="T17" fmla="*/ 115 h 152"/>
                <a:gd name="T18" fmla="*/ 61 w 186"/>
                <a:gd name="T19" fmla="*/ 123 h 152"/>
                <a:gd name="T20" fmla="*/ 83 w 186"/>
                <a:gd name="T21" fmla="*/ 95 h 152"/>
                <a:gd name="T22" fmla="*/ 72 w 186"/>
                <a:gd name="T23" fmla="*/ 68 h 152"/>
                <a:gd name="T24" fmla="*/ 72 w 186"/>
                <a:gd name="T25" fmla="*/ 51 h 152"/>
                <a:gd name="T26" fmla="*/ 84 w 186"/>
                <a:gd name="T27" fmla="*/ 12 h 152"/>
                <a:gd name="T28" fmla="*/ 98 w 186"/>
                <a:gd name="T29" fmla="*/ 8 h 152"/>
                <a:gd name="T30" fmla="*/ 114 w 186"/>
                <a:gd name="T31" fmla="*/ 23 h 152"/>
                <a:gd name="T32" fmla="*/ 113 w 186"/>
                <a:gd name="T33" fmla="*/ 57 h 152"/>
                <a:gd name="T34" fmla="*/ 112 w 186"/>
                <a:gd name="T35" fmla="*/ 69 h 152"/>
                <a:gd name="T36" fmla="*/ 124 w 186"/>
                <a:gd name="T37" fmla="*/ 123 h 152"/>
                <a:gd name="T38" fmla="*/ 147 w 186"/>
                <a:gd name="T39" fmla="*/ 143 h 152"/>
                <a:gd name="T40" fmla="*/ 20 w 186"/>
                <a:gd name="T41" fmla="*/ 113 h 152"/>
                <a:gd name="T42" fmla="*/ 29 w 186"/>
                <a:gd name="T43" fmla="*/ 69 h 152"/>
                <a:gd name="T44" fmla="*/ 29 w 186"/>
                <a:gd name="T45" fmla="*/ 68 h 152"/>
                <a:gd name="T46" fmla="*/ 29 w 186"/>
                <a:gd name="T47" fmla="*/ 55 h 152"/>
                <a:gd name="T48" fmla="*/ 35 w 186"/>
                <a:gd name="T49" fmla="*/ 28 h 152"/>
                <a:gd name="T50" fmla="*/ 46 w 186"/>
                <a:gd name="T51" fmla="*/ 25 h 152"/>
                <a:gd name="T52" fmla="*/ 53 w 186"/>
                <a:gd name="T53" fmla="*/ 22 h 152"/>
                <a:gd name="T54" fmla="*/ 46 w 186"/>
                <a:gd name="T55" fmla="*/ 17 h 152"/>
                <a:gd name="T56" fmla="*/ 18 w 186"/>
                <a:gd name="T57" fmla="*/ 36 h 152"/>
                <a:gd name="T58" fmla="*/ 22 w 186"/>
                <a:gd name="T59" fmla="*/ 74 h 152"/>
                <a:gd name="T60" fmla="*/ 18 w 186"/>
                <a:gd name="T61" fmla="*/ 105 h 152"/>
                <a:gd name="T62" fmla="*/ 4 w 186"/>
                <a:gd name="T63" fmla="*/ 135 h 152"/>
                <a:gd name="T64" fmla="*/ 27 w 186"/>
                <a:gd name="T65" fmla="*/ 126 h 152"/>
                <a:gd name="T66" fmla="*/ 20 w 186"/>
                <a:gd name="T67" fmla="*/ 113 h 152"/>
                <a:gd name="T68" fmla="*/ 158 w 186"/>
                <a:gd name="T69" fmla="*/ 91 h 152"/>
                <a:gd name="T70" fmla="*/ 164 w 186"/>
                <a:gd name="T71" fmla="*/ 59 h 152"/>
                <a:gd name="T72" fmla="*/ 153 w 186"/>
                <a:gd name="T73" fmla="*/ 20 h 152"/>
                <a:gd name="T74" fmla="*/ 131 w 186"/>
                <a:gd name="T75" fmla="*/ 18 h 152"/>
                <a:gd name="T76" fmla="*/ 134 w 186"/>
                <a:gd name="T77" fmla="*/ 26 h 152"/>
                <a:gd name="T78" fmla="*/ 149 w 186"/>
                <a:gd name="T79" fmla="*/ 27 h 152"/>
                <a:gd name="T80" fmla="*/ 159 w 186"/>
                <a:gd name="T81" fmla="*/ 39 h 152"/>
                <a:gd name="T82" fmla="*/ 156 w 186"/>
                <a:gd name="T83" fmla="*/ 61 h 152"/>
                <a:gd name="T84" fmla="*/ 157 w 186"/>
                <a:gd name="T85" fmla="*/ 69 h 152"/>
                <a:gd name="T86" fmla="*/ 150 w 186"/>
                <a:gd name="T87" fmla="*/ 91 h 152"/>
                <a:gd name="T88" fmla="*/ 177 w 186"/>
                <a:gd name="T89" fmla="*/ 126 h 152"/>
                <a:gd name="T90" fmla="*/ 163 w 186"/>
                <a:gd name="T91" fmla="*/ 135 h 152"/>
                <a:gd name="T92" fmla="*/ 186 w 186"/>
                <a:gd name="T93" fmla="*/ 13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6" h="152">
                  <a:moveTo>
                    <a:pt x="126" y="115"/>
                  </a:moveTo>
                  <a:cubicBezTo>
                    <a:pt x="126" y="115"/>
                    <a:pt x="111" y="111"/>
                    <a:pt x="111" y="95"/>
                  </a:cubicBezTo>
                  <a:cubicBezTo>
                    <a:pt x="111" y="81"/>
                    <a:pt x="117" y="76"/>
                    <a:pt x="120" y="73"/>
                  </a:cubicBezTo>
                  <a:cubicBezTo>
                    <a:pt x="120" y="73"/>
                    <a:pt x="125" y="69"/>
                    <a:pt x="122" y="55"/>
                  </a:cubicBezTo>
                  <a:cubicBezTo>
                    <a:pt x="127" y="47"/>
                    <a:pt x="129" y="35"/>
                    <a:pt x="122" y="19"/>
                  </a:cubicBezTo>
                  <a:cubicBezTo>
                    <a:pt x="118" y="10"/>
                    <a:pt x="115" y="5"/>
                    <a:pt x="110" y="3"/>
                  </a:cubicBezTo>
                  <a:cubicBezTo>
                    <a:pt x="106" y="0"/>
                    <a:pt x="102" y="0"/>
                    <a:pt x="98" y="0"/>
                  </a:cubicBezTo>
                  <a:cubicBezTo>
                    <a:pt x="90" y="0"/>
                    <a:pt x="83" y="2"/>
                    <a:pt x="80" y="4"/>
                  </a:cubicBezTo>
                  <a:cubicBezTo>
                    <a:pt x="72" y="8"/>
                    <a:pt x="66" y="12"/>
                    <a:pt x="61" y="25"/>
                  </a:cubicBezTo>
                  <a:cubicBezTo>
                    <a:pt x="56" y="36"/>
                    <a:pt x="62" y="48"/>
                    <a:pt x="64" y="54"/>
                  </a:cubicBezTo>
                  <a:cubicBezTo>
                    <a:pt x="61" y="68"/>
                    <a:pt x="66" y="73"/>
                    <a:pt x="66" y="73"/>
                  </a:cubicBezTo>
                  <a:cubicBezTo>
                    <a:pt x="68" y="76"/>
                    <a:pt x="74" y="81"/>
                    <a:pt x="74" y="95"/>
                  </a:cubicBezTo>
                  <a:cubicBezTo>
                    <a:pt x="74" y="111"/>
                    <a:pt x="59" y="115"/>
                    <a:pt x="59" y="115"/>
                  </a:cubicBezTo>
                  <a:cubicBezTo>
                    <a:pt x="50" y="118"/>
                    <a:pt x="29" y="125"/>
                    <a:pt x="29" y="147"/>
                  </a:cubicBezTo>
                  <a:cubicBezTo>
                    <a:pt x="29" y="147"/>
                    <a:pt x="29" y="152"/>
                    <a:pt x="34" y="152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6" y="152"/>
                    <a:pt x="156" y="147"/>
                    <a:pt x="156" y="147"/>
                  </a:cubicBezTo>
                  <a:cubicBezTo>
                    <a:pt x="156" y="125"/>
                    <a:pt x="136" y="118"/>
                    <a:pt x="126" y="115"/>
                  </a:cubicBezTo>
                  <a:close/>
                  <a:moveTo>
                    <a:pt x="38" y="143"/>
                  </a:moveTo>
                  <a:cubicBezTo>
                    <a:pt x="40" y="131"/>
                    <a:pt x="51" y="127"/>
                    <a:pt x="61" y="123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69" y="121"/>
                    <a:pt x="83" y="112"/>
                    <a:pt x="83" y="95"/>
                  </a:cubicBezTo>
                  <a:cubicBezTo>
                    <a:pt x="83" y="80"/>
                    <a:pt x="77" y="73"/>
                    <a:pt x="73" y="69"/>
                  </a:cubicBezTo>
                  <a:cubicBezTo>
                    <a:pt x="73" y="69"/>
                    <a:pt x="72" y="68"/>
                    <a:pt x="72" y="68"/>
                  </a:cubicBezTo>
                  <a:cubicBezTo>
                    <a:pt x="72" y="67"/>
                    <a:pt x="71" y="64"/>
                    <a:pt x="73" y="56"/>
                  </a:cubicBezTo>
                  <a:cubicBezTo>
                    <a:pt x="73" y="53"/>
                    <a:pt x="72" y="51"/>
                    <a:pt x="72" y="51"/>
                  </a:cubicBezTo>
                  <a:cubicBezTo>
                    <a:pt x="70" y="45"/>
                    <a:pt x="65" y="36"/>
                    <a:pt x="69" y="28"/>
                  </a:cubicBezTo>
                  <a:cubicBezTo>
                    <a:pt x="73" y="17"/>
                    <a:pt x="77" y="15"/>
                    <a:pt x="84" y="12"/>
                  </a:cubicBezTo>
                  <a:cubicBezTo>
                    <a:pt x="84" y="12"/>
                    <a:pt x="84" y="12"/>
                    <a:pt x="85" y="11"/>
                  </a:cubicBezTo>
                  <a:cubicBezTo>
                    <a:pt x="86" y="10"/>
                    <a:pt x="92" y="8"/>
                    <a:pt x="98" y="8"/>
                  </a:cubicBezTo>
                  <a:cubicBezTo>
                    <a:pt x="101" y="8"/>
                    <a:pt x="104" y="9"/>
                    <a:pt x="106" y="10"/>
                  </a:cubicBezTo>
                  <a:cubicBezTo>
                    <a:pt x="108" y="11"/>
                    <a:pt x="111" y="14"/>
                    <a:pt x="114" y="23"/>
                  </a:cubicBezTo>
                  <a:cubicBezTo>
                    <a:pt x="121" y="38"/>
                    <a:pt x="117" y="47"/>
                    <a:pt x="115" y="50"/>
                  </a:cubicBezTo>
                  <a:cubicBezTo>
                    <a:pt x="113" y="52"/>
                    <a:pt x="113" y="54"/>
                    <a:pt x="113" y="57"/>
                  </a:cubicBezTo>
                  <a:cubicBezTo>
                    <a:pt x="115" y="64"/>
                    <a:pt x="114" y="67"/>
                    <a:pt x="114" y="67"/>
                  </a:cubicBezTo>
                  <a:cubicBezTo>
                    <a:pt x="114" y="67"/>
                    <a:pt x="113" y="69"/>
                    <a:pt x="112" y="69"/>
                  </a:cubicBezTo>
                  <a:cubicBezTo>
                    <a:pt x="109" y="73"/>
                    <a:pt x="103" y="80"/>
                    <a:pt x="103" y="95"/>
                  </a:cubicBezTo>
                  <a:cubicBezTo>
                    <a:pt x="103" y="112"/>
                    <a:pt x="116" y="121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35" y="127"/>
                    <a:pt x="145" y="131"/>
                    <a:pt x="147" y="143"/>
                  </a:cubicBezTo>
                  <a:lnTo>
                    <a:pt x="38" y="143"/>
                  </a:lnTo>
                  <a:close/>
                  <a:moveTo>
                    <a:pt x="20" y="113"/>
                  </a:moveTo>
                  <a:cubicBezTo>
                    <a:pt x="26" y="112"/>
                    <a:pt x="36" y="105"/>
                    <a:pt x="36" y="91"/>
                  </a:cubicBezTo>
                  <a:cubicBezTo>
                    <a:pt x="36" y="78"/>
                    <a:pt x="32" y="72"/>
                    <a:pt x="29" y="69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9" y="69"/>
                    <a:pt x="29" y="69"/>
                    <a:pt x="29" y="68"/>
                  </a:cubicBezTo>
                  <a:cubicBezTo>
                    <a:pt x="29" y="68"/>
                    <a:pt x="28" y="66"/>
                    <a:pt x="29" y="61"/>
                  </a:cubicBezTo>
                  <a:cubicBezTo>
                    <a:pt x="30" y="59"/>
                    <a:pt x="29" y="57"/>
                    <a:pt x="29" y="55"/>
                  </a:cubicBezTo>
                  <a:cubicBezTo>
                    <a:pt x="27" y="52"/>
                    <a:pt x="24" y="45"/>
                    <a:pt x="26" y="39"/>
                  </a:cubicBezTo>
                  <a:cubicBezTo>
                    <a:pt x="30" y="30"/>
                    <a:pt x="31" y="30"/>
                    <a:pt x="35" y="28"/>
                  </a:cubicBezTo>
                  <a:cubicBezTo>
                    <a:pt x="36" y="28"/>
                    <a:pt x="36" y="27"/>
                    <a:pt x="37" y="27"/>
                  </a:cubicBezTo>
                  <a:cubicBezTo>
                    <a:pt x="38" y="27"/>
                    <a:pt x="42" y="25"/>
                    <a:pt x="46" y="25"/>
                  </a:cubicBezTo>
                  <a:cubicBezTo>
                    <a:pt x="48" y="25"/>
                    <a:pt x="50" y="25"/>
                    <a:pt x="52" y="26"/>
                  </a:cubicBezTo>
                  <a:cubicBezTo>
                    <a:pt x="52" y="25"/>
                    <a:pt x="52" y="23"/>
                    <a:pt x="53" y="22"/>
                  </a:cubicBezTo>
                  <a:cubicBezTo>
                    <a:pt x="53" y="20"/>
                    <a:pt x="54" y="19"/>
                    <a:pt x="55" y="18"/>
                  </a:cubicBezTo>
                  <a:cubicBezTo>
                    <a:pt x="52" y="17"/>
                    <a:pt x="49" y="17"/>
                    <a:pt x="46" y="17"/>
                  </a:cubicBezTo>
                  <a:cubicBezTo>
                    <a:pt x="40" y="17"/>
                    <a:pt x="34" y="19"/>
                    <a:pt x="32" y="20"/>
                  </a:cubicBezTo>
                  <a:cubicBezTo>
                    <a:pt x="25" y="23"/>
                    <a:pt x="22" y="26"/>
                    <a:pt x="18" y="36"/>
                  </a:cubicBezTo>
                  <a:cubicBezTo>
                    <a:pt x="15" y="45"/>
                    <a:pt x="19" y="54"/>
                    <a:pt x="21" y="59"/>
                  </a:cubicBezTo>
                  <a:cubicBezTo>
                    <a:pt x="18" y="70"/>
                    <a:pt x="22" y="74"/>
                    <a:pt x="22" y="74"/>
                  </a:cubicBezTo>
                  <a:cubicBezTo>
                    <a:pt x="24" y="76"/>
                    <a:pt x="27" y="80"/>
                    <a:pt x="27" y="91"/>
                  </a:cubicBezTo>
                  <a:cubicBezTo>
                    <a:pt x="27" y="103"/>
                    <a:pt x="18" y="105"/>
                    <a:pt x="18" y="105"/>
                  </a:cubicBezTo>
                  <a:cubicBezTo>
                    <a:pt x="10" y="108"/>
                    <a:pt x="0" y="114"/>
                    <a:pt x="0" y="130"/>
                  </a:cubicBezTo>
                  <a:cubicBezTo>
                    <a:pt x="0" y="130"/>
                    <a:pt x="0" y="135"/>
                    <a:pt x="4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4" y="132"/>
                    <a:pt x="25" y="129"/>
                    <a:pt x="27" y="126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10" y="118"/>
                    <a:pt x="15" y="115"/>
                    <a:pt x="20" y="113"/>
                  </a:cubicBezTo>
                  <a:close/>
                  <a:moveTo>
                    <a:pt x="168" y="105"/>
                  </a:moveTo>
                  <a:cubicBezTo>
                    <a:pt x="168" y="105"/>
                    <a:pt x="158" y="103"/>
                    <a:pt x="158" y="91"/>
                  </a:cubicBezTo>
                  <a:cubicBezTo>
                    <a:pt x="158" y="80"/>
                    <a:pt x="161" y="76"/>
                    <a:pt x="163" y="74"/>
                  </a:cubicBezTo>
                  <a:cubicBezTo>
                    <a:pt x="163" y="74"/>
                    <a:pt x="167" y="70"/>
                    <a:pt x="164" y="59"/>
                  </a:cubicBezTo>
                  <a:cubicBezTo>
                    <a:pt x="167" y="54"/>
                    <a:pt x="171" y="45"/>
                    <a:pt x="167" y="36"/>
                  </a:cubicBezTo>
                  <a:cubicBezTo>
                    <a:pt x="163" y="26"/>
                    <a:pt x="160" y="23"/>
                    <a:pt x="153" y="20"/>
                  </a:cubicBezTo>
                  <a:cubicBezTo>
                    <a:pt x="151" y="19"/>
                    <a:pt x="145" y="17"/>
                    <a:pt x="139" y="17"/>
                  </a:cubicBezTo>
                  <a:cubicBezTo>
                    <a:pt x="136" y="17"/>
                    <a:pt x="133" y="17"/>
                    <a:pt x="131" y="18"/>
                  </a:cubicBezTo>
                  <a:cubicBezTo>
                    <a:pt x="132" y="21"/>
                    <a:pt x="133" y="24"/>
                    <a:pt x="133" y="26"/>
                  </a:cubicBezTo>
                  <a:cubicBezTo>
                    <a:pt x="133" y="26"/>
                    <a:pt x="134" y="26"/>
                    <a:pt x="134" y="26"/>
                  </a:cubicBezTo>
                  <a:cubicBezTo>
                    <a:pt x="135" y="25"/>
                    <a:pt x="137" y="25"/>
                    <a:pt x="139" y="25"/>
                  </a:cubicBezTo>
                  <a:cubicBezTo>
                    <a:pt x="144" y="25"/>
                    <a:pt x="148" y="27"/>
                    <a:pt x="149" y="27"/>
                  </a:cubicBezTo>
                  <a:cubicBezTo>
                    <a:pt x="149" y="27"/>
                    <a:pt x="150" y="28"/>
                    <a:pt x="150" y="28"/>
                  </a:cubicBezTo>
                  <a:cubicBezTo>
                    <a:pt x="154" y="30"/>
                    <a:pt x="156" y="30"/>
                    <a:pt x="159" y="39"/>
                  </a:cubicBezTo>
                  <a:cubicBezTo>
                    <a:pt x="162" y="45"/>
                    <a:pt x="159" y="52"/>
                    <a:pt x="157" y="55"/>
                  </a:cubicBezTo>
                  <a:cubicBezTo>
                    <a:pt x="156" y="57"/>
                    <a:pt x="156" y="59"/>
                    <a:pt x="156" y="61"/>
                  </a:cubicBezTo>
                  <a:cubicBezTo>
                    <a:pt x="157" y="66"/>
                    <a:pt x="157" y="68"/>
                    <a:pt x="157" y="68"/>
                  </a:cubicBezTo>
                  <a:cubicBezTo>
                    <a:pt x="157" y="69"/>
                    <a:pt x="157" y="69"/>
                    <a:pt x="157" y="69"/>
                  </a:cubicBezTo>
                  <a:cubicBezTo>
                    <a:pt x="156" y="69"/>
                    <a:pt x="156" y="69"/>
                    <a:pt x="156" y="69"/>
                  </a:cubicBezTo>
                  <a:cubicBezTo>
                    <a:pt x="154" y="72"/>
                    <a:pt x="150" y="78"/>
                    <a:pt x="150" y="91"/>
                  </a:cubicBezTo>
                  <a:cubicBezTo>
                    <a:pt x="150" y="105"/>
                    <a:pt x="160" y="112"/>
                    <a:pt x="165" y="113"/>
                  </a:cubicBezTo>
                  <a:cubicBezTo>
                    <a:pt x="171" y="115"/>
                    <a:pt x="176" y="118"/>
                    <a:pt x="177" y="126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60" y="129"/>
                    <a:pt x="162" y="132"/>
                    <a:pt x="163" y="135"/>
                  </a:cubicBezTo>
                  <a:cubicBezTo>
                    <a:pt x="181" y="135"/>
                    <a:pt x="181" y="135"/>
                    <a:pt x="181" y="135"/>
                  </a:cubicBezTo>
                  <a:cubicBezTo>
                    <a:pt x="186" y="135"/>
                    <a:pt x="186" y="130"/>
                    <a:pt x="186" y="130"/>
                  </a:cubicBezTo>
                  <a:cubicBezTo>
                    <a:pt x="186" y="114"/>
                    <a:pt x="175" y="108"/>
                    <a:pt x="168" y="105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33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89785" y="5212221"/>
              <a:ext cx="1581525" cy="283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прозрачность</a:t>
              </a:r>
              <a:endPara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409696" y="10963473"/>
            <a:ext cx="3971328" cy="1552820"/>
            <a:chOff x="2843808" y="4814308"/>
            <a:chExt cx="1489248" cy="698769"/>
          </a:xfrm>
        </p:grpSpPr>
        <p:sp>
          <p:nvSpPr>
            <p:cNvPr id="11" name="Freeform 296"/>
            <p:cNvSpPr>
              <a:spLocks noEditPoints="1"/>
            </p:cNvSpPr>
            <p:nvPr/>
          </p:nvSpPr>
          <p:spPr bwMode="auto">
            <a:xfrm>
              <a:off x="3347864" y="4814308"/>
              <a:ext cx="432048" cy="432000"/>
            </a:xfrm>
            <a:custGeom>
              <a:avLst/>
              <a:gdLst>
                <a:gd name="T0" fmla="*/ 93 w 186"/>
                <a:gd name="T1" fmla="*/ 9 h 186"/>
                <a:gd name="T2" fmla="*/ 161 w 186"/>
                <a:gd name="T3" fmla="*/ 42 h 186"/>
                <a:gd name="T4" fmla="*/ 127 w 186"/>
                <a:gd name="T5" fmla="*/ 42 h 186"/>
                <a:gd name="T6" fmla="*/ 123 w 186"/>
                <a:gd name="T7" fmla="*/ 47 h 186"/>
                <a:gd name="T8" fmla="*/ 127 w 186"/>
                <a:gd name="T9" fmla="*/ 51 h 186"/>
                <a:gd name="T10" fmla="*/ 169 w 186"/>
                <a:gd name="T11" fmla="*/ 51 h 186"/>
                <a:gd name="T12" fmla="*/ 173 w 186"/>
                <a:gd name="T13" fmla="*/ 47 h 186"/>
                <a:gd name="T14" fmla="*/ 173 w 186"/>
                <a:gd name="T15" fmla="*/ 4 h 186"/>
                <a:gd name="T16" fmla="*/ 169 w 186"/>
                <a:gd name="T17" fmla="*/ 0 h 186"/>
                <a:gd name="T18" fmla="*/ 165 w 186"/>
                <a:gd name="T19" fmla="*/ 4 h 186"/>
                <a:gd name="T20" fmla="*/ 165 w 186"/>
                <a:gd name="T21" fmla="*/ 34 h 186"/>
                <a:gd name="T22" fmla="*/ 93 w 186"/>
                <a:gd name="T23" fmla="*/ 0 h 186"/>
                <a:gd name="T24" fmla="*/ 0 w 186"/>
                <a:gd name="T25" fmla="*/ 93 h 186"/>
                <a:gd name="T26" fmla="*/ 5 w 186"/>
                <a:gd name="T27" fmla="*/ 97 h 186"/>
                <a:gd name="T28" fmla="*/ 9 w 186"/>
                <a:gd name="T29" fmla="*/ 93 h 186"/>
                <a:gd name="T30" fmla="*/ 93 w 186"/>
                <a:gd name="T31" fmla="*/ 9 h 186"/>
                <a:gd name="T32" fmla="*/ 182 w 186"/>
                <a:gd name="T33" fmla="*/ 89 h 186"/>
                <a:gd name="T34" fmla="*/ 177 w 186"/>
                <a:gd name="T35" fmla="*/ 93 h 186"/>
                <a:gd name="T36" fmla="*/ 93 w 186"/>
                <a:gd name="T37" fmla="*/ 177 h 186"/>
                <a:gd name="T38" fmla="*/ 26 w 186"/>
                <a:gd name="T39" fmla="*/ 144 h 186"/>
                <a:gd name="T40" fmla="*/ 59 w 186"/>
                <a:gd name="T41" fmla="*/ 144 h 186"/>
                <a:gd name="T42" fmla="*/ 64 w 186"/>
                <a:gd name="T43" fmla="*/ 139 h 186"/>
                <a:gd name="T44" fmla="*/ 59 w 186"/>
                <a:gd name="T45" fmla="*/ 135 h 186"/>
                <a:gd name="T46" fmla="*/ 17 w 186"/>
                <a:gd name="T47" fmla="*/ 135 h 186"/>
                <a:gd name="T48" fmla="*/ 13 w 186"/>
                <a:gd name="T49" fmla="*/ 139 h 186"/>
                <a:gd name="T50" fmla="*/ 13 w 186"/>
                <a:gd name="T51" fmla="*/ 182 h 186"/>
                <a:gd name="T52" fmla="*/ 17 w 186"/>
                <a:gd name="T53" fmla="*/ 186 h 186"/>
                <a:gd name="T54" fmla="*/ 21 w 186"/>
                <a:gd name="T55" fmla="*/ 182 h 186"/>
                <a:gd name="T56" fmla="*/ 21 w 186"/>
                <a:gd name="T57" fmla="*/ 152 h 186"/>
                <a:gd name="T58" fmla="*/ 93 w 186"/>
                <a:gd name="T59" fmla="*/ 186 h 186"/>
                <a:gd name="T60" fmla="*/ 186 w 186"/>
                <a:gd name="T61" fmla="*/ 93 h 186"/>
                <a:gd name="T62" fmla="*/ 182 w 186"/>
                <a:gd name="T63" fmla="*/ 89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6" h="186">
                  <a:moveTo>
                    <a:pt x="93" y="9"/>
                  </a:moveTo>
                  <a:cubicBezTo>
                    <a:pt x="121" y="9"/>
                    <a:pt x="145" y="22"/>
                    <a:pt x="161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5" y="42"/>
                    <a:pt x="123" y="44"/>
                    <a:pt x="123" y="47"/>
                  </a:cubicBezTo>
                  <a:cubicBezTo>
                    <a:pt x="123" y="49"/>
                    <a:pt x="125" y="51"/>
                    <a:pt x="127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1" y="51"/>
                    <a:pt x="173" y="49"/>
                    <a:pt x="173" y="47"/>
                  </a:cubicBezTo>
                  <a:cubicBezTo>
                    <a:pt x="173" y="4"/>
                    <a:pt x="173" y="4"/>
                    <a:pt x="173" y="4"/>
                  </a:cubicBezTo>
                  <a:cubicBezTo>
                    <a:pt x="173" y="2"/>
                    <a:pt x="171" y="0"/>
                    <a:pt x="169" y="0"/>
                  </a:cubicBezTo>
                  <a:cubicBezTo>
                    <a:pt x="167" y="0"/>
                    <a:pt x="165" y="2"/>
                    <a:pt x="165" y="4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48" y="13"/>
                    <a:pt x="122" y="0"/>
                    <a:pt x="93" y="0"/>
                  </a:cubicBezTo>
                  <a:cubicBezTo>
                    <a:pt x="42" y="0"/>
                    <a:pt x="0" y="42"/>
                    <a:pt x="0" y="93"/>
                  </a:cubicBezTo>
                  <a:cubicBezTo>
                    <a:pt x="0" y="95"/>
                    <a:pt x="2" y="97"/>
                    <a:pt x="5" y="97"/>
                  </a:cubicBezTo>
                  <a:cubicBezTo>
                    <a:pt x="7" y="97"/>
                    <a:pt x="9" y="95"/>
                    <a:pt x="9" y="93"/>
                  </a:cubicBezTo>
                  <a:cubicBezTo>
                    <a:pt x="9" y="46"/>
                    <a:pt x="47" y="9"/>
                    <a:pt x="93" y="9"/>
                  </a:cubicBezTo>
                  <a:close/>
                  <a:moveTo>
                    <a:pt x="182" y="89"/>
                  </a:moveTo>
                  <a:cubicBezTo>
                    <a:pt x="179" y="89"/>
                    <a:pt x="177" y="91"/>
                    <a:pt x="177" y="93"/>
                  </a:cubicBezTo>
                  <a:cubicBezTo>
                    <a:pt x="177" y="140"/>
                    <a:pt x="140" y="177"/>
                    <a:pt x="93" y="177"/>
                  </a:cubicBezTo>
                  <a:cubicBezTo>
                    <a:pt x="66" y="177"/>
                    <a:pt x="41" y="164"/>
                    <a:pt x="26" y="144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62" y="144"/>
                    <a:pt x="64" y="142"/>
                    <a:pt x="64" y="139"/>
                  </a:cubicBezTo>
                  <a:cubicBezTo>
                    <a:pt x="64" y="137"/>
                    <a:pt x="62" y="135"/>
                    <a:pt x="59" y="135"/>
                  </a:cubicBezTo>
                  <a:cubicBezTo>
                    <a:pt x="17" y="135"/>
                    <a:pt x="17" y="135"/>
                    <a:pt x="17" y="135"/>
                  </a:cubicBezTo>
                  <a:cubicBezTo>
                    <a:pt x="15" y="135"/>
                    <a:pt x="13" y="137"/>
                    <a:pt x="13" y="139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3" y="184"/>
                    <a:pt x="15" y="186"/>
                    <a:pt x="17" y="186"/>
                  </a:cubicBezTo>
                  <a:cubicBezTo>
                    <a:pt x="20" y="186"/>
                    <a:pt x="21" y="184"/>
                    <a:pt x="21" y="182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38" y="173"/>
                    <a:pt x="64" y="186"/>
                    <a:pt x="93" y="186"/>
                  </a:cubicBezTo>
                  <a:cubicBezTo>
                    <a:pt x="144" y="186"/>
                    <a:pt x="186" y="144"/>
                    <a:pt x="186" y="93"/>
                  </a:cubicBezTo>
                  <a:cubicBezTo>
                    <a:pt x="186" y="91"/>
                    <a:pt x="184" y="89"/>
                    <a:pt x="182" y="89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33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843808" y="5229153"/>
              <a:ext cx="1489248" cy="283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согласованность</a:t>
              </a:r>
              <a:endPara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259020" y="10963475"/>
            <a:ext cx="3027293" cy="1548644"/>
            <a:chOff x="3097132" y="4728349"/>
            <a:chExt cx="1135235" cy="696890"/>
          </a:xfrm>
        </p:grpSpPr>
        <p:sp>
          <p:nvSpPr>
            <p:cNvPr id="21" name="TextBox 20"/>
            <p:cNvSpPr txBox="1"/>
            <p:nvPr/>
          </p:nvSpPr>
          <p:spPr>
            <a:xfrm>
              <a:off x="3097132" y="5141315"/>
              <a:ext cx="1135235" cy="283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целостность</a:t>
              </a:r>
              <a:endPara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Freeform 294"/>
            <p:cNvSpPr>
              <a:spLocks noEditPoints="1"/>
            </p:cNvSpPr>
            <p:nvPr/>
          </p:nvSpPr>
          <p:spPr bwMode="auto">
            <a:xfrm>
              <a:off x="3448750" y="4728349"/>
              <a:ext cx="432000" cy="432000"/>
            </a:xfrm>
            <a:custGeom>
              <a:avLst/>
              <a:gdLst>
                <a:gd name="T0" fmla="*/ 185 w 185"/>
                <a:gd name="T1" fmla="*/ 55 h 186"/>
                <a:gd name="T2" fmla="*/ 185 w 185"/>
                <a:gd name="T3" fmla="*/ 53 h 186"/>
                <a:gd name="T4" fmla="*/ 151 w 185"/>
                <a:gd name="T5" fmla="*/ 3 h 186"/>
                <a:gd name="T6" fmla="*/ 38 w 185"/>
                <a:gd name="T7" fmla="*/ 0 h 186"/>
                <a:gd name="T8" fmla="*/ 34 w 185"/>
                <a:gd name="T9" fmla="*/ 3 h 186"/>
                <a:gd name="T10" fmla="*/ 0 w 185"/>
                <a:gd name="T11" fmla="*/ 53 h 186"/>
                <a:gd name="T12" fmla="*/ 0 w 185"/>
                <a:gd name="T13" fmla="*/ 106 h 186"/>
                <a:gd name="T14" fmla="*/ 13 w 185"/>
                <a:gd name="T15" fmla="*/ 110 h 186"/>
                <a:gd name="T16" fmla="*/ 0 w 185"/>
                <a:gd name="T17" fmla="*/ 129 h 186"/>
                <a:gd name="T18" fmla="*/ 0 w 185"/>
                <a:gd name="T19" fmla="*/ 182 h 186"/>
                <a:gd name="T20" fmla="*/ 181 w 185"/>
                <a:gd name="T21" fmla="*/ 186 h 186"/>
                <a:gd name="T22" fmla="*/ 185 w 185"/>
                <a:gd name="T23" fmla="*/ 131 h 186"/>
                <a:gd name="T24" fmla="*/ 185 w 185"/>
                <a:gd name="T25" fmla="*/ 129 h 186"/>
                <a:gd name="T26" fmla="*/ 181 w 185"/>
                <a:gd name="T27" fmla="*/ 110 h 186"/>
                <a:gd name="T28" fmla="*/ 40 w 185"/>
                <a:gd name="T29" fmla="*/ 9 h 186"/>
                <a:gd name="T30" fmla="*/ 174 w 185"/>
                <a:gd name="T31" fmla="*/ 51 h 186"/>
                <a:gd name="T32" fmla="*/ 118 w 185"/>
                <a:gd name="T33" fmla="*/ 55 h 186"/>
                <a:gd name="T34" fmla="*/ 67 w 185"/>
                <a:gd name="T35" fmla="*/ 55 h 186"/>
                <a:gd name="T36" fmla="*/ 11 w 185"/>
                <a:gd name="T37" fmla="*/ 51 h 186"/>
                <a:gd name="T38" fmla="*/ 177 w 185"/>
                <a:gd name="T39" fmla="*/ 177 h 186"/>
                <a:gd name="T40" fmla="*/ 8 w 185"/>
                <a:gd name="T41" fmla="*/ 135 h 186"/>
                <a:gd name="T42" fmla="*/ 92 w 185"/>
                <a:gd name="T43" fmla="*/ 165 h 186"/>
                <a:gd name="T44" fmla="*/ 177 w 185"/>
                <a:gd name="T45" fmla="*/ 135 h 186"/>
                <a:gd name="T46" fmla="*/ 174 w 185"/>
                <a:gd name="T47" fmla="*/ 127 h 186"/>
                <a:gd name="T48" fmla="*/ 118 w 185"/>
                <a:gd name="T49" fmla="*/ 131 h 186"/>
                <a:gd name="T50" fmla="*/ 67 w 185"/>
                <a:gd name="T51" fmla="*/ 131 h 186"/>
                <a:gd name="T52" fmla="*/ 11 w 185"/>
                <a:gd name="T53" fmla="*/ 127 h 186"/>
                <a:gd name="T54" fmla="*/ 162 w 185"/>
                <a:gd name="T55" fmla="*/ 110 h 186"/>
                <a:gd name="T56" fmla="*/ 177 w 185"/>
                <a:gd name="T57" fmla="*/ 101 h 186"/>
                <a:gd name="T58" fmla="*/ 8 w 185"/>
                <a:gd name="T59" fmla="*/ 59 h 186"/>
                <a:gd name="T60" fmla="*/ 92 w 185"/>
                <a:gd name="T61" fmla="*/ 89 h 186"/>
                <a:gd name="T62" fmla="*/ 177 w 185"/>
                <a:gd name="T63" fmla="*/ 59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5" h="186">
                  <a:moveTo>
                    <a:pt x="185" y="106"/>
                  </a:moveTo>
                  <a:cubicBezTo>
                    <a:pt x="185" y="55"/>
                    <a:pt x="185" y="55"/>
                    <a:pt x="185" y="55"/>
                  </a:cubicBezTo>
                  <a:cubicBezTo>
                    <a:pt x="185" y="54"/>
                    <a:pt x="185" y="54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51" y="3"/>
                    <a:pt x="151" y="3"/>
                    <a:pt x="151" y="3"/>
                  </a:cubicBezTo>
                  <a:cubicBezTo>
                    <a:pt x="151" y="3"/>
                    <a:pt x="151" y="3"/>
                    <a:pt x="151" y="3"/>
                  </a:cubicBezTo>
                  <a:cubicBezTo>
                    <a:pt x="150" y="1"/>
                    <a:pt x="149" y="0"/>
                    <a:pt x="147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4" y="1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8"/>
                    <a:pt x="1" y="110"/>
                    <a:pt x="4" y="110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0"/>
                    <a:pt x="0" y="130"/>
                    <a:pt x="0" y="131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4"/>
                    <a:pt x="1" y="186"/>
                    <a:pt x="4" y="186"/>
                  </a:cubicBezTo>
                  <a:cubicBezTo>
                    <a:pt x="181" y="186"/>
                    <a:pt x="181" y="186"/>
                    <a:pt x="181" y="186"/>
                  </a:cubicBezTo>
                  <a:cubicBezTo>
                    <a:pt x="183" y="186"/>
                    <a:pt x="185" y="184"/>
                    <a:pt x="185" y="182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5" y="130"/>
                    <a:pt x="185" y="130"/>
                    <a:pt x="185" y="129"/>
                  </a:cubicBezTo>
                  <a:cubicBezTo>
                    <a:pt x="185" y="129"/>
                    <a:pt x="185" y="129"/>
                    <a:pt x="185" y="129"/>
                  </a:cubicBezTo>
                  <a:cubicBezTo>
                    <a:pt x="172" y="110"/>
                    <a:pt x="172" y="110"/>
                    <a:pt x="172" y="110"/>
                  </a:cubicBezTo>
                  <a:cubicBezTo>
                    <a:pt x="181" y="110"/>
                    <a:pt x="181" y="110"/>
                    <a:pt x="181" y="110"/>
                  </a:cubicBezTo>
                  <a:cubicBezTo>
                    <a:pt x="183" y="110"/>
                    <a:pt x="185" y="108"/>
                    <a:pt x="185" y="106"/>
                  </a:cubicBezTo>
                  <a:close/>
                  <a:moveTo>
                    <a:pt x="40" y="9"/>
                  </a:moveTo>
                  <a:cubicBezTo>
                    <a:pt x="145" y="9"/>
                    <a:pt x="145" y="9"/>
                    <a:pt x="145" y="9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20" y="51"/>
                    <a:pt x="118" y="53"/>
                    <a:pt x="118" y="55"/>
                  </a:cubicBezTo>
                  <a:cubicBezTo>
                    <a:pt x="118" y="69"/>
                    <a:pt x="106" y="80"/>
                    <a:pt x="92" y="80"/>
                  </a:cubicBezTo>
                  <a:cubicBezTo>
                    <a:pt x="78" y="80"/>
                    <a:pt x="67" y="69"/>
                    <a:pt x="67" y="55"/>
                  </a:cubicBezTo>
                  <a:cubicBezTo>
                    <a:pt x="67" y="53"/>
                    <a:pt x="65" y="51"/>
                    <a:pt x="63" y="51"/>
                  </a:cubicBezTo>
                  <a:cubicBezTo>
                    <a:pt x="11" y="51"/>
                    <a:pt x="11" y="51"/>
                    <a:pt x="11" y="51"/>
                  </a:cubicBezTo>
                  <a:lnTo>
                    <a:pt x="40" y="9"/>
                  </a:lnTo>
                  <a:close/>
                  <a:moveTo>
                    <a:pt x="177" y="177"/>
                  </a:moveTo>
                  <a:cubicBezTo>
                    <a:pt x="8" y="177"/>
                    <a:pt x="8" y="177"/>
                    <a:pt x="8" y="177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59" y="135"/>
                    <a:pt x="59" y="135"/>
                    <a:pt x="59" y="135"/>
                  </a:cubicBezTo>
                  <a:cubicBezTo>
                    <a:pt x="61" y="152"/>
                    <a:pt x="75" y="165"/>
                    <a:pt x="92" y="165"/>
                  </a:cubicBezTo>
                  <a:cubicBezTo>
                    <a:pt x="110" y="165"/>
                    <a:pt x="124" y="152"/>
                    <a:pt x="126" y="135"/>
                  </a:cubicBezTo>
                  <a:cubicBezTo>
                    <a:pt x="177" y="135"/>
                    <a:pt x="177" y="135"/>
                    <a:pt x="177" y="135"/>
                  </a:cubicBezTo>
                  <a:lnTo>
                    <a:pt x="177" y="177"/>
                  </a:lnTo>
                  <a:close/>
                  <a:moveTo>
                    <a:pt x="174" y="127"/>
                  </a:moveTo>
                  <a:cubicBezTo>
                    <a:pt x="122" y="127"/>
                    <a:pt x="122" y="127"/>
                    <a:pt x="122" y="127"/>
                  </a:cubicBezTo>
                  <a:cubicBezTo>
                    <a:pt x="120" y="127"/>
                    <a:pt x="118" y="129"/>
                    <a:pt x="118" y="131"/>
                  </a:cubicBezTo>
                  <a:cubicBezTo>
                    <a:pt x="118" y="145"/>
                    <a:pt x="106" y="156"/>
                    <a:pt x="92" y="156"/>
                  </a:cubicBezTo>
                  <a:cubicBezTo>
                    <a:pt x="78" y="156"/>
                    <a:pt x="67" y="145"/>
                    <a:pt x="67" y="131"/>
                  </a:cubicBezTo>
                  <a:cubicBezTo>
                    <a:pt x="67" y="129"/>
                    <a:pt x="65" y="127"/>
                    <a:pt x="63" y="127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162" y="110"/>
                    <a:pt x="162" y="110"/>
                    <a:pt x="162" y="110"/>
                  </a:cubicBezTo>
                  <a:lnTo>
                    <a:pt x="174" y="127"/>
                  </a:lnTo>
                  <a:close/>
                  <a:moveTo>
                    <a:pt x="177" y="101"/>
                  </a:moveTo>
                  <a:cubicBezTo>
                    <a:pt x="8" y="101"/>
                    <a:pt x="8" y="101"/>
                    <a:pt x="8" y="101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61" y="76"/>
                    <a:pt x="75" y="89"/>
                    <a:pt x="92" y="89"/>
                  </a:cubicBezTo>
                  <a:cubicBezTo>
                    <a:pt x="110" y="89"/>
                    <a:pt x="124" y="76"/>
                    <a:pt x="126" y="59"/>
                  </a:cubicBezTo>
                  <a:cubicBezTo>
                    <a:pt x="177" y="59"/>
                    <a:pt x="177" y="59"/>
                    <a:pt x="177" y="59"/>
                  </a:cubicBezTo>
                  <a:lnTo>
                    <a:pt x="177" y="101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33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4523928" y="10963477"/>
            <a:ext cx="5150480" cy="2062167"/>
            <a:chOff x="4690311" y="4740013"/>
            <a:chExt cx="1931430" cy="927975"/>
          </a:xfrm>
        </p:grpSpPr>
        <p:sp>
          <p:nvSpPr>
            <p:cNvPr id="18" name="TextBox 17"/>
            <p:cNvSpPr txBox="1"/>
            <p:nvPr/>
          </p:nvSpPr>
          <p:spPr>
            <a:xfrm>
              <a:off x="4690311" y="5144768"/>
              <a:ext cx="19314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отказоустойчивость</a:t>
              </a:r>
              <a:r>
                <a:rPr lang="en-US" dirty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и </a:t>
              </a:r>
              <a:r>
                <a:rPr lang="en-US" dirty="0" err="1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безопасность</a:t>
              </a:r>
              <a:r>
                <a:rPr lang="en-US" dirty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Freeform 449"/>
            <p:cNvSpPr>
              <a:spLocks noEditPoints="1"/>
            </p:cNvSpPr>
            <p:nvPr/>
          </p:nvSpPr>
          <p:spPr bwMode="auto">
            <a:xfrm>
              <a:off x="5440026" y="4740013"/>
              <a:ext cx="432000" cy="432000"/>
            </a:xfrm>
            <a:custGeom>
              <a:avLst/>
              <a:gdLst>
                <a:gd name="T0" fmla="*/ 101 w 186"/>
                <a:gd name="T1" fmla="*/ 92 h 185"/>
                <a:gd name="T2" fmla="*/ 84 w 186"/>
                <a:gd name="T3" fmla="*/ 92 h 185"/>
                <a:gd name="T4" fmla="*/ 169 w 186"/>
                <a:gd name="T5" fmla="*/ 0 h 185"/>
                <a:gd name="T6" fmla="*/ 0 w 186"/>
                <a:gd name="T7" fmla="*/ 17 h 185"/>
                <a:gd name="T8" fmla="*/ 17 w 186"/>
                <a:gd name="T9" fmla="*/ 185 h 185"/>
                <a:gd name="T10" fmla="*/ 186 w 186"/>
                <a:gd name="T11" fmla="*/ 168 h 185"/>
                <a:gd name="T12" fmla="*/ 169 w 186"/>
                <a:gd name="T13" fmla="*/ 0 h 185"/>
                <a:gd name="T14" fmla="*/ 169 w 186"/>
                <a:gd name="T15" fmla="*/ 177 h 185"/>
                <a:gd name="T16" fmla="*/ 8 w 186"/>
                <a:gd name="T17" fmla="*/ 168 h 185"/>
                <a:gd name="T18" fmla="*/ 17 w 186"/>
                <a:gd name="T19" fmla="*/ 8 h 185"/>
                <a:gd name="T20" fmla="*/ 177 w 186"/>
                <a:gd name="T21" fmla="*/ 17 h 185"/>
                <a:gd name="T22" fmla="*/ 69 w 186"/>
                <a:gd name="T23" fmla="*/ 116 h 185"/>
                <a:gd name="T24" fmla="*/ 93 w 186"/>
                <a:gd name="T25" fmla="*/ 126 h 185"/>
                <a:gd name="T26" fmla="*/ 117 w 186"/>
                <a:gd name="T27" fmla="*/ 116 h 185"/>
                <a:gd name="T28" fmla="*/ 127 w 186"/>
                <a:gd name="T29" fmla="*/ 92 h 185"/>
                <a:gd name="T30" fmla="*/ 59 w 186"/>
                <a:gd name="T31" fmla="*/ 92 h 185"/>
                <a:gd name="T32" fmla="*/ 69 w 186"/>
                <a:gd name="T33" fmla="*/ 116 h 185"/>
                <a:gd name="T34" fmla="*/ 68 w 186"/>
                <a:gd name="T35" fmla="*/ 88 h 185"/>
                <a:gd name="T36" fmla="*/ 75 w 186"/>
                <a:gd name="T37" fmla="*/ 81 h 185"/>
                <a:gd name="T38" fmla="*/ 81 w 186"/>
                <a:gd name="T39" fmla="*/ 75 h 185"/>
                <a:gd name="T40" fmla="*/ 89 w 186"/>
                <a:gd name="T41" fmla="*/ 68 h 185"/>
                <a:gd name="T42" fmla="*/ 93 w 186"/>
                <a:gd name="T43" fmla="*/ 76 h 185"/>
                <a:gd name="T44" fmla="*/ 97 w 186"/>
                <a:gd name="T45" fmla="*/ 68 h 185"/>
                <a:gd name="T46" fmla="*/ 105 w 186"/>
                <a:gd name="T47" fmla="*/ 75 h 185"/>
                <a:gd name="T48" fmla="*/ 111 w 186"/>
                <a:gd name="T49" fmla="*/ 81 h 185"/>
                <a:gd name="T50" fmla="*/ 118 w 186"/>
                <a:gd name="T51" fmla="*/ 88 h 185"/>
                <a:gd name="T52" fmla="*/ 110 w 186"/>
                <a:gd name="T53" fmla="*/ 92 h 185"/>
                <a:gd name="T54" fmla="*/ 118 w 186"/>
                <a:gd name="T55" fmla="*/ 97 h 185"/>
                <a:gd name="T56" fmla="*/ 111 w 186"/>
                <a:gd name="T57" fmla="*/ 104 h 185"/>
                <a:gd name="T58" fmla="*/ 105 w 186"/>
                <a:gd name="T59" fmla="*/ 110 h 185"/>
                <a:gd name="T60" fmla="*/ 97 w 186"/>
                <a:gd name="T61" fmla="*/ 117 h 185"/>
                <a:gd name="T62" fmla="*/ 93 w 186"/>
                <a:gd name="T63" fmla="*/ 109 h 185"/>
                <a:gd name="T64" fmla="*/ 89 w 186"/>
                <a:gd name="T65" fmla="*/ 117 h 185"/>
                <a:gd name="T66" fmla="*/ 81 w 186"/>
                <a:gd name="T67" fmla="*/ 110 h 185"/>
                <a:gd name="T68" fmla="*/ 75 w 186"/>
                <a:gd name="T69" fmla="*/ 104 h 185"/>
                <a:gd name="T70" fmla="*/ 68 w 186"/>
                <a:gd name="T71" fmla="*/ 97 h 185"/>
                <a:gd name="T72" fmla="*/ 76 w 186"/>
                <a:gd name="T73" fmla="*/ 92 h 185"/>
                <a:gd name="T74" fmla="*/ 160 w 186"/>
                <a:gd name="T75" fmla="*/ 50 h 185"/>
                <a:gd name="T76" fmla="*/ 25 w 186"/>
                <a:gd name="T77" fmla="*/ 25 h 185"/>
                <a:gd name="T78" fmla="*/ 160 w 186"/>
                <a:gd name="T79" fmla="*/ 160 h 185"/>
                <a:gd name="T80" fmla="*/ 169 w 186"/>
                <a:gd name="T81" fmla="*/ 126 h 185"/>
                <a:gd name="T82" fmla="*/ 160 w 186"/>
                <a:gd name="T83" fmla="*/ 109 h 185"/>
                <a:gd name="T84" fmla="*/ 169 w 186"/>
                <a:gd name="T85" fmla="*/ 67 h 185"/>
                <a:gd name="T86" fmla="*/ 160 w 186"/>
                <a:gd name="T87" fmla="*/ 50 h 185"/>
                <a:gd name="T88" fmla="*/ 143 w 186"/>
                <a:gd name="T89" fmla="*/ 59 h 185"/>
                <a:gd name="T90" fmla="*/ 152 w 186"/>
                <a:gd name="T91" fmla="*/ 76 h 185"/>
                <a:gd name="T92" fmla="*/ 143 w 186"/>
                <a:gd name="T93" fmla="*/ 118 h 185"/>
                <a:gd name="T94" fmla="*/ 152 w 186"/>
                <a:gd name="T95" fmla="*/ 135 h 185"/>
                <a:gd name="T96" fmla="*/ 34 w 186"/>
                <a:gd name="T97" fmla="*/ 152 h 185"/>
                <a:gd name="T98" fmla="*/ 152 w 186"/>
                <a:gd name="T99" fmla="*/ 3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6" h="185">
                  <a:moveTo>
                    <a:pt x="93" y="101"/>
                  </a:moveTo>
                  <a:cubicBezTo>
                    <a:pt x="98" y="101"/>
                    <a:pt x="101" y="97"/>
                    <a:pt x="101" y="92"/>
                  </a:cubicBezTo>
                  <a:cubicBezTo>
                    <a:pt x="101" y="88"/>
                    <a:pt x="98" y="84"/>
                    <a:pt x="93" y="84"/>
                  </a:cubicBezTo>
                  <a:cubicBezTo>
                    <a:pt x="88" y="84"/>
                    <a:pt x="84" y="88"/>
                    <a:pt x="84" y="92"/>
                  </a:cubicBezTo>
                  <a:cubicBezTo>
                    <a:pt x="84" y="97"/>
                    <a:pt x="88" y="101"/>
                    <a:pt x="93" y="101"/>
                  </a:cubicBezTo>
                  <a:close/>
                  <a:moveTo>
                    <a:pt x="169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78"/>
                    <a:pt x="8" y="185"/>
                    <a:pt x="17" y="185"/>
                  </a:cubicBezTo>
                  <a:cubicBezTo>
                    <a:pt x="169" y="185"/>
                    <a:pt x="169" y="185"/>
                    <a:pt x="169" y="185"/>
                  </a:cubicBezTo>
                  <a:cubicBezTo>
                    <a:pt x="178" y="185"/>
                    <a:pt x="186" y="178"/>
                    <a:pt x="186" y="168"/>
                  </a:cubicBezTo>
                  <a:cubicBezTo>
                    <a:pt x="186" y="17"/>
                    <a:pt x="186" y="17"/>
                    <a:pt x="186" y="17"/>
                  </a:cubicBezTo>
                  <a:cubicBezTo>
                    <a:pt x="186" y="7"/>
                    <a:pt x="178" y="0"/>
                    <a:pt x="169" y="0"/>
                  </a:cubicBezTo>
                  <a:close/>
                  <a:moveTo>
                    <a:pt x="177" y="168"/>
                  </a:moveTo>
                  <a:cubicBezTo>
                    <a:pt x="177" y="173"/>
                    <a:pt x="173" y="177"/>
                    <a:pt x="169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2" y="177"/>
                    <a:pt x="8" y="173"/>
                    <a:pt x="8" y="16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169" y="8"/>
                    <a:pt x="169" y="8"/>
                    <a:pt x="169" y="8"/>
                  </a:cubicBezTo>
                  <a:cubicBezTo>
                    <a:pt x="173" y="8"/>
                    <a:pt x="177" y="12"/>
                    <a:pt x="177" y="17"/>
                  </a:cubicBezTo>
                  <a:lnTo>
                    <a:pt x="177" y="168"/>
                  </a:lnTo>
                  <a:close/>
                  <a:moveTo>
                    <a:pt x="69" y="116"/>
                  </a:moveTo>
                  <a:cubicBezTo>
                    <a:pt x="69" y="116"/>
                    <a:pt x="69" y="116"/>
                    <a:pt x="69" y="116"/>
                  </a:cubicBezTo>
                  <a:cubicBezTo>
                    <a:pt x="75" y="122"/>
                    <a:pt x="84" y="126"/>
                    <a:pt x="93" y="126"/>
                  </a:cubicBezTo>
                  <a:cubicBezTo>
                    <a:pt x="102" y="126"/>
                    <a:pt x="111" y="122"/>
                    <a:pt x="117" y="116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23" y="110"/>
                    <a:pt x="127" y="102"/>
                    <a:pt x="127" y="92"/>
                  </a:cubicBezTo>
                  <a:cubicBezTo>
                    <a:pt x="127" y="74"/>
                    <a:pt x="111" y="59"/>
                    <a:pt x="93" y="59"/>
                  </a:cubicBezTo>
                  <a:cubicBezTo>
                    <a:pt x="74" y="59"/>
                    <a:pt x="59" y="74"/>
                    <a:pt x="59" y="92"/>
                  </a:cubicBezTo>
                  <a:cubicBezTo>
                    <a:pt x="59" y="102"/>
                    <a:pt x="63" y="110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lose/>
                  <a:moveTo>
                    <a:pt x="72" y="88"/>
                  </a:moveTo>
                  <a:cubicBezTo>
                    <a:pt x="68" y="88"/>
                    <a:pt x="68" y="88"/>
                    <a:pt x="68" y="88"/>
                  </a:cubicBezTo>
                  <a:cubicBezTo>
                    <a:pt x="69" y="84"/>
                    <a:pt x="70" y="81"/>
                    <a:pt x="72" y="78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7" y="82"/>
                    <a:pt x="79" y="82"/>
                    <a:pt x="81" y="81"/>
                  </a:cubicBezTo>
                  <a:cubicBezTo>
                    <a:pt x="83" y="79"/>
                    <a:pt x="83" y="76"/>
                    <a:pt x="81" y="75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81" y="70"/>
                    <a:pt x="85" y="68"/>
                    <a:pt x="89" y="68"/>
                  </a:cubicBezTo>
                  <a:cubicBezTo>
                    <a:pt x="89" y="71"/>
                    <a:pt x="89" y="71"/>
                    <a:pt x="89" y="71"/>
                  </a:cubicBezTo>
                  <a:cubicBezTo>
                    <a:pt x="89" y="74"/>
                    <a:pt x="91" y="76"/>
                    <a:pt x="93" y="76"/>
                  </a:cubicBezTo>
                  <a:cubicBezTo>
                    <a:pt x="95" y="76"/>
                    <a:pt x="97" y="74"/>
                    <a:pt x="97" y="71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101" y="68"/>
                    <a:pt x="104" y="70"/>
                    <a:pt x="107" y="72"/>
                  </a:cubicBezTo>
                  <a:cubicBezTo>
                    <a:pt x="105" y="75"/>
                    <a:pt x="105" y="75"/>
                    <a:pt x="105" y="75"/>
                  </a:cubicBezTo>
                  <a:cubicBezTo>
                    <a:pt x="103" y="76"/>
                    <a:pt x="103" y="79"/>
                    <a:pt x="105" y="81"/>
                  </a:cubicBezTo>
                  <a:cubicBezTo>
                    <a:pt x="106" y="82"/>
                    <a:pt x="109" y="82"/>
                    <a:pt x="111" y="81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6" y="81"/>
                    <a:pt x="117" y="84"/>
                    <a:pt x="118" y="88"/>
                  </a:cubicBezTo>
                  <a:cubicBezTo>
                    <a:pt x="114" y="88"/>
                    <a:pt x="114" y="88"/>
                    <a:pt x="114" y="88"/>
                  </a:cubicBezTo>
                  <a:cubicBezTo>
                    <a:pt x="112" y="88"/>
                    <a:pt x="110" y="90"/>
                    <a:pt x="110" y="92"/>
                  </a:cubicBezTo>
                  <a:cubicBezTo>
                    <a:pt x="110" y="95"/>
                    <a:pt x="112" y="97"/>
                    <a:pt x="114" y="97"/>
                  </a:cubicBezTo>
                  <a:cubicBezTo>
                    <a:pt x="118" y="97"/>
                    <a:pt x="118" y="97"/>
                    <a:pt x="118" y="97"/>
                  </a:cubicBezTo>
                  <a:cubicBezTo>
                    <a:pt x="117" y="101"/>
                    <a:pt x="116" y="104"/>
                    <a:pt x="113" y="107"/>
                  </a:cubicBezTo>
                  <a:cubicBezTo>
                    <a:pt x="111" y="104"/>
                    <a:pt x="111" y="104"/>
                    <a:pt x="111" y="104"/>
                  </a:cubicBezTo>
                  <a:cubicBezTo>
                    <a:pt x="109" y="103"/>
                    <a:pt x="106" y="103"/>
                    <a:pt x="105" y="104"/>
                  </a:cubicBezTo>
                  <a:cubicBezTo>
                    <a:pt x="103" y="106"/>
                    <a:pt x="103" y="109"/>
                    <a:pt x="105" y="110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4" y="115"/>
                    <a:pt x="101" y="117"/>
                    <a:pt x="97" y="117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97" y="111"/>
                    <a:pt x="95" y="109"/>
                    <a:pt x="93" y="109"/>
                  </a:cubicBezTo>
                  <a:cubicBezTo>
                    <a:pt x="91" y="109"/>
                    <a:pt x="89" y="111"/>
                    <a:pt x="89" y="114"/>
                  </a:cubicBezTo>
                  <a:cubicBezTo>
                    <a:pt x="89" y="117"/>
                    <a:pt x="89" y="117"/>
                    <a:pt x="89" y="117"/>
                  </a:cubicBezTo>
                  <a:cubicBezTo>
                    <a:pt x="85" y="117"/>
                    <a:pt x="81" y="115"/>
                    <a:pt x="78" y="113"/>
                  </a:cubicBezTo>
                  <a:cubicBezTo>
                    <a:pt x="81" y="110"/>
                    <a:pt x="81" y="110"/>
                    <a:pt x="81" y="110"/>
                  </a:cubicBezTo>
                  <a:cubicBezTo>
                    <a:pt x="83" y="109"/>
                    <a:pt x="83" y="106"/>
                    <a:pt x="81" y="104"/>
                  </a:cubicBezTo>
                  <a:cubicBezTo>
                    <a:pt x="79" y="103"/>
                    <a:pt x="77" y="103"/>
                    <a:pt x="75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0" y="104"/>
                    <a:pt x="69" y="101"/>
                    <a:pt x="68" y="97"/>
                  </a:cubicBezTo>
                  <a:cubicBezTo>
                    <a:pt x="72" y="97"/>
                    <a:pt x="72" y="97"/>
                    <a:pt x="72" y="97"/>
                  </a:cubicBezTo>
                  <a:cubicBezTo>
                    <a:pt x="74" y="97"/>
                    <a:pt x="76" y="95"/>
                    <a:pt x="76" y="92"/>
                  </a:cubicBezTo>
                  <a:cubicBezTo>
                    <a:pt x="76" y="90"/>
                    <a:pt x="74" y="88"/>
                    <a:pt x="72" y="88"/>
                  </a:cubicBezTo>
                  <a:close/>
                  <a:moveTo>
                    <a:pt x="160" y="50"/>
                  </a:moveTo>
                  <a:cubicBezTo>
                    <a:pt x="160" y="25"/>
                    <a:pt x="160" y="25"/>
                    <a:pt x="160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160" y="160"/>
                    <a:pt x="160" y="160"/>
                    <a:pt x="160" y="160"/>
                  </a:cubicBezTo>
                  <a:cubicBezTo>
                    <a:pt x="160" y="135"/>
                    <a:pt x="160" y="135"/>
                    <a:pt x="160" y="135"/>
                  </a:cubicBezTo>
                  <a:cubicBezTo>
                    <a:pt x="165" y="135"/>
                    <a:pt x="169" y="131"/>
                    <a:pt x="169" y="126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69" y="113"/>
                    <a:pt x="165" y="109"/>
                    <a:pt x="160" y="109"/>
                  </a:cubicBezTo>
                  <a:cubicBezTo>
                    <a:pt x="160" y="76"/>
                    <a:pt x="160" y="76"/>
                    <a:pt x="160" y="76"/>
                  </a:cubicBezTo>
                  <a:cubicBezTo>
                    <a:pt x="165" y="76"/>
                    <a:pt x="169" y="72"/>
                    <a:pt x="169" y="67"/>
                  </a:cubicBezTo>
                  <a:cubicBezTo>
                    <a:pt x="169" y="59"/>
                    <a:pt x="169" y="59"/>
                    <a:pt x="169" y="59"/>
                  </a:cubicBezTo>
                  <a:cubicBezTo>
                    <a:pt x="169" y="54"/>
                    <a:pt x="165" y="50"/>
                    <a:pt x="160" y="50"/>
                  </a:cubicBezTo>
                  <a:close/>
                  <a:moveTo>
                    <a:pt x="152" y="50"/>
                  </a:moveTo>
                  <a:cubicBezTo>
                    <a:pt x="147" y="50"/>
                    <a:pt x="143" y="54"/>
                    <a:pt x="143" y="59"/>
                  </a:cubicBezTo>
                  <a:cubicBezTo>
                    <a:pt x="143" y="67"/>
                    <a:pt x="143" y="67"/>
                    <a:pt x="143" y="67"/>
                  </a:cubicBezTo>
                  <a:cubicBezTo>
                    <a:pt x="143" y="72"/>
                    <a:pt x="147" y="76"/>
                    <a:pt x="152" y="76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47" y="109"/>
                    <a:pt x="143" y="113"/>
                    <a:pt x="143" y="118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3" y="131"/>
                    <a:pt x="147" y="135"/>
                    <a:pt x="152" y="135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152" y="33"/>
                    <a:pt x="152" y="33"/>
                    <a:pt x="152" y="33"/>
                  </a:cubicBezTo>
                  <a:lnTo>
                    <a:pt x="152" y="5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30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9574238" y="10963474"/>
            <a:ext cx="2890149" cy="1522722"/>
            <a:chOff x="6720366" y="4740013"/>
            <a:chExt cx="1083806" cy="685225"/>
          </a:xfrm>
        </p:grpSpPr>
        <p:sp>
          <p:nvSpPr>
            <p:cNvPr id="17" name="TextBox 16"/>
            <p:cNvSpPr txBox="1"/>
            <p:nvPr/>
          </p:nvSpPr>
          <p:spPr>
            <a:xfrm>
              <a:off x="6720366" y="5141314"/>
              <a:ext cx="1083806" cy="283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открытость</a:t>
              </a:r>
              <a:endPara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Freeform 354"/>
            <p:cNvSpPr>
              <a:spLocks noEditPoints="1"/>
            </p:cNvSpPr>
            <p:nvPr/>
          </p:nvSpPr>
          <p:spPr bwMode="auto">
            <a:xfrm>
              <a:off x="7046269" y="4740013"/>
              <a:ext cx="432000" cy="432000"/>
            </a:xfrm>
            <a:custGeom>
              <a:avLst/>
              <a:gdLst>
                <a:gd name="T0" fmla="*/ 0 w 185"/>
                <a:gd name="T1" fmla="*/ 110 h 186"/>
                <a:gd name="T2" fmla="*/ 151 w 185"/>
                <a:gd name="T3" fmla="*/ 110 h 186"/>
                <a:gd name="T4" fmla="*/ 52 w 185"/>
                <a:gd name="T5" fmla="*/ 47 h 186"/>
                <a:gd name="T6" fmla="*/ 33 w 185"/>
                <a:gd name="T7" fmla="*/ 58 h 186"/>
                <a:gd name="T8" fmla="*/ 27 w 185"/>
                <a:gd name="T9" fmla="*/ 63 h 186"/>
                <a:gd name="T10" fmla="*/ 33 w 185"/>
                <a:gd name="T11" fmla="*/ 106 h 186"/>
                <a:gd name="T12" fmla="*/ 27 w 185"/>
                <a:gd name="T13" fmla="*/ 63 h 186"/>
                <a:gd name="T14" fmla="*/ 33 w 185"/>
                <a:gd name="T15" fmla="*/ 114 h 186"/>
                <a:gd name="T16" fmla="*/ 27 w 185"/>
                <a:gd name="T17" fmla="*/ 156 h 186"/>
                <a:gd name="T18" fmla="*/ 33 w 185"/>
                <a:gd name="T19" fmla="*/ 162 h 186"/>
                <a:gd name="T20" fmla="*/ 52 w 185"/>
                <a:gd name="T21" fmla="*/ 173 h 186"/>
                <a:gd name="T22" fmla="*/ 71 w 185"/>
                <a:gd name="T23" fmla="*/ 177 h 186"/>
                <a:gd name="T24" fmla="*/ 71 w 185"/>
                <a:gd name="T25" fmla="*/ 148 h 186"/>
                <a:gd name="T26" fmla="*/ 71 w 185"/>
                <a:gd name="T27" fmla="*/ 140 h 186"/>
                <a:gd name="T28" fmla="*/ 42 w 185"/>
                <a:gd name="T29" fmla="*/ 114 h 186"/>
                <a:gd name="T30" fmla="*/ 71 w 185"/>
                <a:gd name="T31" fmla="*/ 140 h 186"/>
                <a:gd name="T32" fmla="*/ 42 w 185"/>
                <a:gd name="T33" fmla="*/ 106 h 186"/>
                <a:gd name="T34" fmla="*/ 71 w 185"/>
                <a:gd name="T35" fmla="*/ 80 h 186"/>
                <a:gd name="T36" fmla="*/ 71 w 185"/>
                <a:gd name="T37" fmla="*/ 72 h 186"/>
                <a:gd name="T38" fmla="*/ 71 w 185"/>
                <a:gd name="T39" fmla="*/ 43 h 186"/>
                <a:gd name="T40" fmla="*/ 118 w 185"/>
                <a:gd name="T41" fmla="*/ 58 h 186"/>
                <a:gd name="T42" fmla="*/ 99 w 185"/>
                <a:gd name="T43" fmla="*/ 47 h 186"/>
                <a:gd name="T44" fmla="*/ 80 w 185"/>
                <a:gd name="T45" fmla="*/ 43 h 186"/>
                <a:gd name="T46" fmla="*/ 80 w 185"/>
                <a:gd name="T47" fmla="*/ 72 h 186"/>
                <a:gd name="T48" fmla="*/ 80 w 185"/>
                <a:gd name="T49" fmla="*/ 80 h 186"/>
                <a:gd name="T50" fmla="*/ 109 w 185"/>
                <a:gd name="T51" fmla="*/ 106 h 186"/>
                <a:gd name="T52" fmla="*/ 80 w 185"/>
                <a:gd name="T53" fmla="*/ 80 h 186"/>
                <a:gd name="T54" fmla="*/ 109 w 185"/>
                <a:gd name="T55" fmla="*/ 114 h 186"/>
                <a:gd name="T56" fmla="*/ 80 w 185"/>
                <a:gd name="T57" fmla="*/ 140 h 186"/>
                <a:gd name="T58" fmla="*/ 80 w 185"/>
                <a:gd name="T59" fmla="*/ 177 h 186"/>
                <a:gd name="T60" fmla="*/ 102 w 185"/>
                <a:gd name="T61" fmla="*/ 152 h 186"/>
                <a:gd name="T62" fmla="*/ 99 w 185"/>
                <a:gd name="T63" fmla="*/ 173 h 186"/>
                <a:gd name="T64" fmla="*/ 118 w 185"/>
                <a:gd name="T65" fmla="*/ 162 h 186"/>
                <a:gd name="T66" fmla="*/ 124 w 185"/>
                <a:gd name="T67" fmla="*/ 156 h 186"/>
                <a:gd name="T68" fmla="*/ 118 w 185"/>
                <a:gd name="T69" fmla="*/ 114 h 186"/>
                <a:gd name="T70" fmla="*/ 124 w 185"/>
                <a:gd name="T71" fmla="*/ 156 h 186"/>
                <a:gd name="T72" fmla="*/ 112 w 185"/>
                <a:gd name="T73" fmla="*/ 72 h 186"/>
                <a:gd name="T74" fmla="*/ 143 w 185"/>
                <a:gd name="T75" fmla="*/ 106 h 186"/>
                <a:gd name="T76" fmla="*/ 109 w 185"/>
                <a:gd name="T77" fmla="*/ 0 h 186"/>
                <a:gd name="T78" fmla="*/ 69 w 185"/>
                <a:gd name="T79" fmla="*/ 26 h 186"/>
                <a:gd name="T80" fmla="*/ 86 w 185"/>
                <a:gd name="T81" fmla="*/ 13 h 186"/>
                <a:gd name="T82" fmla="*/ 87 w 185"/>
                <a:gd name="T83" fmla="*/ 26 h 186"/>
                <a:gd name="T84" fmla="*/ 105 w 185"/>
                <a:gd name="T85" fmla="*/ 31 h 186"/>
                <a:gd name="T86" fmla="*/ 114 w 185"/>
                <a:gd name="T87" fmla="*/ 9 h 186"/>
                <a:gd name="T88" fmla="*/ 119 w 185"/>
                <a:gd name="T89" fmla="*/ 37 h 186"/>
                <a:gd name="T90" fmla="*/ 138 w 185"/>
                <a:gd name="T91" fmla="*/ 41 h 186"/>
                <a:gd name="T92" fmla="*/ 154 w 185"/>
                <a:gd name="T93" fmla="*/ 80 h 186"/>
                <a:gd name="T94" fmla="*/ 159 w 185"/>
                <a:gd name="T95" fmla="*/ 121 h 186"/>
                <a:gd name="T96" fmla="*/ 185 w 185"/>
                <a:gd name="T97" fmla="*/ 76 h 186"/>
                <a:gd name="T98" fmla="*/ 133 w 185"/>
                <a:gd name="T99" fmla="*/ 13 h 186"/>
                <a:gd name="T100" fmla="*/ 143 w 185"/>
                <a:gd name="T101" fmla="*/ 30 h 186"/>
                <a:gd name="T102" fmla="*/ 151 w 185"/>
                <a:gd name="T103" fmla="*/ 72 h 186"/>
                <a:gd name="T104" fmla="*/ 158 w 185"/>
                <a:gd name="T105" fmla="*/ 30 h 186"/>
                <a:gd name="T106" fmla="*/ 151 w 185"/>
                <a:gd name="T107" fmla="*/ 7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5" h="186">
                  <a:moveTo>
                    <a:pt x="76" y="34"/>
                  </a:moveTo>
                  <a:cubicBezTo>
                    <a:pt x="34" y="34"/>
                    <a:pt x="0" y="68"/>
                    <a:pt x="0" y="110"/>
                  </a:cubicBezTo>
                  <a:cubicBezTo>
                    <a:pt x="0" y="152"/>
                    <a:pt x="34" y="186"/>
                    <a:pt x="76" y="186"/>
                  </a:cubicBezTo>
                  <a:cubicBezTo>
                    <a:pt x="117" y="186"/>
                    <a:pt x="151" y="152"/>
                    <a:pt x="151" y="110"/>
                  </a:cubicBezTo>
                  <a:cubicBezTo>
                    <a:pt x="151" y="68"/>
                    <a:pt x="117" y="34"/>
                    <a:pt x="76" y="34"/>
                  </a:cubicBezTo>
                  <a:close/>
                  <a:moveTo>
                    <a:pt x="52" y="47"/>
                  </a:moveTo>
                  <a:cubicBezTo>
                    <a:pt x="48" y="51"/>
                    <a:pt x="45" y="57"/>
                    <a:pt x="42" y="64"/>
                  </a:cubicBezTo>
                  <a:cubicBezTo>
                    <a:pt x="39" y="62"/>
                    <a:pt x="36" y="60"/>
                    <a:pt x="33" y="58"/>
                  </a:cubicBezTo>
                  <a:cubicBezTo>
                    <a:pt x="39" y="53"/>
                    <a:pt x="45" y="49"/>
                    <a:pt x="52" y="47"/>
                  </a:cubicBezTo>
                  <a:close/>
                  <a:moveTo>
                    <a:pt x="27" y="63"/>
                  </a:moveTo>
                  <a:cubicBezTo>
                    <a:pt x="30" y="67"/>
                    <a:pt x="34" y="69"/>
                    <a:pt x="39" y="72"/>
                  </a:cubicBezTo>
                  <a:cubicBezTo>
                    <a:pt x="36" y="82"/>
                    <a:pt x="34" y="93"/>
                    <a:pt x="33" y="106"/>
                  </a:cubicBezTo>
                  <a:cubicBezTo>
                    <a:pt x="8" y="106"/>
                    <a:pt x="8" y="106"/>
                    <a:pt x="8" y="106"/>
                  </a:cubicBezTo>
                  <a:cubicBezTo>
                    <a:pt x="9" y="89"/>
                    <a:pt x="16" y="74"/>
                    <a:pt x="27" y="63"/>
                  </a:cubicBezTo>
                  <a:close/>
                  <a:moveTo>
                    <a:pt x="8" y="114"/>
                  </a:moveTo>
                  <a:cubicBezTo>
                    <a:pt x="33" y="114"/>
                    <a:pt x="33" y="114"/>
                    <a:pt x="33" y="114"/>
                  </a:cubicBezTo>
                  <a:cubicBezTo>
                    <a:pt x="34" y="126"/>
                    <a:pt x="36" y="138"/>
                    <a:pt x="39" y="148"/>
                  </a:cubicBezTo>
                  <a:cubicBezTo>
                    <a:pt x="34" y="150"/>
                    <a:pt x="30" y="153"/>
                    <a:pt x="27" y="156"/>
                  </a:cubicBezTo>
                  <a:cubicBezTo>
                    <a:pt x="16" y="145"/>
                    <a:pt x="9" y="130"/>
                    <a:pt x="8" y="114"/>
                  </a:cubicBezTo>
                  <a:close/>
                  <a:moveTo>
                    <a:pt x="33" y="162"/>
                  </a:moveTo>
                  <a:cubicBezTo>
                    <a:pt x="36" y="160"/>
                    <a:pt x="39" y="158"/>
                    <a:pt x="42" y="156"/>
                  </a:cubicBezTo>
                  <a:cubicBezTo>
                    <a:pt x="45" y="162"/>
                    <a:pt x="48" y="168"/>
                    <a:pt x="52" y="173"/>
                  </a:cubicBezTo>
                  <a:cubicBezTo>
                    <a:pt x="45" y="170"/>
                    <a:pt x="39" y="167"/>
                    <a:pt x="33" y="162"/>
                  </a:cubicBezTo>
                  <a:close/>
                  <a:moveTo>
                    <a:pt x="71" y="177"/>
                  </a:moveTo>
                  <a:cubicBezTo>
                    <a:pt x="62" y="174"/>
                    <a:pt x="55" y="165"/>
                    <a:pt x="49" y="152"/>
                  </a:cubicBezTo>
                  <a:cubicBezTo>
                    <a:pt x="56" y="150"/>
                    <a:pt x="63" y="148"/>
                    <a:pt x="71" y="148"/>
                  </a:cubicBezTo>
                  <a:lnTo>
                    <a:pt x="71" y="177"/>
                  </a:lnTo>
                  <a:close/>
                  <a:moveTo>
                    <a:pt x="71" y="140"/>
                  </a:moveTo>
                  <a:cubicBezTo>
                    <a:pt x="62" y="140"/>
                    <a:pt x="54" y="142"/>
                    <a:pt x="47" y="144"/>
                  </a:cubicBezTo>
                  <a:cubicBezTo>
                    <a:pt x="44" y="136"/>
                    <a:pt x="42" y="125"/>
                    <a:pt x="42" y="114"/>
                  </a:cubicBezTo>
                  <a:cubicBezTo>
                    <a:pt x="71" y="114"/>
                    <a:pt x="71" y="114"/>
                    <a:pt x="71" y="114"/>
                  </a:cubicBezTo>
                  <a:lnTo>
                    <a:pt x="71" y="140"/>
                  </a:lnTo>
                  <a:close/>
                  <a:moveTo>
                    <a:pt x="71" y="106"/>
                  </a:moveTo>
                  <a:cubicBezTo>
                    <a:pt x="42" y="106"/>
                    <a:pt x="42" y="106"/>
                    <a:pt x="42" y="106"/>
                  </a:cubicBezTo>
                  <a:cubicBezTo>
                    <a:pt x="42" y="94"/>
                    <a:pt x="44" y="84"/>
                    <a:pt x="47" y="75"/>
                  </a:cubicBezTo>
                  <a:cubicBezTo>
                    <a:pt x="54" y="78"/>
                    <a:pt x="62" y="80"/>
                    <a:pt x="71" y="80"/>
                  </a:cubicBezTo>
                  <a:lnTo>
                    <a:pt x="71" y="106"/>
                  </a:lnTo>
                  <a:close/>
                  <a:moveTo>
                    <a:pt x="71" y="72"/>
                  </a:moveTo>
                  <a:cubicBezTo>
                    <a:pt x="63" y="71"/>
                    <a:pt x="56" y="70"/>
                    <a:pt x="49" y="67"/>
                  </a:cubicBezTo>
                  <a:cubicBezTo>
                    <a:pt x="55" y="54"/>
                    <a:pt x="62" y="45"/>
                    <a:pt x="71" y="43"/>
                  </a:cubicBezTo>
                  <a:lnTo>
                    <a:pt x="71" y="72"/>
                  </a:lnTo>
                  <a:close/>
                  <a:moveTo>
                    <a:pt x="118" y="58"/>
                  </a:moveTo>
                  <a:cubicBezTo>
                    <a:pt x="115" y="60"/>
                    <a:pt x="112" y="62"/>
                    <a:pt x="109" y="64"/>
                  </a:cubicBezTo>
                  <a:cubicBezTo>
                    <a:pt x="106" y="57"/>
                    <a:pt x="103" y="51"/>
                    <a:pt x="99" y="47"/>
                  </a:cubicBezTo>
                  <a:cubicBezTo>
                    <a:pt x="106" y="49"/>
                    <a:pt x="112" y="53"/>
                    <a:pt x="118" y="58"/>
                  </a:cubicBezTo>
                  <a:close/>
                  <a:moveTo>
                    <a:pt x="80" y="43"/>
                  </a:moveTo>
                  <a:cubicBezTo>
                    <a:pt x="89" y="45"/>
                    <a:pt x="96" y="54"/>
                    <a:pt x="102" y="67"/>
                  </a:cubicBezTo>
                  <a:cubicBezTo>
                    <a:pt x="95" y="70"/>
                    <a:pt x="88" y="71"/>
                    <a:pt x="80" y="72"/>
                  </a:cubicBezTo>
                  <a:lnTo>
                    <a:pt x="80" y="43"/>
                  </a:lnTo>
                  <a:close/>
                  <a:moveTo>
                    <a:pt x="80" y="80"/>
                  </a:moveTo>
                  <a:cubicBezTo>
                    <a:pt x="89" y="80"/>
                    <a:pt x="97" y="78"/>
                    <a:pt x="104" y="75"/>
                  </a:cubicBezTo>
                  <a:cubicBezTo>
                    <a:pt x="107" y="84"/>
                    <a:pt x="109" y="94"/>
                    <a:pt x="109" y="106"/>
                  </a:cubicBezTo>
                  <a:cubicBezTo>
                    <a:pt x="80" y="106"/>
                    <a:pt x="80" y="106"/>
                    <a:pt x="80" y="106"/>
                  </a:cubicBezTo>
                  <a:lnTo>
                    <a:pt x="80" y="80"/>
                  </a:lnTo>
                  <a:close/>
                  <a:moveTo>
                    <a:pt x="80" y="114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09" y="125"/>
                    <a:pt x="107" y="136"/>
                    <a:pt x="104" y="144"/>
                  </a:cubicBezTo>
                  <a:cubicBezTo>
                    <a:pt x="97" y="142"/>
                    <a:pt x="89" y="140"/>
                    <a:pt x="80" y="140"/>
                  </a:cubicBezTo>
                  <a:lnTo>
                    <a:pt x="80" y="114"/>
                  </a:lnTo>
                  <a:close/>
                  <a:moveTo>
                    <a:pt x="80" y="177"/>
                  </a:moveTo>
                  <a:cubicBezTo>
                    <a:pt x="80" y="148"/>
                    <a:pt x="80" y="148"/>
                    <a:pt x="80" y="148"/>
                  </a:cubicBezTo>
                  <a:cubicBezTo>
                    <a:pt x="88" y="148"/>
                    <a:pt x="95" y="150"/>
                    <a:pt x="102" y="152"/>
                  </a:cubicBezTo>
                  <a:cubicBezTo>
                    <a:pt x="96" y="165"/>
                    <a:pt x="89" y="174"/>
                    <a:pt x="80" y="177"/>
                  </a:cubicBezTo>
                  <a:close/>
                  <a:moveTo>
                    <a:pt x="99" y="173"/>
                  </a:moveTo>
                  <a:cubicBezTo>
                    <a:pt x="103" y="168"/>
                    <a:pt x="106" y="162"/>
                    <a:pt x="109" y="156"/>
                  </a:cubicBezTo>
                  <a:cubicBezTo>
                    <a:pt x="112" y="158"/>
                    <a:pt x="115" y="160"/>
                    <a:pt x="118" y="162"/>
                  </a:cubicBezTo>
                  <a:cubicBezTo>
                    <a:pt x="112" y="167"/>
                    <a:pt x="106" y="170"/>
                    <a:pt x="99" y="173"/>
                  </a:cubicBezTo>
                  <a:close/>
                  <a:moveTo>
                    <a:pt x="124" y="156"/>
                  </a:moveTo>
                  <a:cubicBezTo>
                    <a:pt x="121" y="153"/>
                    <a:pt x="117" y="150"/>
                    <a:pt x="112" y="148"/>
                  </a:cubicBezTo>
                  <a:cubicBezTo>
                    <a:pt x="115" y="138"/>
                    <a:pt x="117" y="126"/>
                    <a:pt x="118" y="114"/>
                  </a:cubicBezTo>
                  <a:cubicBezTo>
                    <a:pt x="143" y="114"/>
                    <a:pt x="143" y="114"/>
                    <a:pt x="143" y="114"/>
                  </a:cubicBezTo>
                  <a:cubicBezTo>
                    <a:pt x="142" y="130"/>
                    <a:pt x="135" y="145"/>
                    <a:pt x="124" y="156"/>
                  </a:cubicBezTo>
                  <a:close/>
                  <a:moveTo>
                    <a:pt x="118" y="106"/>
                  </a:moveTo>
                  <a:cubicBezTo>
                    <a:pt x="117" y="93"/>
                    <a:pt x="115" y="82"/>
                    <a:pt x="112" y="72"/>
                  </a:cubicBezTo>
                  <a:cubicBezTo>
                    <a:pt x="117" y="69"/>
                    <a:pt x="121" y="67"/>
                    <a:pt x="124" y="63"/>
                  </a:cubicBezTo>
                  <a:cubicBezTo>
                    <a:pt x="135" y="74"/>
                    <a:pt x="142" y="89"/>
                    <a:pt x="143" y="106"/>
                  </a:cubicBezTo>
                  <a:lnTo>
                    <a:pt x="118" y="106"/>
                  </a:lnTo>
                  <a:close/>
                  <a:moveTo>
                    <a:pt x="109" y="0"/>
                  </a:moveTo>
                  <a:cubicBezTo>
                    <a:pt x="85" y="0"/>
                    <a:pt x="63" y="12"/>
                    <a:pt x="49" y="30"/>
                  </a:cubicBezTo>
                  <a:cubicBezTo>
                    <a:pt x="56" y="28"/>
                    <a:pt x="62" y="26"/>
                    <a:pt x="69" y="26"/>
                  </a:cubicBezTo>
                  <a:cubicBezTo>
                    <a:pt x="68" y="25"/>
                    <a:pt x="67" y="25"/>
                    <a:pt x="67" y="24"/>
                  </a:cubicBezTo>
                  <a:cubicBezTo>
                    <a:pt x="72" y="19"/>
                    <a:pt x="79" y="15"/>
                    <a:pt x="86" y="13"/>
                  </a:cubicBezTo>
                  <a:cubicBezTo>
                    <a:pt x="83" y="16"/>
                    <a:pt x="80" y="21"/>
                    <a:pt x="78" y="26"/>
                  </a:cubicBezTo>
                  <a:cubicBezTo>
                    <a:pt x="81" y="26"/>
                    <a:pt x="84" y="26"/>
                    <a:pt x="87" y="26"/>
                  </a:cubicBezTo>
                  <a:cubicBezTo>
                    <a:pt x="92" y="17"/>
                    <a:pt x="98" y="11"/>
                    <a:pt x="105" y="9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8" y="32"/>
                    <a:pt x="111" y="33"/>
                    <a:pt x="114" y="35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22" y="11"/>
                    <a:pt x="130" y="20"/>
                    <a:pt x="135" y="34"/>
                  </a:cubicBezTo>
                  <a:cubicBezTo>
                    <a:pt x="130" y="35"/>
                    <a:pt x="125" y="37"/>
                    <a:pt x="119" y="37"/>
                  </a:cubicBezTo>
                  <a:cubicBezTo>
                    <a:pt x="122" y="39"/>
                    <a:pt x="125" y="42"/>
                    <a:pt x="129" y="44"/>
                  </a:cubicBezTo>
                  <a:cubicBezTo>
                    <a:pt x="132" y="43"/>
                    <a:pt x="135" y="43"/>
                    <a:pt x="138" y="41"/>
                  </a:cubicBezTo>
                  <a:cubicBezTo>
                    <a:pt x="140" y="46"/>
                    <a:pt x="141" y="52"/>
                    <a:pt x="142" y="57"/>
                  </a:cubicBezTo>
                  <a:cubicBezTo>
                    <a:pt x="147" y="64"/>
                    <a:pt x="151" y="72"/>
                    <a:pt x="154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6" y="96"/>
                    <a:pt x="169" y="110"/>
                    <a:pt x="159" y="121"/>
                  </a:cubicBezTo>
                  <a:cubicBezTo>
                    <a:pt x="158" y="126"/>
                    <a:pt x="157" y="131"/>
                    <a:pt x="156" y="136"/>
                  </a:cubicBezTo>
                  <a:cubicBezTo>
                    <a:pt x="174" y="122"/>
                    <a:pt x="185" y="101"/>
                    <a:pt x="185" y="76"/>
                  </a:cubicBezTo>
                  <a:cubicBezTo>
                    <a:pt x="185" y="34"/>
                    <a:pt x="151" y="0"/>
                    <a:pt x="109" y="0"/>
                  </a:cubicBezTo>
                  <a:close/>
                  <a:moveTo>
                    <a:pt x="133" y="13"/>
                  </a:moveTo>
                  <a:cubicBezTo>
                    <a:pt x="140" y="15"/>
                    <a:pt x="146" y="19"/>
                    <a:pt x="152" y="24"/>
                  </a:cubicBezTo>
                  <a:cubicBezTo>
                    <a:pt x="149" y="26"/>
                    <a:pt x="146" y="28"/>
                    <a:pt x="143" y="30"/>
                  </a:cubicBezTo>
                  <a:cubicBezTo>
                    <a:pt x="140" y="23"/>
                    <a:pt x="137" y="18"/>
                    <a:pt x="133" y="13"/>
                  </a:cubicBezTo>
                  <a:close/>
                  <a:moveTo>
                    <a:pt x="151" y="72"/>
                  </a:moveTo>
                  <a:cubicBezTo>
                    <a:pt x="151" y="60"/>
                    <a:pt x="149" y="48"/>
                    <a:pt x="146" y="38"/>
                  </a:cubicBezTo>
                  <a:cubicBezTo>
                    <a:pt x="150" y="36"/>
                    <a:pt x="154" y="33"/>
                    <a:pt x="158" y="30"/>
                  </a:cubicBezTo>
                  <a:cubicBezTo>
                    <a:pt x="169" y="41"/>
                    <a:pt x="176" y="55"/>
                    <a:pt x="177" y="72"/>
                  </a:cubicBezTo>
                  <a:lnTo>
                    <a:pt x="151" y="72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330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1450467" y="10963473"/>
            <a:ext cx="3235008" cy="1564069"/>
            <a:chOff x="7248137" y="4709742"/>
            <a:chExt cx="1213128" cy="703831"/>
          </a:xfrm>
        </p:grpSpPr>
        <p:sp>
          <p:nvSpPr>
            <p:cNvPr id="15" name="TextBox 14"/>
            <p:cNvSpPr txBox="1"/>
            <p:nvPr/>
          </p:nvSpPr>
          <p:spPr>
            <a:xfrm>
              <a:off x="7248137" y="5129649"/>
              <a:ext cx="1213128" cy="283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доступность</a:t>
              </a:r>
              <a:endPara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Freeform 63"/>
            <p:cNvSpPr>
              <a:spLocks noEditPoints="1"/>
            </p:cNvSpPr>
            <p:nvPr/>
          </p:nvSpPr>
          <p:spPr bwMode="auto">
            <a:xfrm>
              <a:off x="7577632" y="4709742"/>
              <a:ext cx="432000" cy="432000"/>
            </a:xfrm>
            <a:custGeom>
              <a:avLst/>
              <a:gdLst>
                <a:gd name="T0" fmla="*/ 34 w 185"/>
                <a:gd name="T1" fmla="*/ 59 h 185"/>
                <a:gd name="T2" fmla="*/ 41 w 185"/>
                <a:gd name="T3" fmla="*/ 63 h 185"/>
                <a:gd name="T4" fmla="*/ 63 w 185"/>
                <a:gd name="T5" fmla="*/ 143 h 185"/>
                <a:gd name="T6" fmla="*/ 59 w 185"/>
                <a:gd name="T7" fmla="*/ 151 h 185"/>
                <a:gd name="T8" fmla="*/ 63 w 185"/>
                <a:gd name="T9" fmla="*/ 143 h 185"/>
                <a:gd name="T10" fmla="*/ 57 w 185"/>
                <a:gd name="T11" fmla="*/ 40 h 185"/>
                <a:gd name="T12" fmla="*/ 64 w 185"/>
                <a:gd name="T13" fmla="*/ 35 h 185"/>
                <a:gd name="T14" fmla="*/ 122 w 185"/>
                <a:gd name="T15" fmla="*/ 41 h 185"/>
                <a:gd name="T16" fmla="*/ 126 w 185"/>
                <a:gd name="T17" fmla="*/ 34 h 185"/>
                <a:gd name="T18" fmla="*/ 122 w 185"/>
                <a:gd name="T19" fmla="*/ 41 h 185"/>
                <a:gd name="T20" fmla="*/ 34 w 185"/>
                <a:gd name="T21" fmla="*/ 126 h 185"/>
                <a:gd name="T22" fmla="*/ 41 w 185"/>
                <a:gd name="T23" fmla="*/ 122 h 185"/>
                <a:gd name="T24" fmla="*/ 29 w 185"/>
                <a:gd name="T25" fmla="*/ 88 h 185"/>
                <a:gd name="T26" fmla="*/ 29 w 185"/>
                <a:gd name="T27" fmla="*/ 97 h 185"/>
                <a:gd name="T28" fmla="*/ 29 w 185"/>
                <a:gd name="T29" fmla="*/ 88 h 185"/>
                <a:gd name="T30" fmla="*/ 144 w 185"/>
                <a:gd name="T31" fmla="*/ 122 h 185"/>
                <a:gd name="T32" fmla="*/ 151 w 185"/>
                <a:gd name="T33" fmla="*/ 126 h 185"/>
                <a:gd name="T34" fmla="*/ 145 w 185"/>
                <a:gd name="T35" fmla="*/ 57 h 185"/>
                <a:gd name="T36" fmla="*/ 149 w 185"/>
                <a:gd name="T37" fmla="*/ 64 h 185"/>
                <a:gd name="T38" fmla="*/ 145 w 185"/>
                <a:gd name="T39" fmla="*/ 57 h 185"/>
                <a:gd name="T40" fmla="*/ 151 w 185"/>
                <a:gd name="T41" fmla="*/ 92 h 185"/>
                <a:gd name="T42" fmla="*/ 160 w 185"/>
                <a:gd name="T43" fmla="*/ 92 h 185"/>
                <a:gd name="T44" fmla="*/ 92 w 185"/>
                <a:gd name="T45" fmla="*/ 0 h 185"/>
                <a:gd name="T46" fmla="*/ 92 w 185"/>
                <a:gd name="T47" fmla="*/ 185 h 185"/>
                <a:gd name="T48" fmla="*/ 92 w 185"/>
                <a:gd name="T49" fmla="*/ 0 h 185"/>
                <a:gd name="T50" fmla="*/ 8 w 185"/>
                <a:gd name="T51" fmla="*/ 92 h 185"/>
                <a:gd name="T52" fmla="*/ 177 w 185"/>
                <a:gd name="T53" fmla="*/ 92 h 185"/>
                <a:gd name="T54" fmla="*/ 130 w 185"/>
                <a:gd name="T55" fmla="*/ 88 h 185"/>
                <a:gd name="T56" fmla="*/ 97 w 185"/>
                <a:gd name="T57" fmla="*/ 76 h 185"/>
                <a:gd name="T58" fmla="*/ 92 w 185"/>
                <a:gd name="T59" fmla="*/ 25 h 185"/>
                <a:gd name="T60" fmla="*/ 88 w 185"/>
                <a:gd name="T61" fmla="*/ 76 h 185"/>
                <a:gd name="T62" fmla="*/ 92 w 185"/>
                <a:gd name="T63" fmla="*/ 109 h 185"/>
                <a:gd name="T64" fmla="*/ 130 w 185"/>
                <a:gd name="T65" fmla="*/ 97 h 185"/>
                <a:gd name="T66" fmla="*/ 130 w 185"/>
                <a:gd name="T67" fmla="*/ 88 h 185"/>
                <a:gd name="T68" fmla="*/ 84 w 185"/>
                <a:gd name="T69" fmla="*/ 92 h 185"/>
                <a:gd name="T70" fmla="*/ 101 w 185"/>
                <a:gd name="T71" fmla="*/ 92 h 185"/>
                <a:gd name="T72" fmla="*/ 122 w 185"/>
                <a:gd name="T73" fmla="*/ 143 h 185"/>
                <a:gd name="T74" fmla="*/ 126 w 185"/>
                <a:gd name="T75" fmla="*/ 151 h 185"/>
                <a:gd name="T76" fmla="*/ 122 w 185"/>
                <a:gd name="T77" fmla="*/ 143 h 185"/>
                <a:gd name="T78" fmla="*/ 88 w 185"/>
                <a:gd name="T79" fmla="*/ 156 h 185"/>
                <a:gd name="T80" fmla="*/ 97 w 185"/>
                <a:gd name="T81" fmla="*/ 156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5" h="185">
                  <a:moveTo>
                    <a:pt x="40" y="57"/>
                  </a:moveTo>
                  <a:cubicBezTo>
                    <a:pt x="38" y="56"/>
                    <a:pt x="35" y="57"/>
                    <a:pt x="34" y="59"/>
                  </a:cubicBezTo>
                  <a:cubicBezTo>
                    <a:pt x="33" y="61"/>
                    <a:pt x="33" y="63"/>
                    <a:pt x="35" y="64"/>
                  </a:cubicBezTo>
                  <a:cubicBezTo>
                    <a:pt x="37" y="66"/>
                    <a:pt x="40" y="65"/>
                    <a:pt x="41" y="63"/>
                  </a:cubicBezTo>
                  <a:cubicBezTo>
                    <a:pt x="42" y="61"/>
                    <a:pt x="42" y="58"/>
                    <a:pt x="40" y="57"/>
                  </a:cubicBezTo>
                  <a:close/>
                  <a:moveTo>
                    <a:pt x="63" y="143"/>
                  </a:moveTo>
                  <a:cubicBezTo>
                    <a:pt x="61" y="142"/>
                    <a:pt x="58" y="143"/>
                    <a:pt x="57" y="145"/>
                  </a:cubicBezTo>
                  <a:cubicBezTo>
                    <a:pt x="56" y="147"/>
                    <a:pt x="57" y="150"/>
                    <a:pt x="59" y="151"/>
                  </a:cubicBezTo>
                  <a:cubicBezTo>
                    <a:pt x="61" y="152"/>
                    <a:pt x="63" y="151"/>
                    <a:pt x="64" y="149"/>
                  </a:cubicBezTo>
                  <a:cubicBezTo>
                    <a:pt x="66" y="147"/>
                    <a:pt x="65" y="145"/>
                    <a:pt x="63" y="143"/>
                  </a:cubicBezTo>
                  <a:close/>
                  <a:moveTo>
                    <a:pt x="59" y="34"/>
                  </a:moveTo>
                  <a:cubicBezTo>
                    <a:pt x="57" y="35"/>
                    <a:pt x="56" y="38"/>
                    <a:pt x="57" y="40"/>
                  </a:cubicBezTo>
                  <a:cubicBezTo>
                    <a:pt x="58" y="42"/>
                    <a:pt x="61" y="42"/>
                    <a:pt x="63" y="41"/>
                  </a:cubicBezTo>
                  <a:cubicBezTo>
                    <a:pt x="65" y="40"/>
                    <a:pt x="66" y="37"/>
                    <a:pt x="64" y="35"/>
                  </a:cubicBezTo>
                  <a:cubicBezTo>
                    <a:pt x="63" y="33"/>
                    <a:pt x="61" y="33"/>
                    <a:pt x="59" y="34"/>
                  </a:cubicBezTo>
                  <a:close/>
                  <a:moveTo>
                    <a:pt x="122" y="41"/>
                  </a:moveTo>
                  <a:cubicBezTo>
                    <a:pt x="124" y="42"/>
                    <a:pt x="127" y="42"/>
                    <a:pt x="128" y="40"/>
                  </a:cubicBezTo>
                  <a:cubicBezTo>
                    <a:pt x="129" y="38"/>
                    <a:pt x="128" y="35"/>
                    <a:pt x="126" y="34"/>
                  </a:cubicBezTo>
                  <a:cubicBezTo>
                    <a:pt x="124" y="33"/>
                    <a:pt x="122" y="33"/>
                    <a:pt x="120" y="35"/>
                  </a:cubicBezTo>
                  <a:cubicBezTo>
                    <a:pt x="119" y="37"/>
                    <a:pt x="120" y="40"/>
                    <a:pt x="122" y="41"/>
                  </a:cubicBezTo>
                  <a:close/>
                  <a:moveTo>
                    <a:pt x="35" y="120"/>
                  </a:moveTo>
                  <a:cubicBezTo>
                    <a:pt x="33" y="121"/>
                    <a:pt x="33" y="124"/>
                    <a:pt x="34" y="126"/>
                  </a:cubicBezTo>
                  <a:cubicBezTo>
                    <a:pt x="35" y="128"/>
                    <a:pt x="38" y="129"/>
                    <a:pt x="40" y="128"/>
                  </a:cubicBezTo>
                  <a:cubicBezTo>
                    <a:pt x="42" y="126"/>
                    <a:pt x="42" y="124"/>
                    <a:pt x="41" y="122"/>
                  </a:cubicBezTo>
                  <a:cubicBezTo>
                    <a:pt x="40" y="120"/>
                    <a:pt x="37" y="119"/>
                    <a:pt x="35" y="120"/>
                  </a:cubicBezTo>
                  <a:close/>
                  <a:moveTo>
                    <a:pt x="29" y="88"/>
                  </a:moveTo>
                  <a:cubicBezTo>
                    <a:pt x="27" y="88"/>
                    <a:pt x="25" y="90"/>
                    <a:pt x="25" y="92"/>
                  </a:cubicBezTo>
                  <a:cubicBezTo>
                    <a:pt x="25" y="95"/>
                    <a:pt x="27" y="97"/>
                    <a:pt x="29" y="97"/>
                  </a:cubicBezTo>
                  <a:cubicBezTo>
                    <a:pt x="31" y="97"/>
                    <a:pt x="33" y="95"/>
                    <a:pt x="33" y="92"/>
                  </a:cubicBezTo>
                  <a:cubicBezTo>
                    <a:pt x="33" y="90"/>
                    <a:pt x="31" y="88"/>
                    <a:pt x="29" y="88"/>
                  </a:cubicBezTo>
                  <a:close/>
                  <a:moveTo>
                    <a:pt x="149" y="120"/>
                  </a:moveTo>
                  <a:cubicBezTo>
                    <a:pt x="147" y="119"/>
                    <a:pt x="145" y="120"/>
                    <a:pt x="144" y="122"/>
                  </a:cubicBezTo>
                  <a:cubicBezTo>
                    <a:pt x="142" y="124"/>
                    <a:pt x="143" y="126"/>
                    <a:pt x="145" y="128"/>
                  </a:cubicBezTo>
                  <a:cubicBezTo>
                    <a:pt x="147" y="129"/>
                    <a:pt x="150" y="128"/>
                    <a:pt x="151" y="126"/>
                  </a:cubicBezTo>
                  <a:cubicBezTo>
                    <a:pt x="152" y="124"/>
                    <a:pt x="151" y="121"/>
                    <a:pt x="149" y="120"/>
                  </a:cubicBezTo>
                  <a:close/>
                  <a:moveTo>
                    <a:pt x="145" y="57"/>
                  </a:moveTo>
                  <a:cubicBezTo>
                    <a:pt x="143" y="58"/>
                    <a:pt x="142" y="61"/>
                    <a:pt x="144" y="63"/>
                  </a:cubicBezTo>
                  <a:cubicBezTo>
                    <a:pt x="145" y="65"/>
                    <a:pt x="147" y="66"/>
                    <a:pt x="149" y="64"/>
                  </a:cubicBezTo>
                  <a:cubicBezTo>
                    <a:pt x="151" y="63"/>
                    <a:pt x="152" y="61"/>
                    <a:pt x="151" y="59"/>
                  </a:cubicBezTo>
                  <a:cubicBezTo>
                    <a:pt x="150" y="57"/>
                    <a:pt x="147" y="56"/>
                    <a:pt x="145" y="57"/>
                  </a:cubicBezTo>
                  <a:close/>
                  <a:moveTo>
                    <a:pt x="156" y="88"/>
                  </a:moveTo>
                  <a:cubicBezTo>
                    <a:pt x="153" y="88"/>
                    <a:pt x="151" y="90"/>
                    <a:pt x="151" y="92"/>
                  </a:cubicBezTo>
                  <a:cubicBezTo>
                    <a:pt x="151" y="95"/>
                    <a:pt x="153" y="97"/>
                    <a:pt x="156" y="97"/>
                  </a:cubicBezTo>
                  <a:cubicBezTo>
                    <a:pt x="158" y="97"/>
                    <a:pt x="160" y="95"/>
                    <a:pt x="160" y="92"/>
                  </a:cubicBezTo>
                  <a:cubicBezTo>
                    <a:pt x="160" y="90"/>
                    <a:pt x="158" y="88"/>
                    <a:pt x="156" y="88"/>
                  </a:cubicBezTo>
                  <a:close/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4"/>
                    <a:pt x="41" y="185"/>
                    <a:pt x="92" y="185"/>
                  </a:cubicBezTo>
                  <a:cubicBezTo>
                    <a:pt x="144" y="185"/>
                    <a:pt x="185" y="144"/>
                    <a:pt x="185" y="92"/>
                  </a:cubicBezTo>
                  <a:cubicBezTo>
                    <a:pt x="185" y="41"/>
                    <a:pt x="144" y="0"/>
                    <a:pt x="92" y="0"/>
                  </a:cubicBezTo>
                  <a:close/>
                  <a:moveTo>
                    <a:pt x="92" y="177"/>
                  </a:moveTo>
                  <a:cubicBezTo>
                    <a:pt x="46" y="177"/>
                    <a:pt x="8" y="139"/>
                    <a:pt x="8" y="92"/>
                  </a:cubicBezTo>
                  <a:cubicBezTo>
                    <a:pt x="8" y="46"/>
                    <a:pt x="46" y="8"/>
                    <a:pt x="92" y="8"/>
                  </a:cubicBezTo>
                  <a:cubicBezTo>
                    <a:pt x="139" y="8"/>
                    <a:pt x="177" y="46"/>
                    <a:pt x="177" y="92"/>
                  </a:cubicBezTo>
                  <a:cubicBezTo>
                    <a:pt x="177" y="139"/>
                    <a:pt x="139" y="177"/>
                    <a:pt x="92" y="177"/>
                  </a:cubicBezTo>
                  <a:close/>
                  <a:moveTo>
                    <a:pt x="130" y="88"/>
                  </a:moveTo>
                  <a:cubicBezTo>
                    <a:pt x="109" y="88"/>
                    <a:pt x="109" y="88"/>
                    <a:pt x="109" y="88"/>
                  </a:cubicBezTo>
                  <a:cubicBezTo>
                    <a:pt x="107" y="82"/>
                    <a:pt x="103" y="78"/>
                    <a:pt x="97" y="76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27"/>
                    <a:pt x="95" y="25"/>
                    <a:pt x="92" y="25"/>
                  </a:cubicBezTo>
                  <a:cubicBezTo>
                    <a:pt x="90" y="25"/>
                    <a:pt x="88" y="27"/>
                    <a:pt x="88" y="29"/>
                  </a:cubicBezTo>
                  <a:cubicBezTo>
                    <a:pt x="88" y="76"/>
                    <a:pt x="88" y="76"/>
                    <a:pt x="88" y="76"/>
                  </a:cubicBezTo>
                  <a:cubicBezTo>
                    <a:pt x="81" y="78"/>
                    <a:pt x="76" y="84"/>
                    <a:pt x="76" y="92"/>
                  </a:cubicBezTo>
                  <a:cubicBezTo>
                    <a:pt x="76" y="102"/>
                    <a:pt x="83" y="109"/>
                    <a:pt x="92" y="109"/>
                  </a:cubicBezTo>
                  <a:cubicBezTo>
                    <a:pt x="100" y="109"/>
                    <a:pt x="107" y="104"/>
                    <a:pt x="109" y="97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33" y="97"/>
                    <a:pt x="135" y="95"/>
                    <a:pt x="135" y="92"/>
                  </a:cubicBezTo>
                  <a:cubicBezTo>
                    <a:pt x="135" y="90"/>
                    <a:pt x="133" y="88"/>
                    <a:pt x="130" y="88"/>
                  </a:cubicBezTo>
                  <a:close/>
                  <a:moveTo>
                    <a:pt x="92" y="101"/>
                  </a:moveTo>
                  <a:cubicBezTo>
                    <a:pt x="88" y="101"/>
                    <a:pt x="84" y="97"/>
                    <a:pt x="84" y="92"/>
                  </a:cubicBezTo>
                  <a:cubicBezTo>
                    <a:pt x="84" y="88"/>
                    <a:pt x="88" y="84"/>
                    <a:pt x="92" y="84"/>
                  </a:cubicBezTo>
                  <a:cubicBezTo>
                    <a:pt x="97" y="84"/>
                    <a:pt x="101" y="88"/>
                    <a:pt x="101" y="92"/>
                  </a:cubicBezTo>
                  <a:cubicBezTo>
                    <a:pt x="101" y="97"/>
                    <a:pt x="97" y="101"/>
                    <a:pt x="92" y="101"/>
                  </a:cubicBezTo>
                  <a:close/>
                  <a:moveTo>
                    <a:pt x="122" y="143"/>
                  </a:moveTo>
                  <a:cubicBezTo>
                    <a:pt x="120" y="145"/>
                    <a:pt x="119" y="147"/>
                    <a:pt x="120" y="149"/>
                  </a:cubicBezTo>
                  <a:cubicBezTo>
                    <a:pt x="122" y="151"/>
                    <a:pt x="124" y="152"/>
                    <a:pt x="126" y="151"/>
                  </a:cubicBezTo>
                  <a:cubicBezTo>
                    <a:pt x="128" y="150"/>
                    <a:pt x="129" y="147"/>
                    <a:pt x="128" y="145"/>
                  </a:cubicBezTo>
                  <a:cubicBezTo>
                    <a:pt x="127" y="143"/>
                    <a:pt x="124" y="142"/>
                    <a:pt x="122" y="143"/>
                  </a:cubicBezTo>
                  <a:close/>
                  <a:moveTo>
                    <a:pt x="92" y="151"/>
                  </a:moveTo>
                  <a:cubicBezTo>
                    <a:pt x="90" y="151"/>
                    <a:pt x="88" y="153"/>
                    <a:pt x="88" y="156"/>
                  </a:cubicBezTo>
                  <a:cubicBezTo>
                    <a:pt x="88" y="158"/>
                    <a:pt x="90" y="160"/>
                    <a:pt x="92" y="160"/>
                  </a:cubicBezTo>
                  <a:cubicBezTo>
                    <a:pt x="95" y="160"/>
                    <a:pt x="97" y="158"/>
                    <a:pt x="97" y="156"/>
                  </a:cubicBezTo>
                  <a:cubicBezTo>
                    <a:pt x="97" y="153"/>
                    <a:pt x="95" y="151"/>
                    <a:pt x="92" y="151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30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033488" y="9860249"/>
            <a:ext cx="4317024" cy="998066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r>
              <a:rPr lang="en-US" sz="5000" b="1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</a:t>
            </a:r>
            <a:endParaRPr lang="ru-RU" sz="5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99" y="14602729"/>
            <a:ext cx="715571" cy="63727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2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 w="9525"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miter lim="800000"/>
            <a:headEnd/>
            <a:tailEnd/>
          </a:ln>
          <a:effectLst/>
        </p:spPr>
      </p:pic>
      <p:cxnSp>
        <p:nvCxnSpPr>
          <p:cNvPr id="27" name="Прямая соединительная линия 6"/>
          <p:cNvCxnSpPr>
            <a:cxnSpLocks noChangeShapeType="1"/>
          </p:cNvCxnSpPr>
          <p:nvPr/>
        </p:nvCxnSpPr>
        <p:spPr bwMode="auto">
          <a:xfrm>
            <a:off x="668897" y="14534447"/>
            <a:ext cx="23109699" cy="0"/>
          </a:xfrm>
          <a:prstGeom prst="line">
            <a:avLst/>
          </a:prstGeom>
          <a:noFill/>
          <a:ln w="9525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" name="Oval 8"/>
          <p:cNvSpPr>
            <a:spLocks noChangeArrowheads="1"/>
          </p:cNvSpPr>
          <p:nvPr/>
        </p:nvSpPr>
        <p:spPr bwMode="auto">
          <a:xfrm>
            <a:off x="23454715" y="14637773"/>
            <a:ext cx="647701" cy="553862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/>
            <a:endParaRPr lang="ru-RU" b="1">
              <a:solidFill>
                <a:srgbClr val="800000"/>
              </a:solidFill>
            </a:endParaRPr>
          </a:p>
        </p:txBody>
      </p:sp>
      <p:sp>
        <p:nvSpPr>
          <p:cNvPr id="35" name="Номер слайда 5"/>
          <p:cNvSpPr>
            <a:spLocks/>
          </p:cNvSpPr>
          <p:nvPr/>
        </p:nvSpPr>
        <p:spPr bwMode="auto">
          <a:xfrm>
            <a:off x="23141455" y="14755261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/>
          <a:p>
            <a:pPr algn="ctr"/>
            <a:fld id="{28770B14-2D29-4C66-B2AD-205C34CD5BC0}" type="slidenum">
              <a:rPr lang="ru-RU" b="1">
                <a:solidFill>
                  <a:srgbClr val="006600"/>
                </a:solidFill>
              </a:rPr>
              <a:pPr algn="ctr"/>
              <a:t>23</a:t>
            </a:fld>
            <a:endParaRPr lang="ru-RU" b="1" dirty="0">
              <a:solidFill>
                <a:srgbClr val="006600"/>
              </a:solidFill>
            </a:endParaRPr>
          </a:p>
        </p:txBody>
      </p:sp>
      <p:sp>
        <p:nvSpPr>
          <p:cNvPr id="36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230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261" name="Rectangle 109"/>
          <p:cNvSpPr>
            <a:spLocks noChangeArrowheads="1"/>
          </p:cNvSpPr>
          <p:nvPr/>
        </p:nvSpPr>
        <p:spPr bwMode="auto">
          <a:xfrm>
            <a:off x="754448" y="4847993"/>
            <a:ext cx="23046267" cy="7969206"/>
          </a:xfrm>
          <a:prstGeom prst="rect">
            <a:avLst/>
          </a:prstGeom>
          <a:noFill/>
          <a:ln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415" tIns="113207" rIns="226415" bIns="113207" anchor="ctr">
            <a:spAutoFit/>
          </a:bodyPr>
          <a:lstStyle/>
          <a:p>
            <a:pPr indent="1116350">
              <a:tabLst>
                <a:tab pos="1132073" algn="l"/>
              </a:tabLst>
              <a:defRPr/>
            </a:pPr>
            <a:endParaRPr lang="ru-RU" sz="4700" b="1" u="sng" dirty="0">
              <a:solidFill>
                <a:srgbClr val="002060"/>
              </a:solidFill>
              <a:cs typeface="Arial" charset="0"/>
            </a:endParaRPr>
          </a:p>
          <a:p>
            <a:pPr marL="1132073" indent="196540" algn="just">
              <a:buFontTx/>
              <a:buAutoNum type="arabicPeriod"/>
              <a:tabLst>
                <a:tab pos="1132073" algn="l"/>
              </a:tabLst>
              <a:defRPr/>
            </a:pPr>
            <a:r>
              <a:rPr lang="ru-RU" sz="4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Отсутствие пакетных решений 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(семена, средства защиты растений, технологии возделывания культуры).</a:t>
            </a:r>
          </a:p>
          <a:p>
            <a:pPr marL="1132073" indent="196540" algn="just">
              <a:buFontTx/>
              <a:buAutoNum type="arabicPeriod"/>
              <a:tabLst>
                <a:tab pos="1132073" algn="l"/>
              </a:tabLst>
              <a:defRPr/>
            </a:pPr>
            <a:endParaRPr lang="ru-RU" sz="4000" dirty="0">
              <a:solidFill>
                <a:srgbClr val="002060"/>
              </a:solidFill>
              <a:cs typeface="Arial" charset="0"/>
            </a:endParaRPr>
          </a:p>
          <a:p>
            <a:pPr marL="1132073" indent="196540" algn="just">
              <a:buFontTx/>
              <a:buAutoNum type="arabicPeriod"/>
              <a:tabLst>
                <a:tab pos="1132073" algn="l"/>
              </a:tabLst>
              <a:defRPr/>
            </a:pPr>
            <a:r>
              <a:rPr lang="ru-RU" sz="4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Рынок фальсифицированных семян.</a:t>
            </a:r>
          </a:p>
          <a:p>
            <a:pPr indent="1560532" algn="just">
              <a:tabLst>
                <a:tab pos="1132073" algn="l"/>
              </a:tabLst>
              <a:defRPr/>
            </a:pPr>
            <a:endParaRPr lang="ru-RU" sz="4700" b="1" dirty="0">
              <a:solidFill>
                <a:srgbClr val="002060"/>
              </a:solidFill>
              <a:cs typeface="Arial" charset="0"/>
            </a:endParaRPr>
          </a:p>
          <a:p>
            <a:pPr indent="1116350" algn="just">
              <a:tabLst>
                <a:tab pos="1132073" algn="l"/>
              </a:tabLst>
              <a:defRPr/>
            </a:pPr>
            <a:r>
              <a:rPr lang="ru-RU" sz="4700" b="1" dirty="0" smtClean="0">
                <a:solidFill>
                  <a:srgbClr val="002060"/>
                </a:solidFill>
                <a:cs typeface="Arial" charset="0"/>
              </a:rPr>
              <a:t>3.</a:t>
            </a:r>
            <a:r>
              <a:rPr lang="ru-RU" sz="47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</a:t>
            </a:r>
            <a:r>
              <a:rPr lang="ru-RU" sz="4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кадров </a:t>
            </a:r>
            <a:r>
              <a:rPr lang="ru-RU" sz="4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(агрономов</a:t>
            </a:r>
            <a:r>
              <a:rPr lang="en-US" sz="4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4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семеноводов) в семеноводческих                                                                          организациях.</a:t>
            </a:r>
          </a:p>
          <a:p>
            <a:pPr indent="1116350" algn="just">
              <a:tabLst>
                <a:tab pos="1132073" algn="l"/>
              </a:tabLst>
              <a:defRPr/>
            </a:pPr>
            <a:r>
              <a:rPr lang="ru-RU" sz="4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endParaRPr lang="ru-RU" sz="47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116350" algn="just">
              <a:tabLst>
                <a:tab pos="1132073" algn="l"/>
              </a:tabLst>
              <a:defRPr/>
            </a:pPr>
            <a:r>
              <a:rPr lang="ru-RU" sz="4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Устаревшая материально-техническая база</a:t>
            </a:r>
            <a:r>
              <a:rPr lang="ru-RU" sz="4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1116350" algn="just">
              <a:tabLst>
                <a:tab pos="1132073" algn="l"/>
              </a:tabLst>
              <a:defRPr/>
            </a:pPr>
            <a:endParaRPr lang="ru-RU" sz="47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542781" y="174875"/>
            <a:ext cx="23469600" cy="214185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lIns="226415" tIns="113207" rIns="226415" bIns="113207" anchor="ctr"/>
          <a:lstStyle/>
          <a:p>
            <a:pPr algn="ctr">
              <a:defRPr/>
            </a:pPr>
            <a:r>
              <a:rPr lang="ru-RU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развития отечественного</a:t>
            </a:r>
            <a:br>
              <a:rPr lang="ru-RU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семеноводства</a:t>
            </a:r>
            <a:endParaRPr lang="en-US" sz="54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10"/>
          <p:cNvGrpSpPr>
            <a:grpSpLocks/>
          </p:cNvGrpSpPr>
          <p:nvPr/>
        </p:nvGrpSpPr>
        <p:grpSpPr bwMode="auto">
          <a:xfrm>
            <a:off x="364067" y="14534444"/>
            <a:ext cx="24049568" cy="705556"/>
            <a:chOff x="136938" y="6540501"/>
            <a:chExt cx="9018942" cy="317499"/>
          </a:xfrm>
        </p:grpSpPr>
        <p:cxnSp>
          <p:nvCxnSpPr>
            <p:cNvPr id="8" name="Прямая соединительная линия 7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</p:spPr>
        </p:cxn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8795503" y="6586539"/>
              <a:ext cx="242898" cy="249236"/>
            </a:xfrm>
            <a:prstGeom prst="ellipse">
              <a:avLst/>
            </a:prstGeom>
            <a:solidFill>
              <a:srgbClr val="FFCC99"/>
            </a:solidFill>
            <a:ln w="635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endParaRPr lang="ru-RU" b="1">
                <a:solidFill>
                  <a:srgbClr val="800000"/>
                </a:solidFill>
              </a:endParaRPr>
            </a:p>
          </p:txBody>
        </p:sp>
        <p:pic>
          <p:nvPicPr>
            <p:cNvPr id="10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sp>
          <p:nvSpPr>
            <p:cNvPr id="11" name="Номер слайда 5"/>
            <p:cNvSpPr>
              <a:spLocks/>
            </p:cNvSpPr>
            <p:nvPr/>
          </p:nvSpPr>
          <p:spPr bwMode="auto">
            <a:xfrm>
              <a:off x="8678023" y="6640514"/>
              <a:ext cx="477857" cy="14446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anchor="ctr"/>
            <a:lstStyle/>
            <a:p>
              <a:pPr algn="ctr">
                <a:defRPr/>
              </a:pPr>
              <a:fld id="{47E575B3-0F58-4D3C-93BA-135E8645D287}" type="slidenum">
                <a:rPr lang="ru-RU" b="1">
                  <a:solidFill>
                    <a:srgbClr val="006600"/>
                  </a:solidFill>
                </a:rPr>
                <a:pPr algn="ctr">
                  <a:defRPr/>
                </a:pPr>
                <a:t>24</a:t>
              </a:fld>
              <a:endParaRPr lang="ru-RU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  <p:pic>
        <p:nvPicPr>
          <p:cNvPr id="49154" name="Picture 2" descr="http://marucino.ru/wp-content/uploads/2015/04/%D1%81%D0%B5%D0%BB%D0%B5%D0%BA%D1%86%D0%B8%D1%8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11687" y="2688546"/>
            <a:ext cx="5042584" cy="222133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" name="Picture 2" descr="https://agrovesti.net/images/2016-content/1210576081516351036056083p561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6968" y="2618476"/>
            <a:ext cx="3456384" cy="1984653"/>
          </a:xfrm>
          <a:prstGeom prst="rect">
            <a:avLst/>
          </a:prstGeom>
          <a:noFill/>
          <a:effectLst>
            <a:glow rad="101600">
              <a:schemeClr val="bg1">
                <a:alpha val="40000"/>
              </a:schemeClr>
            </a:glow>
            <a:softEdge rad="63500"/>
          </a:effectLst>
        </p:spPr>
      </p:pic>
      <p:pic>
        <p:nvPicPr>
          <p:cNvPr id="13" name="Рисунок 9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376576" y="10500320"/>
            <a:ext cx="4939792" cy="2894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http://s-rostok.com/wp-content/uploads/2016/10/azure-husbandry-seeds-gardening-e1456515659255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92923" y="2363460"/>
            <a:ext cx="4800533" cy="2479147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412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a.potapov\Desktop\Безымянный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40"/>
            <a:ext cx="24384000" cy="15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573130" y="7294769"/>
            <a:ext cx="21093723" cy="1757582"/>
          </a:xfrm>
          <a:prstGeom prst="roundRect">
            <a:avLst>
              <a:gd name="adj" fmla="val 16667"/>
            </a:avLst>
          </a:prstGeom>
          <a:solidFill>
            <a:srgbClr val="A4E0FE"/>
          </a:solidFill>
          <a:ln w="9525">
            <a:noFill/>
            <a:round/>
            <a:headEnd/>
            <a:tailEnd/>
          </a:ln>
        </p:spPr>
        <p:txBody>
          <a:bodyPr lIns="226276" tIns="113138" rIns="226276" bIns="113138" anchor="ctr"/>
          <a:lstStyle/>
          <a:p>
            <a:pPr>
              <a:lnSpc>
                <a:spcPct val="150000"/>
              </a:lnSpc>
              <a:spcBef>
                <a:spcPts val="2971"/>
              </a:spcBef>
              <a:defRPr/>
            </a:pPr>
            <a:r>
              <a:rPr lang="ru-RU" sz="6700" b="1" dirty="0">
                <a:solidFill>
                  <a:srgbClr val="F2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 !</a:t>
            </a:r>
            <a:endParaRPr lang="en-US" sz="2700" b="1" dirty="0">
              <a:solidFill>
                <a:srgbClr val="F2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https://img-fotki.yandex.ru/get/4410/129117329.0/0_bcbb0_22b8d445_XXX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617" y="360403"/>
            <a:ext cx="4406771" cy="452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083873"/>
      </p:ext>
    </p:extLst>
  </p:cSld>
  <p:clrMapOvr>
    <a:masterClrMapping/>
  </p:clrMapOvr>
  <p:transition spd="med" advTm="11323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3"/>
          <p:cNvSpPr>
            <a:spLocks noChangeArrowheads="1"/>
          </p:cNvSpPr>
          <p:nvPr/>
        </p:nvSpPr>
        <p:spPr bwMode="auto">
          <a:xfrm>
            <a:off x="256819" y="210258"/>
            <a:ext cx="23842133" cy="164910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/>
              </a:gs>
            </a:gsLst>
            <a:lin ang="5400000" scaled="1"/>
          </a:gradFill>
          <a:ln>
            <a:noFill/>
          </a:ln>
          <a:extLst/>
        </p:spPr>
        <p:txBody>
          <a:bodyPr lIns="44570" tIns="0" rIns="44570" bIns="0" anchor="ctr"/>
          <a:lstStyle/>
          <a:p>
            <a:pPr algn="ctr"/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высеянных семенах 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СХП, КФХ и ИП, </a:t>
            </a:r>
            <a:endParaRPr lang="ru-RU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тонн  </a:t>
            </a:r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(по данным ФГБУ "</a:t>
            </a:r>
            <a:r>
              <a:rPr lang="ru-RU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Россельхозцентр</a:t>
            </a:r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")</a:t>
            </a:r>
          </a:p>
        </p:txBody>
      </p:sp>
      <p:grpSp>
        <p:nvGrpSpPr>
          <p:cNvPr id="61489" name="Группа 14"/>
          <p:cNvGrpSpPr>
            <a:grpSpLocks/>
          </p:cNvGrpSpPr>
          <p:nvPr/>
        </p:nvGrpSpPr>
        <p:grpSpPr bwMode="auto">
          <a:xfrm>
            <a:off x="668897" y="14573251"/>
            <a:ext cx="23238995" cy="649111"/>
            <a:chOff x="250825" y="6557963"/>
            <a:chExt cx="8715375" cy="293131"/>
          </a:xfrm>
        </p:grpSpPr>
        <p:pic>
          <p:nvPicPr>
            <p:cNvPr id="17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6564322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  <p:cxnSp>
          <p:nvCxnSpPr>
            <p:cNvPr id="61494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57963"/>
              <a:ext cx="8715375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</p:spPr>
        </p:cxnSp>
      </p:grpSp>
      <p:sp>
        <p:nvSpPr>
          <p:cNvPr id="61490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815587"/>
              </p:ext>
            </p:extLst>
          </p:nvPr>
        </p:nvGraphicFramePr>
        <p:xfrm>
          <a:off x="478727" y="2339413"/>
          <a:ext cx="23620254" cy="11842980"/>
        </p:xfrm>
        <a:graphic>
          <a:graphicData uri="http://schemas.openxmlformats.org/drawingml/2006/table">
            <a:tbl>
              <a:tblPr/>
              <a:tblGrid>
                <a:gridCol w="5515704"/>
                <a:gridCol w="2385603"/>
                <a:gridCol w="4307632"/>
                <a:gridCol w="3585744"/>
                <a:gridCol w="3585744"/>
                <a:gridCol w="4239827"/>
              </a:tblGrid>
              <a:tr h="84809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Культуры</a:t>
                      </a:r>
                    </a:p>
                  </a:txBody>
                  <a:tcPr marL="14883" marR="14883" marT="124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Высеяно - всего</a:t>
                      </a:r>
                      <a:endParaRPr lang="ru-RU" sz="3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4883" marR="14883" marT="1240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отечественной селекции,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 тонн</a:t>
                      </a:r>
                    </a:p>
                    <a:p>
                      <a:pPr algn="ctr" fontAlgn="ctr"/>
                      <a:endParaRPr lang="ru-RU" sz="2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4883" marR="14883" marT="124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иностранной селекции</a:t>
                      </a:r>
                    </a:p>
                  </a:txBody>
                  <a:tcPr marL="14883" marR="14883" marT="124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581" marR="5581" marT="55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581" marR="5581" marT="55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6893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581" marR="5581" marT="5581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Доля семян  иностранной</a:t>
                      </a:r>
                      <a:r>
                        <a:rPr lang="ru-RU" sz="2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селекции </a:t>
                      </a:r>
                      <a:br>
                        <a:rPr lang="ru-RU" sz="2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2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 объеме высеянных, </a:t>
                      </a:r>
                    </a:p>
                    <a:p>
                      <a:pPr algn="ctr" fontAlgn="ctr"/>
                      <a:r>
                        <a:rPr lang="ru-RU" sz="27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2018 г, </a:t>
                      </a:r>
                      <a:r>
                        <a:rPr lang="ru-RU" sz="2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</a:t>
                      </a:r>
                      <a:endParaRPr lang="ru-RU" sz="2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4883" marR="14883" marT="1240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2017 г., %</a:t>
                      </a:r>
                      <a:endParaRPr lang="ru-RU" sz="2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4883" marR="14883" marT="1240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2016 г., %</a:t>
                      </a:r>
                      <a:endParaRPr lang="ru-RU" sz="2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4883" marR="14883" marT="1240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867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3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Зерновые и зернобобовые,</a:t>
                      </a:r>
                      <a:r>
                        <a:rPr lang="ru-RU" sz="3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яровые</a:t>
                      </a:r>
                      <a:endParaRPr lang="ru-RU" sz="3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4883" marR="14883" marT="124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5 574,8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3 940,8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13,2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9,1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7,4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9867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3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Кукуруза </a:t>
                      </a:r>
                    </a:p>
                  </a:txBody>
                  <a:tcPr marL="14883" marR="14883" marT="124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77,9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37,0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48,8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44,6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44,2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196538">
                <a:tc>
                  <a:txBody>
                    <a:bodyPr/>
                    <a:lstStyle/>
                    <a:p>
                      <a:pPr algn="l" fontAlgn="b"/>
                      <a:r>
                        <a:rPr lang="ru-RU" sz="3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Подсолнечник</a:t>
                      </a:r>
                      <a:endParaRPr lang="ru-RU" sz="3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4883" marR="14883" marT="124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36,7</a:t>
                      </a:r>
                      <a:endParaRPr lang="ru-RU" sz="3600" b="0" i="0" u="none" strike="noStrike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10,2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61,3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59,4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53,2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311013">
                <a:tc>
                  <a:txBody>
                    <a:bodyPr/>
                    <a:lstStyle/>
                    <a:p>
                      <a:pPr algn="l" fontAlgn="b"/>
                      <a:r>
                        <a:rPr lang="ru-RU" sz="3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Соя</a:t>
                      </a:r>
                    </a:p>
                  </a:txBody>
                  <a:tcPr marL="14883" marR="14883" marT="124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326,6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151,3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34,0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28,8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17,6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325158">
                <a:tc>
                  <a:txBody>
                    <a:bodyPr/>
                    <a:lstStyle/>
                    <a:p>
                      <a:pPr algn="l" fontAlgn="b"/>
                      <a:r>
                        <a:rPr lang="ru-RU" sz="3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Картофель</a:t>
                      </a:r>
                    </a:p>
                  </a:txBody>
                  <a:tcPr marL="14883" marR="14883" marT="124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785,7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94,0</a:t>
                      </a: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54,8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54,0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51,2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49932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Овощные </a:t>
                      </a:r>
                      <a:r>
                        <a:rPr lang="ru-RU" sz="31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культуры</a:t>
                      </a:r>
                    </a:p>
                  </a:txBody>
                  <a:tcPr marL="14883" marR="14883" marT="124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9,55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2,0</a:t>
                      </a:r>
                      <a:endParaRPr lang="ru-RU" sz="36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72,8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56,6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20,8</a:t>
                      </a:r>
                      <a:endParaRPr lang="ru-RU" sz="3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5400" marR="25400" marT="21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Oval 8"/>
          <p:cNvSpPr>
            <a:spLocks noChangeArrowheads="1"/>
          </p:cNvSpPr>
          <p:nvPr/>
        </p:nvSpPr>
        <p:spPr bwMode="auto">
          <a:xfrm>
            <a:off x="23454715" y="14637773"/>
            <a:ext cx="647701" cy="553862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/>
            <a:endParaRPr lang="ru-RU" b="1">
              <a:solidFill>
                <a:srgbClr val="800000"/>
              </a:solidFill>
            </a:endParaRPr>
          </a:p>
        </p:txBody>
      </p:sp>
      <p:sp>
        <p:nvSpPr>
          <p:cNvPr id="11" name="Номер слайда 5"/>
          <p:cNvSpPr>
            <a:spLocks/>
          </p:cNvSpPr>
          <p:nvPr/>
        </p:nvSpPr>
        <p:spPr bwMode="auto">
          <a:xfrm>
            <a:off x="23141455" y="14755261"/>
            <a:ext cx="1274232" cy="32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26415" tIns="113207" rIns="226415" bIns="113207" anchor="ctr"/>
          <a:lstStyle/>
          <a:p>
            <a:pPr algn="ctr"/>
            <a:fld id="{28770B14-2D29-4C66-B2AD-205C34CD5BC0}" type="slidenum">
              <a:rPr lang="ru-RU" b="1">
                <a:solidFill>
                  <a:srgbClr val="006600"/>
                </a:solidFill>
              </a:rPr>
              <a:pPr algn="ctr"/>
              <a:t>26</a:t>
            </a:fld>
            <a:endParaRPr lang="ru-RU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20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86"/>
          <a:stretch/>
        </p:blipFill>
        <p:spPr>
          <a:xfrm>
            <a:off x="1644083" y="5226238"/>
            <a:ext cx="20251360" cy="7083902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3684963" y="14070642"/>
            <a:ext cx="707321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4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053106" y="4447426"/>
            <a:ext cx="19823501" cy="1305843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3250856" y="12672970"/>
            <a:ext cx="18354779" cy="1305843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en-US" dirty="0" err="1"/>
              <a:t>Физический</a:t>
            </a:r>
            <a:r>
              <a:rPr lang="en-US" dirty="0"/>
              <a:t> </a:t>
            </a:r>
            <a:r>
              <a:rPr lang="en-US" dirty="0" err="1"/>
              <a:t>износ</a:t>
            </a:r>
            <a:r>
              <a:rPr lang="en-US" dirty="0"/>
              <a:t> </a:t>
            </a:r>
            <a:r>
              <a:rPr lang="en-US" dirty="0" err="1"/>
              <a:t>техники</a:t>
            </a:r>
            <a:r>
              <a:rPr lang="en-US" dirty="0"/>
              <a:t> и </a:t>
            </a:r>
            <a:r>
              <a:rPr lang="en-US" dirty="0" err="1"/>
              <a:t>оборудования</a:t>
            </a:r>
            <a:r>
              <a:rPr lang="en-US" dirty="0"/>
              <a:t> в </a:t>
            </a:r>
            <a:r>
              <a:rPr lang="en-US" dirty="0" err="1"/>
              <a:t>целом</a:t>
            </a:r>
            <a:r>
              <a:rPr lang="en-US" dirty="0"/>
              <a:t> </a:t>
            </a:r>
            <a:r>
              <a:rPr lang="en-US" dirty="0" err="1"/>
              <a:t>по</a:t>
            </a:r>
            <a:r>
              <a:rPr lang="en-US" dirty="0"/>
              <a:t> </a:t>
            </a:r>
            <a:r>
              <a:rPr lang="en-US" dirty="0" err="1"/>
              <a:t>учреждению</a:t>
            </a:r>
            <a:r>
              <a:rPr lang="en-US" dirty="0"/>
              <a:t> </a:t>
            </a:r>
            <a:r>
              <a:rPr lang="en-US" dirty="0" err="1"/>
              <a:t>составляет</a:t>
            </a:r>
            <a:r>
              <a:rPr lang="en-US" dirty="0"/>
              <a:t> </a:t>
            </a:r>
            <a:r>
              <a:rPr lang="ru-RU" b="1" dirty="0"/>
              <a:t>75</a:t>
            </a:r>
            <a:r>
              <a:rPr lang="en-US" b="1" dirty="0"/>
              <a:t>%</a:t>
            </a:r>
            <a:r>
              <a:rPr lang="en-US" dirty="0"/>
              <a:t>,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4494493" y="4246264"/>
            <a:ext cx="7345355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 smtClean="0"/>
              <a:t>ТЕХНИКА ПО ГОДАМ ВЫПУСКА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15029176" y="4229518"/>
            <a:ext cx="8082737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 smtClean="0"/>
              <a:t>РАБОТОСПОСОБНОСТЬ ТЕХНИКИ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1574742" y="8427081"/>
            <a:ext cx="1722021" cy="1136566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sz="5900" b="1" dirty="0">
                <a:solidFill>
                  <a:srgbClr val="FF2535"/>
                </a:solidFill>
              </a:rPr>
              <a:t>755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262102" y="7367703"/>
            <a:ext cx="1722021" cy="1136566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sz="5900" b="1" dirty="0">
                <a:solidFill>
                  <a:srgbClr val="FE821F"/>
                </a:solidFill>
              </a:rPr>
              <a:t>520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224070" y="7752055"/>
            <a:ext cx="1722021" cy="1136566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sz="5900" b="1" dirty="0">
                <a:solidFill>
                  <a:srgbClr val="147820"/>
                </a:solidFill>
              </a:rPr>
              <a:t>460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395334" y="8670466"/>
            <a:ext cx="1722021" cy="1136566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sz="5900" b="1" dirty="0">
                <a:solidFill>
                  <a:srgbClr val="59B552"/>
                </a:solidFill>
              </a:rPr>
              <a:t>515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2123470" y="8608083"/>
            <a:ext cx="1722021" cy="1136566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sz="5900" b="1" dirty="0">
                <a:solidFill>
                  <a:srgbClr val="868600"/>
                </a:solidFill>
              </a:rPr>
              <a:t>570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0245468" y="8448050"/>
            <a:ext cx="2169635" cy="2044507"/>
          </a:xfrm>
          <a:prstGeom prst="rect">
            <a:avLst/>
          </a:prstGeom>
          <a:noFill/>
        </p:spPr>
        <p:txBody>
          <a:bodyPr wrap="square" lIns="226415" tIns="113207" rIns="226415" bIns="113207" rtlCol="0">
            <a:spAutoFit/>
          </a:bodyPr>
          <a:lstStyle/>
          <a:p>
            <a:r>
              <a:rPr lang="ru-RU" sz="5900" b="1" dirty="0">
                <a:solidFill>
                  <a:srgbClr val="FF2535"/>
                </a:solidFill>
              </a:rPr>
              <a:t>1686*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547300" y="5162514"/>
            <a:ext cx="2606879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/>
              <a:t>1970-1989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512310" y="5709048"/>
            <a:ext cx="2606879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/>
              <a:t>1990-1999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553249" y="6227839"/>
            <a:ext cx="2606879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/>
              <a:t>2000-2009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512310" y="6730846"/>
            <a:ext cx="2606879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/>
              <a:t>2010-2016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4727924" y="5056350"/>
            <a:ext cx="6136692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/>
              <a:t>В РАБОЧЕМ СОСТОЯНИИ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4787468" y="5613452"/>
            <a:ext cx="5620525" cy="767234"/>
          </a:xfrm>
          <a:prstGeom prst="rect">
            <a:avLst/>
          </a:prstGeom>
          <a:noFill/>
        </p:spPr>
        <p:txBody>
          <a:bodyPr wrap="none" lIns="226415" tIns="113207" rIns="226415" bIns="113207" rtlCol="0">
            <a:spAutoFit/>
          </a:bodyPr>
          <a:lstStyle/>
          <a:p>
            <a:r>
              <a:rPr lang="ru-RU" dirty="0"/>
              <a:t>ВЫШЕДШАЯ ИЗ СТРОЯ</a:t>
            </a: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569024" y="391262"/>
            <a:ext cx="23469600" cy="271674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3B00"/>
              </a:gs>
              <a:gs pos="100000">
                <a:srgbClr val="008000">
                  <a:alpha val="71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lIns="226415" tIns="113207" rIns="226415" bIns="113207" anchor="ctr"/>
          <a:lstStyle/>
          <a:p>
            <a:pPr lvl="0" algn="ctr"/>
            <a:r>
              <a:rPr lang="ru-RU" b="1" kern="0" dirty="0">
                <a:solidFill>
                  <a:prstClr val="white"/>
                </a:solidFill>
              </a:rPr>
              <a:t>ОБЩИЕ ХАРАКТЕРИСТИКИ СОРТОИСПЫТАТЕЛЬНОЙ </a:t>
            </a:r>
            <a:r>
              <a:rPr lang="ru-RU" b="1" kern="0" dirty="0" smtClean="0">
                <a:solidFill>
                  <a:prstClr val="white"/>
                </a:solidFill>
              </a:rPr>
              <a:t>СИСТЕМЫ </a:t>
            </a:r>
          </a:p>
          <a:p>
            <a:pPr lvl="0" algn="ctr"/>
            <a:r>
              <a:rPr lang="ru-RU" b="1" kern="0" dirty="0" smtClean="0">
                <a:solidFill>
                  <a:prstClr val="white"/>
                </a:solidFill>
              </a:rPr>
              <a:t>РОССИЙСКОЙ </a:t>
            </a:r>
            <a:r>
              <a:rPr lang="ru-RU" b="1" kern="0" dirty="0">
                <a:solidFill>
                  <a:prstClr val="white"/>
                </a:solidFill>
              </a:rPr>
              <a:t>ФЕДЕРАЦИИ</a:t>
            </a:r>
            <a:br>
              <a:rPr lang="ru-RU" b="1" kern="0" dirty="0">
                <a:solidFill>
                  <a:prstClr val="white"/>
                </a:solidFill>
              </a:rPr>
            </a:br>
            <a:r>
              <a:rPr lang="ru-RU" b="1" kern="0" dirty="0">
                <a:solidFill>
                  <a:prstClr val="white"/>
                </a:solidFill>
              </a:rPr>
              <a:t>Наличие технических средств для исполнения </a:t>
            </a:r>
            <a:br>
              <a:rPr lang="ru-RU" b="1" kern="0" dirty="0">
                <a:solidFill>
                  <a:prstClr val="white"/>
                </a:solidFill>
              </a:rPr>
            </a:br>
            <a:r>
              <a:rPr lang="ru-RU" b="1" kern="0" dirty="0">
                <a:solidFill>
                  <a:prstClr val="white"/>
                </a:solidFill>
              </a:rPr>
              <a:t>государственного задания, в единицах</a:t>
            </a:r>
          </a:p>
        </p:txBody>
      </p:sp>
      <p:grpSp>
        <p:nvGrpSpPr>
          <p:cNvPr id="26" name="Группа 10"/>
          <p:cNvGrpSpPr>
            <a:grpSpLocks/>
          </p:cNvGrpSpPr>
          <p:nvPr/>
        </p:nvGrpSpPr>
        <p:grpSpPr bwMode="auto">
          <a:xfrm>
            <a:off x="364071" y="14534444"/>
            <a:ext cx="23414568" cy="705556"/>
            <a:chOff x="136938" y="6540501"/>
            <a:chExt cx="8780024" cy="317499"/>
          </a:xfrm>
        </p:grpSpPr>
        <p:cxnSp>
          <p:nvCxnSpPr>
            <p:cNvPr id="27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250825" y="6540501"/>
              <a:ext cx="8666137" cy="0"/>
            </a:xfrm>
            <a:prstGeom prst="line">
              <a:avLst/>
            </a:prstGeom>
            <a:noFill/>
            <a:ln w="9525" algn="ctr">
              <a:solidFill>
                <a:srgbClr val="006600"/>
              </a:solidFill>
              <a:round/>
              <a:headEnd/>
              <a:tailEnd/>
            </a:ln>
          </p:spPr>
        </p:cxnSp>
        <p:pic>
          <p:nvPicPr>
            <p:cNvPr id="28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6938" y="6571228"/>
              <a:ext cx="268339" cy="28677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2000"/>
                  </a:schemeClr>
                </a:gs>
                <a:gs pos="50000">
                  <a:schemeClr val="accent1">
                    <a:tint val="44500"/>
                    <a:satMod val="160000"/>
                    <a:alpha val="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ln w="9525">
              <a:gradFill>
                <a:gsLst>
                  <a:gs pos="0">
                    <a:schemeClr val="accent1">
                      <a:tint val="66000"/>
                      <a:satMod val="160000"/>
                      <a:alpha val="2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0"/>
              </a:gradFill>
              <a:miter lim="800000"/>
              <a:headEnd/>
              <a:tailEnd/>
            </a:ln>
            <a:effectLst/>
          </p:spPr>
        </p:pic>
      </p:grpSp>
      <p:sp>
        <p:nvSpPr>
          <p:cNvPr id="29" name="Rectangle 12"/>
          <p:cNvSpPr>
            <a:spLocks noChangeArrowheads="1"/>
          </p:cNvSpPr>
          <p:nvPr/>
        </p:nvSpPr>
        <p:spPr bwMode="auto">
          <a:xfrm>
            <a:off x="2984746" y="14506272"/>
            <a:ext cx="16267671" cy="76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26415" tIns="113207" rIns="226415" bIns="113207">
            <a:spAutoFit/>
          </a:bodyPr>
          <a:lstStyle/>
          <a:p>
            <a:r>
              <a:rPr lang="ru-RU" altLang="ru-RU" dirty="0">
                <a:solidFill>
                  <a:srgbClr val="006600"/>
                </a:solidFill>
              </a:rPr>
              <a:t>МИНИСТЕРСТВО СЕЛЬСКОГО ХОЗЯЙСТВА РОССИЙСКОЙ ФЕДЕРАЦИИ</a:t>
            </a:r>
          </a:p>
        </p:txBody>
      </p:sp>
      <p:sp>
        <p:nvSpPr>
          <p:cNvPr id="30" name="Oval 8"/>
          <p:cNvSpPr>
            <a:spLocks noChangeArrowheads="1"/>
          </p:cNvSpPr>
          <p:nvPr/>
        </p:nvSpPr>
        <p:spPr bwMode="auto">
          <a:xfrm>
            <a:off x="23452667" y="14636801"/>
            <a:ext cx="647701" cy="553860"/>
          </a:xfrm>
          <a:prstGeom prst="ellipse">
            <a:avLst/>
          </a:prstGeom>
          <a:solidFill>
            <a:srgbClr val="FFCC99"/>
          </a:solidFill>
          <a:ln w="6350">
            <a:solidFill>
              <a:srgbClr val="006600"/>
            </a:solidFill>
            <a:round/>
            <a:headEnd/>
            <a:tailEnd/>
          </a:ln>
        </p:spPr>
        <p:txBody>
          <a:bodyPr wrap="none" lIns="226415" tIns="113207" rIns="226415" bIns="113207" anchor="ctr"/>
          <a:lstStyle/>
          <a:p>
            <a:pPr algn="ctr">
              <a:defRPr/>
            </a:pPr>
            <a:endParaRPr lang="ru-RU" b="1">
              <a:solidFill>
                <a:srgbClr val="800000"/>
              </a:solidFill>
            </a:endParaRPr>
          </a:p>
        </p:txBody>
      </p:sp>
      <p:sp>
        <p:nvSpPr>
          <p:cNvPr id="32" name="Номер слайда 5"/>
          <p:cNvSpPr>
            <a:spLocks/>
          </p:cNvSpPr>
          <p:nvPr/>
        </p:nvSpPr>
        <p:spPr bwMode="auto">
          <a:xfrm>
            <a:off x="23139400" y="14756695"/>
            <a:ext cx="1274235" cy="321027"/>
          </a:xfrm>
          <a:prstGeom prst="rect">
            <a:avLst/>
          </a:prstGeom>
          <a:noFill/>
          <a:ln>
            <a:noFill/>
          </a:ln>
          <a:extLst/>
        </p:spPr>
        <p:txBody>
          <a:bodyPr lIns="226415" tIns="113207" rIns="226415" bIns="113207" anchor="ctr"/>
          <a:lstStyle/>
          <a:p>
            <a:pPr algn="ctr">
              <a:defRPr/>
            </a:pPr>
            <a:fld id="{65E43D22-DE62-454E-84D4-2135744B8566}" type="slidenum">
              <a:rPr lang="ru-RU" b="1">
                <a:solidFill>
                  <a:srgbClr val="006600"/>
                </a:solidFill>
              </a:rPr>
              <a:pPr algn="ctr">
                <a:defRPr/>
              </a:pPr>
              <a:t>27</a:t>
            </a:fld>
            <a:endParaRPr lang="ru-RU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86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157afb50-1c5f-4a41-8215-3f1ccade3025"/>
</p:tagLst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ctr" defTabSz="9128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ctr" defTabSz="9128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ctr" defTabSz="9128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ctr" defTabSz="9128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Классическая 2">
    <a:majorFont>
      <a:latin typeface="Arial"/>
      <a:ea typeface=""/>
      <a:cs typeface=""/>
      <a:font script="Jpan" typeface="ＭＳ Ｐゴシック"/>
      <a:font script="Hang" typeface="굴림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Arial"/>
      <a:ea typeface=""/>
      <a:cs typeface=""/>
      <a:font script="Jpan" typeface="ＭＳ Ｐゴシック"/>
      <a:font script="Hang" typeface="굴림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14249</TotalTime>
  <Words>2231</Words>
  <Application>Microsoft Office PowerPoint</Application>
  <PresentationFormat>Произвольный</PresentationFormat>
  <Paragraphs>937</Paragraphs>
  <Slides>27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White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Цели и задачи, принципы решения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Перепечаева Янина Александровна</dc:creator>
  <cp:lastModifiedBy>temp</cp:lastModifiedBy>
  <cp:revision>363</cp:revision>
  <cp:lastPrinted>2019-07-25T14:56:57Z</cp:lastPrinted>
  <dcterms:modified xsi:type="dcterms:W3CDTF">2019-07-26T06:19:34Z</dcterms:modified>
</cp:coreProperties>
</file>