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616" r:id="rId3"/>
    <p:sldId id="617" r:id="rId4"/>
    <p:sldId id="561" r:id="rId5"/>
    <p:sldId id="584" r:id="rId6"/>
    <p:sldId id="618" r:id="rId7"/>
    <p:sldId id="710" r:id="rId8"/>
    <p:sldId id="619" r:id="rId9"/>
    <p:sldId id="621" r:id="rId10"/>
    <p:sldId id="620" r:id="rId11"/>
    <p:sldId id="622" r:id="rId12"/>
    <p:sldId id="748" r:id="rId13"/>
    <p:sldId id="614" r:id="rId14"/>
    <p:sldId id="749" r:id="rId15"/>
    <p:sldId id="747" r:id="rId16"/>
    <p:sldId id="712" r:id="rId17"/>
    <p:sldId id="626" r:id="rId18"/>
    <p:sldId id="525" r:id="rId19"/>
    <p:sldId id="593" r:id="rId20"/>
    <p:sldId id="627" r:id="rId21"/>
    <p:sldId id="592" r:id="rId22"/>
    <p:sldId id="630" r:id="rId23"/>
    <p:sldId id="1130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2AAAD0-278F-4985-A03E-D0DCC04A7216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DA1A7-2E82-47C3-A6A4-B6F8BB493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676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C3C219-AEE0-4B82-8F57-51F276EEA0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7B542A-C404-4A0F-B00C-FA54E641D9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2A3816-695F-43A5-9829-5097E584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62EF0D-7B09-4797-8D2A-1201F3A06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FD5E9D-41D7-4233-B12E-3DCE6EEFC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966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8FAFCC-0096-4419-8F65-7EBF13654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E203C8-8C2E-4074-8DA5-E7C527223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DE4E4D-4B34-48E4-9E83-7D15AAE0D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AD58AD0-85DE-422D-8D93-9383D102C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2F6476-E34B-4078-A7B7-766049BB7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851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BECB20-2928-46E2-BC17-EA3001ACF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4D7356-17D9-45B2-A372-62B04FE1E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3A2573-B2D9-4043-BDF8-DEDDD9DA6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3F51D00-D281-406B-9C1D-D54A3B065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F6A032-2C47-4656-941E-C24AE06B1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7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6A3146-0C73-4B6F-A6C2-D55C1A36D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8811F4-06AC-4F4B-B0DB-DEF08900A8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8E9B429-240B-4983-A4E2-DA6CF715D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9F29B52-E54C-49F2-8FD0-E9463D3BA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351F070-8B19-441A-892C-4038AE5D5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6B29E94-93A7-4181-8279-FC772D9C6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388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BA9DE0-EA4D-4A44-9A0A-E1C6553FF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0655F8-50F1-4DBC-ABAD-682ECACBC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666198A-92BD-4D35-B3BD-F55BF67E44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2549555-6CAB-4E24-9617-72EA6FBFEE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228E9C5-9B74-4743-82E7-723C79A1E0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41ACE5A-CCB0-4894-A879-CA865E68B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3E21F2D-06E1-404F-994B-01E6B2BDE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71AE2FA-0560-4384-9329-0BBEFD63D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136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15DEBE-477F-41CA-AC87-846BFFE49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B126EFD-D700-4F9F-B405-B0700E0BC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6AC1088-1606-4774-86E5-306AA79EE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50E66F1-E6C5-4543-8019-6BDB09CAB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5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04A5005-5870-40D0-9075-122E6E9A3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03DC3B3-3170-46BD-8ACE-FF1211E18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6606ABF-F8B2-4F91-A5D8-AFB2E9D59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010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410F8D-FF6B-4D08-AC85-1CFBB1D6D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80D678-ECD9-4183-B86F-E6B02F6D4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DB55D6-B7E3-4C71-8D9D-E955C362D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166CE05-C119-441A-B8EB-909586C9F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8C78B6F-4060-4C9D-AA94-6A20BBF3D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C3379A0-BDC9-45F3-931D-8185D4CB6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544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04F90B-995C-476F-8E40-65C88E371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5E27688-1170-4214-A10D-87F1F97CB5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D68B1C7-9C6F-4327-A697-6772E8868F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D144B7-4CD2-418F-8F75-37E617642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54B960-CB79-4586-97E8-A139F1D3F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90F7695-1A36-4E79-AF68-94A2670A6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229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EDC667-B8B0-4332-98C1-B656E3EC2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0E66A2E-0528-4C3D-922A-D78D695286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8E0FAB-771F-4B63-AC24-830837812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F7A2C5-380C-4140-B183-7F55FD5D4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F9F259-5890-43BF-8801-AD7347B10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417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C21482D-8C68-49C1-86A6-1C5DF87BBD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5596A82-9330-4D6C-8AC7-C734CF269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4C6E9B-EBC9-428B-97E2-1A6A2F60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C276E0-31F4-4275-9E8D-3E8DE74F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FC8B54-DCFD-4327-A2F4-989F402C1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66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EE8971-FE57-4438-AA1F-B9E9F3777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2517BB-2283-45B3-AD47-61FC65958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EE15B4-227A-463A-9848-4FDB455E7D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4318E-1037-4065-83C2-A242738C7D90}" type="datetimeFigureOut">
              <a:rPr lang="ru-RU" smtClean="0"/>
              <a:t>17.07.2025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9AE153-748D-4952-8456-D3D2A9DE56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7E4891-A7B3-4A62-A6E8-020D15558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6A1CE-F160-407A-A823-2333169A57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56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10" Type="http://schemas.openxmlformats.org/officeDocument/2006/relationships/image" Target="../media/image44.jpg"/><Relationship Id="rId4" Type="http://schemas.openxmlformats.org/officeDocument/2006/relationships/image" Target="../media/image38.jpg"/><Relationship Id="rId9" Type="http://schemas.openxmlformats.org/officeDocument/2006/relationships/image" Target="../media/image4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4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0B0879-88DA-4D9A-9BB5-C9CA96771C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49241" y="328562"/>
            <a:ext cx="2191910" cy="840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BA9BBF7-B49A-40E3-9A78-F7A8ADE03DBA}"/>
              </a:ext>
            </a:extLst>
          </p:cNvPr>
          <p:cNvSpPr/>
          <p:nvPr/>
        </p:nvSpPr>
        <p:spPr>
          <a:xfrm>
            <a:off x="0" y="5186406"/>
            <a:ext cx="12192000" cy="1742988"/>
          </a:xfrm>
          <a:prstGeom prst="rect">
            <a:avLst/>
          </a:prstGeom>
          <a:solidFill>
            <a:srgbClr val="76B8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2664AE"/>
              </a:solidFill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D8F4316-C31F-4564-9897-5BB2FE7CCFBD}"/>
              </a:ext>
            </a:extLst>
          </p:cNvPr>
          <p:cNvSpPr/>
          <p:nvPr/>
        </p:nvSpPr>
        <p:spPr>
          <a:xfrm>
            <a:off x="491841" y="4901118"/>
            <a:ext cx="3474792" cy="583189"/>
          </a:xfrm>
          <a:prstGeom prst="roundRect">
            <a:avLst>
              <a:gd name="adj" fmla="val 19763"/>
            </a:avLst>
          </a:prstGeom>
          <a:solidFill>
            <a:schemeClr val="tx1"/>
          </a:solidFill>
          <a:ln>
            <a:noFill/>
          </a:ln>
          <a:effectLst>
            <a:outerShdw blurRad="419100" sx="102000" sy="102000" algn="c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pc="240" dirty="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SHANS-GROUP.COM</a:t>
            </a:r>
            <a:endParaRPr lang="ru-RU" sz="2000" b="1" spc="240" dirty="0"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7B213F-099B-4B50-9547-CD45A716D2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72328"/>
          <a:stretch/>
        </p:blipFill>
        <p:spPr>
          <a:xfrm>
            <a:off x="491841" y="5769595"/>
            <a:ext cx="2513753" cy="78872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E286EEF-632D-4D93-A4CE-952F5CDE99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5288" r="29875"/>
          <a:stretch/>
        </p:blipFill>
        <p:spPr>
          <a:xfrm>
            <a:off x="4513690" y="5774995"/>
            <a:ext cx="3164619" cy="78872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1F88754-2C56-462D-B3A8-41BDD7187E2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77740"/>
          <a:stretch/>
        </p:blipFill>
        <p:spPr>
          <a:xfrm>
            <a:off x="9044609" y="5769595"/>
            <a:ext cx="2022061" cy="78872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2BFACD-6420-4E22-8DD5-D7A59A717D33}"/>
              </a:ext>
            </a:extLst>
          </p:cNvPr>
          <p:cNvSpPr txBox="1"/>
          <p:nvPr/>
        </p:nvSpPr>
        <p:spPr>
          <a:xfrm>
            <a:off x="148941" y="381642"/>
            <a:ext cx="95637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>
                <a:solidFill>
                  <a:srgbClr val="76B82A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Стратегия защита рапса </a:t>
            </a:r>
            <a:endParaRPr lang="ru-RU" sz="4000" dirty="0"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745418D-F3F9-4EEF-BB27-7A97314F41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114" y="1397305"/>
            <a:ext cx="4786420" cy="335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062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94506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1127777" y="287338"/>
            <a:ext cx="9321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Гербицидная обработка до всходов культуры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B5041A04-AC53-48AF-A25F-02050A13F5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026051"/>
              </p:ext>
            </p:extLst>
          </p:nvPr>
        </p:nvGraphicFramePr>
        <p:xfrm>
          <a:off x="258245" y="1553101"/>
          <a:ext cx="11675510" cy="42692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65628">
                  <a:extLst>
                    <a:ext uri="{9D8B030D-6E8A-4147-A177-3AD203B41FA5}">
                      <a16:colId xmlns:a16="http://schemas.microsoft.com/office/drawing/2014/main" val="2585115366"/>
                    </a:ext>
                  </a:extLst>
                </a:gridCol>
                <a:gridCol w="890709">
                  <a:extLst>
                    <a:ext uri="{9D8B030D-6E8A-4147-A177-3AD203B41FA5}">
                      <a16:colId xmlns:a16="http://schemas.microsoft.com/office/drawing/2014/main" val="3776388810"/>
                    </a:ext>
                  </a:extLst>
                </a:gridCol>
                <a:gridCol w="890709">
                  <a:extLst>
                    <a:ext uri="{9D8B030D-6E8A-4147-A177-3AD203B41FA5}">
                      <a16:colId xmlns:a16="http://schemas.microsoft.com/office/drawing/2014/main" val="1396376977"/>
                    </a:ext>
                  </a:extLst>
                </a:gridCol>
                <a:gridCol w="890709">
                  <a:extLst>
                    <a:ext uri="{9D8B030D-6E8A-4147-A177-3AD203B41FA5}">
                      <a16:colId xmlns:a16="http://schemas.microsoft.com/office/drawing/2014/main" val="2091722583"/>
                    </a:ext>
                  </a:extLst>
                </a:gridCol>
                <a:gridCol w="890709">
                  <a:extLst>
                    <a:ext uri="{9D8B030D-6E8A-4147-A177-3AD203B41FA5}">
                      <a16:colId xmlns:a16="http://schemas.microsoft.com/office/drawing/2014/main" val="127108370"/>
                    </a:ext>
                  </a:extLst>
                </a:gridCol>
                <a:gridCol w="890709">
                  <a:extLst>
                    <a:ext uri="{9D8B030D-6E8A-4147-A177-3AD203B41FA5}">
                      <a16:colId xmlns:a16="http://schemas.microsoft.com/office/drawing/2014/main" val="378716109"/>
                    </a:ext>
                  </a:extLst>
                </a:gridCol>
                <a:gridCol w="890709">
                  <a:extLst>
                    <a:ext uri="{9D8B030D-6E8A-4147-A177-3AD203B41FA5}">
                      <a16:colId xmlns:a16="http://schemas.microsoft.com/office/drawing/2014/main" val="4106713318"/>
                    </a:ext>
                  </a:extLst>
                </a:gridCol>
                <a:gridCol w="3165628">
                  <a:extLst>
                    <a:ext uri="{9D8B030D-6E8A-4147-A177-3AD203B41FA5}">
                      <a16:colId xmlns:a16="http://schemas.microsoft.com/office/drawing/2014/main" val="2278304838"/>
                    </a:ext>
                  </a:extLst>
                </a:gridCol>
              </a:tblGrid>
              <a:tr h="5771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</a:t>
                      </a:r>
                      <a:b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га, 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 </a:t>
                      </a:r>
                      <a:b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расхода,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/га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Требуется </a:t>
                      </a:r>
                      <a:b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препарата, л,кг</a:t>
                      </a:r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Цена, </a:t>
                      </a:r>
                      <a:b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Стоимость </a:t>
                      </a:r>
                      <a:b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обработки </a:t>
                      </a:r>
                      <a:b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га,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Стоимость, </a:t>
                      </a:r>
                      <a:b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Вредный объект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5100489"/>
                  </a:ext>
                </a:extLst>
              </a:tr>
              <a:tr h="214372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Обработка перед посевом или до всходов культуры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0014203"/>
                  </a:ext>
                </a:extLst>
              </a:tr>
              <a:tr h="214372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364639"/>
                  </a:ext>
                </a:extLst>
              </a:tr>
              <a:tr h="3792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(540 г/л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глифосата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к-ты)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Однолетние и некоторые многолетние </a:t>
                      </a:r>
                      <a:b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двудольные и злаковые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9405507"/>
                  </a:ext>
                </a:extLst>
              </a:tr>
              <a:tr h="56891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(830 г/л 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гептаметилтрисилоксана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модифицированного)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Суперсмачиватель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485278"/>
                  </a:ext>
                </a:extLst>
              </a:tr>
              <a:tr h="3875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(ортофосфорная к-та)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Для подкисления раб. р-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6016495"/>
                  </a:ext>
                </a:extLst>
              </a:tr>
              <a:tr h="214372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9541286"/>
                  </a:ext>
                </a:extLst>
              </a:tr>
              <a:tr h="3792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(960 г/л С-</a:t>
                      </a:r>
                      <a:r>
                        <a:rPr lang="ru-RU" sz="16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метолахлора</a:t>
                      </a:r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Однолетние двудольные и злаковые сорняки 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4036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471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94506"/>
            <a:ext cx="1712649" cy="7185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985261-3F93-4113-8A79-249FFC123F2F}"/>
              </a:ext>
            </a:extLst>
          </p:cNvPr>
          <p:cNvSpPr txBox="1"/>
          <p:nvPr/>
        </p:nvSpPr>
        <p:spPr>
          <a:xfrm>
            <a:off x="242596" y="989045"/>
            <a:ext cx="11681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just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Вариант 1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– Обработка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Глифошанс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Супер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до посева или до всходов культуры. </a:t>
            </a:r>
          </a:p>
          <a:p>
            <a:pPr indent="269875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Так как рапс сеется рано, актуальна только для нулевой обработки.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67D1EA-DD6D-4C5E-86BE-F5CB91C91BDA}"/>
              </a:ext>
            </a:extLst>
          </p:cNvPr>
          <p:cNvSpPr txBox="1"/>
          <p:nvPr/>
        </p:nvSpPr>
        <p:spPr>
          <a:xfrm>
            <a:off x="1122654" y="3521368"/>
            <a:ext cx="10235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ctr"/>
            <a:r>
              <a:rPr lang="ru-RU" sz="2400" b="1" dirty="0"/>
              <a:t>Основные проблемы, решаемые данной обработкой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4A4DAAD-B5D5-424D-AE50-9D4919236362}"/>
              </a:ext>
            </a:extLst>
          </p:cNvPr>
          <p:cNvSpPr txBox="1"/>
          <p:nvPr/>
        </p:nvSpPr>
        <p:spPr>
          <a:xfrm>
            <a:off x="1127777" y="287338"/>
            <a:ext cx="9321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Гербицидная обработка до всходов культуры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0CA4E09-FD02-4F0F-AE7E-B0F135EF322F}"/>
              </a:ext>
            </a:extLst>
          </p:cNvPr>
          <p:cNvSpPr txBox="1"/>
          <p:nvPr/>
        </p:nvSpPr>
        <p:spPr>
          <a:xfrm>
            <a:off x="152400" y="1601390"/>
            <a:ext cx="1168192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Эффективность препаратов выше при рН рабочего раствора – 4,7-5,5.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4BD24BF-12EB-44FB-9F5E-5102A21B614C}"/>
              </a:ext>
            </a:extLst>
          </p:cNvPr>
          <p:cNvSpPr txBox="1"/>
          <p:nvPr/>
        </p:nvSpPr>
        <p:spPr>
          <a:xfrm>
            <a:off x="152400" y="1967514"/>
            <a:ext cx="1168192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Препараты на основе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глифосата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применять в чистом виде. </a:t>
            </a:r>
          </a:p>
          <a:p>
            <a:pPr indent="266700"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При добавлении в рабочий раствор препаратов на основе 2,4-Д 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дикамбы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может наблюдаться угнетение всходов            культуры.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F7F78C-2EA4-43E9-B469-CEBFE62A6D13}"/>
              </a:ext>
            </a:extLst>
          </p:cNvPr>
          <p:cNvSpPr txBox="1"/>
          <p:nvPr/>
        </p:nvSpPr>
        <p:spPr>
          <a:xfrm>
            <a:off x="285301" y="2906220"/>
            <a:ext cx="1168192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Эффективность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Глифошанс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Супер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повышается при применении ПАВ (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Сильвошанс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sz="1600" dirty="0"/>
          </a:p>
        </p:txBody>
      </p:sp>
      <p:pic>
        <p:nvPicPr>
          <p:cNvPr id="30" name="Picture 6">
            <a:extLst>
              <a:ext uri="{FF2B5EF4-FFF2-40B4-BE49-F238E27FC236}">
                <a16:creationId xmlns:a16="http://schemas.microsoft.com/office/drawing/2014/main" id="{3C22939A-6A46-4FA9-B18F-22DA99A63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03" y="4035606"/>
            <a:ext cx="2607230" cy="1881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ABB610D6-81CE-4AB1-ABC1-A8DF39FF2AC6}"/>
              </a:ext>
            </a:extLst>
          </p:cNvPr>
          <p:cNvSpPr txBox="1"/>
          <p:nvPr/>
        </p:nvSpPr>
        <p:spPr>
          <a:xfrm>
            <a:off x="810735" y="5430416"/>
            <a:ext cx="1811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Марь белая</a:t>
            </a:r>
          </a:p>
        </p:txBody>
      </p:sp>
      <p:pic>
        <p:nvPicPr>
          <p:cNvPr id="32" name="Picture 8">
            <a:extLst>
              <a:ext uri="{FF2B5EF4-FFF2-40B4-BE49-F238E27FC236}">
                <a16:creationId xmlns:a16="http://schemas.microsoft.com/office/drawing/2014/main" id="{12883437-DF13-4753-AE95-9E4517C95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163" y="4082322"/>
            <a:ext cx="2539101" cy="183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E9CF7C3D-57B5-4B29-81D4-82A1F5A4E727}"/>
              </a:ext>
            </a:extLst>
          </p:cNvPr>
          <p:cNvSpPr txBox="1"/>
          <p:nvPr/>
        </p:nvSpPr>
        <p:spPr>
          <a:xfrm>
            <a:off x="4058816" y="5502253"/>
            <a:ext cx="18101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Бодяк полевой</a:t>
            </a:r>
          </a:p>
        </p:txBody>
      </p:sp>
      <p:pic>
        <p:nvPicPr>
          <p:cNvPr id="3082" name="Picture 10">
            <a:extLst>
              <a:ext uri="{FF2B5EF4-FFF2-40B4-BE49-F238E27FC236}">
                <a16:creationId xmlns:a16="http://schemas.microsoft.com/office/drawing/2014/main" id="{445455AF-BE70-4D79-854C-0E6312882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396" y="4097768"/>
            <a:ext cx="2446505" cy="183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CE364A7A-F663-4E82-9B24-ABEEE26589A2}"/>
              </a:ext>
            </a:extLst>
          </p:cNvPr>
          <p:cNvSpPr txBox="1"/>
          <p:nvPr/>
        </p:nvSpPr>
        <p:spPr>
          <a:xfrm>
            <a:off x="6859145" y="5335676"/>
            <a:ext cx="190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Подмаренник цепкий</a:t>
            </a:r>
          </a:p>
        </p:txBody>
      </p:sp>
      <p:pic>
        <p:nvPicPr>
          <p:cNvPr id="3084" name="Picture 12">
            <a:extLst>
              <a:ext uri="{FF2B5EF4-FFF2-40B4-BE49-F238E27FC236}">
                <a16:creationId xmlns:a16="http://schemas.microsoft.com/office/drawing/2014/main" id="{5107374A-F8A5-401B-881C-79EB73754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4326" y="4131556"/>
            <a:ext cx="1819432" cy="181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3DAAF355-AB88-4F12-AF4B-2B4C2E1BF7FB}"/>
              </a:ext>
            </a:extLst>
          </p:cNvPr>
          <p:cNvSpPr txBox="1"/>
          <p:nvPr/>
        </p:nvSpPr>
        <p:spPr>
          <a:xfrm>
            <a:off x="9637050" y="4131556"/>
            <a:ext cx="1409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Редька дикая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8BBC5D1-14FC-4F0D-A4C3-F604D7D65E98}"/>
              </a:ext>
            </a:extLst>
          </p:cNvPr>
          <p:cNvSpPr txBox="1"/>
          <p:nvPr/>
        </p:nvSpPr>
        <p:spPr>
          <a:xfrm>
            <a:off x="412703" y="6027576"/>
            <a:ext cx="10901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3663" algn="ctr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 другие сорные растения</a:t>
            </a:r>
          </a:p>
        </p:txBody>
      </p:sp>
    </p:spTree>
    <p:extLst>
      <p:ext uri="{BB962C8B-B14F-4D97-AF65-F5344CB8AC3E}">
        <p14:creationId xmlns:p14="http://schemas.microsoft.com/office/powerpoint/2010/main" val="66210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5" grpId="0"/>
      <p:bldP spid="27" grpId="0"/>
      <p:bldP spid="29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293623" y="23356"/>
            <a:ext cx="1712649" cy="7185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4A4DAAD-B5D5-424D-AE50-9D4919236362}"/>
              </a:ext>
            </a:extLst>
          </p:cNvPr>
          <p:cNvSpPr txBox="1"/>
          <p:nvPr/>
        </p:nvSpPr>
        <p:spPr>
          <a:xfrm>
            <a:off x="1011586" y="104932"/>
            <a:ext cx="9321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Внесение почвенных гербицидов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B610D6-81CE-4AB1-ABC1-A8DF39FF2AC6}"/>
              </a:ext>
            </a:extLst>
          </p:cNvPr>
          <p:cNvSpPr txBox="1"/>
          <p:nvPr/>
        </p:nvSpPr>
        <p:spPr>
          <a:xfrm>
            <a:off x="810735" y="5430416"/>
            <a:ext cx="1811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Марь белая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9CF7C3D-57B5-4B29-81D4-82A1F5A4E727}"/>
              </a:ext>
            </a:extLst>
          </p:cNvPr>
          <p:cNvSpPr txBox="1"/>
          <p:nvPr/>
        </p:nvSpPr>
        <p:spPr>
          <a:xfrm>
            <a:off x="4058816" y="5502253"/>
            <a:ext cx="18101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Бодяк полевой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E364A7A-F663-4E82-9B24-ABEEE26589A2}"/>
              </a:ext>
            </a:extLst>
          </p:cNvPr>
          <p:cNvSpPr txBox="1"/>
          <p:nvPr/>
        </p:nvSpPr>
        <p:spPr>
          <a:xfrm>
            <a:off x="6859145" y="5335676"/>
            <a:ext cx="190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Подмаренник цепкий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3FF4CE5-BDF6-4852-8A79-E1B64DA94E2D}"/>
              </a:ext>
            </a:extLst>
          </p:cNvPr>
          <p:cNvSpPr txBox="1"/>
          <p:nvPr/>
        </p:nvSpPr>
        <p:spPr>
          <a:xfrm>
            <a:off x="207338" y="1760861"/>
            <a:ext cx="1177731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9875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К достоинствам почвенных гербицидов относятся:</a:t>
            </a:r>
          </a:p>
          <a:p>
            <a:pPr indent="269875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простота внесения (под предпосевную культивацию);</a:t>
            </a:r>
          </a:p>
          <a:p>
            <a:pPr indent="269875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широкий спектр действия (однолетние злаковые и некоторые однолетние двудольные);</a:t>
            </a:r>
          </a:p>
          <a:p>
            <a:pPr indent="269875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длительный срок действия (30-60 дней в зависимости от погодных условий).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E5A9E3-4C7F-4801-BCFC-FAA7A85B1623}"/>
              </a:ext>
            </a:extLst>
          </p:cNvPr>
          <p:cNvSpPr txBox="1"/>
          <p:nvPr/>
        </p:nvSpPr>
        <p:spPr>
          <a:xfrm>
            <a:off x="291579" y="2918009"/>
            <a:ext cx="1160883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77800" algn="just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К недостаткам можно отнести:</a:t>
            </a:r>
          </a:p>
          <a:p>
            <a:pPr indent="177800" algn="just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подавление биологической активности почвы и угнетение культурных растений на лёгких почвах при сильных осадках;</a:t>
            </a:r>
          </a:p>
          <a:p>
            <a:pPr indent="177800" algn="just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повышенная потребность в почвенной влаге для растворения и поглощения корнями сорняков действующего вещества гербицидов ;</a:t>
            </a:r>
          </a:p>
          <a:p>
            <a:pPr indent="177800" algn="just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увеличение доз на почвах с содержанием гумуса более 3%, так как органическое вещество почвы адсорбирует действующее вещество гербицида;</a:t>
            </a:r>
          </a:p>
          <a:p>
            <a:pPr indent="177800" algn="just" eaLnBrk="1">
              <a:spcAft>
                <a:spcPct val="0"/>
              </a:spcAft>
              <a:buFont typeface="Times New Roman" panose="02020603050405020304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необходимость равномерного смешивания гербицида с почвой, что невозможно без хорошего выравнивания поля.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0EABB85-1DB4-4B1A-8324-AC5C253687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7" b="7488"/>
          <a:stretch/>
        </p:blipFill>
        <p:spPr bwMode="auto">
          <a:xfrm>
            <a:off x="530711" y="5033973"/>
            <a:ext cx="6982608" cy="177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7C10213-DE73-440F-8FA0-CDDC852422CC}"/>
              </a:ext>
            </a:extLst>
          </p:cNvPr>
          <p:cNvSpPr txBox="1"/>
          <p:nvPr/>
        </p:nvSpPr>
        <p:spPr>
          <a:xfrm>
            <a:off x="291583" y="606582"/>
            <a:ext cx="100412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Вариант 2:</a:t>
            </a: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Душанс</a:t>
            </a:r>
            <a:r>
              <a:rPr lang="ru-RU" alt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– 1,6 л/га</a:t>
            </a: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9875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(С-</a:t>
            </a:r>
            <a:r>
              <a:rPr lang="ru-RU" alt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метолахлор</a:t>
            </a: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 – блокирует синтез белка и жирных кислот. Из-за хорошей растворимости не требует заделки в почву. Нет последействия на последующие культуры. Широкий спектр действия.</a:t>
            </a:r>
          </a:p>
          <a:p>
            <a:pPr indent="269875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alt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Период защитного действия в оптимальных условиях до 40 дней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0A26770E-15E8-4BE1-81CF-2A593F9FF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605" y="5060042"/>
            <a:ext cx="2063680" cy="1727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2A129DA-0857-4B55-A32F-DF551B130AD8}"/>
              </a:ext>
            </a:extLst>
          </p:cNvPr>
          <p:cNvSpPr txBox="1"/>
          <p:nvPr/>
        </p:nvSpPr>
        <p:spPr>
          <a:xfrm>
            <a:off x="9848261" y="5276527"/>
            <a:ext cx="19023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Поглощение гербицида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82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342174" y="0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1127777" y="18398"/>
            <a:ext cx="9321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Обработка гербицидами в период вегетации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9EFE1A45-329A-4EB7-96B6-265E358B4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878621"/>
              </p:ext>
            </p:extLst>
          </p:nvPr>
        </p:nvGraphicFramePr>
        <p:xfrm>
          <a:off x="251574" y="639307"/>
          <a:ext cx="11688852" cy="5816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69245">
                  <a:extLst>
                    <a:ext uri="{9D8B030D-6E8A-4147-A177-3AD203B41FA5}">
                      <a16:colId xmlns:a16="http://schemas.microsoft.com/office/drawing/2014/main" val="2618454299"/>
                    </a:ext>
                  </a:extLst>
                </a:gridCol>
                <a:gridCol w="891727">
                  <a:extLst>
                    <a:ext uri="{9D8B030D-6E8A-4147-A177-3AD203B41FA5}">
                      <a16:colId xmlns:a16="http://schemas.microsoft.com/office/drawing/2014/main" val="655145656"/>
                    </a:ext>
                  </a:extLst>
                </a:gridCol>
                <a:gridCol w="891727">
                  <a:extLst>
                    <a:ext uri="{9D8B030D-6E8A-4147-A177-3AD203B41FA5}">
                      <a16:colId xmlns:a16="http://schemas.microsoft.com/office/drawing/2014/main" val="2056458065"/>
                    </a:ext>
                  </a:extLst>
                </a:gridCol>
                <a:gridCol w="891727">
                  <a:extLst>
                    <a:ext uri="{9D8B030D-6E8A-4147-A177-3AD203B41FA5}">
                      <a16:colId xmlns:a16="http://schemas.microsoft.com/office/drawing/2014/main" val="3352279337"/>
                    </a:ext>
                  </a:extLst>
                </a:gridCol>
                <a:gridCol w="891727">
                  <a:extLst>
                    <a:ext uri="{9D8B030D-6E8A-4147-A177-3AD203B41FA5}">
                      <a16:colId xmlns:a16="http://schemas.microsoft.com/office/drawing/2014/main" val="322938287"/>
                    </a:ext>
                  </a:extLst>
                </a:gridCol>
                <a:gridCol w="891727">
                  <a:extLst>
                    <a:ext uri="{9D8B030D-6E8A-4147-A177-3AD203B41FA5}">
                      <a16:colId xmlns:a16="http://schemas.microsoft.com/office/drawing/2014/main" val="3673171076"/>
                    </a:ext>
                  </a:extLst>
                </a:gridCol>
                <a:gridCol w="891727">
                  <a:extLst>
                    <a:ext uri="{9D8B030D-6E8A-4147-A177-3AD203B41FA5}">
                      <a16:colId xmlns:a16="http://schemas.microsoft.com/office/drawing/2014/main" val="459712870"/>
                    </a:ext>
                  </a:extLst>
                </a:gridCol>
                <a:gridCol w="3169245">
                  <a:extLst>
                    <a:ext uri="{9D8B030D-6E8A-4147-A177-3AD203B41FA5}">
                      <a16:colId xmlns:a16="http://schemas.microsoft.com/office/drawing/2014/main" val="1163897765"/>
                    </a:ext>
                  </a:extLst>
                </a:gridCol>
              </a:tblGrid>
              <a:tr h="68466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га, 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расхода,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/га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Требуется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препарата,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Цена,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Стоимость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обработки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га,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Стоимость,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Вредный объект 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2730909"/>
                  </a:ext>
                </a:extLst>
              </a:tr>
              <a:tr h="2266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1-я гербицидная обработка (2-4 наст. листа культуры)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8753601"/>
                  </a:ext>
                </a:extLst>
              </a:tr>
              <a:tr h="2266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0974229"/>
                  </a:ext>
                </a:extLst>
              </a:tr>
              <a:tr h="66961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(267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клопиралида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пиклорама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Однолетние и некоторые многолетние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двудольные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8424362"/>
                  </a:ext>
                </a:extLst>
              </a:tr>
              <a:tr h="2266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9330304"/>
                  </a:ext>
                </a:extLst>
              </a:tr>
              <a:tr h="5841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(40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имазамокса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100-120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Однолетние и многолетние злаковые и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двудольные.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2366275"/>
                  </a:ext>
                </a:extLst>
              </a:tr>
              <a:tr h="2266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2-я гербицидная обработка (фаза 2-4 наст. листа культуры - до бутонизации)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052670"/>
                  </a:ext>
                </a:extLst>
              </a:tr>
              <a:tr h="2266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1331460"/>
                  </a:ext>
                </a:extLst>
              </a:tr>
              <a:tr h="4481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(в процессе регистрации)</a:t>
                      </a:r>
                      <a:br>
                        <a:rPr lang="ru-RU" sz="12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(240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клетодима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0,5-1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50-100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Однолетние и многолетние злаковые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7428088"/>
                  </a:ext>
                </a:extLst>
              </a:tr>
              <a:tr h="7127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(830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гептаметилтрисилоксана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модифицированного)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Органосиликоновый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смачиватель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2446989"/>
                  </a:ext>
                </a:extLst>
              </a:tr>
              <a:tr h="198279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503305"/>
                  </a:ext>
                </a:extLst>
              </a:tr>
              <a:tr h="2685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(104г/л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галоксифоп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-П-метила)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0,5-1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50-100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Однолетние и многолетние злаковые</a:t>
                      </a: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7174250"/>
                  </a:ext>
                </a:extLst>
              </a:tr>
              <a:tr h="226611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3-й вариант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6844356"/>
                  </a:ext>
                </a:extLst>
              </a:tr>
              <a:tr h="8911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Подиумакс</a:t>
                      </a:r>
                      <a:r>
                        <a:rPr lang="ru-RU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ВР</a:t>
                      </a:r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 </a:t>
                      </a:r>
                      <a:r>
                        <a:rPr lang="ru-RU" sz="1200" b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(в процессе регистрации)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(120,3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галаксифоп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-П-метила + 48,3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квизалофоп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-П-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тефурила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0,4-0,5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Однолетние и многолетние злаковые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25" marR="5625" marT="56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3434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5849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94506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1127777" y="287338"/>
            <a:ext cx="9321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Обработка рапса,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усточивого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к </a:t>
            </a:r>
            <a:r>
              <a:rPr lang="ru-RU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имидазолинонам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F45D52-D21D-455C-B4DC-A11FF4EDA3CE}"/>
              </a:ext>
            </a:extLst>
          </p:cNvPr>
          <p:cNvSpPr txBox="1"/>
          <p:nvPr/>
        </p:nvSpPr>
        <p:spPr>
          <a:xfrm>
            <a:off x="377633" y="1003390"/>
            <a:ext cx="117715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/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Имазошанс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ВР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(40 г/л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имазамокса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7188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Норма указана средняя. По семядолям сорняков норма расхода 0,8 л/га, по переросшим сорнякам -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1,2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л/га. Не смешивать с листовыми подкормками.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7188"/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Противозлаковыми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препаратами (при присутствии пырея ползучего) работать через 10-12 дней после обработки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Имазошансом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B7D8CCB-8B07-467B-9300-D39EB920A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1" r="16074"/>
          <a:stretch/>
        </p:blipFill>
        <p:spPr bwMode="auto">
          <a:xfrm>
            <a:off x="615819" y="2474716"/>
            <a:ext cx="2286001" cy="200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9C797D7F-8ACB-4ABF-B2E0-37D38CD4DA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4" r="15155"/>
          <a:stretch/>
        </p:blipFill>
        <p:spPr bwMode="auto">
          <a:xfrm>
            <a:off x="3294669" y="2474716"/>
            <a:ext cx="2493749" cy="200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CF4F3AED-8981-49D7-B6C3-427F4593D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267" y="2474716"/>
            <a:ext cx="2006946" cy="200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>
            <a:extLst>
              <a:ext uri="{FF2B5EF4-FFF2-40B4-BE49-F238E27FC236}">
                <a16:creationId xmlns:a16="http://schemas.microsoft.com/office/drawing/2014/main" id="{555F6241-7DB8-410B-B097-85C7934250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03"/>
          <a:stretch/>
        </p:blipFill>
        <p:spPr bwMode="auto">
          <a:xfrm>
            <a:off x="8581062" y="2474716"/>
            <a:ext cx="2802285" cy="200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>
            <a:extLst>
              <a:ext uri="{FF2B5EF4-FFF2-40B4-BE49-F238E27FC236}">
                <a16:creationId xmlns:a16="http://schemas.microsoft.com/office/drawing/2014/main" id="{BA7D5DAC-9800-495C-A952-E78E5CDC3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865" y="4618447"/>
            <a:ext cx="3301482" cy="185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>
            <a:extLst>
              <a:ext uri="{FF2B5EF4-FFF2-40B4-BE49-F238E27FC236}">
                <a16:creationId xmlns:a16="http://schemas.microsoft.com/office/drawing/2014/main" id="{B1EBD4E3-348A-4EEC-A8E6-C6BDF91FD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19" y="4651960"/>
            <a:ext cx="2230100" cy="18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6" name="Picture 22">
            <a:extLst>
              <a:ext uri="{FF2B5EF4-FFF2-40B4-BE49-F238E27FC236}">
                <a16:creationId xmlns:a16="http://schemas.microsoft.com/office/drawing/2014/main" id="{7AC0A087-7227-4629-A31F-55750D19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316" y="4651960"/>
            <a:ext cx="1823571" cy="18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90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411D32-1FBC-C189-4B19-17EE165F1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6413" y="78404"/>
            <a:ext cx="7129462" cy="7288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Инсектициды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143C86-4BF1-FECB-ABD4-EAB8FFEB0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0391" y="30779"/>
            <a:ext cx="1641628" cy="93807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CB61D53-E4D8-4665-BFDC-00888CE393B1}"/>
              </a:ext>
            </a:extLst>
          </p:cNvPr>
          <p:cNvSpPr/>
          <p:nvPr/>
        </p:nvSpPr>
        <p:spPr>
          <a:xfrm>
            <a:off x="1143000" y="913261"/>
            <a:ext cx="9906000" cy="1159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630DA8A-8B35-8B91-2617-BED8E1D75E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47" b="-482"/>
          <a:stretch/>
        </p:blipFill>
        <p:spPr bwMode="auto">
          <a:xfrm>
            <a:off x="199980" y="913260"/>
            <a:ext cx="11792039" cy="582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1EC80046-FDE7-86B2-93AD-DCA18611F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85" y="4125898"/>
            <a:ext cx="162874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B6F65699-135B-FDFD-4F42-4F4F6850B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055" y="4125897"/>
            <a:ext cx="162874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2F3C942E-6ADF-3A43-756B-82616C76B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279" y="4097321"/>
            <a:ext cx="1646574" cy="263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5E31DE8C-D83C-0911-EC0B-A0CE26390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520" y="4072626"/>
            <a:ext cx="1646574" cy="266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572C8357-AD63-6428-D600-A36A00CC3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834" y="4125897"/>
            <a:ext cx="1628741" cy="2640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B01F8969-BB8A-33A1-02B5-E92BF9514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707" y="5121394"/>
            <a:ext cx="1007476" cy="161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25C0F3B4-7DB3-4A31-B892-E78769549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167" y="4125896"/>
            <a:ext cx="1645656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ABBB15-DF2D-4BFC-BAC0-1C9248A20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423" y="4072626"/>
            <a:ext cx="1688818" cy="267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672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270316" y="12012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Инсектицидные обработки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694D2B54-FE34-4722-A9BC-03D7115E56D6}"/>
              </a:ext>
            </a:extLst>
          </p:cNvPr>
          <p:cNvSpPr/>
          <p:nvPr/>
        </p:nvSpPr>
        <p:spPr>
          <a:xfrm>
            <a:off x="1539732" y="1707413"/>
            <a:ext cx="2500604" cy="7371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Рапсовый листоед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5686967B-B463-4DE1-9009-628B6EEAD6F4}"/>
              </a:ext>
            </a:extLst>
          </p:cNvPr>
          <p:cNvSpPr/>
          <p:nvPr/>
        </p:nvSpPr>
        <p:spPr>
          <a:xfrm>
            <a:off x="4072862" y="1139854"/>
            <a:ext cx="3805982" cy="13046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Капустная моль, скрытнохоботник, пилильщик</a:t>
            </a: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F228FFD9-E2AA-4160-8860-38601F181713}"/>
              </a:ext>
            </a:extLst>
          </p:cNvPr>
          <p:cNvSpPr/>
          <p:nvPr/>
        </p:nvSpPr>
        <p:spPr>
          <a:xfrm>
            <a:off x="7469667" y="890443"/>
            <a:ext cx="2999469" cy="7605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Рапсовый цветоед</a:t>
            </a:r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id="{3C579C2A-9BBB-4C0E-BE93-F2FD4F875183}"/>
              </a:ext>
            </a:extLst>
          </p:cNvPr>
          <p:cNvSpPr/>
          <p:nvPr/>
        </p:nvSpPr>
        <p:spPr>
          <a:xfrm>
            <a:off x="71560" y="736706"/>
            <a:ext cx="2615655" cy="7371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Крестоцветные блошки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17432C8-20E2-4E2C-83F6-47DBE05607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4" b="20663"/>
          <a:stretch/>
        </p:blipFill>
        <p:spPr bwMode="auto">
          <a:xfrm>
            <a:off x="209034" y="2630079"/>
            <a:ext cx="11773931" cy="410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2985088F-1226-4533-9A98-44DCFBE04BF5}"/>
              </a:ext>
            </a:extLst>
          </p:cNvPr>
          <p:cNvCxnSpPr>
            <a:stCxn id="36" idx="4"/>
          </p:cNvCxnSpPr>
          <p:nvPr/>
        </p:nvCxnSpPr>
        <p:spPr>
          <a:xfrm flipH="1">
            <a:off x="800395" y="1473824"/>
            <a:ext cx="578993" cy="40125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0300B730-56E0-4750-8048-F92BC8F4AF9B}"/>
              </a:ext>
            </a:extLst>
          </p:cNvPr>
          <p:cNvCxnSpPr>
            <a:stCxn id="36" idx="4"/>
          </p:cNvCxnSpPr>
          <p:nvPr/>
        </p:nvCxnSpPr>
        <p:spPr>
          <a:xfrm>
            <a:off x="1379388" y="1473824"/>
            <a:ext cx="485643" cy="38446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33DCA902-4379-4E80-84FA-7C4CB9CDB0DC}"/>
              </a:ext>
            </a:extLst>
          </p:cNvPr>
          <p:cNvCxnSpPr>
            <a:stCxn id="4" idx="4"/>
          </p:cNvCxnSpPr>
          <p:nvPr/>
        </p:nvCxnSpPr>
        <p:spPr>
          <a:xfrm flipH="1">
            <a:off x="1622209" y="2444532"/>
            <a:ext cx="1167825" cy="287391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0F0F3908-8909-4C6D-B7B6-31509818E4A4}"/>
              </a:ext>
            </a:extLst>
          </p:cNvPr>
          <p:cNvCxnSpPr>
            <a:cxnSpLocks/>
            <a:stCxn id="4" idx="4"/>
          </p:cNvCxnSpPr>
          <p:nvPr/>
        </p:nvCxnSpPr>
        <p:spPr>
          <a:xfrm>
            <a:off x="2790034" y="2444532"/>
            <a:ext cx="1082170" cy="223944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79919FF2-974C-449B-B256-B04654CE6219}"/>
              </a:ext>
            </a:extLst>
          </p:cNvPr>
          <p:cNvCxnSpPr>
            <a:cxnSpLocks/>
            <a:stCxn id="21" idx="4"/>
          </p:cNvCxnSpPr>
          <p:nvPr/>
        </p:nvCxnSpPr>
        <p:spPr>
          <a:xfrm flipH="1">
            <a:off x="7516307" y="1650991"/>
            <a:ext cx="1453095" cy="174514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4A33EE04-BBFE-4DD2-AFB9-78C5217CBC1D}"/>
              </a:ext>
            </a:extLst>
          </p:cNvPr>
          <p:cNvCxnSpPr>
            <a:stCxn id="21" idx="4"/>
          </p:cNvCxnSpPr>
          <p:nvPr/>
        </p:nvCxnSpPr>
        <p:spPr>
          <a:xfrm>
            <a:off x="8969402" y="1650991"/>
            <a:ext cx="613137" cy="14094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6A4852E8-92CE-4E69-87E6-B88A0ECB1CB4}"/>
              </a:ext>
            </a:extLst>
          </p:cNvPr>
          <p:cNvCxnSpPr>
            <a:stCxn id="7" idx="4"/>
          </p:cNvCxnSpPr>
          <p:nvPr/>
        </p:nvCxnSpPr>
        <p:spPr>
          <a:xfrm flipH="1">
            <a:off x="1865031" y="2444532"/>
            <a:ext cx="4110822" cy="276247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F4DE6F67-9D89-4B58-B69B-1E842E72B77D}"/>
              </a:ext>
            </a:extLst>
          </p:cNvPr>
          <p:cNvCxnSpPr>
            <a:stCxn id="7" idx="4"/>
          </p:cNvCxnSpPr>
          <p:nvPr/>
        </p:nvCxnSpPr>
        <p:spPr>
          <a:xfrm>
            <a:off x="5975853" y="2444532"/>
            <a:ext cx="2832245" cy="95160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0916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761768" y="223095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Инсектицидные обработки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11D75F-9009-4418-B317-2155D810A545}"/>
              </a:ext>
            </a:extLst>
          </p:cNvPr>
          <p:cNvSpPr txBox="1"/>
          <p:nvPr/>
        </p:nvSpPr>
        <p:spPr>
          <a:xfrm>
            <a:off x="1018446" y="3544810"/>
            <a:ext cx="2604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Хлопковая совка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F46684CE-E169-4829-91F9-555F1B0AF3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66"/>
          <a:stretch/>
        </p:blipFill>
        <p:spPr bwMode="auto">
          <a:xfrm>
            <a:off x="516545" y="1007829"/>
            <a:ext cx="2604957" cy="264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11340292-6562-46B3-A22C-1B9AD5EE3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046" y="988706"/>
            <a:ext cx="3496905" cy="262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id="{C6CACDDD-1265-4364-AD3E-6A26DAACF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495" y="988706"/>
            <a:ext cx="3752136" cy="266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>
            <a:extLst>
              <a:ext uri="{FF2B5EF4-FFF2-40B4-BE49-F238E27FC236}">
                <a16:creationId xmlns:a16="http://schemas.microsoft.com/office/drawing/2014/main" id="{6EF9632F-5467-444E-B03E-9ED0A406A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45" y="3960918"/>
            <a:ext cx="2928443" cy="234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>
            <a:extLst>
              <a:ext uri="{FF2B5EF4-FFF2-40B4-BE49-F238E27FC236}">
                <a16:creationId xmlns:a16="http://schemas.microsoft.com/office/drawing/2014/main" id="{B1109029-562C-48C8-8B81-031C218D5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491" y="3986658"/>
            <a:ext cx="2984383" cy="234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>
            <a:extLst>
              <a:ext uri="{FF2B5EF4-FFF2-40B4-BE49-F238E27FC236}">
                <a16:creationId xmlns:a16="http://schemas.microsoft.com/office/drawing/2014/main" id="{65D2D716-B163-4FE5-BCA2-D1AC1C9C3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378" y="3986658"/>
            <a:ext cx="4085253" cy="229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780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Пороги вредоносности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7D9701-0424-40D7-B91E-BAACAB6E0D14}"/>
              </a:ext>
            </a:extLst>
          </p:cNvPr>
          <p:cNvSpPr txBox="1"/>
          <p:nvPr/>
        </p:nvSpPr>
        <p:spPr>
          <a:xfrm>
            <a:off x="5461036" y="2773261"/>
            <a:ext cx="207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Шведская муха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15759-1042-4BA3-BA4F-92A2C9F72A62}"/>
              </a:ext>
            </a:extLst>
          </p:cNvPr>
          <p:cNvSpPr txBox="1"/>
          <p:nvPr/>
        </p:nvSpPr>
        <p:spPr>
          <a:xfrm>
            <a:off x="8856971" y="2799707"/>
            <a:ext cx="245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Стеблевой мотылёк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11D75F-9009-4418-B317-2155D810A545}"/>
              </a:ext>
            </a:extLst>
          </p:cNvPr>
          <p:cNvSpPr txBox="1"/>
          <p:nvPr/>
        </p:nvSpPr>
        <p:spPr>
          <a:xfrm>
            <a:off x="800395" y="3699472"/>
            <a:ext cx="2604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Хлопковая совка</a:t>
            </a:r>
          </a:p>
        </p:txBody>
      </p:sp>
      <p:graphicFrame>
        <p:nvGraphicFramePr>
          <p:cNvPr id="10" name="Объект 3">
            <a:extLst>
              <a:ext uri="{FF2B5EF4-FFF2-40B4-BE49-F238E27FC236}">
                <a16:creationId xmlns:a16="http://schemas.microsoft.com/office/drawing/2014/main" id="{0E8C4D0E-595B-4007-8C83-7B39610FF8EE}"/>
              </a:ext>
            </a:extLst>
          </p:cNvPr>
          <p:cNvGraphicFramePr>
            <a:graphicFrameLocks/>
          </p:cNvGraphicFramePr>
          <p:nvPr/>
        </p:nvGraphicFramePr>
        <p:xfrm>
          <a:off x="262759" y="730511"/>
          <a:ext cx="6328353" cy="5210203"/>
        </p:xfrm>
        <a:graphic>
          <a:graphicData uri="http://schemas.openxmlformats.org/drawingml/2006/table">
            <a:tbl>
              <a:tblPr firstRow="1" firstCol="1" bandRow="1"/>
              <a:tblGrid>
                <a:gridCol w="1912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939">
                  <a:extLst>
                    <a:ext uri="{9D8B030D-6E8A-4147-A177-3AD203B41FA5}">
                      <a16:colId xmlns:a16="http://schemas.microsoft.com/office/drawing/2014/main" val="269793432"/>
                    </a:ext>
                  </a:extLst>
                </a:gridCol>
                <a:gridCol w="10450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5755">
                  <a:extLst>
                    <a:ext uri="{9D8B030D-6E8A-4147-A177-3AD203B41FA5}">
                      <a16:colId xmlns:a16="http://schemas.microsoft.com/office/drawing/2014/main" val="184586962"/>
                    </a:ext>
                  </a:extLst>
                </a:gridCol>
              </a:tblGrid>
              <a:tr h="500694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Вредители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Анализ повреждаемого органа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5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Корни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Стебли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Листья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Соцветие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1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Крестоцветные блошки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11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Рапсовый пилильщик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44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Капустная моль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91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Стеблевой капустный скрытнохоботник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91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Рапсовый листоед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905070"/>
                  </a:ext>
                </a:extLst>
              </a:tr>
              <a:tr h="8008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Рапсовый цветоед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1710721"/>
                  </a:ext>
                </a:extLst>
              </a:tr>
            </a:tbl>
          </a:graphicData>
        </a:graphic>
      </p:graphicFrame>
      <p:graphicFrame>
        <p:nvGraphicFramePr>
          <p:cNvPr id="14" name="Таблица 13">
            <a:extLst>
              <a:ext uri="{FF2B5EF4-FFF2-40B4-BE49-F238E27FC236}">
                <a16:creationId xmlns:a16="http://schemas.microsoft.com/office/drawing/2014/main" id="{07FBB6DF-21EA-4D5D-AB16-DAD51F9B4B93}"/>
              </a:ext>
            </a:extLst>
          </p:cNvPr>
          <p:cNvGraphicFramePr>
            <a:graphicFrameLocks noGrp="1"/>
          </p:cNvGraphicFramePr>
          <p:nvPr/>
        </p:nvGraphicFramePr>
        <p:xfrm>
          <a:off x="6591113" y="704896"/>
          <a:ext cx="5338127" cy="5251755"/>
        </p:xfrm>
        <a:graphic>
          <a:graphicData uri="http://schemas.openxmlformats.org/drawingml/2006/table">
            <a:tbl>
              <a:tblPr firstRow="1" firstCol="1" bandRow="1"/>
              <a:tblGrid>
                <a:gridCol w="2802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52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684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Фаза развития культуры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ЭПВ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78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Всходы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1-3 жука на 1 </a:t>
                      </a:r>
                      <a:r>
                        <a:rPr lang="ru-RU" sz="1400" b="1" dirty="0" err="1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кв.м</a:t>
                      </a: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или 7-8% повреждение листьев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24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Вегетация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1-2 ложногусеницы на растение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327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Вегетация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2-3 гусеницы на растение или 10% заселённых растений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Вегетация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10% поврежденных растений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91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4-6 листьев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 экз. на 1 </a:t>
                      </a:r>
                      <a:r>
                        <a:rPr lang="ru-RU" sz="1400" b="1" dirty="0" err="1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кв.м</a:t>
                      </a:r>
                      <a:r>
                        <a:rPr lang="ru-RU" sz="1400" b="1" dirty="0">
                          <a:solidFill>
                            <a:srgbClr val="595959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39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Бутонизация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 жука на растение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2847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Инсектицидные обработки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7D9701-0424-40D7-B91E-BAACAB6E0D14}"/>
              </a:ext>
            </a:extLst>
          </p:cNvPr>
          <p:cNvSpPr txBox="1"/>
          <p:nvPr/>
        </p:nvSpPr>
        <p:spPr>
          <a:xfrm>
            <a:off x="5461036" y="2773261"/>
            <a:ext cx="207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Шведская муха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15759-1042-4BA3-BA4F-92A2C9F72A62}"/>
              </a:ext>
            </a:extLst>
          </p:cNvPr>
          <p:cNvSpPr txBox="1"/>
          <p:nvPr/>
        </p:nvSpPr>
        <p:spPr>
          <a:xfrm>
            <a:off x="8856971" y="2799707"/>
            <a:ext cx="245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Стеблевой мотылёк</a:t>
            </a: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A548FE79-F1E5-4800-A480-585FB1F19C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210071"/>
              </p:ext>
            </p:extLst>
          </p:nvPr>
        </p:nvGraphicFramePr>
        <p:xfrm>
          <a:off x="253582" y="923971"/>
          <a:ext cx="11684836" cy="54469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68158">
                  <a:extLst>
                    <a:ext uri="{9D8B030D-6E8A-4147-A177-3AD203B41FA5}">
                      <a16:colId xmlns:a16="http://schemas.microsoft.com/office/drawing/2014/main" val="199066487"/>
                    </a:ext>
                  </a:extLst>
                </a:gridCol>
                <a:gridCol w="891420">
                  <a:extLst>
                    <a:ext uri="{9D8B030D-6E8A-4147-A177-3AD203B41FA5}">
                      <a16:colId xmlns:a16="http://schemas.microsoft.com/office/drawing/2014/main" val="1291791239"/>
                    </a:ext>
                  </a:extLst>
                </a:gridCol>
                <a:gridCol w="891420">
                  <a:extLst>
                    <a:ext uri="{9D8B030D-6E8A-4147-A177-3AD203B41FA5}">
                      <a16:colId xmlns:a16="http://schemas.microsoft.com/office/drawing/2014/main" val="506553376"/>
                    </a:ext>
                  </a:extLst>
                </a:gridCol>
                <a:gridCol w="891420">
                  <a:extLst>
                    <a:ext uri="{9D8B030D-6E8A-4147-A177-3AD203B41FA5}">
                      <a16:colId xmlns:a16="http://schemas.microsoft.com/office/drawing/2014/main" val="1845970448"/>
                    </a:ext>
                  </a:extLst>
                </a:gridCol>
                <a:gridCol w="891420">
                  <a:extLst>
                    <a:ext uri="{9D8B030D-6E8A-4147-A177-3AD203B41FA5}">
                      <a16:colId xmlns:a16="http://schemas.microsoft.com/office/drawing/2014/main" val="809630451"/>
                    </a:ext>
                  </a:extLst>
                </a:gridCol>
                <a:gridCol w="891420">
                  <a:extLst>
                    <a:ext uri="{9D8B030D-6E8A-4147-A177-3AD203B41FA5}">
                      <a16:colId xmlns:a16="http://schemas.microsoft.com/office/drawing/2014/main" val="779423236"/>
                    </a:ext>
                  </a:extLst>
                </a:gridCol>
                <a:gridCol w="891420">
                  <a:extLst>
                    <a:ext uri="{9D8B030D-6E8A-4147-A177-3AD203B41FA5}">
                      <a16:colId xmlns:a16="http://schemas.microsoft.com/office/drawing/2014/main" val="3723878829"/>
                    </a:ext>
                  </a:extLst>
                </a:gridCol>
                <a:gridCol w="3168158">
                  <a:extLst>
                    <a:ext uri="{9D8B030D-6E8A-4147-A177-3AD203B41FA5}">
                      <a16:colId xmlns:a16="http://schemas.microsoft.com/office/drawing/2014/main" val="2808821760"/>
                    </a:ext>
                  </a:extLst>
                </a:gridCol>
              </a:tblGrid>
              <a:tr h="4274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</a:t>
                      </a:r>
                      <a:b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га, 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 </a:t>
                      </a:r>
                      <a:b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расхода,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/га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Требуется </a:t>
                      </a:r>
                      <a:b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препарата, л,кг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Цена, </a:t>
                      </a:r>
                      <a:b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Стоимость </a:t>
                      </a:r>
                      <a:b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обработки </a:t>
                      </a:r>
                      <a:b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га, руб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Стоимость, </a:t>
                      </a:r>
                      <a:b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 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Вредный объект 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270584"/>
                  </a:ext>
                </a:extLst>
              </a:tr>
              <a:tr h="158777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Обработка против крестоцветных блошек</a:t>
                      </a:r>
                      <a:endParaRPr lang="ru-RU" sz="13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0924346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(100 г/л альфа-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цигалотрина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Крестоцветные блошки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5407397"/>
                  </a:ext>
                </a:extLst>
              </a:tr>
              <a:tr h="158777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Инсектицидная обработка (ветвление)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2693644"/>
                  </a:ext>
                </a:extLst>
              </a:tr>
              <a:tr h="140456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872816"/>
                  </a:ext>
                </a:extLst>
              </a:tr>
              <a:tr h="421369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(150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имидаклоприлямбда-цигалотрина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)да</a:t>
                      </a:r>
                      <a:b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+ 50 г/л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Профилактическая обработка против комплекса вредителей(блошки, скрытнохоботник, цветоед)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3250112"/>
                  </a:ext>
                </a:extLst>
              </a:tr>
              <a:tr h="140456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52690"/>
                  </a:ext>
                </a:extLst>
              </a:tr>
              <a:tr h="4274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(115 г/л лямбда-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цигалотрина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+ 95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ацетомиприда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+ 65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тиаметоксама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Профилактическая обработка против комплекса вредителей(моль, белянки , блошки, клопы)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4271986"/>
                  </a:ext>
                </a:extLst>
              </a:tr>
              <a:tr h="140456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3-я обработка (бутонизация - начало цветения)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6553645"/>
                  </a:ext>
                </a:extLst>
              </a:tr>
              <a:tr h="140456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906613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(480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тиаклоприда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Рапсовый цветоед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5704672"/>
                  </a:ext>
                </a:extLst>
              </a:tr>
              <a:tr h="140456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5899034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(480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тиаклоприда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Рапсовый цветоед, капустная моль </a:t>
                      </a:r>
                    </a:p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9402953"/>
                  </a:ext>
                </a:extLst>
              </a:tr>
              <a:tr h="2870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(50 г/л лямбда-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цигалотрина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0346256"/>
                  </a:ext>
                </a:extLst>
              </a:tr>
              <a:tr h="158777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4-я обработка (после цветения)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06136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(50 г/л лямбда-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цигалотрина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Крестоцветные блошки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9810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1135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Инсектицидные обработки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7D9701-0424-40D7-B91E-BAACAB6E0D14}"/>
              </a:ext>
            </a:extLst>
          </p:cNvPr>
          <p:cNvSpPr txBox="1"/>
          <p:nvPr/>
        </p:nvSpPr>
        <p:spPr>
          <a:xfrm>
            <a:off x="5461036" y="2773261"/>
            <a:ext cx="207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Шведская муха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15759-1042-4BA3-BA4F-92A2C9F72A62}"/>
              </a:ext>
            </a:extLst>
          </p:cNvPr>
          <p:cNvSpPr txBox="1"/>
          <p:nvPr/>
        </p:nvSpPr>
        <p:spPr>
          <a:xfrm>
            <a:off x="8856971" y="2799707"/>
            <a:ext cx="245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Стеблевой мотылёк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AFC51A0F-E6EC-40E8-B169-270D38EB3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800911"/>
              </p:ext>
            </p:extLst>
          </p:nvPr>
        </p:nvGraphicFramePr>
        <p:xfrm>
          <a:off x="210388" y="813106"/>
          <a:ext cx="11770116" cy="46972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91280">
                  <a:extLst>
                    <a:ext uri="{9D8B030D-6E8A-4147-A177-3AD203B41FA5}">
                      <a16:colId xmlns:a16="http://schemas.microsoft.com/office/drawing/2014/main" val="2321267657"/>
                    </a:ext>
                  </a:extLst>
                </a:gridCol>
                <a:gridCol w="897926">
                  <a:extLst>
                    <a:ext uri="{9D8B030D-6E8A-4147-A177-3AD203B41FA5}">
                      <a16:colId xmlns:a16="http://schemas.microsoft.com/office/drawing/2014/main" val="4261919536"/>
                    </a:ext>
                  </a:extLst>
                </a:gridCol>
                <a:gridCol w="897926">
                  <a:extLst>
                    <a:ext uri="{9D8B030D-6E8A-4147-A177-3AD203B41FA5}">
                      <a16:colId xmlns:a16="http://schemas.microsoft.com/office/drawing/2014/main" val="3339359576"/>
                    </a:ext>
                  </a:extLst>
                </a:gridCol>
                <a:gridCol w="897926">
                  <a:extLst>
                    <a:ext uri="{9D8B030D-6E8A-4147-A177-3AD203B41FA5}">
                      <a16:colId xmlns:a16="http://schemas.microsoft.com/office/drawing/2014/main" val="1047442429"/>
                    </a:ext>
                  </a:extLst>
                </a:gridCol>
                <a:gridCol w="897926">
                  <a:extLst>
                    <a:ext uri="{9D8B030D-6E8A-4147-A177-3AD203B41FA5}">
                      <a16:colId xmlns:a16="http://schemas.microsoft.com/office/drawing/2014/main" val="4182704421"/>
                    </a:ext>
                  </a:extLst>
                </a:gridCol>
                <a:gridCol w="897926">
                  <a:extLst>
                    <a:ext uri="{9D8B030D-6E8A-4147-A177-3AD203B41FA5}">
                      <a16:colId xmlns:a16="http://schemas.microsoft.com/office/drawing/2014/main" val="3312384529"/>
                    </a:ext>
                  </a:extLst>
                </a:gridCol>
                <a:gridCol w="897926">
                  <a:extLst>
                    <a:ext uri="{9D8B030D-6E8A-4147-A177-3AD203B41FA5}">
                      <a16:colId xmlns:a16="http://schemas.microsoft.com/office/drawing/2014/main" val="2060896365"/>
                    </a:ext>
                  </a:extLst>
                </a:gridCol>
                <a:gridCol w="3191280">
                  <a:extLst>
                    <a:ext uri="{9D8B030D-6E8A-4147-A177-3AD203B41FA5}">
                      <a16:colId xmlns:a16="http://schemas.microsoft.com/office/drawing/2014/main" val="2823533853"/>
                    </a:ext>
                  </a:extLst>
                </a:gridCol>
              </a:tblGrid>
              <a:tr h="5856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</a:t>
                      </a:r>
                      <a:b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га, т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 </a:t>
                      </a:r>
                      <a:b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расхода, л,кг/га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Требуется </a:t>
                      </a:r>
                      <a:b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препарата, л,кг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Цена, </a:t>
                      </a:r>
                      <a:b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Стоимость </a:t>
                      </a:r>
                      <a:b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обработки </a:t>
                      </a:r>
                      <a:b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га, руб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Стоимость, </a:t>
                      </a:r>
                      <a:b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 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Вредный объект 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7703301"/>
                  </a:ext>
                </a:extLst>
              </a:tr>
              <a:tr h="199915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ru-RU" sz="13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Против капустной моли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000044"/>
                  </a:ext>
                </a:extLst>
              </a:tr>
              <a:tr h="199915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131184"/>
                  </a:ext>
                </a:extLst>
              </a:tr>
              <a:tr h="392804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(800 г/кг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дифлубензурона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Капустная моль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8491881"/>
                  </a:ext>
                </a:extLst>
              </a:tr>
              <a:tr h="408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(50 г/л лямбда-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цигалотрина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221819"/>
                  </a:ext>
                </a:extLst>
              </a:tr>
              <a:tr h="199915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6882675"/>
                  </a:ext>
                </a:extLst>
              </a:tr>
              <a:tr h="392804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(150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индоксакарба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Капустная моль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4572189"/>
                  </a:ext>
                </a:extLst>
              </a:tr>
              <a:tr h="199915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3-й вариант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351501"/>
                  </a:ext>
                </a:extLst>
              </a:tr>
              <a:tr h="392804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(500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хлорпирифоса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+ 50 г/л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циперметрина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Капустная моль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8854232"/>
                  </a:ext>
                </a:extLst>
              </a:tr>
              <a:tr h="271724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4-й вариант</a:t>
                      </a: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3220073"/>
                  </a:ext>
                </a:extLst>
              </a:tr>
              <a:tr h="3928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Мушкетер, КС* </a:t>
                      </a:r>
                      <a:b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(200 г/л </a:t>
                      </a:r>
                      <a:r>
                        <a:rPr lang="ru-RU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хлорантранилипрола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0,25</a:t>
                      </a: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Капустная моль</a:t>
                      </a: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8358532"/>
                  </a:ext>
                </a:extLst>
              </a:tr>
              <a:tr h="199915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5-й вариант</a:t>
                      </a:r>
                      <a:endParaRPr lang="ru-RU" sz="13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311368"/>
                  </a:ext>
                </a:extLst>
              </a:tr>
              <a:tr h="392804"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(800 г/кг 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фипронила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Капустная моль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4667385"/>
                  </a:ext>
                </a:extLst>
              </a:tr>
              <a:tr h="3928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(50 г/л лямбда-</a:t>
                      </a:r>
                      <a:r>
                        <a:rPr lang="ru-RU" sz="13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цигалотрина</a:t>
                      </a:r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817636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CEBACB9-09AC-42E7-8226-18A23B272419}"/>
              </a:ext>
            </a:extLst>
          </p:cNvPr>
          <p:cNvSpPr txBox="1"/>
          <p:nvPr/>
        </p:nvSpPr>
        <p:spPr>
          <a:xfrm>
            <a:off x="336903" y="6044894"/>
            <a:ext cx="1151708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С инсектицидами в каждую обработку необходимо добавлять препарат </a:t>
            </a:r>
            <a:r>
              <a:rPr lang="ru-RU" sz="1300" b="1" dirty="0" err="1">
                <a:latin typeface="Arial" panose="020B0604020202020204" pitchFamily="34" charset="0"/>
                <a:cs typeface="Arial" panose="020B0604020202020204" pitchFamily="34" charset="0"/>
              </a:rPr>
              <a:t>Сильвошанс</a:t>
            </a:r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, ВЭ в дозировке 50 мл на 100 л рабочего раствора</a:t>
            </a:r>
          </a:p>
        </p:txBody>
      </p:sp>
    </p:spTree>
    <p:extLst>
      <p:ext uri="{BB962C8B-B14F-4D97-AF65-F5344CB8AC3E}">
        <p14:creationId xmlns:p14="http://schemas.microsoft.com/office/powerpoint/2010/main" val="2086083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Инсектицидные обработки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7D9701-0424-40D7-B91E-BAACAB6E0D14}"/>
              </a:ext>
            </a:extLst>
          </p:cNvPr>
          <p:cNvSpPr txBox="1"/>
          <p:nvPr/>
        </p:nvSpPr>
        <p:spPr>
          <a:xfrm>
            <a:off x="5461036" y="2773261"/>
            <a:ext cx="207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Шведская муха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15759-1042-4BA3-BA4F-92A2C9F72A62}"/>
              </a:ext>
            </a:extLst>
          </p:cNvPr>
          <p:cNvSpPr txBox="1"/>
          <p:nvPr/>
        </p:nvSpPr>
        <p:spPr>
          <a:xfrm>
            <a:off x="8856971" y="2799707"/>
            <a:ext cx="245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Стеблевой мотылёк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BBF2C24F-24B9-4629-865E-0124F3A8B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8" y="1230831"/>
            <a:ext cx="11765902" cy="544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B89B75F-7540-40AF-8527-01FDB4C2C6D4}"/>
              </a:ext>
            </a:extLst>
          </p:cNvPr>
          <p:cNvSpPr txBox="1"/>
          <p:nvPr/>
        </p:nvSpPr>
        <p:spPr>
          <a:xfrm>
            <a:off x="213046" y="1205217"/>
            <a:ext cx="116907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Обработки против капустной моли: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последнее время вредоносность этого вредителя сильно возросла.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Лет бабочки сильно растянут, поэтому пик лёта очень часто не наблюдается. Работать приходится каждые 7-10 дней. Резистентность развивается быстро, обязательно чередуйте в обработках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д.в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различных классов.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Отмечено, чем сильнее засорены посевы, тем вредоносность выше.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Сухая погода, как и интенсивные осадки снижают вредоносность вредителя.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Ранние посевы меньше страдают от повреждений капустной молью.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3651DB-5B6D-40F9-B54D-C3A6EA499280}"/>
              </a:ext>
            </a:extLst>
          </p:cNvPr>
          <p:cNvSpPr txBox="1"/>
          <p:nvPr/>
        </p:nvSpPr>
        <p:spPr>
          <a:xfrm>
            <a:off x="213048" y="3538898"/>
            <a:ext cx="116907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Мы можем предложить несколько вариантов обработки против этого вредителя:</a:t>
            </a:r>
          </a:p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Вариант 1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начале лёта до откладки яиц –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Шансилин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0,06-0,1 л/га +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Каратошанс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0,15 л/га.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Важно чтобы яйцо было отложено на обработанную препаратом поверхность, тогда около 70% гусениц не выходит из яйца.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Нужно помнить что чем ниже температура, тем больше времени нужно гусенице для перехода в следующий возраст (от 3 до 7 дней).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Главное условие при обработке – равномерное покрытие листовой пластинки препаратом, особенно нижней части листа, так как яйцекладка располагается на нижней части листа и гусеницы первого и второго возраста питаются на нижней стороне листа.</a:t>
            </a:r>
          </a:p>
        </p:txBody>
      </p:sp>
    </p:spTree>
    <p:extLst>
      <p:ext uri="{BB962C8B-B14F-4D97-AF65-F5344CB8AC3E}">
        <p14:creationId xmlns:p14="http://schemas.microsoft.com/office/powerpoint/2010/main" val="1792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Инсектицидные обработки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7D9701-0424-40D7-B91E-BAACAB6E0D14}"/>
              </a:ext>
            </a:extLst>
          </p:cNvPr>
          <p:cNvSpPr txBox="1"/>
          <p:nvPr/>
        </p:nvSpPr>
        <p:spPr>
          <a:xfrm>
            <a:off x="5461036" y="2773261"/>
            <a:ext cx="207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Шведская муха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15759-1042-4BA3-BA4F-92A2C9F72A62}"/>
              </a:ext>
            </a:extLst>
          </p:cNvPr>
          <p:cNvSpPr txBox="1"/>
          <p:nvPr/>
        </p:nvSpPr>
        <p:spPr>
          <a:xfrm>
            <a:off x="8856971" y="2799707"/>
            <a:ext cx="245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Стеблевой мотылёк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BBF2C24F-24B9-4629-865E-0124F3A8B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64" y="1205217"/>
            <a:ext cx="11765902" cy="5440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B89B75F-7540-40AF-8527-01FDB4C2C6D4}"/>
              </a:ext>
            </a:extLst>
          </p:cNvPr>
          <p:cNvSpPr txBox="1"/>
          <p:nvPr/>
        </p:nvSpPr>
        <p:spPr>
          <a:xfrm>
            <a:off x="213046" y="1205217"/>
            <a:ext cx="116907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Обработки против капустной моли:</a:t>
            </a:r>
          </a:p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Вариант 2 </a:t>
            </a:r>
          </a:p>
          <a:p>
            <a:pPr indent="357188"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Гелифас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– 0,2 л/га – контактный препарат, поэтому эффективность зависит от качества обработки.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1-й класс опасности для пчёл, не работать по бутонизации и цветению.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Гибель личинок капустной моли наблюдается через 2-4 часа, работает по 1-3 возрасту.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3651DB-5B6D-40F9-B54D-C3A6EA499280}"/>
              </a:ext>
            </a:extLst>
          </p:cNvPr>
          <p:cNvSpPr txBox="1"/>
          <p:nvPr/>
        </p:nvSpPr>
        <p:spPr>
          <a:xfrm>
            <a:off x="213046" y="2669244"/>
            <a:ext cx="116907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Вариант 3.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Сектор – 0,8 л/га – системный препарат, применять рекомендуется на начальных этапах роста культуры (до начала ветвления), 1 класс опасности для пчёл.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Гибель личинок в зависимости от возраста наблюдается через 4-48 часов после обработки.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C58E40-FD8F-423E-802D-3BEDA224942A}"/>
              </a:ext>
            </a:extLst>
          </p:cNvPr>
          <p:cNvSpPr txBox="1"/>
          <p:nvPr/>
        </p:nvSpPr>
        <p:spPr>
          <a:xfrm>
            <a:off x="175464" y="4085930"/>
            <a:ext cx="11765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4013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Вариант 4</a:t>
            </a:r>
          </a:p>
          <a:p>
            <a:pPr indent="354013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Мушкетёр*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0,25 л/га – препарат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трансламинарного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действия, обладающий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овицидным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действием.</a:t>
            </a:r>
          </a:p>
          <a:p>
            <a:pPr indent="354013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3 класс опасности для пчёл, что даёт возможность работать во все фазы развития растения.</a:t>
            </a:r>
          </a:p>
          <a:p>
            <a:pPr indent="354013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Гибель личинок наступает на 2-4 день после обработки.</a:t>
            </a:r>
          </a:p>
        </p:txBody>
      </p:sp>
    </p:spTree>
    <p:extLst>
      <p:ext uri="{BB962C8B-B14F-4D97-AF65-F5344CB8AC3E}">
        <p14:creationId xmlns:p14="http://schemas.microsoft.com/office/powerpoint/2010/main" val="148719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266303" y="9177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Инсектицидные обработки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9E7E53E-AC7E-4084-B74A-3E7C0E1266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" r="13680"/>
          <a:stretch/>
        </p:blipFill>
        <p:spPr>
          <a:xfrm>
            <a:off x="237036" y="810370"/>
            <a:ext cx="3052441" cy="206424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4240BC-34BA-49CC-BD04-9DC3C346B7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7" r="12608"/>
          <a:stretch/>
        </p:blipFill>
        <p:spPr>
          <a:xfrm>
            <a:off x="3619500" y="792019"/>
            <a:ext cx="2813264" cy="208259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501CCDE-86E9-4B8E-B4FE-EA5DCC9A72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5" r="8064"/>
          <a:stretch/>
        </p:blipFill>
        <p:spPr>
          <a:xfrm>
            <a:off x="7815636" y="810370"/>
            <a:ext cx="3022213" cy="208025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13A1C55-A15E-4D2E-B5E7-24F893D63E4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3" r="14865"/>
          <a:stretch/>
        </p:blipFill>
        <p:spPr>
          <a:xfrm>
            <a:off x="9421992" y="3096333"/>
            <a:ext cx="2549202" cy="187432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9C18647-D4E3-44DA-90C0-BB11309990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968" y="3086101"/>
            <a:ext cx="3368522" cy="189479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AD016E7-E632-4197-B574-FD81372B480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8" r="13181"/>
          <a:stretch/>
        </p:blipFill>
        <p:spPr>
          <a:xfrm>
            <a:off x="1637049" y="4980895"/>
            <a:ext cx="2400300" cy="1816676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25D9CA0-2927-438E-8069-1D03394D63A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2" r="7860"/>
          <a:stretch/>
        </p:blipFill>
        <p:spPr>
          <a:xfrm>
            <a:off x="157647" y="3059116"/>
            <a:ext cx="2679552" cy="188386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5023F330-CF87-4CDF-B6F4-E1BBE4F8D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9" r="12957"/>
          <a:stretch/>
        </p:blipFill>
        <p:spPr>
          <a:xfrm>
            <a:off x="3001109" y="3077914"/>
            <a:ext cx="2619165" cy="186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045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411D32-1FBC-C189-4B19-17EE165F1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6413" y="78404"/>
            <a:ext cx="7129462" cy="7288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Фунгициды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143C86-4BF1-FECB-ABD4-EAB8FFEB0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357" y="33141"/>
            <a:ext cx="1641628" cy="93807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CB61D53-E4D8-4665-BFDC-00888CE393B1}"/>
              </a:ext>
            </a:extLst>
          </p:cNvPr>
          <p:cNvSpPr/>
          <p:nvPr/>
        </p:nvSpPr>
        <p:spPr>
          <a:xfrm>
            <a:off x="1143000" y="913261"/>
            <a:ext cx="9906000" cy="1159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630DA8A-8B35-8B91-2617-BED8E1D75E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47" b="-482"/>
          <a:stretch/>
        </p:blipFill>
        <p:spPr bwMode="auto">
          <a:xfrm>
            <a:off x="199980" y="913260"/>
            <a:ext cx="11792039" cy="582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9C823D6A-3EAE-4E95-B63B-69158CF86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09" y="4141839"/>
            <a:ext cx="1635604" cy="259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90409780-FF31-4FA9-998E-B1C911322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4141839"/>
            <a:ext cx="1619258" cy="256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9A93BED2-021B-40C9-AA53-1006BCE92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676" y="4115915"/>
            <a:ext cx="1635604" cy="259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919DEFEF-2C1D-4C63-AEA4-C5AC32CE8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228" y="4115915"/>
            <a:ext cx="1690494" cy="268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623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94506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Фунгицидные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обработки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5686967B-B463-4DE1-9009-628B6EEAD6F4}"/>
              </a:ext>
            </a:extLst>
          </p:cNvPr>
          <p:cNvSpPr/>
          <p:nvPr/>
        </p:nvSpPr>
        <p:spPr>
          <a:xfrm>
            <a:off x="4072862" y="1139854"/>
            <a:ext cx="3805982" cy="13046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Фомоз,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пероноспороз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склеротиния, серая гниль,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альтернариоз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F228FFD9-E2AA-4160-8860-38601F181713}"/>
              </a:ext>
            </a:extLst>
          </p:cNvPr>
          <p:cNvSpPr/>
          <p:nvPr/>
        </p:nvSpPr>
        <p:spPr>
          <a:xfrm>
            <a:off x="7469667" y="890443"/>
            <a:ext cx="2999469" cy="7605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Мучнистая роса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17432C8-20E2-4E2C-83F6-47DBE05607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4" b="20663"/>
          <a:stretch/>
        </p:blipFill>
        <p:spPr bwMode="auto">
          <a:xfrm>
            <a:off x="209034" y="2630079"/>
            <a:ext cx="11773931" cy="410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79919FF2-974C-449B-B256-B04654CE6219}"/>
              </a:ext>
            </a:extLst>
          </p:cNvPr>
          <p:cNvCxnSpPr>
            <a:cxnSpLocks/>
            <a:stCxn id="21" idx="4"/>
          </p:cNvCxnSpPr>
          <p:nvPr/>
        </p:nvCxnSpPr>
        <p:spPr>
          <a:xfrm flipH="1">
            <a:off x="7516307" y="1650991"/>
            <a:ext cx="1453095" cy="174514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4A33EE04-BBFE-4DD2-AFB9-78C5217CBC1D}"/>
              </a:ext>
            </a:extLst>
          </p:cNvPr>
          <p:cNvCxnSpPr>
            <a:stCxn id="21" idx="4"/>
          </p:cNvCxnSpPr>
          <p:nvPr/>
        </p:nvCxnSpPr>
        <p:spPr>
          <a:xfrm>
            <a:off x="8969402" y="1650991"/>
            <a:ext cx="613137" cy="14094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6A4852E8-92CE-4E69-87E6-B88A0ECB1CB4}"/>
              </a:ext>
            </a:extLst>
          </p:cNvPr>
          <p:cNvCxnSpPr>
            <a:cxnSpLocks/>
            <a:stCxn id="7" idx="4"/>
          </p:cNvCxnSpPr>
          <p:nvPr/>
        </p:nvCxnSpPr>
        <p:spPr>
          <a:xfrm flipH="1">
            <a:off x="1212980" y="2444532"/>
            <a:ext cx="4762873" cy="28365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F4DE6F67-9D89-4B58-B69B-1E842E72B77D}"/>
              </a:ext>
            </a:extLst>
          </p:cNvPr>
          <p:cNvCxnSpPr>
            <a:cxnSpLocks/>
            <a:stCxn id="7" idx="4"/>
          </p:cNvCxnSpPr>
          <p:nvPr/>
        </p:nvCxnSpPr>
        <p:spPr>
          <a:xfrm>
            <a:off x="5975853" y="2444532"/>
            <a:ext cx="3923927" cy="7745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38833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Фунгицидные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обработки</a:t>
            </a:r>
          </a:p>
        </p:txBody>
      </p:sp>
      <p:graphicFrame>
        <p:nvGraphicFramePr>
          <p:cNvPr id="7" name="Объект 3">
            <a:extLst>
              <a:ext uri="{FF2B5EF4-FFF2-40B4-BE49-F238E27FC236}">
                <a16:creationId xmlns:a16="http://schemas.microsoft.com/office/drawing/2014/main" id="{B5D84571-6B4C-491F-94C7-CA5B541A49D5}"/>
              </a:ext>
            </a:extLst>
          </p:cNvPr>
          <p:cNvGraphicFramePr>
            <a:graphicFrameLocks/>
          </p:cNvGraphicFramePr>
          <p:nvPr/>
        </p:nvGraphicFramePr>
        <p:xfrm>
          <a:off x="205273" y="1215494"/>
          <a:ext cx="11756573" cy="3984681"/>
        </p:xfrm>
        <a:graphic>
          <a:graphicData uri="http://schemas.openxmlformats.org/drawingml/2006/table">
            <a:tbl>
              <a:tblPr firstRow="1" firstCol="1" bandRow="1"/>
              <a:tblGrid>
                <a:gridCol w="18604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7097">
                  <a:extLst>
                    <a:ext uri="{9D8B030D-6E8A-4147-A177-3AD203B41FA5}">
                      <a16:colId xmlns:a16="http://schemas.microsoft.com/office/drawing/2014/main" val="269793432"/>
                    </a:ext>
                  </a:extLst>
                </a:gridCol>
                <a:gridCol w="10148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8260">
                  <a:extLst>
                    <a:ext uri="{9D8B030D-6E8A-4147-A177-3AD203B41FA5}">
                      <a16:colId xmlns:a16="http://schemas.microsoft.com/office/drawing/2014/main" val="184586962"/>
                    </a:ext>
                  </a:extLst>
                </a:gridCol>
                <a:gridCol w="2667369">
                  <a:extLst>
                    <a:ext uri="{9D8B030D-6E8A-4147-A177-3AD203B41FA5}">
                      <a16:colId xmlns:a16="http://schemas.microsoft.com/office/drawing/2014/main" val="3432740957"/>
                    </a:ext>
                  </a:extLst>
                </a:gridCol>
                <a:gridCol w="2652194">
                  <a:extLst>
                    <a:ext uri="{9D8B030D-6E8A-4147-A177-3AD203B41FA5}">
                      <a16:colId xmlns:a16="http://schemas.microsoft.com/office/drawing/2014/main" val="316069969"/>
                    </a:ext>
                  </a:extLst>
                </a:gridCol>
              </a:tblGrid>
              <a:tr h="274869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Заболевание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Анализ повреждаемого органа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59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Корни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Стебли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Листья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Стручки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Фаза развития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ЭПВ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9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Альтернариоз</a:t>
                      </a:r>
                      <a:endParaRPr lang="ru-RU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Образование стручков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При первых признаках болезни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5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Склеротиния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В период вегетации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При первых признаках болезни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3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Пероноспороз</a:t>
                      </a:r>
                      <a:endParaRPr lang="ru-RU" sz="14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2-4 листа и более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При первых признаках болезни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83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Мучнистая роса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2-4 листа и более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При первых признаках болезни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905070"/>
                  </a:ext>
                </a:extLst>
              </a:tr>
              <a:tr h="3975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Серая гниль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В период вегетации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При первых признаках болезни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7405500"/>
                  </a:ext>
                </a:extLst>
              </a:tr>
              <a:tr h="3975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Белая ржавчина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В период вегетации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При первых признаках болезни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69667"/>
                  </a:ext>
                </a:extLst>
              </a:tr>
              <a:tr h="3975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Фомоз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Семена, в период вегетации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Не допускается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01875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90476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94506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Фунгицидные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обработки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16F94-53D3-4B29-9D2C-294E7A2F522D}"/>
              </a:ext>
            </a:extLst>
          </p:cNvPr>
          <p:cNvSpPr txBox="1"/>
          <p:nvPr/>
        </p:nvSpPr>
        <p:spPr>
          <a:xfrm>
            <a:off x="1306286" y="1129004"/>
            <a:ext cx="2332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7" name="Picture 2" descr="Фото: propozitsiya.com Альтернариоз">
            <a:extLst>
              <a:ext uri="{FF2B5EF4-FFF2-40B4-BE49-F238E27FC236}">
                <a16:creationId xmlns:a16="http://schemas.microsoft.com/office/drawing/2014/main" id="{0E3ACC01-F485-474E-9EFB-F8CCDAD4B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31228" y="913822"/>
            <a:ext cx="3473025" cy="238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 Фото: bmcontent.affino.com Склеротиниоз">
            <a:extLst>
              <a:ext uri="{FF2B5EF4-FFF2-40B4-BE49-F238E27FC236}">
                <a16:creationId xmlns:a16="http://schemas.microsoft.com/office/drawing/2014/main" id="{56F631BD-B291-4BC5-A863-45C0E29427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8" r="18133"/>
          <a:stretch/>
        </p:blipFill>
        <p:spPr bwMode="auto">
          <a:xfrm>
            <a:off x="4309217" y="915409"/>
            <a:ext cx="2905898" cy="238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606915AB-248C-4EAD-99A1-60B53D99C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697274" y="38214"/>
            <a:ext cx="2386303" cy="414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Фото: agrostory.com Мучнистая роса">
            <a:extLst>
              <a:ext uri="{FF2B5EF4-FFF2-40B4-BE49-F238E27FC236}">
                <a16:creationId xmlns:a16="http://schemas.microsoft.com/office/drawing/2014/main" id="{42DBC903-F62F-403C-BA97-F5F4FE7B40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65"/>
          <a:stretch/>
        </p:blipFill>
        <p:spPr bwMode="auto">
          <a:xfrm>
            <a:off x="231229" y="3798570"/>
            <a:ext cx="3913962" cy="236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Фото: betaren.ru Серая гниль">
            <a:extLst>
              <a:ext uri="{FF2B5EF4-FFF2-40B4-BE49-F238E27FC236}">
                <a16:creationId xmlns:a16="http://schemas.microsoft.com/office/drawing/2014/main" id="{FD95234D-4EF3-4EF4-B27F-C5EA858BA6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23"/>
          <a:stretch/>
        </p:blipFill>
        <p:spPr bwMode="auto">
          <a:xfrm>
            <a:off x="4411853" y="3784551"/>
            <a:ext cx="3938888" cy="238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>
            <a:extLst>
              <a:ext uri="{FF2B5EF4-FFF2-40B4-BE49-F238E27FC236}">
                <a16:creationId xmlns:a16="http://schemas.microsoft.com/office/drawing/2014/main" id="{D25CD51B-EA54-49BA-B651-DCAC684B5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1486" y="3784551"/>
            <a:ext cx="3339285" cy="235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96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120121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Фунгицидные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обработки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A74D1856-8C87-4ECD-97DB-5291384C3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490219"/>
              </p:ext>
            </p:extLst>
          </p:nvPr>
        </p:nvGraphicFramePr>
        <p:xfrm>
          <a:off x="249015" y="996653"/>
          <a:ext cx="11712830" cy="54521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75747">
                  <a:extLst>
                    <a:ext uri="{9D8B030D-6E8A-4147-A177-3AD203B41FA5}">
                      <a16:colId xmlns:a16="http://schemas.microsoft.com/office/drawing/2014/main" val="2763532052"/>
                    </a:ext>
                  </a:extLst>
                </a:gridCol>
                <a:gridCol w="893556">
                  <a:extLst>
                    <a:ext uri="{9D8B030D-6E8A-4147-A177-3AD203B41FA5}">
                      <a16:colId xmlns:a16="http://schemas.microsoft.com/office/drawing/2014/main" val="196443964"/>
                    </a:ext>
                  </a:extLst>
                </a:gridCol>
                <a:gridCol w="893556">
                  <a:extLst>
                    <a:ext uri="{9D8B030D-6E8A-4147-A177-3AD203B41FA5}">
                      <a16:colId xmlns:a16="http://schemas.microsoft.com/office/drawing/2014/main" val="2867843778"/>
                    </a:ext>
                  </a:extLst>
                </a:gridCol>
                <a:gridCol w="893556">
                  <a:extLst>
                    <a:ext uri="{9D8B030D-6E8A-4147-A177-3AD203B41FA5}">
                      <a16:colId xmlns:a16="http://schemas.microsoft.com/office/drawing/2014/main" val="3115080191"/>
                    </a:ext>
                  </a:extLst>
                </a:gridCol>
                <a:gridCol w="893556">
                  <a:extLst>
                    <a:ext uri="{9D8B030D-6E8A-4147-A177-3AD203B41FA5}">
                      <a16:colId xmlns:a16="http://schemas.microsoft.com/office/drawing/2014/main" val="284472051"/>
                    </a:ext>
                  </a:extLst>
                </a:gridCol>
                <a:gridCol w="893556">
                  <a:extLst>
                    <a:ext uri="{9D8B030D-6E8A-4147-A177-3AD203B41FA5}">
                      <a16:colId xmlns:a16="http://schemas.microsoft.com/office/drawing/2014/main" val="3334466502"/>
                    </a:ext>
                  </a:extLst>
                </a:gridCol>
                <a:gridCol w="893556">
                  <a:extLst>
                    <a:ext uri="{9D8B030D-6E8A-4147-A177-3AD203B41FA5}">
                      <a16:colId xmlns:a16="http://schemas.microsoft.com/office/drawing/2014/main" val="3633339607"/>
                    </a:ext>
                  </a:extLst>
                </a:gridCol>
                <a:gridCol w="3175747">
                  <a:extLst>
                    <a:ext uri="{9D8B030D-6E8A-4147-A177-3AD203B41FA5}">
                      <a16:colId xmlns:a16="http://schemas.microsoft.com/office/drawing/2014/main" val="3644498302"/>
                    </a:ext>
                  </a:extLst>
                </a:gridCol>
              </a:tblGrid>
              <a:tr h="6381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га, 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 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расхода,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/га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Требуется 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препарата,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Цена, 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Стоимость 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обработки 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га,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Стоимость, </a:t>
                      </a:r>
                      <a:b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 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Вредный объект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84793"/>
                  </a:ext>
                </a:extLst>
              </a:tr>
              <a:tr h="240607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1-я обработка (4-8 листьев)</a:t>
                      </a: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26811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Шансил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КЭ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(250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тебуконазола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Альтернариоз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фомоз, мучнистая роса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1461688"/>
                  </a:ext>
                </a:extLst>
              </a:tr>
              <a:tr h="0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2-я обработка (бутонизация - начало цветения)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883572"/>
                  </a:ext>
                </a:extLst>
              </a:tr>
              <a:tr h="213888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266745"/>
                  </a:ext>
                </a:extLst>
              </a:tr>
              <a:tr h="41938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Фея, КЭ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(125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протиоконазола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+ 125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тебуконазола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Альтернариоз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фомоз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7675786"/>
                  </a:ext>
                </a:extLst>
              </a:tr>
              <a:tr h="213888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8902271"/>
                  </a:ext>
                </a:extLst>
              </a:tr>
              <a:tr h="42850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Стробишанспро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СК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(200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азоксистробина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+ 80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ципроконазола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Альтернариоз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фомоз,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склеротиниоз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8396085"/>
                  </a:ext>
                </a:extLst>
              </a:tr>
              <a:tr h="237043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3-я обработка (после цветения)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09257"/>
                  </a:ext>
                </a:extLst>
              </a:tr>
              <a:tr h="213888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1-й вариант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573635"/>
                  </a:ext>
                </a:extLst>
              </a:tr>
              <a:tr h="41938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Фея, КЭ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(125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протиоконазола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+ 125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тебуконазола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Альтернариоз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фомоз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3548643"/>
                  </a:ext>
                </a:extLst>
              </a:tr>
              <a:tr h="213888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2-й вариант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720462"/>
                  </a:ext>
                </a:extLst>
              </a:tr>
              <a:tr h="41938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Стробишанспро</a:t>
                      </a:r>
                      <a:r>
                        <a:rPr lang="ru-RU" sz="14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СК</a:t>
                      </a:r>
                      <a:b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(200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азоксистробина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+ 80 г/л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ципроконазола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Альтернариоз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фомоз, </a:t>
                      </a:r>
                      <a:r>
                        <a:rPr lang="ru-RU" sz="14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склеротиниоз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346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82604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121677" y="11911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800395" y="257057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Фунгицидные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обработки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7D9701-0424-40D7-B91E-BAACAB6E0D14}"/>
              </a:ext>
            </a:extLst>
          </p:cNvPr>
          <p:cNvSpPr txBox="1"/>
          <p:nvPr/>
        </p:nvSpPr>
        <p:spPr>
          <a:xfrm>
            <a:off x="5461036" y="2773261"/>
            <a:ext cx="207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Шведская муха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D769DF-B9CB-4F04-948D-7DDC8FF0648D}"/>
              </a:ext>
            </a:extLst>
          </p:cNvPr>
          <p:cNvSpPr txBox="1"/>
          <p:nvPr/>
        </p:nvSpPr>
        <p:spPr>
          <a:xfrm>
            <a:off x="2293421" y="2773261"/>
            <a:ext cx="208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Проволочники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15759-1042-4BA3-BA4F-92A2C9F72A62}"/>
              </a:ext>
            </a:extLst>
          </p:cNvPr>
          <p:cNvSpPr txBox="1"/>
          <p:nvPr/>
        </p:nvSpPr>
        <p:spPr>
          <a:xfrm>
            <a:off x="8856971" y="2799707"/>
            <a:ext cx="245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Стеблевой мотылёк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6CABEB-DFF4-4636-B31C-8C53758B7FE2}"/>
              </a:ext>
            </a:extLst>
          </p:cNvPr>
          <p:cNvSpPr txBox="1"/>
          <p:nvPr/>
        </p:nvSpPr>
        <p:spPr>
          <a:xfrm>
            <a:off x="225149" y="1426607"/>
            <a:ext cx="116907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1-я обработка в фазу 4-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листьев.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Проводится при необходимости, профилактически (при наступлении благоприятных условий для развития болезни) или по первым признакам проявления болезни.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ранних стадиях хорошо работает как фунгицид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росторегулятор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Шансил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(для озимого осенью, для ярового весной). После перезимовки озимого рапса предпочтительнее обработать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карбендазимом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или смесью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карбендазима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тебуконазола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8B7B92-6CB5-4AE1-8916-4F6FC08C3C46}"/>
              </a:ext>
            </a:extLst>
          </p:cNvPr>
          <p:cNvSpPr txBox="1"/>
          <p:nvPr/>
        </p:nvSpPr>
        <p:spPr>
          <a:xfrm>
            <a:off x="187244" y="3312604"/>
            <a:ext cx="1160342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2-я обработка (бутонизация – начало цветения).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7188"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3-я обработка (после цветения).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Мы можем предложить на данный момент 2 препарата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Фея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Стробишанспро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Оба препарата равноценны, но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Стробишанспро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лучше работает по склеротинии.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7188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Так как склеротиния (особенно во влажных условиях) чаще всего появляется в фазу цветения, то лучше в фазу бутонизации обработать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Стробишанспро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Фею использовать на 3-ю обработку с интервалом между обработками 15-20 дней.</a:t>
            </a:r>
          </a:p>
        </p:txBody>
      </p:sp>
    </p:spTree>
    <p:extLst>
      <p:ext uri="{BB962C8B-B14F-4D97-AF65-F5344CB8AC3E}">
        <p14:creationId xmlns:p14="http://schemas.microsoft.com/office/powerpoint/2010/main" val="273355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263425" y="1229936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Надежная защита зерновых от болезней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0D9C58B-CAFB-4805-BA97-9E06FEAC0C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0" b="14270"/>
          <a:stretch/>
        </p:blipFill>
        <p:spPr>
          <a:xfrm>
            <a:off x="10452852" y="19685"/>
            <a:ext cx="1712649" cy="7185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417156-2EB8-4EDB-A50E-E0409A0B5E12}"/>
              </a:ext>
            </a:extLst>
          </p:cNvPr>
          <p:cNvSpPr txBox="1"/>
          <p:nvPr/>
        </p:nvSpPr>
        <p:spPr>
          <a:xfrm>
            <a:off x="968929" y="58503"/>
            <a:ext cx="932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Десикация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B057EE7F-5362-4DE5-8B8B-04E0586F87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39017"/>
              </p:ext>
            </p:extLst>
          </p:nvPr>
        </p:nvGraphicFramePr>
        <p:xfrm>
          <a:off x="258147" y="643278"/>
          <a:ext cx="11675704" cy="16703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65683">
                  <a:extLst>
                    <a:ext uri="{9D8B030D-6E8A-4147-A177-3AD203B41FA5}">
                      <a16:colId xmlns:a16="http://schemas.microsoft.com/office/drawing/2014/main" val="4096473239"/>
                    </a:ext>
                  </a:extLst>
                </a:gridCol>
                <a:gridCol w="890723">
                  <a:extLst>
                    <a:ext uri="{9D8B030D-6E8A-4147-A177-3AD203B41FA5}">
                      <a16:colId xmlns:a16="http://schemas.microsoft.com/office/drawing/2014/main" val="2625187190"/>
                    </a:ext>
                  </a:extLst>
                </a:gridCol>
                <a:gridCol w="890723">
                  <a:extLst>
                    <a:ext uri="{9D8B030D-6E8A-4147-A177-3AD203B41FA5}">
                      <a16:colId xmlns:a16="http://schemas.microsoft.com/office/drawing/2014/main" val="894295017"/>
                    </a:ext>
                  </a:extLst>
                </a:gridCol>
                <a:gridCol w="890723">
                  <a:extLst>
                    <a:ext uri="{9D8B030D-6E8A-4147-A177-3AD203B41FA5}">
                      <a16:colId xmlns:a16="http://schemas.microsoft.com/office/drawing/2014/main" val="277020763"/>
                    </a:ext>
                  </a:extLst>
                </a:gridCol>
                <a:gridCol w="890723">
                  <a:extLst>
                    <a:ext uri="{9D8B030D-6E8A-4147-A177-3AD203B41FA5}">
                      <a16:colId xmlns:a16="http://schemas.microsoft.com/office/drawing/2014/main" val="3476560246"/>
                    </a:ext>
                  </a:extLst>
                </a:gridCol>
                <a:gridCol w="890723">
                  <a:extLst>
                    <a:ext uri="{9D8B030D-6E8A-4147-A177-3AD203B41FA5}">
                      <a16:colId xmlns:a16="http://schemas.microsoft.com/office/drawing/2014/main" val="1782982367"/>
                    </a:ext>
                  </a:extLst>
                </a:gridCol>
                <a:gridCol w="890723">
                  <a:extLst>
                    <a:ext uri="{9D8B030D-6E8A-4147-A177-3AD203B41FA5}">
                      <a16:colId xmlns:a16="http://schemas.microsoft.com/office/drawing/2014/main" val="2636832249"/>
                    </a:ext>
                  </a:extLst>
                </a:gridCol>
                <a:gridCol w="3165683">
                  <a:extLst>
                    <a:ext uri="{9D8B030D-6E8A-4147-A177-3AD203B41FA5}">
                      <a16:colId xmlns:a16="http://schemas.microsoft.com/office/drawing/2014/main" val="1107782026"/>
                    </a:ext>
                  </a:extLst>
                </a:gridCol>
              </a:tblGrid>
              <a:tr h="4274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Кол-во</a:t>
                      </a:r>
                      <a:b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га, т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расхода,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/га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Требуется </a:t>
                      </a:r>
                      <a:b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препарата, л,кг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Цена, </a:t>
                      </a:r>
                      <a:b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л,кг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Стоимость </a:t>
                      </a:r>
                      <a:b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обработки </a:t>
                      </a:r>
                      <a:b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га, руб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Стоимость, </a:t>
                      </a:r>
                      <a:b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 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Вредный объект 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8531718"/>
                  </a:ext>
                </a:extLst>
              </a:tr>
              <a:tr h="140456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5-я обработка (десикация)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9347154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Дикошанс</a:t>
                      </a:r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ВР 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279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диквата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дибромида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(150 г/л </a:t>
                      </a:r>
                      <a:r>
                        <a:rPr lang="ru-RU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диквата</a:t>
                      </a: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иона)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Для ускорения уборки культуры.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43444830"/>
                  </a:ext>
                </a:extLst>
              </a:tr>
              <a:tr h="2809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Эльшанс</a:t>
                      </a:r>
                      <a:r>
                        <a:rPr lang="ru-RU" sz="12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КЭ</a:t>
                      </a:r>
                      <a:b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(Синтетический клей)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-   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Для предотвращения осыпания семян.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07" marR="6107" marT="61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59332063"/>
                  </a:ext>
                </a:extLst>
              </a:tr>
            </a:tbl>
          </a:graphicData>
        </a:graphic>
      </p:graphicFrame>
      <p:pic>
        <p:nvPicPr>
          <p:cNvPr id="3076" name="Picture 4">
            <a:extLst>
              <a:ext uri="{FF2B5EF4-FFF2-40B4-BE49-F238E27FC236}">
                <a16:creationId xmlns:a16="http://schemas.microsoft.com/office/drawing/2014/main" id="{9612387D-C8BE-4E28-9FA4-0535F90671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443"/>
          <a:stretch/>
        </p:blipFill>
        <p:spPr bwMode="auto">
          <a:xfrm>
            <a:off x="232038" y="2343632"/>
            <a:ext cx="11701813" cy="447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810DD0F-2428-4DD0-96E9-5CB93DF1F643}"/>
              </a:ext>
            </a:extLst>
          </p:cNvPr>
          <p:cNvSpPr txBox="1"/>
          <p:nvPr/>
        </p:nvSpPr>
        <p:spPr>
          <a:xfrm>
            <a:off x="162806" y="2785517"/>
            <a:ext cx="115853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9875" algn="just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Рапс созревает неравномерно, поэтому десикация является обязательным приёмом.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0DB21B-BCE1-4F80-9C7E-EC12A9CAE4E1}"/>
              </a:ext>
            </a:extLst>
          </p:cNvPr>
          <p:cNvSpPr txBox="1"/>
          <p:nvPr/>
        </p:nvSpPr>
        <p:spPr>
          <a:xfrm>
            <a:off x="193624" y="3492777"/>
            <a:ext cx="11693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Приступать к десикации нужно при побурении семян в стручках среднего яруса. В оптимальном варианте в это время стручки среднего яруса должны сгибаться в кольцо вокруг пальца без растрескивания.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1BB3BFE-5D3E-444D-878C-104D77C677DF}"/>
              </a:ext>
            </a:extLst>
          </p:cNvPr>
          <p:cNvSpPr txBox="1"/>
          <p:nvPr/>
        </p:nvSpPr>
        <p:spPr>
          <a:xfrm>
            <a:off x="193624" y="4826418"/>
            <a:ext cx="116749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9875" algn="just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Теоретически применение клея и десиканта по срокам обработки не совпадают.</a:t>
            </a:r>
          </a:p>
          <a:p>
            <a:pPr indent="269875" algn="just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применении клея стручки нижнего яруса должны приобрести лимонный цвет, среднего – светло-зелёный. В этом случае мы полностью исключаем растрескивание стручков. На скорость влагоотдачи клей не влияет.</a:t>
            </a:r>
          </a:p>
          <a:p>
            <a:pPr indent="269875" algn="just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 и совместное применение вместе с десикантом.</a:t>
            </a:r>
          </a:p>
        </p:txBody>
      </p:sp>
    </p:spTree>
    <p:extLst>
      <p:ext uri="{BB962C8B-B14F-4D97-AF65-F5344CB8AC3E}">
        <p14:creationId xmlns:p14="http://schemas.microsoft.com/office/powerpoint/2010/main" val="288802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438290C-1DAF-4544-B4B9-69351F69A0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5288" r="29875"/>
          <a:stretch/>
        </p:blipFill>
        <p:spPr>
          <a:xfrm>
            <a:off x="4526390" y="5927395"/>
            <a:ext cx="3164619" cy="788728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BA9BBF7-B49A-40E3-9A78-F7A8ADE03DBA}"/>
              </a:ext>
            </a:extLst>
          </p:cNvPr>
          <p:cNvSpPr/>
          <p:nvPr/>
        </p:nvSpPr>
        <p:spPr>
          <a:xfrm>
            <a:off x="0" y="5186406"/>
            <a:ext cx="12192000" cy="1742988"/>
          </a:xfrm>
          <a:prstGeom prst="rect">
            <a:avLst/>
          </a:prstGeom>
          <a:solidFill>
            <a:srgbClr val="76B8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2664A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D8F4316-C31F-4564-9897-5BB2FE7CCFBD}"/>
              </a:ext>
            </a:extLst>
          </p:cNvPr>
          <p:cNvSpPr/>
          <p:nvPr/>
        </p:nvSpPr>
        <p:spPr>
          <a:xfrm>
            <a:off x="491841" y="4901118"/>
            <a:ext cx="3474792" cy="583189"/>
          </a:xfrm>
          <a:prstGeom prst="roundRect">
            <a:avLst>
              <a:gd name="adj" fmla="val 19763"/>
            </a:avLst>
          </a:prstGeom>
          <a:solidFill>
            <a:schemeClr val="tx1"/>
          </a:solidFill>
          <a:ln>
            <a:noFill/>
          </a:ln>
          <a:effectLst>
            <a:outerShdw blurRad="419100" sx="102000" sy="102000" algn="c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24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SHANS-GROUP.COM</a:t>
            </a:r>
            <a:endParaRPr kumimoji="0" lang="ru-RU" sz="2000" b="1" i="0" u="none" strike="noStrike" kern="1200" cap="none" spc="24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oto Sans" panose="020B0502040504020204" pitchFamily="34" charset="0"/>
              <a:ea typeface="Noto Sans" panose="020B0502040504020204" pitchFamily="34" charset="0"/>
              <a:cs typeface="Noto Sans" panose="020B0502040504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87B213F-099B-4B50-9547-CD45A716D2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72328"/>
          <a:stretch/>
        </p:blipFill>
        <p:spPr>
          <a:xfrm>
            <a:off x="491841" y="5769595"/>
            <a:ext cx="2513753" cy="78872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E286EEF-632D-4D93-A4CE-952F5CDE99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5288" r="29875"/>
          <a:stretch/>
        </p:blipFill>
        <p:spPr>
          <a:xfrm>
            <a:off x="4513690" y="5774995"/>
            <a:ext cx="3164619" cy="78872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1F88754-2C56-462D-B3A8-41BDD7187E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7740"/>
          <a:stretch/>
        </p:blipFill>
        <p:spPr>
          <a:xfrm>
            <a:off x="9044609" y="5769595"/>
            <a:ext cx="2022061" cy="78872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2BFACD-6420-4E22-8DD5-D7A59A717D33}"/>
              </a:ext>
            </a:extLst>
          </p:cNvPr>
          <p:cNvSpPr txBox="1"/>
          <p:nvPr/>
        </p:nvSpPr>
        <p:spPr>
          <a:xfrm>
            <a:off x="355599" y="392470"/>
            <a:ext cx="8461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>
                <a:solidFill>
                  <a:srgbClr val="76B82A"/>
                </a:solidFill>
                <a:latin typeface="Noto Sans regular" panose="020B0502040504020204" pitchFamily="34" charset="0"/>
                <a:ea typeface="Noto Sans regular" panose="020B0502040504020204" pitchFamily="34" charset="0"/>
                <a:cs typeface="Noto Sans regular" panose="020B0502040504020204" pitchFamily="34" charset="0"/>
              </a:rPr>
              <a:t>Защита растений – наша профессия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regular" panose="020B0502040504020204" pitchFamily="34" charset="0"/>
              <a:ea typeface="Noto Sans regular" panose="020B0502040504020204" pitchFamily="34" charset="0"/>
              <a:cs typeface="Noto Sans regular" panose="020B0502040504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0401456-228A-40F8-AE33-5710E3BE09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49241" y="328562"/>
            <a:ext cx="2191910" cy="840163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38FBB0AC-2F4D-48BB-A376-83A58A9910A0}"/>
              </a:ext>
            </a:extLst>
          </p:cNvPr>
          <p:cNvSpPr/>
          <p:nvPr/>
        </p:nvSpPr>
        <p:spPr>
          <a:xfrm>
            <a:off x="1526012" y="1888109"/>
            <a:ext cx="8529627" cy="1500609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01009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3538</TotalTime>
  <Words>2342</Words>
  <Application>Microsoft Office PowerPoint</Application>
  <PresentationFormat>Широкоэкранный</PresentationFormat>
  <Paragraphs>561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Noto Sans</vt:lpstr>
      <vt:lpstr>Noto Sans regular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Инсектициды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Фунгициды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Гаськов Николай Владимирович</dc:creator>
  <cp:lastModifiedBy>Путилин Эдуард Владимирович</cp:lastModifiedBy>
  <cp:revision>135</cp:revision>
  <dcterms:created xsi:type="dcterms:W3CDTF">2024-10-24T03:40:21Z</dcterms:created>
  <dcterms:modified xsi:type="dcterms:W3CDTF">2025-07-17T07:57:24Z</dcterms:modified>
</cp:coreProperties>
</file>