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8" r:id="rId2"/>
  </p:sldMasterIdLst>
  <p:notesMasterIdLst>
    <p:notesMasterId r:id="rId15"/>
  </p:notesMasterIdLst>
  <p:handoutMasterIdLst>
    <p:handoutMasterId r:id="rId16"/>
  </p:handoutMasterIdLst>
  <p:sldIdLst>
    <p:sldId id="309" r:id="rId3"/>
    <p:sldId id="494" r:id="rId4"/>
    <p:sldId id="450" r:id="rId5"/>
    <p:sldId id="495" r:id="rId6"/>
    <p:sldId id="497" r:id="rId7"/>
    <p:sldId id="498" r:id="rId8"/>
    <p:sldId id="469" r:id="rId9"/>
    <p:sldId id="478" r:id="rId10"/>
    <p:sldId id="500" r:id="rId11"/>
    <p:sldId id="499" r:id="rId12"/>
    <p:sldId id="501" r:id="rId13"/>
    <p:sldId id="311" r:id="rId14"/>
  </p:sldIdLst>
  <p:sldSz cx="9144000" cy="6858000" type="screen4x3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95" autoAdjust="0"/>
  </p:normalViewPr>
  <p:slideViewPr>
    <p:cSldViewPr>
      <p:cViewPr>
        <p:scale>
          <a:sx n="107" d="100"/>
          <a:sy n="107" d="100"/>
        </p:scale>
        <p:origin x="-8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B6365-7C68-4933-BCD7-E2B95148025E}" type="datetimeFigureOut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0D45BB-AF9E-4B3D-AA40-EA9BE6F6AA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3340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3ADA3-F6F2-40F6-BB8C-4689F88B7209}" type="datetimeFigureOut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6662"/>
            <a:ext cx="543814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9E968-E454-4510-8286-6207F6AC30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3282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9E968-E454-4510-8286-6207F6AC307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2822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9E968-E454-4510-8286-6207F6AC3071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95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AE46C-7E67-4D29-BA75-8FB2AE5CABC5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5BBE9-24E3-4DD4-A975-E89C535FB2AC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9DB59-B8C4-41BE-BF3B-63C6729130E1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5D8F4-ECB3-41A1-AC24-9AAE17C39E23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19FD-A7FC-41EA-8D3B-0C16D767C71F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67719-C1F1-4C94-ABA6-F4884ED4DFF8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60C7-70EC-4079-B2F4-1598DDBA4105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56BB2-A166-4C7A-B070-34EE45BB3963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D9699-9823-4AB6-9A33-610F54056001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7B0A-D46E-4FD9-8B8A-0E082495E4F6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9EE3-842D-465F-A49C-F4ED644E1F75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AE46C-7E67-4D29-BA75-8FB2AE5CAB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987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5BBE9-24E3-4DD4-A975-E89C535FB2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6727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9DB59-B8C4-41BE-BF3B-63C6729130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103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5D8F4-ECB3-41A1-AC24-9AAE17C39E2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08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19FD-A7FC-41EA-8D3B-0C16D767C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302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67719-C1F1-4C94-ABA6-F4884ED4DFF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4718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60C7-70EC-4079-B2F4-1598DDBA410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950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56BB2-A166-4C7A-B070-34EE45BB396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23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D9699-9823-4AB6-9A33-610F540560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186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A7B0A-D46E-4FD9-8B8A-0E082495E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2463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9EE3-842D-465F-A49C-F4ED644E1F7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90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86000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0D33D-C614-4BCC-8158-B0525FB371AD}" type="datetime1">
              <a:rPr lang="ru-RU" smtClean="0"/>
              <a:pPr/>
              <a:t>01.08.2024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86000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0D33D-C614-4BCC-8158-B0525FB371A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01.08.2024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9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5" t="1495" r="1000" b="1441"/>
          <a:stretch/>
        </p:blipFill>
        <p:spPr bwMode="auto">
          <a:xfrm>
            <a:off x="395932" y="-171400"/>
            <a:ext cx="8949690" cy="667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604448" y="6381328"/>
            <a:ext cx="382528" cy="340147"/>
          </a:xfrm>
        </p:spPr>
        <p:txBody>
          <a:bodyPr/>
          <a:lstStyle/>
          <a:p>
            <a:fld id="{B19B0651-EE4F-4900-A07F-96A6BFA9D0F0}" type="slidenum">
              <a:rPr lang="ru-RU" sz="1600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</a:t>
            </a:fld>
            <a:endParaRPr lang="ru-RU" sz="1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620688"/>
            <a:ext cx="8136904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«Кормопроизводство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  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плодородие почв»</a:t>
            </a:r>
          </a:p>
          <a:p>
            <a:pPr algn="ctr"/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3881616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   М</a:t>
            </a:r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М. Овчаренко 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5696" y="5229200"/>
            <a:ext cx="61206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ТОМСК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02.08.2024 г.</a:t>
            </a:r>
          </a:p>
        </p:txBody>
      </p:sp>
    </p:spTree>
    <p:extLst>
      <p:ext uri="{BB962C8B-B14F-4D97-AF65-F5344CB8AC3E}">
        <p14:creationId xmlns:p14="http://schemas.microsoft.com/office/powerpoint/2010/main" val="976240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A54CDC-B18E-9DDA-9163-1D58C3A79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36525"/>
            <a:ext cx="8219256" cy="772195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Кормопроизводство – Растениеводство  </a:t>
            </a:r>
            <a:r>
              <a:rPr lang="ru-RU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</a:t>
            </a: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вающее</a:t>
            </a: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Животноводство хорошими кормами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EBF8419-8C1C-8DAA-7E67-7E3AD70A6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9"/>
            <a:ext cx="8640960" cy="5740746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Высоким  содержанием в кормах: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Протеина, Сахара, Кальция, Фосфора, Калия, Серы.</a:t>
            </a:r>
          </a:p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Низким содержанием  -Клетчатки. </a:t>
            </a:r>
          </a:p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Отсутствием  -Токсинов и Грибов</a:t>
            </a:r>
          </a:p>
          <a:p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кормлении животных Значение.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Макроэлементы: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Кальций, Фосфор, Калий, Натрий, Хлор, Магний, Сера.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Микроэлементы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Кобальт, Йод, Марганец, Цинк, Железо, Медь.</a:t>
            </a:r>
          </a:p>
          <a:p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3C23FAB-85E8-478D-7461-EF997DB07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8617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490066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 –Кислые 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рН 4.1 - 5.5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 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%.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544616"/>
          </a:xfrm>
        </p:spPr>
        <p:txBody>
          <a:bodyPr>
            <a:noAutofit/>
          </a:bodyPr>
          <a:lstStyle/>
          <a:p>
            <a:pPr marL="0" algn="just">
              <a:spcBef>
                <a:spcPts val="0"/>
              </a:spcBef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Органическ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Вещест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1,5-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Кислое.</a:t>
            </a:r>
          </a:p>
          <a:p>
            <a:pPr marL="0" algn="just">
              <a:spcBef>
                <a:spcPts val="0"/>
              </a:spcBef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just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Кислотность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Органич.кисл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=А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Mn,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algn="just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Гидрол.Кисл.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4-8мг.экв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4.5 - 9,6т/га Н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NO3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just">
              <a:spcBef>
                <a:spcPts val="0"/>
              </a:spcBef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just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Накопление азота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– 55 кг/га.</a:t>
            </a:r>
          </a:p>
          <a:p>
            <a:pPr marL="0" algn="just">
              <a:spcBef>
                <a:spcPts val="0"/>
              </a:spcBef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Продуктивность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ОРГ.Вещ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  Азоту 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12-18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ц.га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878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424593-A240-ED32-90B8-D57E07C00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92211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Коэффициенты  усвояемости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FFB8AB0-07D6-80FC-22AC-00DA85ED9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96751"/>
            <a:ext cx="8640960" cy="5524723"/>
          </a:xfrm>
        </p:spPr>
        <p:txBody>
          <a:bodyPr>
            <a:normAutofit fontScale="25000" lnSpcReduction="20000"/>
          </a:bodyPr>
          <a:lstStyle/>
          <a:p>
            <a:pPr marL="0" lvl="2" indent="0" algn="just">
              <a:spcBef>
                <a:spcPts val="0"/>
              </a:spcBef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>
              <a:spcBef>
                <a:spcPts val="0"/>
              </a:spcBef>
              <a:buNone/>
            </a:pP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1.Протеин, Кальций, Фосфор, Калий, Хлор Натрий,, из  растительных корм. - </a:t>
            </a:r>
            <a:r>
              <a:rPr lang="ru-RU" sz="1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50-60%</a:t>
            </a: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2.Кальций, Фосфор, Калий  -   из  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Минераль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ных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кормов      усваивается              -</a:t>
            </a:r>
            <a:r>
              <a:rPr lang="ru-RU" sz="1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3.Через почву в растениях можно  повышать </a:t>
            </a:r>
            <a:r>
              <a:rPr lang="ru-RU" sz="1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содержан. 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Фосфор, </a:t>
            </a:r>
            <a:r>
              <a:rPr lang="ru-RU" sz="1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Калия на </a:t>
            </a:r>
            <a:r>
              <a:rPr lang="ru-RU" sz="1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30-50%.</a:t>
            </a:r>
            <a:endParaRPr lang="ru-RU" sz="1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r>
              <a:rPr lang="ru-RU" sz="1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Молибден -100% –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ч.з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Бобовые культуры.</a:t>
            </a: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5.Цинк, Медь, Железо, 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Марган</a:t>
            </a:r>
            <a:r>
              <a:rPr lang="ru-RU" sz="1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</a:t>
            </a:r>
            <a:r>
              <a:rPr lang="ru-RU" sz="1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ч.з.Растение</a:t>
            </a: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endParaRPr lang="ru-RU" sz="1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0"/>
              </a:spcBef>
              <a:buNone/>
            </a:pP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  <a:p>
            <a:pPr lvl="2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571E5E4-6DCC-065E-ADA7-5E936F8DC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6800" y="6583362"/>
            <a:ext cx="205680" cy="18256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9076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038071-8C7D-E3C0-E8F5-33D968673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70609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Кальция в Кормах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AFD0164-F9A4-7561-07DB-F0BBCEA89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836712"/>
            <a:ext cx="8676456" cy="5884763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уровень       -0,3–0,4 % в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с.в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—                 -0,5–0,6 %; 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—                -1,0–1,2 %</a:t>
            </a:r>
          </a:p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Злаковые травы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естественных условиях содержат    -0,3–0,55 %. </a:t>
            </a:r>
          </a:p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Бобовые травы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люцерна — 2,1 %, 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клевер красный — 1,9 %,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бобы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кормовые-1,85 %, горох — 1,2 %, 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вика — 1,09 % в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с.в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AF53BA9-5EE1-DC64-E1A7-6F3866C37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68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602183-8CD4-4E19-D130-C647D9FAA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 кальция КРС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68A6BA-8338-FD7A-13B6-9207E672E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196752"/>
            <a:ext cx="8424936" cy="5524723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кальция в рационе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колебле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8 г для высокопродуктивных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4 г/кг живого веса  для коров с низкой продуктивностью и к концу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лактац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>
              <a:spcBef>
                <a:spcPts val="0"/>
              </a:spcBef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  в сутки 90-170гр сутки при живом весе 500кг и надое от 16 до 30л/сутки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>
              <a:spcBef>
                <a:spcPts val="0"/>
              </a:spcBef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20кг/сутки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1%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Са=200гр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Коэф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Усвоения 60%.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Усвоение 120гр.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F8A16A5-2BA2-7326-D4BE-C77A726DD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5911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208912" cy="648072"/>
          </a:xfrm>
        </p:spPr>
        <p:txBody>
          <a:bodyPr>
            <a:noAutofit/>
          </a:bodyPr>
          <a:lstStyle/>
          <a:p>
            <a:pPr marL="228600" lvl="0" indent="-182880">
              <a:spcBef>
                <a:spcPct val="20000"/>
              </a:spcBef>
              <a:spcAft>
                <a:spcPts val="300"/>
              </a:spcAft>
            </a:pPr>
            <a:r>
              <a:rPr lang="ru-RU" sz="2800" b="1" dirty="0">
                <a:latin typeface="Times New Roman"/>
                <a:ea typeface="Calibri"/>
              </a:rPr>
              <a:t>Воздействие кальциевых удобрений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568952" cy="604867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i="1" u="sng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Снижен. </a:t>
            </a:r>
            <a:r>
              <a:rPr lang="ru-RU" sz="6400" b="1" i="1" u="sng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</a:t>
            </a:r>
            <a:r>
              <a:rPr lang="ru-RU" sz="6400" b="1" i="1" u="sng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b="1" i="1" u="sng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Органич.кисл</a:t>
            </a:r>
            <a:r>
              <a:rPr lang="ru-RU" sz="6400" b="1" i="1" u="sng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Грибных выделений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i="1" u="sng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400" b="1" i="1" u="sng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ru-RU" sz="46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4600" b="1" normalizeH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46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Орган.кислот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+Н</a:t>
            </a:r>
            <a:r>
              <a:rPr lang="ru-RU" sz="3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О-= </a:t>
            </a:r>
            <a:r>
              <a:rPr lang="ru-RU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Са-орг</a:t>
            </a:r>
            <a:r>
              <a:rPr lang="ru-RU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..Кис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+Н</a:t>
            </a:r>
            <a:r>
              <a:rPr lang="ru-RU" sz="3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3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lvl="0" algn="just">
              <a:lnSpc>
                <a:spcPct val="120000"/>
              </a:lnSpc>
            </a:pP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1т. </a:t>
            </a:r>
            <a:r>
              <a:rPr lang="ru-RU" sz="4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С.В.урожая</a:t>
            </a: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дает в почву </a:t>
            </a:r>
            <a:r>
              <a:rPr lang="ru-RU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5-7кг. </a:t>
            </a:r>
            <a:r>
              <a:rPr lang="ru-RU" sz="45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экв</a:t>
            </a:r>
            <a:r>
              <a:rPr lang="ru-RU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Н+.  </a:t>
            </a:r>
          </a:p>
          <a:p>
            <a:pPr lvl="0" algn="just">
              <a:lnSpc>
                <a:spcPct val="120000"/>
              </a:lnSpc>
            </a:pPr>
            <a:r>
              <a:rPr lang="ru-RU" sz="3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1т. С.В. урожая -        </a:t>
            </a:r>
            <a:r>
              <a:rPr lang="ru-RU" sz="4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500-700кг. СаСО3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40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buNone/>
            </a:pPr>
            <a:r>
              <a:rPr lang="ru-RU" sz="3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 внесении  извести: </a:t>
            </a:r>
            <a:r>
              <a:rPr lang="ru-RU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рН изменяется на 1.0ед</a:t>
            </a:r>
          </a:p>
          <a:p>
            <a:pPr marL="0" lvl="0" indent="0" algn="ctr">
              <a:buNone/>
            </a:pP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1.СаСО</a:t>
            </a:r>
            <a:r>
              <a:rPr lang="ru-RU" sz="34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2(Н</a:t>
            </a:r>
            <a:r>
              <a:rPr lang="ru-RU" sz="34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О)</a:t>
            </a:r>
            <a:r>
              <a:rPr lang="ru-RU" sz="3400" b="1" baseline="30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51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(ОН)</a:t>
            </a:r>
            <a:r>
              <a:rPr lang="ru-RU" sz="51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+ </a:t>
            </a:r>
            <a:r>
              <a:rPr lang="ru-RU" sz="5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5100" b="1" baseline="-25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5100" b="1" baseline="-25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5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СО</a:t>
            </a:r>
            <a:r>
              <a:rPr lang="ru-RU" sz="34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+Н</a:t>
            </a:r>
            <a:r>
              <a:rPr lang="ru-RU" sz="34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4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</a:p>
          <a:p>
            <a:pPr marL="630238" lvl="0" indent="0" algn="just">
              <a:buNone/>
            </a:pPr>
            <a:r>
              <a:rPr lang="ru-RU" sz="3400" b="1" dirty="0">
                <a:latin typeface="Times New Roman"/>
                <a:ea typeface="Times New Roman"/>
              </a:rPr>
              <a:t>2.СаСО</a:t>
            </a:r>
            <a:r>
              <a:rPr lang="ru-RU" sz="3400" b="1" baseline="-25000" dirty="0">
                <a:latin typeface="Times New Roman"/>
                <a:ea typeface="Times New Roman"/>
              </a:rPr>
              <a:t>3</a:t>
            </a:r>
            <a:r>
              <a:rPr lang="ru-RU" sz="3400" b="1" dirty="0">
                <a:latin typeface="Times New Roman"/>
                <a:ea typeface="Times New Roman"/>
              </a:rPr>
              <a:t> + Н</a:t>
            </a:r>
            <a:r>
              <a:rPr lang="ru-RU" sz="3400" b="1" baseline="-25000" dirty="0">
                <a:latin typeface="Times New Roman"/>
                <a:ea typeface="Times New Roman"/>
              </a:rPr>
              <a:t>2</a:t>
            </a:r>
            <a:r>
              <a:rPr lang="ru-RU" sz="3400" b="1" dirty="0">
                <a:latin typeface="Times New Roman"/>
                <a:ea typeface="Times New Roman"/>
              </a:rPr>
              <a:t>О + СО</a:t>
            </a:r>
            <a:r>
              <a:rPr lang="ru-RU" sz="3400" b="1" baseline="-25000" dirty="0">
                <a:latin typeface="Times New Roman"/>
                <a:ea typeface="Times New Roman"/>
              </a:rPr>
              <a:t>2</a:t>
            </a:r>
            <a:r>
              <a:rPr lang="ru-RU" sz="3400" b="1" dirty="0">
                <a:latin typeface="Times New Roman"/>
                <a:ea typeface="Times New Roman"/>
              </a:rPr>
              <a:t> = </a:t>
            </a:r>
            <a:r>
              <a:rPr lang="ru-RU" sz="3400" b="1" dirty="0" err="1">
                <a:solidFill>
                  <a:srgbClr val="7030A0"/>
                </a:solidFill>
                <a:latin typeface="Times New Roman"/>
                <a:ea typeface="Times New Roman"/>
              </a:rPr>
              <a:t>Са</a:t>
            </a:r>
            <a:r>
              <a:rPr lang="ru-RU" sz="3400" b="1" dirty="0">
                <a:solidFill>
                  <a:srgbClr val="7030A0"/>
                </a:solidFill>
                <a:latin typeface="Times New Roman"/>
                <a:ea typeface="Times New Roman"/>
              </a:rPr>
              <a:t> (НСО</a:t>
            </a:r>
            <a:r>
              <a:rPr lang="ru-RU" sz="3400" b="1" baseline="-25000" dirty="0">
                <a:solidFill>
                  <a:srgbClr val="7030A0"/>
                </a:solidFill>
                <a:latin typeface="Times New Roman"/>
                <a:ea typeface="Times New Roman"/>
              </a:rPr>
              <a:t>3</a:t>
            </a:r>
            <a:r>
              <a:rPr lang="ru-RU" sz="3400" b="1" dirty="0">
                <a:solidFill>
                  <a:srgbClr val="7030A0"/>
                </a:solidFill>
                <a:latin typeface="Times New Roman"/>
                <a:ea typeface="Times New Roman"/>
              </a:rPr>
              <a:t>)</a:t>
            </a:r>
            <a:r>
              <a:rPr lang="ru-RU" sz="3400" b="1" baseline="-25000" dirty="0">
                <a:solidFill>
                  <a:srgbClr val="7030A0"/>
                </a:solidFill>
                <a:latin typeface="Times New Roman"/>
                <a:ea typeface="Times New Roman"/>
              </a:rPr>
              <a:t>2</a:t>
            </a:r>
          </a:p>
          <a:p>
            <a:pPr marL="630238" lvl="0" indent="0" algn="just">
              <a:buNone/>
            </a:pPr>
            <a:endParaRPr lang="ru-RU" sz="3400" b="1" baseline="-25000" dirty="0">
              <a:solidFill>
                <a:srgbClr val="7030A0"/>
              </a:solidFill>
              <a:latin typeface="Times New Roman"/>
              <a:ea typeface="Times New Roman"/>
            </a:endParaRPr>
          </a:p>
          <a:p>
            <a:pPr marL="0" lvl="0" indent="0" algn="ctr">
              <a:buNone/>
            </a:pPr>
            <a:r>
              <a:rPr lang="ru-RU" sz="3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 почве нитратов, хлоридов, сульфатов: </a:t>
            </a:r>
            <a:endParaRPr lang="ru-RU" sz="3400" i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238" lvl="0" indent="0">
              <a:buNone/>
            </a:pP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2Н </a:t>
            </a:r>
            <a:r>
              <a:rPr lang="en-US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51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ru-RU" sz="51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51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Н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630238" indent="0">
              <a:buNone/>
            </a:pP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2Н </a:t>
            </a:r>
            <a:r>
              <a:rPr lang="en-US" sz="5100" b="1" dirty="0" err="1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      </a:t>
            </a:r>
            <a:r>
              <a:rPr lang="ru-RU" sz="51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51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51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Н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630238" indent="0">
              <a:buNone/>
            </a:pP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Н2 </a:t>
            </a:r>
            <a:r>
              <a:rPr lang="en-US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SO4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    </a:t>
            </a:r>
            <a:r>
              <a:rPr lang="ru-RU" sz="51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51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51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+ Н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sz="5100" b="1" baseline="-25000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630238" lvl="0" indent="0">
              <a:buNone/>
            </a:pPr>
            <a:endParaRPr lang="ru-RU" sz="2800" b="1" baseline="-25000" dirty="0">
              <a:solidFill>
                <a:srgbClr val="1F497D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238" lvl="0" indent="0">
              <a:buNone/>
            </a:pPr>
            <a:endParaRPr lang="ru-RU" sz="2800" dirty="0">
              <a:solidFill>
                <a:srgbClr val="1F497D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926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860"/>
            <a:ext cx="8147248" cy="694556"/>
          </a:xfrm>
        </p:spPr>
        <p:txBody>
          <a:bodyPr>
            <a:noAutofit/>
          </a:bodyPr>
          <a:lstStyle/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Органические удобрения и Азот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363272" cy="621826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1.Зернов.Пожн.остат.=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С75кг: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1кг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иномиц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3-5т/га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соломы=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240кг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гаГумуса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С-16кг: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1кг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= 0.5-0.7гр/кг почвы.=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0.05%.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забирают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 =10-20кг/га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Гумуса Орг. Кислот,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Полисахр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и 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рН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грибов понижается на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=1-2ед.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Сидерал.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-Раст.массы, Остатки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Бобовых 3-5т/га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-18кг: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1кг.Грибы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Гумус и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100-250кг/га.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1т.Навоз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Перепревш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90% С.В. С18: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1кг=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6кг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NH2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NH4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NO3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Внесение 30т.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кг/га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.ППЖ-10%С.В.=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200т/га дает =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120кг/га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80%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128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мг/кг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почвы.ПДК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812360" y="6453336"/>
            <a:ext cx="874440" cy="268139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635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0641410-E04B-5C3C-5A7D-C488A2C4C0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741368"/>
          </a:xfrm>
        </p:spPr>
        <p:txBody>
          <a:bodyPr>
            <a:normAutofit fontScale="25000" lnSpcReduction="20000"/>
          </a:bodyPr>
          <a:lstStyle/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Содержание Р2О5в растениях =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0,5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с.в,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изменяясь от 0,1 до 1,5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и зависит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культур, возраста растений и их органов,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фосфорного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питания. 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 Оптимальное содержание фосфора в кормах — </a:t>
            </a:r>
            <a:r>
              <a:rPr lang="ru-RU" sz="1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0,35–0,55 %</a:t>
            </a:r>
            <a:r>
              <a:rPr lang="ru-RU" sz="1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.сено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посевное злаковое —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0,18 %;</a:t>
            </a:r>
            <a:endParaRPr lang="ru-RU" sz="1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 сенаж, силос, солома —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0,20–0,25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%;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 травы </a:t>
            </a:r>
            <a:r>
              <a:rPr lang="ru-RU" sz="11200" b="1" dirty="0" err="1" smtClean="0">
                <a:latin typeface="Times New Roman" pitchFamily="18" charset="0"/>
                <a:cs typeface="Times New Roman" pitchFamily="18" charset="0"/>
              </a:rPr>
              <a:t>естест.угод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., сено </a:t>
            </a:r>
            <a:r>
              <a:rPr lang="ru-RU" sz="11200" b="1" dirty="0" err="1" smtClean="0">
                <a:latin typeface="Times New Roman" pitchFamily="18" charset="0"/>
                <a:cs typeface="Times New Roman" pitchFamily="18" charset="0"/>
              </a:rPr>
              <a:t>посевн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. бобов.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0,25–0,35 %.</a:t>
            </a:r>
            <a:endParaRPr lang="ru-RU" sz="11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корнеплоды, зерно —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0,35–0,60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%; </a:t>
            </a:r>
            <a:endParaRPr lang="ru-RU" sz="1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жмых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, шроты —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0,65–1,05 %; </a:t>
            </a:r>
            <a:endParaRPr lang="ru-RU" sz="1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мука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мясокостная и костная — </a:t>
            </a:r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8,2–11,4 % в с.в.</a:t>
            </a:r>
          </a:p>
          <a:p>
            <a:pPr marL="0" algn="just">
              <a:spcBef>
                <a:spcPts val="0"/>
              </a:spcBef>
            </a:pP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Достоверная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связь между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Р2О5 в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кормах и продуктивностью животных. Причем введение в рацион скота кормовых фосфатов не может полностью компенсировать дефицит </a:t>
            </a:r>
            <a:r>
              <a:rPr lang="ru-RU" sz="11200" b="1" dirty="0" smtClean="0">
                <a:latin typeface="Times New Roman" pitchFamily="18" charset="0"/>
                <a:cs typeface="Times New Roman" pitchFamily="18" charset="0"/>
              </a:rPr>
              <a:t>фосфора. Он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>должен содержаться в достатке в натуральных кормах и, соответственно, в почве под посевами кормовых культур. </a:t>
            </a:r>
          </a:p>
          <a:p>
            <a:pPr algn="just"/>
            <a:r>
              <a:rPr lang="ru-RU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8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CBDEE5E-864D-3D35-EC29-CB11745CC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6416" y="6453336"/>
            <a:ext cx="370384" cy="268139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064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13CB65-D832-51AE-B194-168DBA2A82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232" y="404664"/>
            <a:ext cx="8674768" cy="631681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опытах ВНИИ кормов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оптимальным содержанием подвижного фосфора для злакового орошаемого многоукосного травостоя на дерново-подзолистой супесчаной почве в слое 0–10 см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60–70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дерново-подзолистой суглинистой почвы —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70–80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торфяной почвы в слое 0–20 см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210– 250 мг/кг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 опыте с бобово-злаковым травостоем в течение 3 лет изучалась эффективность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удобрений в дозе Р60 на фосфорном фоне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247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мг/кг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почвы.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травы использовали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Р2О5 МУ при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подвижности в почве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90–100 мг/кг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FFAC5D0-8AED-136A-3056-28D8F3E6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426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5A056C3-3903-16D2-8818-939E87045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60648"/>
            <a:ext cx="8507288" cy="6597352"/>
          </a:xfrm>
        </p:spPr>
        <p:txBody>
          <a:bodyPr>
            <a:no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 установлении норм кормления фосфором исходили из того, что у КРС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каждый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кг. молока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корова должна получать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кормом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3,2 -3,5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 фосфора. 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 Удое 10-25л/сутки требуется Фосфора 45-93г при ж.весе 500кг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32кг силоса=20г.Р2О5+3кг зерна=18г и т.д.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свиней с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жив.вес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80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кг и более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фосфора необходимо 3,5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г, при живом весе 40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кг-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5 г,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курам–несушкам=7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г; овцам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- 2,6–6,8г/кг. сухого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вещества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рациона.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5FDF8A8-02FD-0717-3D17-85AD91588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034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60432" y="6350170"/>
            <a:ext cx="514400" cy="365125"/>
          </a:xfrm>
        </p:spPr>
        <p:txBody>
          <a:bodyPr/>
          <a:lstStyle/>
          <a:p>
            <a:fld id="{B19B0651-EE4F-4900-A07F-96A6BFA9D0F0}" type="slidenum">
              <a:rPr lang="ru-RU" sz="16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12</a:t>
            </a:fld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130" y="195487"/>
            <a:ext cx="8411641" cy="40333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4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Аграриям Желаю  Урожаев Высоких, Кормов  качественных,</a:t>
            </a:r>
          </a:p>
          <a:p>
            <a:pPr algn="ctr">
              <a:lnSpc>
                <a:spcPct val="150000"/>
              </a:lnSpc>
            </a:pPr>
            <a:r>
              <a:rPr lang="ru-RU" sz="4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Почв плодородных, </a:t>
            </a:r>
          </a:p>
          <a:p>
            <a:pPr algn="ctr">
              <a:lnSpc>
                <a:spcPct val="150000"/>
              </a:lnSpc>
            </a:pPr>
            <a:r>
              <a:rPr lang="ru-RU" sz="4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Устойчивого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4869160"/>
            <a:ext cx="75608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sz="28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М.М. Овчаренко </a:t>
            </a:r>
          </a:p>
        </p:txBody>
      </p:sp>
    </p:spTree>
    <p:extLst>
      <p:ext uri="{BB962C8B-B14F-4D97-AF65-F5344CB8AC3E}">
        <p14:creationId xmlns:p14="http://schemas.microsoft.com/office/powerpoint/2010/main" val="35123509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8628</TotalTime>
  <Words>860</Words>
  <Application>Microsoft Office PowerPoint</Application>
  <PresentationFormat>Экран (4:3)</PresentationFormat>
  <Paragraphs>116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Тема Office</vt:lpstr>
      <vt:lpstr>1_Тема Office</vt:lpstr>
      <vt:lpstr>Презентация PowerPoint</vt:lpstr>
      <vt:lpstr> Кормопроизводство – Растениеводство  обеспечи вающее  Животноводство хорошими кормами: </vt:lpstr>
      <vt:lpstr>Почвы –Кислые  рН 4.1 - 5.5 =   80%.  </vt:lpstr>
      <vt:lpstr>Коэффициенты  усвояемости </vt:lpstr>
      <vt:lpstr>Содержание Кальция в Кормах</vt:lpstr>
      <vt:lpstr>Потребление кальция КРС</vt:lpstr>
      <vt:lpstr>Воздействие кальциевых удобрений </vt:lpstr>
      <vt:lpstr>Органические удобрения и Азот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</dc:creator>
  <cp:lastModifiedBy>Екатерина Сидорова</cp:lastModifiedBy>
  <cp:revision>730</cp:revision>
  <cp:lastPrinted>2023-07-26T09:27:04Z</cp:lastPrinted>
  <dcterms:created xsi:type="dcterms:W3CDTF">2018-02-27T13:47:32Z</dcterms:created>
  <dcterms:modified xsi:type="dcterms:W3CDTF">2024-08-01T10:12:08Z</dcterms:modified>
</cp:coreProperties>
</file>