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notesSlides/notesSlide6.xml" ContentType="application/vnd.openxmlformats-officedocument.presentationml.notesSlide+xml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  <Override PartName="/ppt/charts/style2.xml" ContentType="application/vnd.ms-office.chartstyle+xml"/>
  <Override PartName="/ppt/charts/colors2.xml" ContentType="application/vnd.ms-office.chartcolorstyle+xml"/>
  <Override PartName="/ppt/charts/style3.xml" ContentType="application/vnd.ms-office.chartstyle+xml"/>
  <Override PartName="/ppt/charts/colors3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93455" r:id="rId1"/>
  </p:sldMasterIdLst>
  <p:notesMasterIdLst>
    <p:notesMasterId r:id="rId19"/>
  </p:notesMasterIdLst>
  <p:handoutMasterIdLst>
    <p:handoutMasterId r:id="rId20"/>
  </p:handoutMasterIdLst>
  <p:sldIdLst>
    <p:sldId id="1360" r:id="rId2"/>
    <p:sldId id="1383" r:id="rId3"/>
    <p:sldId id="1402" r:id="rId4"/>
    <p:sldId id="1400" r:id="rId5"/>
    <p:sldId id="1377" r:id="rId6"/>
    <p:sldId id="1403" r:id="rId7"/>
    <p:sldId id="1397" r:id="rId8"/>
    <p:sldId id="1399" r:id="rId9"/>
    <p:sldId id="1401" r:id="rId10"/>
    <p:sldId id="1384" r:id="rId11"/>
    <p:sldId id="1389" r:id="rId12"/>
    <p:sldId id="1388" r:id="rId13"/>
    <p:sldId id="1392" r:id="rId14"/>
    <p:sldId id="1404" r:id="rId15"/>
    <p:sldId id="1394" r:id="rId16"/>
    <p:sldId id="1396" r:id="rId17"/>
    <p:sldId id="1379" r:id="rId18"/>
  </p:sldIdLst>
  <p:sldSz cx="9144000" cy="5143500" type="screen16x9"/>
  <p:notesSz cx="6797675" cy="9926638"/>
  <p:defaultTextStyle>
    <a:defPPr>
      <a:defRPr lang="en-US"/>
    </a:defPPr>
    <a:lvl1pPr marL="0" algn="l" defTabSz="45704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46" algn="l" defTabSz="45704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08" algn="l" defTabSz="45704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158" algn="l" defTabSz="45704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214" algn="l" defTabSz="45704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259" algn="l" defTabSz="45704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305" algn="l" defTabSz="45704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360" algn="l" defTabSz="45704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411" algn="l" defTabSz="45704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8" pos="5511" userDrawn="1">
          <p15:clr>
            <a:srgbClr val="A4A3A4"/>
          </p15:clr>
        </p15:guide>
        <p15:guide id="19" pos="2653" userDrawn="1">
          <p15:clr>
            <a:srgbClr val="A4A3A4"/>
          </p15:clr>
        </p15:guide>
        <p15:guide id="26" orient="horz" pos="2663" userDrawn="1">
          <p15:clr>
            <a:srgbClr val="A4A3A4"/>
          </p15:clr>
        </p15:guide>
        <p15:guide id="27" orient="horz" pos="1643" userDrawn="1">
          <p15:clr>
            <a:srgbClr val="A4A3A4"/>
          </p15:clr>
        </p15:guide>
        <p15:guide id="28" orient="horz" pos="1166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6" name="Автор" initials="A" lastIdx="0" clrIdx="4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D6F7"/>
    <a:srgbClr val="D2C8AA"/>
    <a:srgbClr val="10B3F1"/>
    <a:srgbClr val="2B6A5E"/>
    <a:srgbClr val="C5B992"/>
    <a:srgbClr val="CABD98"/>
    <a:srgbClr val="BFBFBF"/>
    <a:srgbClr val="E76F87"/>
    <a:srgbClr val="D67E29"/>
    <a:srgbClr val="A6A6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5" autoAdjust="0"/>
    <p:restoredTop sz="95899" autoAdjust="0"/>
  </p:normalViewPr>
  <p:slideViewPr>
    <p:cSldViewPr snapToGrid="0" snapToObjects="1">
      <p:cViewPr>
        <p:scale>
          <a:sx n="164" d="100"/>
          <a:sy n="164" d="100"/>
        </p:scale>
        <p:origin x="-114" y="-30"/>
      </p:cViewPr>
      <p:guideLst>
        <p:guide orient="horz" pos="2663"/>
        <p:guide orient="horz" pos="1643"/>
        <p:guide orient="horz" pos="1166"/>
        <p:guide pos="5511"/>
        <p:guide pos="265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9" d="100"/>
        <a:sy n="149" d="100"/>
      </p:scale>
      <p:origin x="0" y="0"/>
    </p:cViewPr>
  </p:sorterViewPr>
  <p:notesViewPr>
    <p:cSldViewPr snapToGrid="0" snapToObjects="1" showGuides="1">
      <p:cViewPr varScale="1">
        <p:scale>
          <a:sx n="82" d="100"/>
          <a:sy n="82" d="100"/>
        </p:scale>
        <p:origin x="3960" y="3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file:///\\share\Homes\&#1056;&#1072;&#1079;&#1074;&#1080;&#1090;&#1080;&#1077;%20&#1058;&#1086;&#1074;&#1072;&#1088;&#1085;&#1099;&#1093;%20&#1056;&#1099;&#1085;&#1082;&#1086;&#1074;\&#1052;&#1080;&#1085;&#1077;&#1088;&#1072;&#1083;&#1100;&#1085;&#1099;&#1077;%20&#1091;&#1076;&#1086;&#1073;&#1088;&#1077;&#1085;&#1080;&#1103;\&#1076;&#1083;&#1103;%20&#1060;&#1040;&#1057;\&#1041;&#1050;%202024\3_&#1082;%20&#1041;&#1050;___0324\&#1082;%20&#1041;&#1050;%20&#1079;&#1072;%20&#1060;&#1077;&#1074;&#1088;&#1072;&#1083;&#1100;%2024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oleObject" Target="file:///C:\Users\a.gudkov\AppData\Local\Microsoft\Windows\INetCache\Content.Outlook\7DNFDC8V\&#1058;&#1086;&#1084;&#1089;&#1082;&#1072;&#1103;%20&#1086;&#1073;&#1083;&#1072;&#1089;&#1090;&#1100;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oleObject" Target="file:///C:\Users\a.gudkov\AppData\Local\Microsoft\Windows\INetCache\Content.Outlook\7DNFDC8V\&#1058;&#1086;&#1084;&#1089;&#1082;&#1072;&#1103;%20&#1086;&#1073;&#1083;&#1072;&#1089;&#1090;&#1100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982778739536946"/>
          <c:y val="0.13064635355124851"/>
          <c:w val="0.64569094320337617"/>
          <c:h val="0.77793426704224089"/>
        </c:manualLayout>
      </c:layout>
      <c:doughnutChart>
        <c:varyColors val="1"/>
        <c:ser>
          <c:idx val="0"/>
          <c:order val="0"/>
          <c:spPr>
            <a:ln w="3175"/>
          </c:spPr>
          <c:dPt>
            <c:idx val="0"/>
            <c:bubble3D val="0"/>
            <c:spPr>
              <a:solidFill>
                <a:srgbClr val="7FD6F7"/>
              </a:solidFill>
              <a:ln w="3175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BCC-4485-BF2F-E5E5311A6585}"/>
              </c:ext>
            </c:extLst>
          </c:dPt>
          <c:dPt>
            <c:idx val="1"/>
            <c:bubble3D val="0"/>
            <c:spPr>
              <a:solidFill>
                <a:srgbClr val="E190A0"/>
              </a:solidFill>
              <a:ln w="3175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BCC-4485-BF2F-E5E5311A6585}"/>
              </c:ext>
            </c:extLst>
          </c:dPt>
          <c:dPt>
            <c:idx val="2"/>
            <c:bubble3D val="0"/>
            <c:spPr>
              <a:solidFill>
                <a:srgbClr val="90B1AA"/>
              </a:solidFill>
              <a:ln w="3175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BCC-4485-BF2F-E5E5311A6585}"/>
              </c:ext>
            </c:extLst>
          </c:dPt>
          <c:dPt>
            <c:idx val="3"/>
            <c:bubble3D val="0"/>
            <c:spPr>
              <a:solidFill>
                <a:srgbClr val="BAA2BA"/>
              </a:solidFill>
              <a:ln w="3175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BCC-4485-BF2F-E5E5311A6585}"/>
              </c:ext>
            </c:extLst>
          </c:dPt>
          <c:dPt>
            <c:idx val="4"/>
            <c:bubble3D val="0"/>
            <c:spPr>
              <a:solidFill>
                <a:srgbClr val="D2C8AA"/>
              </a:solidFill>
              <a:ln w="3175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0BCC-4485-BF2F-E5E5311A6585}"/>
              </c:ext>
            </c:extLst>
          </c:dPt>
          <c:dPt>
            <c:idx val="5"/>
            <c:bubble3D val="0"/>
            <c:spPr>
              <a:solidFill>
                <a:srgbClr val="7FB3C7"/>
              </a:solidFill>
              <a:ln w="3175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0BCC-4485-BF2F-E5E5311A6585}"/>
              </c:ext>
            </c:extLst>
          </c:dPt>
          <c:dPt>
            <c:idx val="6"/>
            <c:bubble3D val="0"/>
            <c:spPr>
              <a:solidFill>
                <a:srgbClr val="EABE94"/>
              </a:solidFill>
              <a:ln w="3175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0BCC-4485-BF2F-E5E5311A6585}"/>
              </c:ext>
            </c:extLst>
          </c:dPt>
          <c:dPt>
            <c:idx val="7"/>
            <c:bubble3D val="0"/>
            <c:spPr>
              <a:solidFill>
                <a:schemeClr val="bg1">
                  <a:lumMod val="65000"/>
                </a:schemeClr>
              </a:solidFill>
              <a:ln w="3175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0BCC-4485-BF2F-E5E5311A6585}"/>
              </c:ext>
            </c:extLst>
          </c:dPt>
          <c:dPt>
            <c:idx val="8"/>
            <c:bubble3D val="0"/>
            <c:spPr>
              <a:solidFill>
                <a:srgbClr val="6CA4CC"/>
              </a:solidFill>
              <a:ln w="3175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0BCC-4485-BF2F-E5E5311A6585}"/>
              </c:ext>
            </c:extLst>
          </c:dPt>
          <c:dPt>
            <c:idx val="9"/>
            <c:bubble3D val="0"/>
            <c:spPr>
              <a:solidFill>
                <a:srgbClr val="34A244"/>
              </a:solidFill>
              <a:ln w="3175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3-0BCC-4485-BF2F-E5E5311A6585}"/>
              </c:ext>
            </c:extLst>
          </c:dPt>
          <c:dLbls>
            <c:dLbl>
              <c:idx val="0"/>
              <c:layout>
                <c:manualLayout>
                  <c:x val="3.9018991702996997E-2"/>
                  <c:y val="-0.37464663915193397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700" b="1" i="0" u="none" strike="noStrike" kern="120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7B19638B-970C-4242-B46A-FC8CEF50510B}" type="CATEGORYNAME">
                      <a:rPr lang="ru-RU" sz="700" b="1" baseline="0">
                        <a:solidFill>
                          <a:schemeClr val="accent1"/>
                        </a:solidFill>
                      </a:rPr>
                      <a:pPr>
                        <a:defRPr sz="700" b="1" i="0" u="none" strike="noStrike" kern="1200" baseline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[ИМЯ КАТЕГОРИИ]</a:t>
                    </a:fld>
                    <a:r>
                      <a:rPr lang="ru-RU" sz="700" b="1" baseline="0" dirty="0">
                        <a:solidFill>
                          <a:schemeClr val="accent1"/>
                        </a:solidFill>
                      </a:rPr>
                      <a:t>
</a:t>
                    </a:r>
                    <a:r>
                      <a:rPr lang="ru-RU" sz="700" b="1" baseline="0" dirty="0" smtClean="0">
                        <a:solidFill>
                          <a:schemeClr val="accent1"/>
                        </a:solidFill>
                      </a:rPr>
                      <a:t>43,3%</a:t>
                    </a:r>
                  </a:p>
                </c:rich>
              </c:tx>
              <c:spPr>
                <a:solidFill>
                  <a:sysClr val="window" lastClr="FFFFFF"/>
                </a:solidFill>
                <a:ln w="12700" cap="flat" cmpd="sng" algn="ctr">
                  <a:solidFill>
                    <a:srgbClr val="00AEF0"/>
                  </a:solidFill>
                  <a:prstDash val="solid"/>
                  <a:round/>
                  <a:headEnd type="none" w="med" len="med"/>
                  <a:tailEnd type="none" w="med" len="med"/>
                  <a:extLst>
                    <a:ext uri="{C807C97D-BFC1-408E-A445-0C87EB9F89A2}">
                      <ask:lineSketchStyleProps xmlns:ask="http://schemas.microsoft.com/office/drawing/2018/sketchyshapes" xmlns:c16r2="http://schemas.microsoft.com/office/drawing/2015/06/chart" xmlns:r="http://schemas.openxmlformats.org/officeDocument/2006/relationships" xmlns="" sd="0"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/>
                        </a:custGeom>
                        <ask:type/>
                      </ask:lineSketchStyleProps>
                    </a:ext>
                  </a:extLst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>
                        <a:gd name="adj1" fmla="val -76081"/>
                        <a:gd name="adj2" fmla="val 153278"/>
                      </a:avLst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0916228413580767"/>
                      <c:h val="0.1209602903046967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BCC-4485-BF2F-E5E5311A6585}"/>
                </c:ext>
              </c:extLst>
            </c:dLbl>
            <c:dLbl>
              <c:idx val="1"/>
              <c:layout>
                <c:manualLayout>
                  <c:x val="0.33134861565942247"/>
                  <c:y val="2.201575283780681E-2"/>
                </c:manualLayout>
              </c:layout>
              <c:spPr>
                <a:solidFill>
                  <a:sysClr val="window" lastClr="FFFFFF"/>
                </a:solidFill>
                <a:ln w="12700">
                  <a:solidFill>
                    <a:srgbClr val="C42142"/>
                  </a:solidFill>
                  <a:prstDash val="solid"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700" b="1" i="0" u="none" strike="noStrike" kern="1200" baseline="0">
                      <a:solidFill>
                        <a:srgbClr val="C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0916228413580767"/>
                      <c:h val="0.1209602903046967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BCC-4485-BF2F-E5E5311A6585}"/>
                </c:ext>
              </c:extLst>
            </c:dLbl>
            <c:dLbl>
              <c:idx val="2"/>
              <c:layout>
                <c:manualLayout>
                  <c:x val="-0.1604088797291302"/>
                  <c:y val="0.18821715172116413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700" b="1" i="0" u="none" strike="noStrike" kern="1200" baseline="0">
                        <a:solidFill>
                          <a:srgbClr val="41715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404C477-87A2-4495-8FDF-810441589223}" type="CATEGORYNAME">
                      <a:rPr lang="ru-RU" sz="700" b="1">
                        <a:solidFill>
                          <a:schemeClr val="accent3"/>
                        </a:solidFill>
                      </a:rPr>
                      <a:pPr>
                        <a:defRPr sz="700" b="1" i="0" u="none" strike="noStrike" kern="1200" baseline="0">
                          <a:solidFill>
                            <a:srgbClr val="417150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[ИМЯ КАТЕГОРИИ]</a:t>
                    </a:fld>
                    <a:r>
                      <a:rPr lang="ru-RU" sz="700" b="1" baseline="0" dirty="0">
                        <a:solidFill>
                          <a:schemeClr val="accent3"/>
                        </a:solidFill>
                      </a:rPr>
                      <a:t>
</a:t>
                    </a:r>
                    <a:fld id="{CFB3C685-8830-419F-8CEA-B57BB70DB0A0}" type="PERCENTAGE">
                      <a:rPr lang="ru-RU" sz="700" b="1" baseline="0">
                        <a:solidFill>
                          <a:schemeClr val="accent3"/>
                        </a:solidFill>
                      </a:rPr>
                      <a:pPr>
                        <a:defRPr sz="700" b="1" i="0" u="none" strike="noStrike" kern="1200" baseline="0">
                          <a:solidFill>
                            <a:srgbClr val="417150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[ПРОЦЕНТ]</a:t>
                    </a:fld>
                    <a:endParaRPr lang="ru-RU" sz="700" b="1" baseline="0" dirty="0">
                      <a:solidFill>
                        <a:schemeClr val="accent3"/>
                      </a:solidFill>
                    </a:endParaRPr>
                  </a:p>
                </c:rich>
              </c:tx>
              <c:spPr>
                <a:solidFill>
                  <a:sysClr val="window" lastClr="FFFFFF"/>
                </a:solidFill>
                <a:ln w="12700">
                  <a:solidFill>
                    <a:srgbClr val="216356"/>
                  </a:solidFill>
                  <a:prstDash val="solid"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0916228413580767"/>
                      <c:h val="0.1209602903046967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BCC-4485-BF2F-E5E5311A6585}"/>
                </c:ext>
              </c:extLst>
            </c:dLbl>
            <c:dLbl>
              <c:idx val="3"/>
              <c:layout>
                <c:manualLayout>
                  <c:x val="-0.14600178159785576"/>
                  <c:y val="0.2722302333525600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700" b="1" i="0" u="none" strike="noStrike" kern="1200" baseline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B87BD137-F0D4-4664-8FE2-B69C3264A4FE}" type="CATEGORYNAME">
                      <a:rPr lang="ru-RU" sz="700" b="1">
                        <a:solidFill>
                          <a:schemeClr val="accent4"/>
                        </a:solidFill>
                      </a:rPr>
                      <a:pPr>
                        <a:defRPr sz="700" b="1" i="0" u="none" strike="noStrike" kern="1200" baseline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[ИМЯ КАТЕГОРИИ]</a:t>
                    </a:fld>
                    <a:r>
                      <a:rPr lang="ru-RU" sz="700" b="1" baseline="0" dirty="0">
                        <a:solidFill>
                          <a:schemeClr val="accent4"/>
                        </a:solidFill>
                      </a:rPr>
                      <a:t>
</a:t>
                    </a:r>
                    <a:fld id="{002B7A63-25F3-4DE3-88E8-045B06345B1F}" type="PERCENTAGE">
                      <a:rPr lang="ru-RU" sz="700" b="1" baseline="0">
                        <a:solidFill>
                          <a:schemeClr val="accent4"/>
                        </a:solidFill>
                      </a:rPr>
                      <a:pPr>
                        <a:defRPr sz="700" b="1" i="0" u="none" strike="noStrike" kern="1200" baseline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[ПРОЦЕНТ]</a:t>
                    </a:fld>
                    <a:endParaRPr lang="ru-RU" sz="700" b="1" baseline="0" dirty="0">
                      <a:solidFill>
                        <a:schemeClr val="accent4"/>
                      </a:solidFill>
                    </a:endParaRPr>
                  </a:p>
                </c:rich>
              </c:tx>
              <c:spPr>
                <a:solidFill>
                  <a:sysClr val="window" lastClr="FFFFFF"/>
                </a:solidFill>
                <a:ln w="12700" cap="flat" cmpd="sng" algn="ctr">
                  <a:solidFill>
                    <a:srgbClr val="764576"/>
                  </a:solidFill>
                  <a:prstDash val="solid"/>
                  <a:round/>
                  <a:headEnd type="none" w="med" len="med"/>
                  <a:tailEnd type="none" w="med" len="med"/>
                  <a:extLst>
                    <a:ext uri="{C807C97D-BFC1-408E-A445-0C87EB9F89A2}">
                      <ask:lineSketchStyleProps xmlns:ask="http://schemas.microsoft.com/office/drawing/2018/sketchyshapes" xmlns:c16r2="http://schemas.microsoft.com/office/drawing/2015/06/chart" xmlns:r="http://schemas.openxmlformats.org/officeDocument/2006/relationships" xmlns="" sd="0"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/>
                        </a:custGeom>
                        <ask:type/>
                      </ask:lineSketchStyleProps>
                    </a:ext>
                  </a:extLst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>
                        <a:gd name="adj1" fmla="val 78638"/>
                        <a:gd name="adj2" fmla="val -164177"/>
                      </a:avLst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0916228413580767"/>
                      <c:h val="0.1209602903046967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0BCC-4485-BF2F-E5E5311A6585}"/>
                </c:ext>
              </c:extLst>
            </c:dLbl>
            <c:dLbl>
              <c:idx val="4"/>
              <c:layout>
                <c:manualLayout>
                  <c:x val="-0.26944308682628537"/>
                  <c:y val="0.29595665029596069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700" b="1" i="0" u="none" strike="noStrike" kern="1200" baseline="0">
                        <a:solidFill>
                          <a:schemeClr val="accent5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5692DB9D-90CD-4414-8101-E38D208148EB}" type="CATEGORYNAME">
                      <a:rPr lang="ru-RU" sz="700" b="1">
                        <a:solidFill>
                          <a:schemeClr val="accent5"/>
                        </a:solidFill>
                      </a:rPr>
                      <a:pPr>
                        <a:defRPr sz="700" b="1" i="0" u="none" strike="noStrike" kern="1200" baseline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[ИМЯ КАТЕГОРИИ]</a:t>
                    </a:fld>
                    <a:r>
                      <a:rPr lang="ru-RU" sz="700" b="1" baseline="0" dirty="0">
                        <a:solidFill>
                          <a:schemeClr val="accent5"/>
                        </a:solidFill>
                      </a:rPr>
                      <a:t>
</a:t>
                    </a:r>
                    <a:fld id="{97C57F95-0157-44B0-B570-3DE8885C0204}" type="PERCENTAGE">
                      <a:rPr lang="ru-RU" sz="700" b="1" baseline="0">
                        <a:solidFill>
                          <a:schemeClr val="accent5"/>
                        </a:solidFill>
                      </a:rPr>
                      <a:pPr>
                        <a:defRPr sz="700" b="1" i="0" u="none" strike="noStrike" kern="1200" baseline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[ПРОЦЕНТ]</a:t>
                    </a:fld>
                    <a:endParaRPr lang="ru-RU" sz="700" b="1" baseline="0" dirty="0">
                      <a:solidFill>
                        <a:schemeClr val="accent5"/>
                      </a:solidFill>
                    </a:endParaRPr>
                  </a:p>
                </c:rich>
              </c:tx>
              <c:spPr>
                <a:solidFill>
                  <a:sysClr val="window" lastClr="FFFFFF"/>
                </a:solidFill>
                <a:ln w="12700" cap="flat" cmpd="sng" algn="ctr">
                  <a:solidFill>
                    <a:srgbClr val="A59155"/>
                  </a:solidFill>
                  <a:prstDash val="solid"/>
                  <a:round/>
                  <a:headEnd type="none" w="med" len="med"/>
                  <a:tailEnd type="none" w="med" len="med"/>
                  <a:extLst>
                    <a:ext uri="{C807C97D-BFC1-408E-A445-0C87EB9F89A2}">
                      <ask:lineSketchStyleProps xmlns:ask="http://schemas.microsoft.com/office/drawing/2018/sketchyshapes" xmlns:c16r2="http://schemas.microsoft.com/office/drawing/2015/06/chart" xmlns:r="http://schemas.openxmlformats.org/officeDocument/2006/relationships" xmlns="" sd="0"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/>
                        </a:custGeom>
                        <ask:type/>
                      </ask:lineSketchStyleProps>
                    </a:ext>
                  </a:extLst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>
                        <a:gd name="adj1" fmla="val 120325"/>
                        <a:gd name="adj2" fmla="val -190871"/>
                      </a:avLst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0916228413580767"/>
                      <c:h val="0.1209602903046967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0BCC-4485-BF2F-E5E5311A6585}"/>
                </c:ext>
              </c:extLst>
            </c:dLbl>
            <c:dLbl>
              <c:idx val="5"/>
              <c:layout>
                <c:manualLayout>
                  <c:x val="-0.37076617771496712"/>
                  <c:y val="0.17819144765947439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700" b="1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B6943AA-AB0A-4800-B066-DDCEF7CBF41F}" type="CATEGORYNAME">
                      <a:rPr lang="ru-RU">
                        <a:solidFill>
                          <a:srgbClr val="006890"/>
                        </a:solidFill>
                      </a:rPr>
                      <a:pPr>
                        <a:defRPr sz="700" b="1" i="0" u="none" strike="noStrike" kern="1200" baseline="0">
                          <a:solidFill>
                            <a:schemeClr val="dk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[ИМЯ КАТЕГОРИИ]</a:t>
                    </a:fld>
                    <a:r>
                      <a:rPr lang="ru-RU" baseline="0" dirty="0">
                        <a:solidFill>
                          <a:srgbClr val="006890"/>
                        </a:solidFill>
                      </a:rPr>
                      <a:t>
</a:t>
                    </a:r>
                    <a:fld id="{85F3CCDF-A917-4BA3-A2CE-DD2CFCE5C3B2}" type="PERCENTAGE">
                      <a:rPr lang="ru-RU" baseline="0">
                        <a:solidFill>
                          <a:srgbClr val="006890"/>
                        </a:solidFill>
                      </a:rPr>
                      <a:pPr>
                        <a:defRPr sz="700" b="1" i="0" u="none" strike="noStrike" kern="1200" baseline="0">
                          <a:solidFill>
                            <a:schemeClr val="dk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[ПРОЦЕНТ]</a:t>
                    </a:fld>
                    <a:endParaRPr lang="ru-RU" baseline="0" dirty="0">
                      <a:solidFill>
                        <a:srgbClr val="006890"/>
                      </a:solidFill>
                    </a:endParaRPr>
                  </a:p>
                </c:rich>
              </c:tx>
              <c:spPr>
                <a:solidFill>
                  <a:sysClr val="window" lastClr="FFFFFF"/>
                </a:solidFill>
                <a:ln w="12700">
                  <a:solidFill>
                    <a:srgbClr val="006890"/>
                  </a:solidFill>
                  <a:prstDash val="solid"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0916228413580767"/>
                      <c:h val="0.1209602903046967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0BCC-4485-BF2F-E5E5311A6585}"/>
                </c:ext>
              </c:extLst>
            </c:dLbl>
            <c:dLbl>
              <c:idx val="6"/>
              <c:layout>
                <c:manualLayout>
                  <c:x val="-0.38385718027395144"/>
                  <c:y val="2.9984011961628709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700" b="1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79AD791-19D6-43F4-A34F-FA4EC9B05F02}" type="CATEGORYNAME">
                      <a:rPr lang="en-US" baseline="0">
                        <a:solidFill>
                          <a:schemeClr val="accent6"/>
                        </a:solidFill>
                      </a:rPr>
                      <a:pPr>
                        <a:defRPr sz="700" b="1" i="0" u="none" strike="noStrike" kern="1200" baseline="0">
                          <a:solidFill>
                            <a:schemeClr val="dk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[ИМЯ КАТЕГОРИИ]</a:t>
                    </a:fld>
                    <a:r>
                      <a:rPr lang="en-US" baseline="0" dirty="0">
                        <a:solidFill>
                          <a:schemeClr val="accent6"/>
                        </a:solidFill>
                      </a:rPr>
                      <a:t>
0,2%</a:t>
                    </a:r>
                  </a:p>
                </c:rich>
              </c:tx>
              <c:spPr>
                <a:solidFill>
                  <a:sysClr val="window" lastClr="FFFFFF"/>
                </a:solidFill>
                <a:ln w="12700">
                  <a:solidFill>
                    <a:srgbClr val="D67E29"/>
                  </a:solidFill>
                  <a:prstDash val="solid"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0916228413580767"/>
                      <c:h val="0.1209602903046967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0BCC-4485-BF2F-E5E5311A6585}"/>
                </c:ext>
              </c:extLst>
            </c:dLbl>
            <c:dLbl>
              <c:idx val="7"/>
              <c:layout>
                <c:manualLayout>
                  <c:x val="-0.35251212037335938"/>
                  <c:y val="-0.11885202524486059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700" b="1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B66CC265-E785-4D69-9BE8-46BEA02F1C98}" type="CATEGORYNAME">
                      <a:rPr lang="ru-RU">
                        <a:solidFill>
                          <a:schemeClr val="bg1">
                            <a:lumMod val="50000"/>
                          </a:schemeClr>
                        </a:solidFill>
                      </a:rPr>
                      <a:pPr>
                        <a:defRPr sz="700" b="1" i="0" u="none" strike="noStrike" kern="1200" baseline="0">
                          <a:solidFill>
                            <a:schemeClr val="dk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[ИМЯ КАТЕГОРИИ]</a:t>
                    </a:fld>
                    <a:r>
                      <a:rPr lang="ru-RU" baseline="0" dirty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t>
0.2%</a:t>
                    </a:r>
                  </a:p>
                </c:rich>
              </c:tx>
              <c:spPr>
                <a:solidFill>
                  <a:sysClr val="window" lastClr="FFFFFF"/>
                </a:solidFill>
                <a:ln w="12700">
                  <a:solidFill>
                    <a:srgbClr val="FFFFFF">
                      <a:lumMod val="65000"/>
                    </a:srgbClr>
                  </a:solidFill>
                  <a:prstDash val="solid"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7609421505926612"/>
                      <c:h val="0.1209602903046967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F-0BCC-4485-BF2F-E5E5311A6585}"/>
                </c:ext>
              </c:extLst>
            </c:dLbl>
            <c:dLbl>
              <c:idx val="8"/>
              <c:layout>
                <c:manualLayout>
                  <c:x val="-8.4778238012270399E-2"/>
                  <c:y val="-0.11964582714998516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700" b="1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D266D13-9AAC-4351-BCCF-A8CD6A1AC03D}" type="CATEGORYNAME">
                      <a:rPr lang="en-US" baseline="0" dirty="0">
                        <a:solidFill>
                          <a:srgbClr val="0070C0"/>
                        </a:solidFill>
                      </a:rPr>
                      <a:pPr>
                        <a:defRPr sz="700" b="1" i="0" u="none" strike="noStrike" kern="1200" baseline="0">
                          <a:solidFill>
                            <a:schemeClr val="dk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[ИМЯ КАТЕГОРИИ]</a:t>
                    </a:fld>
                    <a:r>
                      <a:rPr lang="en-US" baseline="0" dirty="0">
                        <a:solidFill>
                          <a:srgbClr val="0070C0"/>
                        </a:solidFill>
                      </a:rPr>
                      <a:t>
0,2%</a:t>
                    </a:r>
                  </a:p>
                </c:rich>
              </c:tx>
              <c:spPr>
                <a:solidFill>
                  <a:sysClr val="window" lastClr="FFFFFF"/>
                </a:solidFill>
                <a:ln w="12700">
                  <a:solidFill>
                    <a:srgbClr val="0070C0"/>
                  </a:solidFill>
                  <a:prstDash val="solid"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17569631867407845"/>
                      <c:h val="0.1209602903046967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1-0BCC-4485-BF2F-E5E5311A6585}"/>
                </c:ext>
              </c:extLst>
            </c:dLbl>
            <c:dLbl>
              <c:idx val="9"/>
              <c:layout>
                <c:manualLayout>
                  <c:x val="9.6102284075382904E-2"/>
                  <c:y val="-0.1220336728808149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700" b="1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908CFEA-7EDD-4854-8E89-D02F513ED03E}" type="CATEGORYNAME">
                      <a:rPr lang="ru-RU">
                        <a:solidFill>
                          <a:srgbClr val="34A244"/>
                        </a:solidFill>
                      </a:rPr>
                      <a:pPr>
                        <a:defRPr sz="700" b="1" i="0" u="none" strike="noStrike" kern="1200" baseline="0">
                          <a:solidFill>
                            <a:schemeClr val="dk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[ИМЯ КАТЕГОРИИ]</a:t>
                    </a:fld>
                    <a:r>
                      <a:rPr lang="ru-RU" baseline="0" dirty="0">
                        <a:solidFill>
                          <a:srgbClr val="34A244"/>
                        </a:solidFill>
                      </a:rPr>
                      <a:t>
0,1%</a:t>
                    </a:r>
                  </a:p>
                </c:rich>
              </c:tx>
              <c:spPr>
                <a:solidFill>
                  <a:sysClr val="window" lastClr="FFFFFF"/>
                </a:solidFill>
                <a:ln w="12700">
                  <a:solidFill>
                    <a:srgbClr val="34A244"/>
                  </a:solidFill>
                  <a:prstDash val="solid"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10039789638518767"/>
                      <c:h val="0.1209602903046967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3-0BCC-4485-BF2F-E5E5311A6585}"/>
                </c:ext>
              </c:extLst>
            </c:dLbl>
            <c:spPr>
              <a:solidFill>
                <a:sysClr val="window" lastClr="FFFFFF"/>
              </a:solidFill>
              <a:ln w="12700">
                <a:solidFill>
                  <a:sysClr val="windowText" lastClr="000000">
                    <a:lumMod val="25000"/>
                    <a:lumOff val="75000"/>
                  </a:sysClr>
                </a:solidFill>
                <a:prstDash val="solid"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7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'структура 2023'!$B$3:$B$12</c:f>
              <c:strCache>
                <c:ptCount val="10"/>
                <c:pt idx="0">
                  <c:v>Селитра аммиачная Б</c:v>
                </c:pt>
                <c:pt idx="1">
                  <c:v>NPK 10-26-26</c:v>
                </c:pt>
                <c:pt idx="2">
                  <c:v>Аммофос</c:v>
                </c:pt>
                <c:pt idx="3">
                  <c:v>Карбамид Б</c:v>
                </c:pt>
                <c:pt idx="4">
                  <c:v>Сульфоаммофос</c:v>
                </c:pt>
                <c:pt idx="5">
                  <c:v>КАС-32</c:v>
                </c:pt>
                <c:pt idx="6">
                  <c:v>NPK 15-15-15</c:v>
                </c:pt>
                <c:pt idx="7">
                  <c:v>Прочие минеральные удобрения</c:v>
                </c:pt>
                <c:pt idx="8">
                  <c:v>NPK 16-16-16</c:v>
                </c:pt>
                <c:pt idx="9">
                  <c:v>ЖКУ</c:v>
                </c:pt>
              </c:strCache>
            </c:strRef>
          </c:cat>
          <c:val>
            <c:numRef>
              <c:f>'структура 2023'!$C$3:$C$12</c:f>
              <c:numCache>
                <c:formatCode>_-* #\ ##0_-;\-* #\ ##0_-;_-* "-"??_-;_-@_-</c:formatCode>
                <c:ptCount val="10"/>
                <c:pt idx="0">
                  <c:v>50801</c:v>
                </c:pt>
                <c:pt idx="1">
                  <c:v>19251</c:v>
                </c:pt>
                <c:pt idx="2">
                  <c:v>15328</c:v>
                </c:pt>
                <c:pt idx="3">
                  <c:v>13758</c:v>
                </c:pt>
                <c:pt idx="4">
                  <c:v>13565</c:v>
                </c:pt>
                <c:pt idx="5">
                  <c:v>1650</c:v>
                </c:pt>
                <c:pt idx="6">
                  <c:v>235</c:v>
                </c:pt>
                <c:pt idx="7">
                  <c:v>209</c:v>
                </c:pt>
                <c:pt idx="8">
                  <c:v>180</c:v>
                </c:pt>
                <c:pt idx="9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4-0BCC-4485-BF2F-E5E5311A65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237365852206568"/>
          <c:y val="0.10294374990489481"/>
          <c:w val="0.81892058819152158"/>
          <c:h val="0.633806468021834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Лист1!$D$26</c:f>
              <c:strCache>
                <c:ptCount val="1"/>
                <c:pt idx="0">
                  <c:v>Цена в торговой политике  (с НДС и упаковкой 600 руб/т)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Лист1!$C$27:$C$30</c:f>
              <c:strCache>
                <c:ptCount val="4"/>
                <c:pt idx="0">
                  <c:v>Cелитра (Чепецкая)</c:v>
                </c:pt>
                <c:pt idx="1">
                  <c:v>Карбамид (Химзаводская)</c:v>
                </c:pt>
                <c:pt idx="2">
                  <c:v>Диаммофоска (Кошта)</c:v>
                </c:pt>
                <c:pt idx="3">
                  <c:v>Аммофос (Юльевка)</c:v>
                </c:pt>
              </c:strCache>
            </c:strRef>
          </c:cat>
          <c:val>
            <c:numRef>
              <c:f>Лист1!$D$27:$D$30</c:f>
              <c:numCache>
                <c:formatCode>_("₽"* #,##0.00_);_("₽"* \(#,##0.00\);_("₽"* "-"??_);_(@_)</c:formatCode>
                <c:ptCount val="4"/>
                <c:pt idx="0">
                  <c:v>18960</c:v>
                </c:pt>
                <c:pt idx="1">
                  <c:v>31660</c:v>
                </c:pt>
                <c:pt idx="2">
                  <c:v>41810</c:v>
                </c:pt>
                <c:pt idx="3">
                  <c:v>57560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A9D-442F-8197-9DAB8D43E3A9}"/>
            </c:ext>
          </c:extLst>
        </c:ser>
        <c:ser>
          <c:idx val="1"/>
          <c:order val="1"/>
          <c:tx>
            <c:strRef>
              <c:f>Лист1!$E$26</c:f>
              <c:strCache>
                <c:ptCount val="1"/>
                <c:pt idx="0">
                  <c:v>Мин. цена на бирже (вкл. НДС и упак.) </c:v>
                </c:pt>
              </c:strCache>
            </c:strRef>
          </c:tx>
          <c:spPr>
            <a:solidFill>
              <a:srgbClr val="D2C8AA"/>
            </a:solidFill>
            <a:ln>
              <a:noFill/>
            </a:ln>
            <a:effectLst/>
          </c:spPr>
          <c:invertIfNegative val="0"/>
          <c:cat>
            <c:strRef>
              <c:f>Лист1!$C$27:$C$30</c:f>
              <c:strCache>
                <c:ptCount val="4"/>
                <c:pt idx="0">
                  <c:v>Cелитра (Чепецкая)</c:v>
                </c:pt>
                <c:pt idx="1">
                  <c:v>Карбамид (Химзаводская)</c:v>
                </c:pt>
                <c:pt idx="2">
                  <c:v>Диаммофоска (Кошта)</c:v>
                </c:pt>
                <c:pt idx="3">
                  <c:v>Аммофос (Юльевка)</c:v>
                </c:pt>
              </c:strCache>
            </c:strRef>
          </c:cat>
          <c:val>
            <c:numRef>
              <c:f>Лист1!$E$27:$E$30</c:f>
              <c:numCache>
                <c:formatCode>_("₽"* #,##0.00_);_("₽"* \(#,##0.00\);_("₽"* "-"??_);_(@_)</c:formatCode>
                <c:ptCount val="4"/>
                <c:pt idx="0">
                  <c:v>16750</c:v>
                </c:pt>
                <c:pt idx="1">
                  <c:v>28800</c:v>
                </c:pt>
                <c:pt idx="2">
                  <c:v>34390</c:v>
                </c:pt>
                <c:pt idx="3">
                  <c:v>46450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A9D-442F-8197-9DAB8D43E3A9}"/>
            </c:ext>
          </c:extLst>
        </c:ser>
        <c:ser>
          <c:idx val="2"/>
          <c:order val="2"/>
          <c:tx>
            <c:strRef>
              <c:f>Лист1!$F$26</c:f>
              <c:strCache>
                <c:ptCount val="1"/>
                <c:pt idx="0">
                  <c:v>Макс. цена на бирже (вкл. НДС и упак.)</c:v>
                </c:pt>
              </c:strCache>
            </c:strRef>
          </c:tx>
          <c:spPr>
            <a:solidFill>
              <a:srgbClr val="7FD6F7"/>
            </a:solidFill>
            <a:ln>
              <a:noFill/>
            </a:ln>
            <a:effectLst/>
          </c:spPr>
          <c:invertIfNegative val="0"/>
          <c:cat>
            <c:strRef>
              <c:f>Лист1!$C$27:$C$30</c:f>
              <c:strCache>
                <c:ptCount val="4"/>
                <c:pt idx="0">
                  <c:v>Cелитра (Чепецкая)</c:v>
                </c:pt>
                <c:pt idx="1">
                  <c:v>Карбамид (Химзаводская)</c:v>
                </c:pt>
                <c:pt idx="2">
                  <c:v>Диаммофоска (Кошта)</c:v>
                </c:pt>
                <c:pt idx="3">
                  <c:v>Аммофос (Юльевка)</c:v>
                </c:pt>
              </c:strCache>
            </c:strRef>
          </c:cat>
          <c:val>
            <c:numRef>
              <c:f>Лист1!$F$27:$F$30</c:f>
              <c:numCache>
                <c:formatCode>_("₽"* #,##0.00_);_("₽"* \(#,##0.00\);_("₽"* "-"??_);_(@_)</c:formatCode>
                <c:ptCount val="4"/>
                <c:pt idx="0">
                  <c:v>17300</c:v>
                </c:pt>
                <c:pt idx="1">
                  <c:v>29000</c:v>
                </c:pt>
                <c:pt idx="2">
                  <c:v>34950</c:v>
                </c:pt>
                <c:pt idx="3">
                  <c:v>48000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A9D-442F-8197-9DAB8D43E3A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9743488"/>
        <c:axId val="86329600"/>
      </c:barChart>
      <c:catAx>
        <c:axId val="1597434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6329600"/>
        <c:crosses val="autoZero"/>
        <c:auto val="1"/>
        <c:lblAlgn val="ctr"/>
        <c:lblOffset val="100"/>
        <c:noMultiLvlLbl val="0"/>
      </c:catAx>
      <c:valAx>
        <c:axId val="86329600"/>
        <c:scaling>
          <c:orientation val="minMax"/>
          <c:max val="60000"/>
          <c:min val="1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&quot;₽&quot;* #,##0.00_);_(&quot;₽&quot;* \(#,##0.00\);_(&quot;₽&quot;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9743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0114370078740161"/>
          <c:y val="0.85176988024355627"/>
          <c:w val="0.55477490688821995"/>
          <c:h val="0.1482301197564437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28575"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Лист1!$I$16</c:f>
              <c:strCache>
                <c:ptCount val="1"/>
                <c:pt idx="0">
                  <c:v>Цена на бирже 01.04.2024</c:v>
                </c:pt>
              </c:strCache>
            </c:strRef>
          </c:tx>
          <c:spPr>
            <a:solidFill>
              <a:srgbClr val="7FD6F7"/>
            </a:solidFill>
            <a:ln>
              <a:noFill/>
            </a:ln>
            <a:effectLst/>
          </c:spPr>
          <c:invertIfNegative val="0"/>
          <c:cat>
            <c:strRef>
              <c:f>Лист1!$H$17:$H$21</c:f>
              <c:strCache>
                <c:ptCount val="5"/>
                <c:pt idx="0">
                  <c:v>Селитра (Чепецкая)</c:v>
                </c:pt>
                <c:pt idx="1">
                  <c:v>Карбамид (Химзаводская)</c:v>
                </c:pt>
                <c:pt idx="2">
                  <c:v>Диаммофоска (Воскресенск)</c:v>
                </c:pt>
                <c:pt idx="3">
                  <c:v>Диаммофоска (Кошта)</c:v>
                </c:pt>
                <c:pt idx="4">
                  <c:v>Аммофос (Юльевка)</c:v>
                </c:pt>
              </c:strCache>
            </c:strRef>
          </c:cat>
          <c:val>
            <c:numRef>
              <c:f>Лист1!$I$17:$I$21</c:f>
              <c:numCache>
                <c:formatCode>_("₽"* #,##0.00_);_("₽"* \(#,##0.00\);_("₽"* "-"??_);_(@_)</c:formatCode>
                <c:ptCount val="5"/>
                <c:pt idx="0">
                  <c:v>16750</c:v>
                </c:pt>
                <c:pt idx="1">
                  <c:v>29000</c:v>
                </c:pt>
                <c:pt idx="2">
                  <c:v>35000</c:v>
                </c:pt>
                <c:pt idx="3">
                  <c:v>34800</c:v>
                </c:pt>
                <c:pt idx="4">
                  <c:v>47880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D0A-4D09-97BA-9AADFDA862CA}"/>
            </c:ext>
          </c:extLst>
        </c:ser>
        <c:ser>
          <c:idx val="1"/>
          <c:order val="1"/>
          <c:tx>
            <c:strRef>
              <c:f>Лист1!$J$16</c:f>
              <c:strCache>
                <c:ptCount val="1"/>
                <c:pt idx="0">
                  <c:v>Цена с учетом транспортировки до ст. Богашево</c:v>
                </c:pt>
              </c:strCache>
            </c:strRef>
          </c:tx>
          <c:spPr>
            <a:solidFill>
              <a:srgbClr val="D2C8AA"/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22 530 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51FA-432B-9C4D-CB5BAB21D306}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34</a:t>
                    </a:r>
                    <a:r>
                      <a:rPr lang="en-US" baseline="0" smtClean="0"/>
                      <a:t> 990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51FA-432B-9C4D-CB5BAB21D306}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41 690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51FA-432B-9C4D-CB5BAB21D306}"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39 500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51FA-432B-9C4D-CB5BAB21D306}"/>
                </c:ext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mtClean="0"/>
                      <a:t>52 250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51FA-432B-9C4D-CB5BAB21D30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Лист1!$H$17:$H$21</c:f>
              <c:strCache>
                <c:ptCount val="5"/>
                <c:pt idx="0">
                  <c:v>Селитра (Чепецкая)</c:v>
                </c:pt>
                <c:pt idx="1">
                  <c:v>Карбамид (Химзаводская)</c:v>
                </c:pt>
                <c:pt idx="2">
                  <c:v>Диаммофоска (Воскресенск)</c:v>
                </c:pt>
                <c:pt idx="3">
                  <c:v>Диаммофоска (Кошта)</c:v>
                </c:pt>
                <c:pt idx="4">
                  <c:v>Аммофос (Юльевка)</c:v>
                </c:pt>
              </c:strCache>
            </c:strRef>
          </c:cat>
          <c:val>
            <c:numRef>
              <c:f>Лист1!$J$17:$J$21</c:f>
              <c:numCache>
                <c:formatCode>General</c:formatCode>
                <c:ptCount val="5"/>
                <c:pt idx="0">
                  <c:v>22526.09</c:v>
                </c:pt>
                <c:pt idx="1">
                  <c:v>34989.879999999997</c:v>
                </c:pt>
                <c:pt idx="2">
                  <c:v>41685.72</c:v>
                </c:pt>
                <c:pt idx="3">
                  <c:v>39498.32</c:v>
                </c:pt>
                <c:pt idx="4">
                  <c:v>52241.51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D0A-4D09-97BA-9AADFDA862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1263104"/>
        <c:axId val="86332480"/>
      </c:barChart>
      <c:catAx>
        <c:axId val="1612631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6332480"/>
        <c:crosses val="autoZero"/>
        <c:auto val="1"/>
        <c:lblAlgn val="ctr"/>
        <c:lblOffset val="100"/>
        <c:noMultiLvlLbl val="0"/>
      </c:catAx>
      <c:valAx>
        <c:axId val="863324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&quot;₽&quot;* #,##0.00_);_(&quot;₽&quot;* \(#,##0.00\);_(&quot;₽&quot;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12631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8410354201524673"/>
          <c:y val="0.94799191734535615"/>
          <c:w val="0.63179279150441081"/>
          <c:h val="5.200808265464367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B2EA0081-9C18-4B68-8967-B5CEA6F6DB9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8B19283A-78B1-446C-A7ED-C3E5CC04EB2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8AB2DB-D736-454A-8D5F-7B7E69DEE7D0}" type="datetimeFigureOut">
              <a:rPr lang="ru-RU" smtClean="0"/>
              <a:pPr/>
              <a:t>08.04.2024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3455EADE-F9C1-4848-9E2B-CA36AF35E6C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61D135DE-EF85-44B3-8C32-6C82598EA6B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39F4BB-6A0A-47C5-AD66-49A9BBC10ED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6583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08B6B-4F33-48BF-8AD0-200A6C2A1239}" type="datetimeFigureOut">
              <a:rPr lang="ru-RU" smtClean="0"/>
              <a:pPr/>
              <a:t>08.04.2024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DDD61C-9FD8-42CB-BB79-AED4210F61C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0248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10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046" algn="l" defTabSz="91410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108" algn="l" defTabSz="91410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158" algn="l" defTabSz="91410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214" algn="l" defTabSz="91410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259" algn="l" defTabSz="91410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305" algn="l" defTabSz="91410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360" algn="l" defTabSz="91410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411" algn="l" defTabSz="91410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D61C-9FD8-42CB-BB79-AED4210F61C6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77504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D61C-9FD8-42CB-BB79-AED4210F61C6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67975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DDD61C-9FD8-42CB-BB79-AED4210F61C6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49319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Рекорд по нефтепродуктов, запуск трех новых рынков за один</a:t>
            </a:r>
            <a:r>
              <a:rPr lang="ru-RU" baseline="0" dirty="0"/>
              <a:t> год. Более 6300 клиентов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DDD61C-9FD8-42CB-BB79-AED4210F61C6}" type="slidenum">
              <a:rPr lang="ru-RU" smtClean="0"/>
              <a:pPr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2081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DDD61C-9FD8-42CB-BB79-AED4210F61C6}" type="slidenum">
              <a:rPr lang="ru-RU" smtClean="0"/>
              <a:pPr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48789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DDD61C-9FD8-42CB-BB79-AED4210F61C6}" type="slidenum">
              <a:rPr lang="ru-RU" smtClean="0"/>
              <a:pPr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00032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DDD61C-9FD8-42CB-BB79-AED4210F61C6}" type="slidenum">
              <a:rPr lang="ru-RU" smtClean="0"/>
              <a:pPr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39909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DDD61C-9FD8-42CB-BB79-AED4210F61C6}" type="slidenum">
              <a:rPr lang="ru-RU" smtClean="0"/>
              <a:pPr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93343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DDD61C-9FD8-42CB-BB79-AED4210F61C6}" type="slidenum">
              <a:rPr lang="ru-RU" smtClean="0"/>
              <a:pPr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95572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DDD61C-9FD8-42CB-BB79-AED4210F61C6}" type="slidenum">
              <a:rPr lang="ru-RU" smtClean="0"/>
              <a:pPr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66317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DD61C-9FD8-42CB-BB79-AED4210F61C6}" type="slidenum">
              <a:rPr lang="ru-RU" smtClean="0"/>
              <a:pPr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9329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DDD61C-9FD8-42CB-BB79-AED4210F61C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54650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DDD61C-9FD8-42CB-BB79-AED4210F61C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19883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3604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1D765754-C8C1-48D2-ABB0-4E023A957F0B}"/>
              </a:ext>
            </a:extLst>
          </p:cNvPr>
          <p:cNvSpPr/>
          <p:nvPr userDrawn="1"/>
        </p:nvSpPr>
        <p:spPr>
          <a:xfrm>
            <a:off x="14" y="0"/>
            <a:ext cx="358763" cy="5143500"/>
          </a:xfrm>
          <a:prstGeom prst="rect">
            <a:avLst/>
          </a:prstGeom>
          <a:solidFill>
            <a:srgbClr val="00A0E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14" tIns="45707" rIns="91414" bIns="45707" rtlCol="0" anchor="ctr"/>
          <a:lstStyle/>
          <a:p>
            <a:pPr algn="ctr"/>
            <a:endParaRPr lang="ru-RU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22751D73-5A1D-4AC3-BFCE-6A8A43FC7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4793070"/>
            <a:ext cx="361284" cy="273844"/>
          </a:xfrm>
          <a:prstGeom prst="rect">
            <a:avLst/>
          </a:prstGeom>
        </p:spPr>
        <p:txBody>
          <a:bodyPr/>
          <a:lstStyle>
            <a:lvl1pPr algn="ctr">
              <a:defRPr sz="11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066355A-084C-D24E-9AD2-7E4FC41EA62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ED146C28-492C-42B7-A685-0DA2AAAAB2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0578" y="162915"/>
            <a:ext cx="210880" cy="42239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DFE2D601-35C0-4416-9BBE-0FA4BBC4A0F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429981" y="271667"/>
            <a:ext cx="1336317" cy="208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351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="" xmlns:a16="http://schemas.microsoft.com/office/drawing/2014/main" id="{8CD635FF-37F7-4C94-A1D4-A39345C9D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4793070"/>
            <a:ext cx="358836" cy="273844"/>
          </a:xfrm>
          <a:prstGeom prst="rect">
            <a:avLst/>
          </a:prstGeom>
        </p:spPr>
        <p:txBody>
          <a:bodyPr/>
          <a:lstStyle>
            <a:lvl1pPr algn="ctr">
              <a:defRPr sz="11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066355A-084C-D24E-9AD2-7E4FC41EA62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A6BCAAB1-07D8-4823-BA43-A04384B5A87A}"/>
              </a:ext>
            </a:extLst>
          </p:cNvPr>
          <p:cNvSpPr/>
          <p:nvPr userDrawn="1"/>
        </p:nvSpPr>
        <p:spPr>
          <a:xfrm>
            <a:off x="14" y="0"/>
            <a:ext cx="358763" cy="5143500"/>
          </a:xfrm>
          <a:prstGeom prst="rect">
            <a:avLst/>
          </a:prstGeom>
          <a:solidFill>
            <a:srgbClr val="00A0E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14" tIns="45707" rIns="91414" bIns="45707" rtlCol="0" anchor="ctr"/>
          <a:lstStyle/>
          <a:p>
            <a:pPr algn="ctr"/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8E0D4CF5-2800-4AD2-A609-6607545F84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0578" y="162915"/>
            <a:ext cx="210880" cy="42239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A5B41FE6-B3CF-4984-8AF3-AA64C896F05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429981" y="271667"/>
            <a:ext cx="1336317" cy="208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382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384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458" r:id="rId1"/>
    <p:sldLayoutId id="2147493456" r:id="rId2"/>
    <p:sldLayoutId id="2147493457" r:id="rId3"/>
  </p:sldLayoutIdLst>
  <p:hf hdr="0" ftr="0" dt="0"/>
  <p:txStyles>
    <p:titleStyle>
      <a:lvl1pPr algn="ctr" defTabSz="457046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785" indent="-342785" algn="l" defTabSz="457046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715" indent="-285659" algn="l" defTabSz="457046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630" indent="-228522" algn="l" defTabSz="457046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680" indent="-228522" algn="l" defTabSz="457046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736" indent="-228522" algn="l" defTabSz="457046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781" indent="-228522" algn="l" defTabSz="45704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838" indent="-228522" algn="l" defTabSz="45704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889" indent="-228522" algn="l" defTabSz="45704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939" indent="-228522" algn="l" defTabSz="45704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0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46" algn="l" defTabSz="4570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08" algn="l" defTabSz="4570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58" algn="l" defTabSz="4570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214" algn="l" defTabSz="4570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259" algn="l" defTabSz="4570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305" algn="l" defTabSz="4570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360" algn="l" defTabSz="4570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411" algn="l" defTabSz="4570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wmf"/><Relationship Id="rId11" Type="http://schemas.openxmlformats.org/officeDocument/2006/relationships/image" Target="../media/image16.wmf"/><Relationship Id="rId5" Type="http://schemas.openxmlformats.org/officeDocument/2006/relationships/image" Target="../media/image10.wmf"/><Relationship Id="rId10" Type="http://schemas.openxmlformats.org/officeDocument/2006/relationships/image" Target="../media/image15.wmf"/><Relationship Id="rId4" Type="http://schemas.openxmlformats.org/officeDocument/2006/relationships/image" Target="../media/image9.wmf"/><Relationship Id="rId9" Type="http://schemas.openxmlformats.org/officeDocument/2006/relationships/image" Target="../media/image1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9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openxmlformats.org/officeDocument/2006/relationships/hyperlink" Target="https://spimex.com/markets/agro/access/get-access/" TargetMode="External"/><Relationship Id="rId4" Type="http://schemas.openxmlformats.org/officeDocument/2006/relationships/image" Target="../media/image7.wmf"/><Relationship Id="rId9" Type="http://schemas.openxmlformats.org/officeDocument/2006/relationships/image" Target="../media/image33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5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hyperlink" Target="https://spimex.com/markets/otc-registration/access-to-registration/get-docs.php" TargetMode="External"/><Relationship Id="rId7" Type="http://schemas.openxmlformats.org/officeDocument/2006/relationships/image" Target="../media/image34.wmf"/><Relationship Id="rId12" Type="http://schemas.openxmlformats.org/officeDocument/2006/relationships/image" Target="../media/image3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spimex.com/participant/access/terminal/" TargetMode="External"/><Relationship Id="rId11" Type="http://schemas.microsoft.com/office/2007/relationships/hdphoto" Target="../media/hdphoto1.wdp"/><Relationship Id="rId5" Type="http://schemas.openxmlformats.org/officeDocument/2006/relationships/hyperlink" Target="https://spimex.com/participant/how_to/get-docs/" TargetMode="External"/><Relationship Id="rId10" Type="http://schemas.openxmlformats.org/officeDocument/2006/relationships/image" Target="../media/image38.png"/><Relationship Id="rId4" Type="http://schemas.openxmlformats.org/officeDocument/2006/relationships/hyperlink" Target="https://spimex.com/upload/iblock/984/q8oo2z3uaml974s42vq12ysr27iiqyle.pdf" TargetMode="External"/><Relationship Id="rId9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spimex.com/participant/intermediaries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5.wmf"/><Relationship Id="rId4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spimex.com/participant/tariff/trades/" TargetMode="External"/><Relationship Id="rId13" Type="http://schemas.openxmlformats.org/officeDocument/2006/relationships/hyperlink" Target="https://spimex.com/upload/iblock/922/cetl1avk82rag38za8h123nezybw2jpd.pdf" TargetMode="External"/><Relationship Id="rId3" Type="http://schemas.openxmlformats.org/officeDocument/2006/relationships/image" Target="../media/image41.jpeg"/><Relationship Id="rId7" Type="http://schemas.openxmlformats.org/officeDocument/2006/relationships/image" Target="../media/image43.wmf"/><Relationship Id="rId12" Type="http://schemas.openxmlformats.org/officeDocument/2006/relationships/image" Target="../media/image44.wmf"/><Relationship Id="rId2" Type="http://schemas.openxmlformats.org/officeDocument/2006/relationships/hyperlink" Target="https://www.youtube.com/watch?v=Esba5Ssj4RI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spimex.com/upload/iblock/823/823091f8c75a397e8f8d6ad8d512e090.pdf" TargetMode="External"/><Relationship Id="rId11" Type="http://schemas.openxmlformats.org/officeDocument/2006/relationships/hyperlink" Target="https://www.youtube.com/channel/UCrwYxnjPdm1IjlQ6H_0olKQ/featured" TargetMode="External"/><Relationship Id="rId5" Type="http://schemas.openxmlformats.org/officeDocument/2006/relationships/image" Target="../media/image42.jpeg"/><Relationship Id="rId10" Type="http://schemas.openxmlformats.org/officeDocument/2006/relationships/hyperlink" Target="https://spimex.com/press_centre/presentations/" TargetMode="External"/><Relationship Id="rId4" Type="http://schemas.openxmlformats.org/officeDocument/2006/relationships/hyperlink" Target="https://www.youtube.com/watch?v=5t_CDOqAIhQ&amp;t=10s" TargetMode="External"/><Relationship Id="rId9" Type="http://schemas.openxmlformats.org/officeDocument/2006/relationships/hyperlink" Target="https://spimex.com/participant/training-seminars/training-video/" TargetMode="External"/><Relationship Id="rId14" Type="http://schemas.openxmlformats.org/officeDocument/2006/relationships/image" Target="../media/image45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="" xmlns:a16="http://schemas.microsoft.com/office/drawing/2014/main" id="{4395EF05-CD96-4D4A-AC48-4BC15C627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12" name="Название 1">
            <a:extLst>
              <a:ext uri="{FF2B5EF4-FFF2-40B4-BE49-F238E27FC236}">
                <a16:creationId xmlns="" xmlns:a16="http://schemas.microsoft.com/office/drawing/2014/main" id="{02552ADE-6DB0-48A0-AA72-7B866B553881}"/>
              </a:ext>
            </a:extLst>
          </p:cNvPr>
          <p:cNvSpPr txBox="1">
            <a:spLocks/>
          </p:cNvSpPr>
          <p:nvPr/>
        </p:nvSpPr>
        <p:spPr>
          <a:xfrm>
            <a:off x="904720" y="0"/>
            <a:ext cx="6762554" cy="742293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Государственная политика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по развитию биржевой торговли</a:t>
            </a:r>
          </a:p>
        </p:txBody>
      </p:sp>
      <p:cxnSp>
        <p:nvCxnSpPr>
          <p:cNvPr id="13" name="Прямая соединительная линия 12">
            <a:extLst>
              <a:ext uri="{FF2B5EF4-FFF2-40B4-BE49-F238E27FC236}">
                <a16:creationId xmlns="" xmlns:a16="http://schemas.microsoft.com/office/drawing/2014/main" id="{1757B363-F3FA-42D7-9096-8B9AA23D4435}"/>
              </a:ext>
            </a:extLst>
          </p:cNvPr>
          <p:cNvCxnSpPr>
            <a:cxnSpLocks/>
          </p:cNvCxnSpPr>
          <p:nvPr/>
        </p:nvCxnSpPr>
        <p:spPr>
          <a:xfrm>
            <a:off x="1007008" y="571487"/>
            <a:ext cx="6100235" cy="0"/>
          </a:xfrm>
          <a:prstGeom prst="line">
            <a:avLst/>
          </a:prstGeom>
          <a:ln w="6350">
            <a:solidFill>
              <a:srgbClr val="00A0E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A344F110-7965-4A65-9CA5-9A35161A13D8}"/>
              </a:ext>
            </a:extLst>
          </p:cNvPr>
          <p:cNvSpPr/>
          <p:nvPr/>
        </p:nvSpPr>
        <p:spPr>
          <a:xfrm>
            <a:off x="895545" y="840884"/>
            <a:ext cx="3703979" cy="3908736"/>
          </a:xfrm>
          <a:prstGeom prst="rect">
            <a:avLst/>
          </a:prstGeom>
        </p:spPr>
        <p:txBody>
          <a:bodyPr wrap="square" lIns="91414" tIns="45707" rIns="91414" bIns="45707">
            <a:spAutoFit/>
          </a:bodyPr>
          <a:lstStyle/>
          <a:p>
            <a:pPr marL="180000" indent="-180000">
              <a:spcAft>
                <a:spcPts val="1200"/>
              </a:spcAft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ru-RU" sz="1200" b="1" dirty="0">
                <a:solidFill>
                  <a:schemeClr val="accent1"/>
                </a:solidFill>
              </a:rPr>
              <a:t>Указ Президента № 618 от 21.12.2017 г.</a:t>
            </a:r>
            <a:br>
              <a:rPr lang="ru-RU" sz="1200" b="1" dirty="0">
                <a:solidFill>
                  <a:schemeClr val="accent1"/>
                </a:solidFill>
              </a:rPr>
            </a:br>
            <a:r>
              <a:rPr lang="ru-RU" sz="1200" b="1" dirty="0">
                <a:solidFill>
                  <a:schemeClr val="accent1"/>
                </a:solidFill>
              </a:rPr>
              <a:t>«Об основных направлениях государственной политики по развитию конкуренции». </a:t>
            </a:r>
            <a:r>
              <a:rPr lang="ru-RU" sz="1200" dirty="0"/>
              <a:t>Развитие биржевой торговли определено в качестве одного</a:t>
            </a:r>
            <a:br>
              <a:rPr lang="ru-RU" sz="1200" dirty="0"/>
            </a:br>
            <a:r>
              <a:rPr lang="ru-RU" sz="1200" dirty="0"/>
              <a:t>из «основополагающих принципов государственной политики по развитию конкуренции». </a:t>
            </a:r>
          </a:p>
          <a:p>
            <a:pPr marL="180000" indent="-180000">
              <a:spcAft>
                <a:spcPts val="1200"/>
              </a:spcAft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ru-RU" sz="1200" b="1" dirty="0">
                <a:solidFill>
                  <a:schemeClr val="accent1"/>
                </a:solidFill>
              </a:rPr>
              <a:t>Распоряжение Правительства России</a:t>
            </a:r>
            <a:br>
              <a:rPr lang="ru-RU" sz="1200" b="1" dirty="0">
                <a:solidFill>
                  <a:schemeClr val="accent1"/>
                </a:solidFill>
              </a:rPr>
            </a:br>
            <a:r>
              <a:rPr lang="ru-RU" sz="1200" b="1" dirty="0">
                <a:solidFill>
                  <a:schemeClr val="accent1"/>
                </a:solidFill>
              </a:rPr>
              <a:t>от 02.09.2021 № 2424-р (ред. от 13.07.2022) </a:t>
            </a:r>
            <a:r>
              <a:rPr lang="ru-RU" sz="1200" dirty="0"/>
              <a:t>«Об утверждении Национального плана ("дорожной карты") развития конкуренции</a:t>
            </a:r>
            <a:br>
              <a:rPr lang="ru-RU" sz="1200" dirty="0"/>
            </a:br>
            <a:r>
              <a:rPr lang="ru-RU" sz="1200" dirty="0"/>
              <a:t>в Российской Федерации на 2021-2025 годы».</a:t>
            </a:r>
          </a:p>
          <a:p>
            <a:pPr marL="180000" indent="-180000">
              <a:spcAft>
                <a:spcPts val="1200"/>
              </a:spcAft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ru-RU" sz="1200" b="1" dirty="0">
                <a:solidFill>
                  <a:schemeClr val="accent1"/>
                </a:solidFill>
              </a:rPr>
              <a:t>Распоряжение Правительства России от 23.12.2022 № 4140-р </a:t>
            </a:r>
            <a:r>
              <a:rPr lang="ru-RU" sz="1200" dirty="0"/>
              <a:t>«Об утверждении Плана мероприятий (дорожной карты) развития организованной (биржевой) торговли</a:t>
            </a:r>
            <a:br>
              <a:rPr lang="ru-RU" sz="1200" dirty="0"/>
            </a:br>
            <a:r>
              <a:rPr lang="ru-RU" sz="1200" dirty="0"/>
              <a:t>на отдельных товарных рынках</a:t>
            </a:r>
            <a:br>
              <a:rPr lang="ru-RU" sz="1200" dirty="0"/>
            </a:br>
            <a:r>
              <a:rPr lang="ru-RU" sz="1200" dirty="0"/>
              <a:t>на 2023-2025 годы».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466" r="1474" b="1811"/>
          <a:stretch/>
        </p:blipFill>
        <p:spPr>
          <a:xfrm>
            <a:off x="6973241" y="913551"/>
            <a:ext cx="1800000" cy="2460735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/>
          <a:srcRect l="1124" t="685" r="1817" b="1029"/>
          <a:stretch/>
        </p:blipFill>
        <p:spPr>
          <a:xfrm>
            <a:off x="5923695" y="1602898"/>
            <a:ext cx="1800000" cy="2548002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/>
          <a:srcRect l="1027" r="1244" b="1053"/>
          <a:stretch/>
        </p:blipFill>
        <p:spPr>
          <a:xfrm>
            <a:off x="4874150" y="2379511"/>
            <a:ext cx="1800000" cy="2456374"/>
          </a:xfrm>
          <a:prstGeom prst="rect">
            <a:avLst/>
          </a:prstGeom>
          <a:ln w="63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365883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="" xmlns:a16="http://schemas.microsoft.com/office/drawing/2014/main" id="{4395EF05-CD96-4D4A-AC48-4BC15C627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A344F110-7965-4A65-9CA5-9A35161A13D8}"/>
              </a:ext>
            </a:extLst>
          </p:cNvPr>
          <p:cNvSpPr/>
          <p:nvPr/>
        </p:nvSpPr>
        <p:spPr>
          <a:xfrm>
            <a:off x="895545" y="840884"/>
            <a:ext cx="4863034" cy="2308298"/>
          </a:xfrm>
          <a:prstGeom prst="rect">
            <a:avLst/>
          </a:prstGeom>
        </p:spPr>
        <p:txBody>
          <a:bodyPr wrap="square" lIns="91414" tIns="45707" rIns="91414" bIns="45707">
            <a:spAutoFit/>
          </a:bodyPr>
          <a:lstStyle/>
          <a:p>
            <a:pPr marL="180000" indent="-180000">
              <a:spcAft>
                <a:spcPts val="1200"/>
              </a:spcAft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ru-RU" sz="1200" b="1" dirty="0">
                <a:solidFill>
                  <a:schemeClr val="accent1"/>
                </a:solidFill>
              </a:rPr>
              <a:t>Совместный приказ ФАС и Минпромторга России</a:t>
            </a:r>
            <a:br>
              <a:rPr lang="ru-RU" sz="1200" b="1" dirty="0">
                <a:solidFill>
                  <a:schemeClr val="accent1"/>
                </a:solidFill>
              </a:rPr>
            </a:br>
            <a:r>
              <a:rPr lang="ru-RU" sz="1200" b="1" dirty="0">
                <a:solidFill>
                  <a:schemeClr val="accent1"/>
                </a:solidFill>
              </a:rPr>
              <a:t>«Об утверждении минимальной величины продаваемых на бирже минеральных удобрений и требований</a:t>
            </a:r>
            <a:br>
              <a:rPr lang="ru-RU" sz="1200" b="1" dirty="0">
                <a:solidFill>
                  <a:schemeClr val="accent1"/>
                </a:solidFill>
              </a:rPr>
            </a:br>
            <a:r>
              <a:rPr lang="ru-RU" sz="1200" b="1" dirty="0">
                <a:solidFill>
                  <a:schemeClr val="accent1"/>
                </a:solidFill>
              </a:rPr>
              <a:t>к биржевым торгам, в ходе которых заключаются сделки</a:t>
            </a:r>
            <a:br>
              <a:rPr lang="ru-RU" sz="1200" b="1" dirty="0">
                <a:solidFill>
                  <a:schemeClr val="accent1"/>
                </a:solidFill>
              </a:rPr>
            </a:br>
            <a:r>
              <a:rPr lang="ru-RU" sz="1200" b="1" dirty="0">
                <a:solidFill>
                  <a:schemeClr val="accent1"/>
                </a:solidFill>
              </a:rPr>
              <a:t>с минеральными удобрениями хозяйствующими субъектами, занимающими доминирующее положение</a:t>
            </a:r>
            <a:br>
              <a:rPr lang="ru-RU" sz="1200" b="1" dirty="0">
                <a:solidFill>
                  <a:schemeClr val="accent1"/>
                </a:solidFill>
              </a:rPr>
            </a:br>
            <a:r>
              <a:rPr lang="ru-RU" sz="1200" b="1" dirty="0">
                <a:solidFill>
                  <a:schemeClr val="accent1"/>
                </a:solidFill>
              </a:rPr>
              <a:t>на соответствующих товарных рынках»</a:t>
            </a:r>
            <a:br>
              <a:rPr lang="ru-RU" sz="1200" b="1" dirty="0">
                <a:solidFill>
                  <a:schemeClr val="accent1"/>
                </a:solidFill>
              </a:rPr>
            </a:br>
            <a:r>
              <a:rPr lang="ru-RU" sz="1200" b="1" dirty="0">
                <a:solidFill>
                  <a:schemeClr val="accent1"/>
                </a:solidFill>
              </a:rPr>
              <a:t/>
            </a:r>
            <a:br>
              <a:rPr lang="ru-RU" sz="1200" b="1" dirty="0">
                <a:solidFill>
                  <a:schemeClr val="accent1"/>
                </a:solidFill>
              </a:rPr>
            </a:br>
            <a:r>
              <a:rPr lang="ru-RU" sz="1200" dirty="0"/>
              <a:t>Совместный приказ устанавливает для доминирующих компаний минимальные объемы биржевых продаж в размере 10% от среднего объема поставок на внутренний рынок</a:t>
            </a:r>
            <a:br>
              <a:rPr lang="ru-RU" sz="1200" dirty="0"/>
            </a:br>
            <a:r>
              <a:rPr lang="ru-RU" sz="1200" dirty="0"/>
              <a:t>за предыдущие три года по месяцам.</a:t>
            </a:r>
          </a:p>
        </p:txBody>
      </p:sp>
      <p:sp>
        <p:nvSpPr>
          <p:cNvPr id="6" name="Название 1">
            <a:extLst>
              <a:ext uri="{FF2B5EF4-FFF2-40B4-BE49-F238E27FC236}">
                <a16:creationId xmlns="" xmlns:a16="http://schemas.microsoft.com/office/drawing/2014/main" id="{C82FA93A-E5E2-CC02-C55E-73FDA09D4AD3}"/>
              </a:ext>
            </a:extLst>
          </p:cNvPr>
          <p:cNvSpPr txBox="1">
            <a:spLocks/>
          </p:cNvSpPr>
          <p:nvPr/>
        </p:nvSpPr>
        <p:spPr>
          <a:xfrm>
            <a:off x="904720" y="0"/>
            <a:ext cx="6762554" cy="742293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Государственная политика и нормативно-правовые</a:t>
            </a:r>
            <a:b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акты по развитию биржевой торговли</a:t>
            </a:r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="" xmlns:a16="http://schemas.microsoft.com/office/drawing/2014/main" id="{46F2F2A5-2E1C-52F0-1190-9137D038D018}"/>
              </a:ext>
            </a:extLst>
          </p:cNvPr>
          <p:cNvCxnSpPr>
            <a:cxnSpLocks/>
          </p:cNvCxnSpPr>
          <p:nvPr/>
        </p:nvCxnSpPr>
        <p:spPr>
          <a:xfrm>
            <a:off x="1007009" y="733119"/>
            <a:ext cx="5262289" cy="0"/>
          </a:xfrm>
          <a:prstGeom prst="line">
            <a:avLst/>
          </a:prstGeom>
          <a:ln w="6350">
            <a:solidFill>
              <a:srgbClr val="00A0E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/>
          <a:srcRect l="2999" t="2366" r="2864" b="1834"/>
          <a:stretch/>
        </p:blipFill>
        <p:spPr>
          <a:xfrm>
            <a:off x="6018877" y="913552"/>
            <a:ext cx="2754364" cy="3922334"/>
          </a:xfrm>
          <a:prstGeom prst="rect">
            <a:avLst/>
          </a:prstGeom>
          <a:ln w="63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326242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="" xmlns:a16="http://schemas.microsoft.com/office/drawing/2014/main" id="{760121F6-5AEB-4BD3-AE62-3D794A90B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13" name="Название 1">
            <a:extLst>
              <a:ext uri="{FF2B5EF4-FFF2-40B4-BE49-F238E27FC236}">
                <a16:creationId xmlns="" xmlns:a16="http://schemas.microsoft.com/office/drawing/2014/main" id="{E2CE99F9-A325-4ECE-AE2F-241380F513BB}"/>
              </a:ext>
            </a:extLst>
          </p:cNvPr>
          <p:cNvSpPr txBox="1">
            <a:spLocks/>
          </p:cNvSpPr>
          <p:nvPr/>
        </p:nvSpPr>
        <p:spPr>
          <a:xfrm>
            <a:off x="915568" y="12614"/>
            <a:ext cx="7245741" cy="742293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Распоряжение Правительства России от 23.12.2022 № 4140-р 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Прямая соединительная линия 13">
            <a:extLst>
              <a:ext uri="{FF2B5EF4-FFF2-40B4-BE49-F238E27FC236}">
                <a16:creationId xmlns="" xmlns:a16="http://schemas.microsoft.com/office/drawing/2014/main" id="{1C5F92DF-606A-48ED-8845-21C4EAD9439A}"/>
              </a:ext>
            </a:extLst>
          </p:cNvPr>
          <p:cNvCxnSpPr>
            <a:cxnSpLocks/>
          </p:cNvCxnSpPr>
          <p:nvPr/>
        </p:nvCxnSpPr>
        <p:spPr>
          <a:xfrm>
            <a:off x="1007008" y="568739"/>
            <a:ext cx="6158393" cy="0"/>
          </a:xfrm>
          <a:prstGeom prst="line">
            <a:avLst/>
          </a:prstGeom>
          <a:ln w="6350">
            <a:solidFill>
              <a:srgbClr val="00A0E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1007007" y="840884"/>
            <a:ext cx="7781219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/>
              <a:t>ПЛАН МЕРОПРИЯТИЙ ("ДОРОЖНАЯ КАРТА")</a:t>
            </a:r>
            <a:br>
              <a:rPr lang="ru-RU" sz="1400" b="1" dirty="0"/>
            </a:br>
            <a:r>
              <a:rPr lang="ru-RU" sz="1200" b="1" dirty="0"/>
              <a:t>развития организованной (биржевой) торговли на отдельных товарных рынках на 2023-2025 годы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/>
          </p:nvPr>
        </p:nvGraphicFramePr>
        <p:xfrm>
          <a:off x="1007007" y="1437734"/>
          <a:ext cx="7777127" cy="36576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367791">
                  <a:extLst>
                    <a:ext uri="{9D8B030D-6E8A-4147-A177-3AD203B41FA5}">
                      <a16:colId xmlns="" xmlns:a16="http://schemas.microsoft.com/office/drawing/2014/main" val="3327174363"/>
                    </a:ext>
                  </a:extLst>
                </a:gridCol>
                <a:gridCol w="2259269">
                  <a:extLst>
                    <a:ext uri="{9D8B030D-6E8A-4147-A177-3AD203B41FA5}">
                      <a16:colId xmlns="" xmlns:a16="http://schemas.microsoft.com/office/drawing/2014/main" val="1362357572"/>
                    </a:ext>
                  </a:extLst>
                </a:gridCol>
                <a:gridCol w="1263591">
                  <a:extLst>
                    <a:ext uri="{9D8B030D-6E8A-4147-A177-3AD203B41FA5}">
                      <a16:colId xmlns="" xmlns:a16="http://schemas.microsoft.com/office/drawing/2014/main" val="886147169"/>
                    </a:ext>
                  </a:extLst>
                </a:gridCol>
                <a:gridCol w="1520559">
                  <a:extLst>
                    <a:ext uri="{9D8B030D-6E8A-4147-A177-3AD203B41FA5}">
                      <a16:colId xmlns="" xmlns:a16="http://schemas.microsoft.com/office/drawing/2014/main" val="3879690874"/>
                    </a:ext>
                  </a:extLst>
                </a:gridCol>
                <a:gridCol w="883788">
                  <a:extLst>
                    <a:ext uri="{9D8B030D-6E8A-4147-A177-3AD203B41FA5}">
                      <a16:colId xmlns="" xmlns:a16="http://schemas.microsoft.com/office/drawing/2014/main" val="1467490050"/>
                    </a:ext>
                  </a:extLst>
                </a:gridCol>
                <a:gridCol w="1482129">
                  <a:extLst>
                    <a:ext uri="{9D8B030D-6E8A-4147-A177-3AD203B41FA5}">
                      <a16:colId xmlns="" xmlns:a16="http://schemas.microsoft.com/office/drawing/2014/main" val="369318489"/>
                    </a:ext>
                  </a:extLst>
                </a:gridCol>
              </a:tblGrid>
              <a:tr h="33525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Наименование мероприятия</a:t>
                      </a:r>
                      <a:endParaRPr lang="ru-RU" sz="800" b="1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Вид документа</a:t>
                      </a:r>
                      <a:endParaRPr lang="ru-RU" sz="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Ожидаемый результат</a:t>
                      </a:r>
                      <a:endParaRPr lang="ru-RU" sz="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Срок исполнения</a:t>
                      </a:r>
                      <a:endParaRPr lang="ru-RU" sz="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Исполнитель (соисполнители)</a:t>
                      </a:r>
                      <a:endParaRPr lang="ru-RU" sz="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51887031"/>
                  </a:ext>
                </a:extLst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/>
          </p:nvPr>
        </p:nvGraphicFramePr>
        <p:xfrm>
          <a:off x="1002889" y="2136081"/>
          <a:ext cx="7781221" cy="274320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56343">
                  <a:extLst>
                    <a:ext uri="{9D8B030D-6E8A-4147-A177-3AD203B41FA5}">
                      <a16:colId xmlns="" xmlns:a16="http://schemas.microsoft.com/office/drawing/2014/main" val="258954003"/>
                    </a:ext>
                  </a:extLst>
                </a:gridCol>
                <a:gridCol w="2372100">
                  <a:extLst>
                    <a:ext uri="{9D8B030D-6E8A-4147-A177-3AD203B41FA5}">
                      <a16:colId xmlns="" xmlns:a16="http://schemas.microsoft.com/office/drawing/2014/main" val="2731871332"/>
                    </a:ext>
                  </a:extLst>
                </a:gridCol>
                <a:gridCol w="1264256">
                  <a:extLst>
                    <a:ext uri="{9D8B030D-6E8A-4147-A177-3AD203B41FA5}">
                      <a16:colId xmlns="" xmlns:a16="http://schemas.microsoft.com/office/drawing/2014/main" val="2701199466"/>
                    </a:ext>
                  </a:extLst>
                </a:gridCol>
                <a:gridCol w="1521358">
                  <a:extLst>
                    <a:ext uri="{9D8B030D-6E8A-4147-A177-3AD203B41FA5}">
                      <a16:colId xmlns="" xmlns:a16="http://schemas.microsoft.com/office/drawing/2014/main" val="1780702022"/>
                    </a:ext>
                  </a:extLst>
                </a:gridCol>
                <a:gridCol w="884254">
                  <a:extLst>
                    <a:ext uri="{9D8B030D-6E8A-4147-A177-3AD203B41FA5}">
                      <a16:colId xmlns="" xmlns:a16="http://schemas.microsoft.com/office/drawing/2014/main" val="39428073"/>
                    </a:ext>
                  </a:extLst>
                </a:gridCol>
                <a:gridCol w="1482910">
                  <a:extLst>
                    <a:ext uri="{9D8B030D-6E8A-4147-A177-3AD203B41FA5}">
                      <a16:colId xmlns="" xmlns:a16="http://schemas.microsoft.com/office/drawing/2014/main" val="1751498687"/>
                    </a:ext>
                  </a:extLst>
                </a:gridCol>
              </a:tblGrid>
              <a:tr h="646261">
                <a:tc>
                  <a:txBody>
                    <a:bodyPr/>
                    <a:lstStyle/>
                    <a:p>
                      <a:pPr algn="ctr" fontAlgn="t"/>
                      <a:r>
                        <a:rPr lang="ru-RU" sz="750" b="0" dirty="0">
                          <a:effectLst/>
                        </a:rPr>
                        <a:t>8.</a:t>
                      </a:r>
                    </a:p>
                  </a:txBody>
                  <a:tcPr marL="38100" marR="38100" marT="57150" marB="57150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50" b="0" dirty="0">
                          <a:effectLst/>
                        </a:rPr>
                        <a:t>Определение перечня ключевых товаров,</a:t>
                      </a:r>
                      <a:br>
                        <a:rPr lang="ru-RU" sz="750" b="0" dirty="0">
                          <a:effectLst/>
                        </a:rPr>
                      </a:br>
                      <a:r>
                        <a:rPr lang="ru-RU" sz="750" b="0" dirty="0">
                          <a:effectLst/>
                        </a:rPr>
                        <a:t>в отношении которых критически важно формирование национальных ценовых индикаторов (на основании биржевых</a:t>
                      </a:r>
                      <a:br>
                        <a:rPr lang="ru-RU" sz="750" b="0" dirty="0">
                          <a:effectLst/>
                        </a:rPr>
                      </a:br>
                      <a:r>
                        <a:rPr lang="ru-RU" sz="750" b="0" dirty="0">
                          <a:effectLst/>
                        </a:rPr>
                        <a:t>и внебиржевых ценовых индексов) для обеспечения экономической безопасности страны</a:t>
                      </a:r>
                    </a:p>
                  </a:txBody>
                  <a:tcPr marL="38100" marR="38100" marT="57150" marB="5715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50" b="0" dirty="0">
                          <a:effectLst/>
                        </a:rPr>
                        <a:t>доклад в Правительство Российской Федерации, при необходимости</a:t>
                      </a:r>
                      <a:br>
                        <a:rPr lang="ru-RU" sz="750" b="0" dirty="0">
                          <a:effectLst/>
                        </a:rPr>
                      </a:br>
                      <a:r>
                        <a:rPr lang="ru-RU" sz="750" b="0" dirty="0">
                          <a:effectLst/>
                        </a:rPr>
                        <a:t>с приложением проектов нормативных правовых актов</a:t>
                      </a:r>
                    </a:p>
                  </a:txBody>
                  <a:tcPr marL="38100" marR="38100" marT="57150" marB="5715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50" b="0" dirty="0">
                          <a:effectLst/>
                        </a:rPr>
                        <a:t>развитие рыночных механизмов ценообразования на ключевые группы товаров; повышение качества информации, используемой при расчете рыночных индикаторов</a:t>
                      </a:r>
                    </a:p>
                  </a:txBody>
                  <a:tcPr marL="38100" marR="38100" marT="57150" marB="5715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750" b="0" dirty="0">
                          <a:effectLst/>
                        </a:rPr>
                        <a:t>I </a:t>
                      </a:r>
                      <a:r>
                        <a:rPr lang="ru-RU" sz="750" b="0" dirty="0">
                          <a:effectLst/>
                        </a:rPr>
                        <a:t>квартал</a:t>
                      </a:r>
                    </a:p>
                    <a:p>
                      <a:pPr algn="ctr" fontAlgn="t"/>
                      <a:r>
                        <a:rPr lang="ru-RU" sz="750" b="0" dirty="0">
                          <a:effectLst/>
                        </a:rPr>
                        <a:t>2023 г.</a:t>
                      </a:r>
                    </a:p>
                  </a:txBody>
                  <a:tcPr marL="38100" marR="38100" marT="57150" marB="5715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50" b="0" dirty="0">
                          <a:effectLst/>
                        </a:rPr>
                        <a:t>ФАС России, Минэкономразвития России, Минфин России, Минсельхоз России, ФНС России,</a:t>
                      </a:r>
                    </a:p>
                    <a:p>
                      <a:pPr algn="l" fontAlgn="t"/>
                      <a:r>
                        <a:rPr lang="ru-RU" sz="750" b="0" dirty="0">
                          <a:effectLst/>
                        </a:rPr>
                        <a:t>ФТС России с участием Банка России, </a:t>
                      </a:r>
                      <a:r>
                        <a:rPr lang="ru-RU" sz="750" b="1" dirty="0">
                          <a:effectLst/>
                        </a:rPr>
                        <a:t>акционерного общества «</a:t>
                      </a:r>
                      <a:r>
                        <a:rPr lang="ru-RU" sz="750" b="1" dirty="0" err="1">
                          <a:effectLst/>
                        </a:rPr>
                        <a:t>СПбМТСБ</a:t>
                      </a:r>
                      <a:r>
                        <a:rPr lang="ru-RU" sz="750" b="1" dirty="0">
                          <a:effectLst/>
                        </a:rPr>
                        <a:t>» </a:t>
                      </a:r>
                      <a:r>
                        <a:rPr lang="ru-RU" sz="750" b="0" dirty="0">
                          <a:effectLst/>
                        </a:rPr>
                        <a:t>и иных организаций</a:t>
                      </a:r>
                    </a:p>
                  </a:txBody>
                  <a:tcPr marL="38100" marR="38100" marT="57150" marB="5715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899432243"/>
                  </a:ext>
                </a:extLst>
              </a:tr>
              <a:tr h="574454">
                <a:tc>
                  <a:txBody>
                    <a:bodyPr/>
                    <a:lstStyle/>
                    <a:p>
                      <a:pPr algn="ctr" fontAlgn="t"/>
                      <a:r>
                        <a:rPr lang="ru-RU" sz="750" b="0">
                          <a:effectLst/>
                        </a:rPr>
                        <a:t>9.</a:t>
                      </a:r>
                    </a:p>
                  </a:txBody>
                  <a:tcPr marL="38100" marR="38100" marT="57150" marB="57150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50" b="0" dirty="0">
                          <a:effectLst/>
                        </a:rPr>
                        <a:t>Формирование системы национальных рыночных индикаторов цен на ключевые группы товаров</a:t>
                      </a:r>
                    </a:p>
                  </a:txBody>
                  <a:tcPr marL="38100" marR="38100" marT="57150" marB="5715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50" b="0" dirty="0">
                          <a:effectLst/>
                        </a:rPr>
                        <a:t>доклад в Правительство Российской Федерации, при необходимости с приложением проектов нормативных правовых актов</a:t>
                      </a:r>
                    </a:p>
                  </a:txBody>
                  <a:tcPr marL="38100" marR="38100" marT="57150" marB="5715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50" b="0" dirty="0">
                          <a:effectLst/>
                        </a:rPr>
                        <a:t>развитие рыночных механизмов ценообразования, повышение качества информации, используемой при расчете индикаторов цен</a:t>
                      </a:r>
                    </a:p>
                  </a:txBody>
                  <a:tcPr marL="38100" marR="38100" marT="57150" marB="5715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750" b="0" dirty="0">
                          <a:effectLst/>
                        </a:rPr>
                        <a:t>IV </a:t>
                      </a:r>
                      <a:r>
                        <a:rPr lang="ru-RU" sz="750" b="0" dirty="0">
                          <a:effectLst/>
                        </a:rPr>
                        <a:t>квартал</a:t>
                      </a:r>
                    </a:p>
                    <a:p>
                      <a:pPr algn="ctr" fontAlgn="t"/>
                      <a:r>
                        <a:rPr lang="ru-RU" sz="750" b="0" dirty="0">
                          <a:effectLst/>
                        </a:rPr>
                        <a:t>2023 г.</a:t>
                      </a:r>
                    </a:p>
                  </a:txBody>
                  <a:tcPr marL="38100" marR="38100" marT="57150" marB="5715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50" b="0" dirty="0">
                          <a:effectLst/>
                        </a:rPr>
                        <a:t>ФАС России, Минэкономразвития России, Минсельхоз России,</a:t>
                      </a:r>
                    </a:p>
                    <a:p>
                      <a:pPr algn="l" fontAlgn="t"/>
                      <a:r>
                        <a:rPr lang="ru-RU" sz="750" b="0" dirty="0">
                          <a:effectLst/>
                        </a:rPr>
                        <a:t>Минэнерго России с участием Банка России, </a:t>
                      </a:r>
                      <a:r>
                        <a:rPr lang="ru-RU" sz="750" b="1" dirty="0">
                          <a:effectLst/>
                        </a:rPr>
                        <a:t>акционерного общества «</a:t>
                      </a:r>
                      <a:r>
                        <a:rPr lang="ru-RU" sz="750" b="1" dirty="0" err="1">
                          <a:effectLst/>
                        </a:rPr>
                        <a:t>СПбМТСБ</a:t>
                      </a:r>
                      <a:r>
                        <a:rPr lang="ru-RU" sz="750" b="1" dirty="0">
                          <a:effectLst/>
                        </a:rPr>
                        <a:t>» </a:t>
                      </a:r>
                      <a:r>
                        <a:rPr lang="ru-RU" sz="750" b="0" dirty="0">
                          <a:effectLst/>
                        </a:rPr>
                        <a:t>и иных организаций</a:t>
                      </a:r>
                    </a:p>
                  </a:txBody>
                  <a:tcPr marL="38100" marR="38100" marT="57150" marB="5715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478527317"/>
                  </a:ext>
                </a:extLst>
              </a:tr>
              <a:tr h="430840">
                <a:tc>
                  <a:txBody>
                    <a:bodyPr/>
                    <a:lstStyle/>
                    <a:p>
                      <a:pPr algn="ctr" fontAlgn="t"/>
                      <a:r>
                        <a:rPr lang="ru-RU" sz="750" b="0" dirty="0">
                          <a:effectLst/>
                        </a:rPr>
                        <a:t>11.</a:t>
                      </a:r>
                    </a:p>
                  </a:txBody>
                  <a:tcPr marL="38100" marR="38100" marT="57150" marB="57150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50" b="0" dirty="0">
                          <a:effectLst/>
                        </a:rPr>
                        <a:t>Разработка концепции по увеличению оборотов биржевой торговли иными товарами (древесина и продукция ее переработки, </a:t>
                      </a:r>
                      <a:r>
                        <a:rPr lang="ru-RU" sz="750" b="1" dirty="0">
                          <a:effectLst/>
                        </a:rPr>
                        <a:t>минеральные удобрения</a:t>
                      </a:r>
                      <a:r>
                        <a:rPr lang="ru-RU" sz="750" b="0" dirty="0">
                          <a:effectLst/>
                        </a:rPr>
                        <a:t>,</a:t>
                      </a:r>
                      <a:r>
                        <a:rPr lang="ru-RU" sz="750" b="1" dirty="0">
                          <a:effectLst/>
                        </a:rPr>
                        <a:t> </a:t>
                      </a:r>
                      <a:r>
                        <a:rPr lang="ru-RU" sz="750" b="0" dirty="0">
                          <a:effectLst/>
                        </a:rPr>
                        <a:t>сахар,</a:t>
                      </a:r>
                      <a:r>
                        <a:rPr lang="ru-RU" sz="750" b="1" dirty="0">
                          <a:effectLst/>
                        </a:rPr>
                        <a:t> </a:t>
                      </a:r>
                      <a:r>
                        <a:rPr lang="ru-RU" sz="750" b="0" dirty="0">
                          <a:effectLst/>
                        </a:rPr>
                        <a:t>зерно и т.д.)</a:t>
                      </a:r>
                    </a:p>
                  </a:txBody>
                  <a:tcPr marL="38100" marR="38100" marT="57150" marB="5715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50" b="0">
                          <a:effectLst/>
                        </a:rPr>
                        <a:t>доклад в Правительство Российской Федерации</a:t>
                      </a:r>
                    </a:p>
                  </a:txBody>
                  <a:tcPr marL="38100" marR="38100" marT="57150" marB="5715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50" b="0" dirty="0">
                          <a:effectLst/>
                        </a:rPr>
                        <a:t>повышение активности биржевой торговли товарами</a:t>
                      </a:r>
                    </a:p>
                  </a:txBody>
                  <a:tcPr marL="38100" marR="38100" marT="57150" marB="5715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750" b="0" dirty="0">
                          <a:effectLst/>
                        </a:rPr>
                        <a:t>II </a:t>
                      </a:r>
                      <a:r>
                        <a:rPr lang="ru-RU" sz="750" b="0" dirty="0">
                          <a:effectLst/>
                        </a:rPr>
                        <a:t>квартал</a:t>
                      </a:r>
                    </a:p>
                    <a:p>
                      <a:pPr algn="ctr" fontAlgn="t"/>
                      <a:r>
                        <a:rPr lang="ru-RU" sz="750" b="0" dirty="0">
                          <a:effectLst/>
                        </a:rPr>
                        <a:t>2023 г.</a:t>
                      </a:r>
                    </a:p>
                  </a:txBody>
                  <a:tcPr marL="38100" marR="38100" marT="57150" marB="5715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50" b="0" dirty="0">
                          <a:effectLst/>
                        </a:rPr>
                        <a:t>ФАС России заинтересованные федеральные органы исполнительной власти</a:t>
                      </a:r>
                      <a:br>
                        <a:rPr lang="ru-RU" sz="750" b="0" dirty="0">
                          <a:effectLst/>
                        </a:rPr>
                      </a:br>
                      <a:r>
                        <a:rPr lang="ru-RU" sz="750" b="0" dirty="0">
                          <a:effectLst/>
                        </a:rPr>
                        <a:t>с участием Банка России</a:t>
                      </a:r>
                      <a:br>
                        <a:rPr lang="ru-RU" sz="750" b="0" dirty="0">
                          <a:effectLst/>
                        </a:rPr>
                      </a:br>
                      <a:r>
                        <a:rPr lang="ru-RU" sz="750" b="0" dirty="0">
                          <a:effectLst/>
                        </a:rPr>
                        <a:t>и иных организаций</a:t>
                      </a:r>
                    </a:p>
                  </a:txBody>
                  <a:tcPr marL="38100" marR="38100" marT="57150" marB="5715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882114610"/>
                  </a:ext>
                </a:extLst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1002889" y="1863313"/>
            <a:ext cx="7781219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t"/>
            <a:r>
              <a:rPr lang="ru-RU" sz="800" dirty="0">
                <a:solidFill>
                  <a:schemeClr val="dk1"/>
                </a:solidFill>
              </a:rPr>
              <a:t>Системное развитие организованной (биржевой) торговли товарами</a:t>
            </a:r>
            <a:endParaRPr lang="ru-RU" sz="800" dirty="0"/>
          </a:p>
        </p:txBody>
      </p:sp>
    </p:spTree>
    <p:extLst>
      <p:ext uri="{BB962C8B-B14F-4D97-AF65-F5344CB8AC3E}">
        <p14:creationId xmlns:p14="http://schemas.microsoft.com/office/powerpoint/2010/main" val="1065730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10">
            <a:extLst>
              <a:ext uri="{FF2B5EF4-FFF2-40B4-BE49-F238E27FC236}">
                <a16:creationId xmlns="" xmlns:a16="http://schemas.microsoft.com/office/drawing/2014/main" id="{63C87F17-56CC-4C8C-BBA5-9B98139B0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3EA1D799-AFCC-4D5C-8879-C21B1A98788C}"/>
              </a:ext>
            </a:extLst>
          </p:cNvPr>
          <p:cNvSpPr/>
          <p:nvPr/>
        </p:nvSpPr>
        <p:spPr>
          <a:xfrm>
            <a:off x="895545" y="840884"/>
            <a:ext cx="800703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1600" b="1" dirty="0">
                <a:solidFill>
                  <a:schemeClr val="accent1"/>
                </a:solidFill>
              </a:rPr>
              <a:t>В</a:t>
            </a:r>
            <a:r>
              <a:rPr lang="ru-RU" sz="1600" b="1" dirty="0"/>
              <a:t> </a:t>
            </a:r>
            <a:r>
              <a:rPr lang="ru-RU" sz="1600" b="1" dirty="0">
                <a:solidFill>
                  <a:srgbClr val="00AEF0"/>
                </a:solidFill>
              </a:rPr>
              <a:t>целях реализации государственной политики по созданию национальной системы ценовых индикаторов для каждого из товаров ключевой группы необходимо сформировать ценовые индикаторы: </a:t>
            </a:r>
            <a:r>
              <a:rPr lang="ru-RU" sz="1600" b="1" u="sng" dirty="0">
                <a:solidFill>
                  <a:srgbClr val="00AEF0"/>
                </a:solidFill>
              </a:rPr>
              <a:t>индекс биржевого рынка</a:t>
            </a:r>
            <a:r>
              <a:rPr lang="ru-RU" sz="1600" b="1" dirty="0">
                <a:solidFill>
                  <a:srgbClr val="00AEF0"/>
                </a:solidFill>
              </a:rPr>
              <a:t> и </a:t>
            </a:r>
            <a:r>
              <a:rPr lang="ru-RU" sz="1600" b="1" u="sng" dirty="0">
                <a:solidFill>
                  <a:srgbClr val="00AEF0"/>
                </a:solidFill>
              </a:rPr>
              <a:t>индекс внебиржевого рынка</a:t>
            </a:r>
            <a:r>
              <a:rPr lang="ru-RU" sz="1600" b="1" dirty="0">
                <a:solidFill>
                  <a:srgbClr val="00AEF0"/>
                </a:solidFill>
              </a:rPr>
              <a:t>.</a:t>
            </a:r>
            <a:endParaRPr lang="ru-RU" sz="1600" dirty="0">
              <a:solidFill>
                <a:srgbClr val="00AEF0"/>
              </a:solidFill>
            </a:endParaRPr>
          </a:p>
          <a:p>
            <a:pPr marL="342900" indent="-342900">
              <a:spcAft>
                <a:spcPts val="1200"/>
              </a:spcAft>
              <a:buFontTx/>
              <a:buAutoNum type="arabicPeriod"/>
            </a:pPr>
            <a:r>
              <a:rPr lang="ru-RU" sz="1400" dirty="0"/>
              <a:t>Для формирования ценовых индексов внебиржевого рынка и индексов цен экспортного паритета необходимо внести изменения в Постановление Правительства №892 от 31.05.2023 о регистрации внебиржевых договоров и предусмотреть возможность раскрытия и публикации в открытом доступе рассчитываемых биржей обобщенных данных и внебиржевых индексов цен на минеральные удобрения.</a:t>
            </a:r>
          </a:p>
          <a:p>
            <a:pPr marL="342900" indent="-342900">
              <a:spcAft>
                <a:spcPts val="1200"/>
              </a:spcAft>
              <a:buAutoNum type="arabicPeriod"/>
            </a:pPr>
            <a:r>
              <a:rPr lang="ru-RU" sz="1400" dirty="0"/>
              <a:t>Для формирования биржевых индексов рыночной цены необходимо довести уровень ликвидности биржевой торговли до уровня, зафиксированного в Совместном приказе ФАС и Минэнерго России, – 10% от объема поставок на внутренний рынок. </a:t>
            </a:r>
            <a:endParaRPr lang="ru-RU" sz="1100" dirty="0"/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C71B1665-CFBB-49F3-2D7E-FB004BAFBF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929" y="278386"/>
            <a:ext cx="200221" cy="197069"/>
          </a:xfrm>
          <a:prstGeom prst="rect">
            <a:avLst/>
          </a:prstGeom>
        </p:spPr>
      </p:pic>
      <p:sp>
        <p:nvSpPr>
          <p:cNvPr id="3" name="Название 1">
            <a:extLst>
              <a:ext uri="{FF2B5EF4-FFF2-40B4-BE49-F238E27FC236}">
                <a16:creationId xmlns="" xmlns:a16="http://schemas.microsoft.com/office/drawing/2014/main" id="{E4AA903D-0ED6-745A-6ACC-409BCE8D09E7}"/>
              </a:ext>
            </a:extLst>
          </p:cNvPr>
          <p:cNvSpPr txBox="1">
            <a:spLocks/>
          </p:cNvSpPr>
          <p:nvPr/>
        </p:nvSpPr>
        <p:spPr>
          <a:xfrm>
            <a:off x="1267436" y="-37914"/>
            <a:ext cx="6982120" cy="742293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Предложения по развитию </a:t>
            </a:r>
            <a:endParaRPr lang="ru-RU" sz="1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биржевого рынка минеральных удобрений</a:t>
            </a:r>
            <a:b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как элемента Национальной системы ценовых индикаторов 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="" xmlns:a16="http://schemas.microsoft.com/office/drawing/2014/main" id="{3FDEA92A-1734-D4D6-0843-0FEAE62AED64}"/>
              </a:ext>
            </a:extLst>
          </p:cNvPr>
          <p:cNvCxnSpPr>
            <a:cxnSpLocks/>
          </p:cNvCxnSpPr>
          <p:nvPr/>
        </p:nvCxnSpPr>
        <p:spPr>
          <a:xfrm>
            <a:off x="1007008" y="693362"/>
            <a:ext cx="5751601" cy="0"/>
          </a:xfrm>
          <a:prstGeom prst="line">
            <a:avLst/>
          </a:prstGeom>
          <a:ln w="6350">
            <a:solidFill>
              <a:srgbClr val="00A0E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58065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" name="Таблица 46">
            <a:extLst>
              <a:ext uri="{FF2B5EF4-FFF2-40B4-BE49-F238E27FC236}">
                <a16:creationId xmlns="" xmlns:a16="http://schemas.microsoft.com/office/drawing/2014/main" id="{EC53DEE8-783F-4BD0-807B-E9377F57CD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0809496"/>
              </p:ext>
            </p:extLst>
          </p:nvPr>
        </p:nvGraphicFramePr>
        <p:xfrm>
          <a:off x="1370072" y="1626960"/>
          <a:ext cx="7416119" cy="334800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736222">
                  <a:extLst>
                    <a:ext uri="{9D8B030D-6E8A-4147-A177-3AD203B41FA5}">
                      <a16:colId xmlns="" xmlns:a16="http://schemas.microsoft.com/office/drawing/2014/main" val="1683472453"/>
                    </a:ext>
                  </a:extLst>
                </a:gridCol>
                <a:gridCol w="1855595">
                  <a:extLst>
                    <a:ext uri="{9D8B030D-6E8A-4147-A177-3AD203B41FA5}">
                      <a16:colId xmlns="" xmlns:a16="http://schemas.microsoft.com/office/drawing/2014/main" val="1999409289"/>
                    </a:ext>
                  </a:extLst>
                </a:gridCol>
                <a:gridCol w="1824302">
                  <a:extLst>
                    <a:ext uri="{9D8B030D-6E8A-4147-A177-3AD203B41FA5}">
                      <a16:colId xmlns="" xmlns:a16="http://schemas.microsoft.com/office/drawing/2014/main" val="78687588"/>
                    </a:ext>
                  </a:extLst>
                </a:gridCol>
              </a:tblGrid>
              <a:tr h="608017">
                <a:tc>
                  <a:txBody>
                    <a:bodyPr/>
                    <a:lstStyle/>
                    <a:p>
                      <a:pPr marL="0" marR="0" lvl="0" indent="0" algn="l" defTabSz="45704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500" b="1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0" marR="151144" marT="75572" marB="75572" anchor="b"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>
                          <a:solidFill>
                            <a:schemeClr val="accent1"/>
                          </a:solidFill>
                          <a:latin typeface="+mn-lt"/>
                          <a:cs typeface="Arial" panose="020B0604020202020204" pitchFamily="34" charset="0"/>
                        </a:rPr>
                        <a:t>20</a:t>
                      </a:r>
                      <a:r>
                        <a:rPr lang="ru-RU" sz="1800" b="1" dirty="0">
                          <a:solidFill>
                            <a:schemeClr val="accent1"/>
                          </a:solidFill>
                          <a:latin typeface="+mn-lt"/>
                          <a:cs typeface="Arial" panose="020B0604020202020204" pitchFamily="34" charset="0"/>
                        </a:rPr>
                        <a:t>22 год</a:t>
                      </a:r>
                    </a:p>
                  </a:txBody>
                  <a:tcPr marL="0" marR="151144" marT="75572" marB="75572" anchor="b"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accent1"/>
                          </a:solidFill>
                          <a:latin typeface="+mn-lt"/>
                          <a:cs typeface="Arial" panose="020B0604020202020204" pitchFamily="34" charset="0"/>
                        </a:rPr>
                        <a:t>202</a:t>
                      </a:r>
                      <a:r>
                        <a:rPr lang="ru-RU" sz="1800" b="1" dirty="0">
                          <a:solidFill>
                            <a:schemeClr val="accent1"/>
                          </a:solidFill>
                          <a:latin typeface="+mn-lt"/>
                          <a:cs typeface="Arial" panose="020B0604020202020204" pitchFamily="34" charset="0"/>
                        </a:rPr>
                        <a:t>3 год</a:t>
                      </a:r>
                    </a:p>
                  </a:txBody>
                  <a:tcPr marL="0" marR="151144" marT="75572" marB="75572" anchor="b"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577909748"/>
                  </a:ext>
                </a:extLst>
              </a:tr>
              <a:tr h="4138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>
                          <a:solidFill>
                            <a:srgbClr val="834329"/>
                          </a:solidFill>
                          <a:cs typeface="Arial" panose="020B0604020202020204" pitchFamily="34" charset="0"/>
                        </a:rPr>
                        <a:t>НЕФТЕПРОДУКТЫ, </a:t>
                      </a:r>
                      <a:r>
                        <a:rPr lang="ru-RU" sz="900" b="1" dirty="0">
                          <a:solidFill>
                            <a:srgbClr val="834329"/>
                          </a:solidFill>
                          <a:cs typeface="Arial" panose="020B0604020202020204" pitchFamily="34" charset="0"/>
                        </a:rPr>
                        <a:t>а также отдельные</a:t>
                      </a:r>
                      <a:br>
                        <a:rPr lang="ru-RU" sz="900" b="1" dirty="0">
                          <a:solidFill>
                            <a:srgbClr val="834329"/>
                          </a:solidFill>
                          <a:cs typeface="Arial" panose="020B0604020202020204" pitchFamily="34" charset="0"/>
                        </a:rPr>
                      </a:br>
                      <a:r>
                        <a:rPr lang="ru-RU" sz="900" b="1" dirty="0">
                          <a:solidFill>
                            <a:srgbClr val="834329"/>
                          </a:solidFill>
                          <a:cs typeface="Arial" panose="020B0604020202020204" pitchFamily="34" charset="0"/>
                        </a:rPr>
                        <a:t>категории товаров, выработанных</a:t>
                      </a:r>
                      <a:r>
                        <a:rPr lang="en-US" sz="900" b="1" dirty="0">
                          <a:solidFill>
                            <a:srgbClr val="834329"/>
                          </a:solidFill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dirty="0">
                          <a:solidFill>
                            <a:srgbClr val="834329"/>
                          </a:solidFill>
                          <a:cs typeface="Arial" panose="020B0604020202020204" pitchFamily="34" charset="0"/>
                        </a:rPr>
                        <a:t>из нефти и газа</a:t>
                      </a:r>
                      <a:endParaRPr lang="ru-RU" sz="1000" b="1" dirty="0">
                        <a:solidFill>
                          <a:srgbClr val="834329"/>
                        </a:solidFill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00000"/>
                        </a:lnSpc>
                      </a:pPr>
                      <a:r>
                        <a:rPr lang="ru-RU" sz="1200" b="1" i="0" u="none" strike="noStrike" dirty="0">
                          <a:solidFill>
                            <a:srgbClr val="834329"/>
                          </a:solidFill>
                          <a:effectLst/>
                          <a:latin typeface="+mn-lt"/>
                        </a:rPr>
                        <a:t>29,1+ млн тонн</a:t>
                      </a:r>
                    </a:p>
                  </a:txBody>
                  <a:tcPr marL="0" marR="0" marT="0" marB="0" anchor="ctr"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00000"/>
                        </a:lnSpc>
                      </a:pPr>
                      <a:r>
                        <a:rPr lang="ru-RU" sz="1200" b="1" i="0" u="none" strike="noStrike" dirty="0">
                          <a:solidFill>
                            <a:srgbClr val="834329"/>
                          </a:solidFill>
                          <a:effectLst/>
                          <a:latin typeface="+mn-lt"/>
                        </a:rPr>
                        <a:t>31+ млн тонн</a:t>
                      </a:r>
                    </a:p>
                  </a:txBody>
                  <a:tcPr marL="0" marR="0" marT="0" marB="0" anchor="ctr"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182380039"/>
                  </a:ext>
                </a:extLst>
              </a:tr>
              <a:tr h="29077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ru-RU" sz="1000" b="1" dirty="0">
                          <a:cs typeface="Arial" panose="020B0604020202020204" pitchFamily="34" charset="0"/>
                        </a:rPr>
                        <a:t>НЕФТЬ</a:t>
                      </a:r>
                    </a:p>
                  </a:txBody>
                  <a:tcPr marL="0" marR="0" marT="0" marB="0" anchor="ctr"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00000"/>
                        </a:lnSpc>
                      </a:pP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519,4+ тыс. тонн</a:t>
                      </a:r>
                    </a:p>
                  </a:txBody>
                  <a:tcPr marL="0" marR="0" marT="0" marB="0" anchor="ctr"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00000"/>
                        </a:lnSpc>
                      </a:pP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2,1+ млн. тонн</a:t>
                      </a:r>
                    </a:p>
                  </a:txBody>
                  <a:tcPr marL="0" marR="0" marT="0" marB="0" anchor="ctr"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739132148"/>
                  </a:ext>
                </a:extLst>
              </a:tr>
              <a:tr h="29077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ru-RU" sz="1000" b="1" dirty="0">
                          <a:solidFill>
                            <a:srgbClr val="234F7E"/>
                          </a:solidFill>
                          <a:cs typeface="Arial" panose="020B0604020202020204" pitchFamily="34" charset="0"/>
                        </a:rPr>
                        <a:t>ПРИРОДНЫЙ ГАЗ</a:t>
                      </a:r>
                    </a:p>
                  </a:txBody>
                  <a:tcPr marL="0" marR="0" marT="0" marB="0" anchor="ctr"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00000"/>
                        </a:lnSpc>
                      </a:pPr>
                      <a:r>
                        <a:rPr lang="ru-RU" sz="1200" b="1" i="0" u="none" strike="noStrike" dirty="0">
                          <a:solidFill>
                            <a:srgbClr val="234F7E"/>
                          </a:solidFill>
                          <a:effectLst/>
                          <a:latin typeface="+mn-lt"/>
                        </a:rPr>
                        <a:t>5,7+ млрд м</a:t>
                      </a:r>
                      <a:r>
                        <a:rPr lang="ru-RU" sz="1200" b="1" i="0" u="none" strike="noStrike" baseline="30000" dirty="0">
                          <a:solidFill>
                            <a:srgbClr val="234F7E"/>
                          </a:solidFill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0" marR="0" marT="0" marB="0" anchor="ctr"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00000"/>
                        </a:lnSpc>
                      </a:pPr>
                      <a:r>
                        <a:rPr lang="ru-RU" sz="1200" b="1" i="0" u="none" strike="noStrike" dirty="0">
                          <a:solidFill>
                            <a:srgbClr val="234F7E"/>
                          </a:solidFill>
                          <a:effectLst/>
                          <a:latin typeface="+mn-lt"/>
                        </a:rPr>
                        <a:t>9,6 млрд м</a:t>
                      </a:r>
                      <a:r>
                        <a:rPr lang="ru-RU" sz="1200" b="1" i="0" u="none" strike="noStrike" baseline="30000" dirty="0">
                          <a:solidFill>
                            <a:srgbClr val="234F7E"/>
                          </a:solidFill>
                          <a:effectLst/>
                          <a:latin typeface="+mn-lt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rgbClr val="234F7E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199524313"/>
                  </a:ext>
                </a:extLst>
              </a:tr>
              <a:tr h="290773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>
                          <a:solidFill>
                            <a:srgbClr val="216356"/>
                          </a:solidFill>
                          <a:cs typeface="Arial" panose="020B0604020202020204" pitchFamily="34" charset="0"/>
                        </a:rPr>
                        <a:t>ЛЕС и СТРОЙМАТЕРИАЛЫ</a:t>
                      </a:r>
                    </a:p>
                  </a:txBody>
                  <a:tcPr marL="0" marR="0" marT="0" marB="0" anchor="ctr"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00000"/>
                        </a:lnSpc>
                      </a:pPr>
                      <a:r>
                        <a:rPr lang="ru-RU" sz="1200" b="1" i="0" u="none" strike="noStrike" dirty="0">
                          <a:solidFill>
                            <a:srgbClr val="216356"/>
                          </a:solidFill>
                          <a:effectLst/>
                          <a:latin typeface="+mn-lt"/>
                        </a:rPr>
                        <a:t>4+ млн м</a:t>
                      </a:r>
                      <a:r>
                        <a:rPr lang="ru-RU" sz="1200" b="1" i="0" u="none" strike="noStrike" baseline="30000" dirty="0">
                          <a:solidFill>
                            <a:srgbClr val="216356"/>
                          </a:solidFill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0" marR="0" marT="0" marB="0" anchor="ctr"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00000"/>
                        </a:lnSpc>
                      </a:pPr>
                      <a:r>
                        <a:rPr lang="en-US" sz="1200" b="1" i="0" u="none" strike="noStrike" dirty="0">
                          <a:solidFill>
                            <a:srgbClr val="216356"/>
                          </a:solidFill>
                          <a:effectLst/>
                          <a:latin typeface="+mn-lt"/>
                        </a:rPr>
                        <a:t>4</a:t>
                      </a:r>
                      <a:r>
                        <a:rPr lang="ru-RU" sz="1200" b="1" i="0" u="none" strike="noStrike" dirty="0">
                          <a:solidFill>
                            <a:srgbClr val="216356"/>
                          </a:solidFill>
                          <a:effectLst/>
                          <a:latin typeface="+mn-lt"/>
                        </a:rPr>
                        <a:t>,9+ </a:t>
                      </a:r>
                      <a:r>
                        <a:rPr lang="ru-RU" sz="1200" b="1" i="0" u="none" strike="noStrike" kern="1200" dirty="0">
                          <a:solidFill>
                            <a:srgbClr val="216356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млн м</a:t>
                      </a:r>
                      <a:r>
                        <a:rPr lang="ru-RU" sz="1200" b="1" i="0" u="none" strike="noStrike" kern="1200" baseline="30000" dirty="0">
                          <a:solidFill>
                            <a:srgbClr val="216356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0" marR="0" marT="0" marB="0" anchor="ctr"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247835292"/>
                  </a:ext>
                </a:extLst>
              </a:tr>
              <a:tr h="290773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>
                          <a:solidFill>
                            <a:srgbClr val="C42142"/>
                          </a:solidFill>
                          <a:cs typeface="Arial" panose="020B0604020202020204" pitchFamily="34" charset="0"/>
                        </a:rPr>
                        <a:t>СРОЧНЫЙ РЫНОК</a:t>
                      </a:r>
                    </a:p>
                  </a:txBody>
                  <a:tcPr marL="0" marR="0" marT="0" marB="0" anchor="ctr"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00000"/>
                        </a:lnSpc>
                      </a:pPr>
                      <a:r>
                        <a:rPr lang="ru-RU" sz="1200" b="1" i="0" u="none" strike="noStrike" dirty="0">
                          <a:solidFill>
                            <a:srgbClr val="C42142"/>
                          </a:solidFill>
                          <a:effectLst/>
                          <a:latin typeface="+mn-lt"/>
                        </a:rPr>
                        <a:t>69,3+ тыс. контрактов</a:t>
                      </a:r>
                    </a:p>
                  </a:txBody>
                  <a:tcPr marL="0" marR="0" marT="0" marB="0" anchor="ctr"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00000"/>
                        </a:lnSpc>
                      </a:pPr>
                      <a:r>
                        <a:rPr lang="ru-RU" sz="1200" b="1" i="0" u="none" strike="noStrike" dirty="0">
                          <a:solidFill>
                            <a:srgbClr val="C42142"/>
                          </a:solidFill>
                          <a:effectLst/>
                          <a:latin typeface="+mn-lt"/>
                        </a:rPr>
                        <a:t>264 тыс. контрактов</a:t>
                      </a:r>
                    </a:p>
                  </a:txBody>
                  <a:tcPr marL="0" marR="0" marT="0" marB="0" anchor="ctr"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243375274"/>
                  </a:ext>
                </a:extLst>
              </a:tr>
              <a:tr h="290773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>
                          <a:solidFill>
                            <a:srgbClr val="888887"/>
                          </a:solidFill>
                          <a:cs typeface="Arial" panose="020B0604020202020204" pitchFamily="34" charset="0"/>
                        </a:rPr>
                        <a:t>МИНЕРАЛЬНОЕ</a:t>
                      </a:r>
                      <a:r>
                        <a:rPr lang="ru-RU" sz="1000" b="1" baseline="0" dirty="0">
                          <a:solidFill>
                            <a:srgbClr val="888887"/>
                          </a:solidFill>
                          <a:cs typeface="Arial" panose="020B0604020202020204" pitchFamily="34" charset="0"/>
                        </a:rPr>
                        <a:t> СЫРЬЕ И ХИМИЧЕСКАЯ ПРОДУКЦИЯ</a:t>
                      </a:r>
                      <a:endParaRPr lang="ru-RU" sz="1000" b="1" dirty="0">
                        <a:solidFill>
                          <a:srgbClr val="888887"/>
                        </a:solidFill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ru-RU" sz="1200" b="1" dirty="0">
                          <a:solidFill>
                            <a:srgbClr val="888887"/>
                          </a:solidFill>
                          <a:latin typeface="+mn-lt"/>
                          <a:cs typeface="Arial" panose="020B0604020202020204" pitchFamily="34" charset="0"/>
                        </a:rPr>
                        <a:t>77,6+ тыс. тонн</a:t>
                      </a:r>
                    </a:p>
                  </a:txBody>
                  <a:tcPr marL="0" marR="0" marT="0" marB="0" anchor="ctr"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ru-RU" sz="1200" b="1" dirty="0">
                          <a:solidFill>
                            <a:srgbClr val="888887"/>
                          </a:solidFill>
                          <a:latin typeface="+mn-lt"/>
                          <a:cs typeface="Arial" panose="020B0604020202020204" pitchFamily="34" charset="0"/>
                        </a:rPr>
                        <a:t>114+ тыс. тонн</a:t>
                      </a:r>
                      <a:endParaRPr lang="ru-RU" sz="1200" b="1" dirty="0">
                        <a:solidFill>
                          <a:srgbClr val="888887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626346666"/>
                  </a:ext>
                </a:extLst>
              </a:tr>
              <a:tr h="290773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>
                          <a:solidFill>
                            <a:srgbClr val="E87722"/>
                          </a:solidFill>
                          <a:cs typeface="Arial" panose="020B0604020202020204" pitchFamily="34" charset="0"/>
                        </a:rPr>
                        <a:t>УГОЛЬ</a:t>
                      </a:r>
                    </a:p>
                  </a:txBody>
                  <a:tcPr marL="0" marR="0" marT="0" marB="0" anchor="ctr"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ru-RU" sz="1200" b="1" dirty="0">
                          <a:solidFill>
                            <a:srgbClr val="E87722"/>
                          </a:solidFill>
                          <a:latin typeface="+mn-lt"/>
                          <a:cs typeface="Arial" panose="020B0604020202020204" pitchFamily="34" charset="0"/>
                        </a:rPr>
                        <a:t>–</a:t>
                      </a:r>
                    </a:p>
                  </a:txBody>
                  <a:tcPr marL="0" marR="0" marT="0" marB="0" anchor="ctr"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ru-RU" sz="1200" b="1" dirty="0">
                          <a:solidFill>
                            <a:srgbClr val="E87722"/>
                          </a:solidFill>
                          <a:latin typeface="+mn-lt"/>
                          <a:cs typeface="Arial" panose="020B0604020202020204" pitchFamily="34" charset="0"/>
                        </a:rPr>
                        <a:t>262+ тыс. тонн</a:t>
                      </a:r>
                      <a:endParaRPr lang="ru-RU" sz="1200" b="1" dirty="0">
                        <a:solidFill>
                          <a:srgbClr val="E87722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625318520"/>
                  </a:ext>
                </a:extLst>
              </a:tr>
              <a:tr h="290773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>
                          <a:solidFill>
                            <a:srgbClr val="49A5A5"/>
                          </a:solidFill>
                          <a:cs typeface="Arial" panose="020B0604020202020204" pitchFamily="34" charset="0"/>
                        </a:rPr>
                        <a:t>САХАР</a:t>
                      </a:r>
                    </a:p>
                  </a:txBody>
                  <a:tcPr marL="0" marR="0" marT="0" marB="0" anchor="ctr"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ru-RU" sz="1200" b="1" dirty="0">
                          <a:solidFill>
                            <a:srgbClr val="49A5A5"/>
                          </a:solidFill>
                          <a:latin typeface="+mn-lt"/>
                          <a:cs typeface="Arial" panose="020B0604020202020204" pitchFamily="34" charset="0"/>
                        </a:rPr>
                        <a:t>–</a:t>
                      </a:r>
                    </a:p>
                  </a:txBody>
                  <a:tcPr marL="0" marR="0" marT="0" marB="0" anchor="ctr"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ru-RU" sz="1200" b="1" dirty="0">
                          <a:solidFill>
                            <a:srgbClr val="49A5A5"/>
                          </a:solidFill>
                          <a:latin typeface="+mn-lt"/>
                          <a:cs typeface="Arial" panose="020B0604020202020204" pitchFamily="34" charset="0"/>
                        </a:rPr>
                        <a:t>43+ тыс. тонн</a:t>
                      </a:r>
                      <a:endParaRPr lang="ru-RU" sz="1200" b="1" dirty="0">
                        <a:solidFill>
                          <a:srgbClr val="49A5A5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585828612"/>
                  </a:ext>
                </a:extLst>
              </a:tr>
              <a:tr h="290773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>
                          <a:solidFill>
                            <a:srgbClr val="7F99AB"/>
                          </a:solidFill>
                          <a:cs typeface="Arial" panose="020B0604020202020204" pitchFamily="34" charset="0"/>
                        </a:rPr>
                        <a:t>МЕТАЛЛЫ</a:t>
                      </a:r>
                      <a:r>
                        <a:rPr lang="en-US" sz="1000" b="1" dirty="0">
                          <a:solidFill>
                            <a:srgbClr val="7F99AB"/>
                          </a:solidFill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000" b="1" dirty="0">
                          <a:solidFill>
                            <a:srgbClr val="7F99AB"/>
                          </a:solidFill>
                          <a:cs typeface="Arial" panose="020B0604020202020204" pitchFamily="34" charset="0"/>
                        </a:rPr>
                        <a:t>и</a:t>
                      </a:r>
                      <a:r>
                        <a:rPr lang="ru-RU" sz="1000" b="1" baseline="0" dirty="0">
                          <a:solidFill>
                            <a:srgbClr val="7F99AB"/>
                          </a:solidFill>
                          <a:cs typeface="Arial" panose="020B0604020202020204" pitchFamily="34" charset="0"/>
                        </a:rPr>
                        <a:t> СПЛАВЫ</a:t>
                      </a:r>
                      <a:endParaRPr lang="ru-RU" sz="1000" b="1" dirty="0">
                        <a:solidFill>
                          <a:srgbClr val="7F99AB"/>
                        </a:solidFill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ru-RU" sz="1200" b="1" dirty="0">
                          <a:solidFill>
                            <a:srgbClr val="7F99AB"/>
                          </a:solidFill>
                          <a:latin typeface="+mn-lt"/>
                          <a:cs typeface="Arial" panose="020B0604020202020204" pitchFamily="34" charset="0"/>
                        </a:rPr>
                        <a:t>–</a:t>
                      </a:r>
                    </a:p>
                  </a:txBody>
                  <a:tcPr marL="0" marR="0" marT="0" marB="0" anchor="ctr"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ru-RU" sz="1200" b="1" dirty="0">
                          <a:solidFill>
                            <a:srgbClr val="7F99AB"/>
                          </a:solidFill>
                          <a:latin typeface="+mn-lt"/>
                          <a:cs typeface="Arial" panose="020B0604020202020204" pitchFamily="34" charset="0"/>
                        </a:rPr>
                        <a:t>0,6+ тонн</a:t>
                      </a:r>
                      <a:endParaRPr lang="ru-RU" sz="1200" b="1" dirty="0">
                        <a:solidFill>
                          <a:srgbClr val="7F99AB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08884413"/>
                  </a:ext>
                </a:extLst>
              </a:tr>
            </a:tbl>
          </a:graphicData>
        </a:graphic>
      </p:graphicFrame>
      <p:sp>
        <p:nvSpPr>
          <p:cNvPr id="11" name="Номер слайда 10">
            <a:extLst>
              <a:ext uri="{FF2B5EF4-FFF2-40B4-BE49-F238E27FC236}">
                <a16:creationId xmlns="" xmlns:a16="http://schemas.microsoft.com/office/drawing/2014/main" id="{63C87F17-56CC-4C8C-BBA5-9B98139B0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18" name="Прямоугольник 17">
            <a:extLst>
              <a:ext uri="{FF2B5EF4-FFF2-40B4-BE49-F238E27FC236}">
                <a16:creationId xmlns="" xmlns:a16="http://schemas.microsoft.com/office/drawing/2014/main" id="{9436DF8D-A0E8-4A67-A87F-2596874DD4F8}"/>
              </a:ext>
            </a:extLst>
          </p:cNvPr>
          <p:cNvSpPr/>
          <p:nvPr/>
        </p:nvSpPr>
        <p:spPr>
          <a:xfrm>
            <a:off x="899616" y="813114"/>
            <a:ext cx="2978174" cy="969470"/>
          </a:xfrm>
          <a:prstGeom prst="rect">
            <a:avLst/>
          </a:prstGeom>
        </p:spPr>
        <p:txBody>
          <a:bodyPr wrap="square" lIns="91414" tIns="45707" rIns="91414" bIns="45707">
            <a:spAutoFit/>
          </a:bodyPr>
          <a:lstStyle/>
          <a:p>
            <a:r>
              <a:rPr lang="ru-RU" sz="3600" b="1" dirty="0">
                <a:solidFill>
                  <a:schemeClr val="accent5"/>
                </a:solidFill>
              </a:rPr>
              <a:t>6 300+</a:t>
            </a:r>
          </a:p>
          <a:p>
            <a:r>
              <a:rPr lang="ru-RU" sz="1000" dirty="0">
                <a:solidFill>
                  <a:schemeClr val="accent5"/>
                </a:solidFill>
                <a:cs typeface="Arial" panose="020B0604020202020204" pitchFamily="34" charset="0"/>
              </a:rPr>
              <a:t>ЗАРЕГИСТРИРОВАННЫХ</a:t>
            </a:r>
          </a:p>
          <a:p>
            <a:r>
              <a:rPr lang="ru-RU" sz="1000" b="1" dirty="0">
                <a:solidFill>
                  <a:schemeClr val="accent5"/>
                </a:solidFill>
                <a:cs typeface="Arial" panose="020B0604020202020204" pitchFamily="34" charset="0"/>
              </a:rPr>
              <a:t>УЧАСТНИКОВ</a:t>
            </a:r>
            <a:r>
              <a:rPr lang="en-US" sz="1000" b="1" dirty="0">
                <a:solidFill>
                  <a:schemeClr val="accent5"/>
                </a:solidFill>
                <a:cs typeface="Arial" panose="020B0604020202020204" pitchFamily="34" charset="0"/>
              </a:rPr>
              <a:t> </a:t>
            </a:r>
            <a:r>
              <a:rPr lang="ru-RU" sz="1000" b="1" dirty="0">
                <a:solidFill>
                  <a:schemeClr val="accent5"/>
                </a:solidFill>
                <a:cs typeface="Arial" panose="020B0604020202020204" pitchFamily="34" charset="0"/>
              </a:rPr>
              <a:t>ТОРГОВ И ИХ КЛИЕНТОВ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10B7515D-8078-4D80-BCD7-28DFB431254D}"/>
              </a:ext>
            </a:extLst>
          </p:cNvPr>
          <p:cNvSpPr/>
          <p:nvPr/>
        </p:nvSpPr>
        <p:spPr>
          <a:xfrm>
            <a:off x="3578087" y="813117"/>
            <a:ext cx="2773731" cy="969470"/>
          </a:xfrm>
          <a:prstGeom prst="rect">
            <a:avLst/>
          </a:prstGeom>
        </p:spPr>
        <p:txBody>
          <a:bodyPr wrap="square" lIns="91414" tIns="45707" rIns="91414" bIns="45707">
            <a:spAutoFit/>
          </a:bodyPr>
          <a:lstStyle/>
          <a:p>
            <a:r>
              <a:rPr lang="ru-RU" sz="3600" b="1" dirty="0">
                <a:solidFill>
                  <a:schemeClr val="accent5"/>
                </a:solidFill>
              </a:rPr>
              <a:t>5 100+</a:t>
            </a:r>
          </a:p>
          <a:p>
            <a:r>
              <a:rPr lang="ru-RU" sz="1000" b="1" dirty="0">
                <a:solidFill>
                  <a:schemeClr val="accent5"/>
                </a:solidFill>
                <a:cs typeface="Arial" panose="020B0604020202020204" pitchFamily="34" charset="0"/>
              </a:rPr>
              <a:t>ТОРГУЕМЫХ</a:t>
            </a:r>
            <a:r>
              <a:rPr lang="en-US" sz="1000" b="1" dirty="0">
                <a:solidFill>
                  <a:schemeClr val="accent5"/>
                </a:solidFill>
                <a:cs typeface="Arial" panose="020B0604020202020204" pitchFamily="34" charset="0"/>
              </a:rPr>
              <a:t> </a:t>
            </a:r>
            <a:r>
              <a:rPr lang="ru-RU" sz="1000" b="1" dirty="0">
                <a:solidFill>
                  <a:schemeClr val="accent5"/>
                </a:solidFill>
                <a:cs typeface="Arial" panose="020B0604020202020204" pitchFamily="34" charset="0"/>
              </a:rPr>
              <a:t>ИНСТРУМЕНТОВ </a:t>
            </a:r>
          </a:p>
          <a:p>
            <a:r>
              <a:rPr lang="ru-RU" sz="1000" dirty="0">
                <a:solidFill>
                  <a:schemeClr val="accent5"/>
                </a:solidFill>
                <a:cs typeface="Arial" panose="020B0604020202020204" pitchFamily="34" charset="0"/>
              </a:rPr>
              <a:t>ТОВАРНОГО</a:t>
            </a:r>
            <a:r>
              <a:rPr lang="en-US" sz="1000" dirty="0">
                <a:solidFill>
                  <a:schemeClr val="accent5"/>
                </a:solidFill>
                <a:cs typeface="Arial" panose="020B0604020202020204" pitchFamily="34" charset="0"/>
              </a:rPr>
              <a:t> </a:t>
            </a:r>
            <a:r>
              <a:rPr lang="ru-RU" sz="1000" dirty="0">
                <a:solidFill>
                  <a:schemeClr val="accent5"/>
                </a:solidFill>
                <a:cs typeface="Arial" panose="020B0604020202020204" pitchFamily="34" charset="0"/>
              </a:rPr>
              <a:t>и СРОЧНОГО РЫНКОВ</a:t>
            </a:r>
          </a:p>
        </p:txBody>
      </p:sp>
      <p:sp>
        <p:nvSpPr>
          <p:cNvPr id="21" name="Прямоугольник 20">
            <a:extLst>
              <a:ext uri="{FF2B5EF4-FFF2-40B4-BE49-F238E27FC236}">
                <a16:creationId xmlns="" xmlns:a16="http://schemas.microsoft.com/office/drawing/2014/main" id="{5EA112FC-A9C2-4A9B-8D37-72770CE7ED25}"/>
              </a:ext>
            </a:extLst>
          </p:cNvPr>
          <p:cNvSpPr/>
          <p:nvPr/>
        </p:nvSpPr>
        <p:spPr>
          <a:xfrm>
            <a:off x="5969823" y="813114"/>
            <a:ext cx="2978174" cy="969470"/>
          </a:xfrm>
          <a:prstGeom prst="rect">
            <a:avLst/>
          </a:prstGeom>
        </p:spPr>
        <p:txBody>
          <a:bodyPr wrap="square" lIns="91414" tIns="45707" rIns="91414" bIns="45707">
            <a:spAutoFit/>
          </a:bodyPr>
          <a:lstStyle/>
          <a:p>
            <a:r>
              <a:rPr lang="ru-RU" sz="3600" b="1" dirty="0">
                <a:solidFill>
                  <a:schemeClr val="accent5"/>
                </a:solidFill>
              </a:rPr>
              <a:t>99%</a:t>
            </a:r>
            <a:endParaRPr lang="en-US" sz="3600" b="1" dirty="0">
              <a:solidFill>
                <a:schemeClr val="accent5"/>
              </a:solidFill>
            </a:endParaRPr>
          </a:p>
          <a:p>
            <a:r>
              <a:rPr lang="ru-RU" sz="1000" b="1" dirty="0">
                <a:solidFill>
                  <a:schemeClr val="accent5"/>
                </a:solidFill>
                <a:cs typeface="Arial" panose="020B0604020202020204" pitchFamily="34" charset="0"/>
              </a:rPr>
              <a:t>ОБЪЕМОВ</a:t>
            </a:r>
            <a:r>
              <a:rPr lang="en-US" sz="1000" b="1" dirty="0">
                <a:solidFill>
                  <a:schemeClr val="accent5"/>
                </a:solidFill>
                <a:cs typeface="Arial" panose="020B0604020202020204" pitchFamily="34" charset="0"/>
              </a:rPr>
              <a:t> </a:t>
            </a:r>
            <a:r>
              <a:rPr lang="ru-RU" sz="1000" dirty="0">
                <a:solidFill>
                  <a:schemeClr val="accent5"/>
                </a:solidFill>
                <a:cs typeface="Arial" panose="020B0604020202020204" pitchFamily="34" charset="0"/>
              </a:rPr>
              <a:t>БИРЖЕВОЙ ТОВАРНОЙ</a:t>
            </a:r>
            <a:r>
              <a:rPr lang="en-US" sz="1000" dirty="0">
                <a:solidFill>
                  <a:schemeClr val="accent5"/>
                </a:solidFill>
                <a:cs typeface="Arial" panose="020B0604020202020204" pitchFamily="34" charset="0"/>
              </a:rPr>
              <a:t> </a:t>
            </a:r>
            <a:r>
              <a:rPr lang="ru-RU" sz="1000" dirty="0">
                <a:solidFill>
                  <a:schemeClr val="accent5"/>
                </a:solidFill>
                <a:cs typeface="Arial" panose="020B0604020202020204" pitchFamily="34" charset="0"/>
              </a:rPr>
              <a:t>ТОРГОВЛИ НЕФТЕПРОДУКТАМИ В РОССИИ</a:t>
            </a:r>
          </a:p>
        </p:txBody>
      </p:sp>
      <p:sp>
        <p:nvSpPr>
          <p:cNvPr id="38" name="Прямоугольник 37">
            <a:extLst>
              <a:ext uri="{FF2B5EF4-FFF2-40B4-BE49-F238E27FC236}">
                <a16:creationId xmlns="" xmlns:a16="http://schemas.microsoft.com/office/drawing/2014/main" id="{F32039F9-3C29-4125-B7F2-28C9C0BB28BE}"/>
              </a:ext>
            </a:extLst>
          </p:cNvPr>
          <p:cNvSpPr/>
          <p:nvPr/>
        </p:nvSpPr>
        <p:spPr>
          <a:xfrm>
            <a:off x="895548" y="1836853"/>
            <a:ext cx="2462349" cy="369306"/>
          </a:xfrm>
          <a:prstGeom prst="rect">
            <a:avLst/>
          </a:prstGeom>
        </p:spPr>
        <p:txBody>
          <a:bodyPr wrap="square" lIns="91414" tIns="45707" rIns="91414" bIns="45707">
            <a:spAutoFit/>
          </a:bodyPr>
          <a:lstStyle/>
          <a:p>
            <a:r>
              <a:rPr lang="ru-RU" b="1" dirty="0">
                <a:solidFill>
                  <a:schemeClr val="accent1"/>
                </a:solidFill>
              </a:rPr>
              <a:t>ОБЪЕМ ТОРГОВ</a:t>
            </a:r>
            <a:endParaRPr lang="ru-RU" sz="10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26" name="Название 1">
            <a:extLst>
              <a:ext uri="{FF2B5EF4-FFF2-40B4-BE49-F238E27FC236}">
                <a16:creationId xmlns="" xmlns:a16="http://schemas.microsoft.com/office/drawing/2014/main" id="{A1E6B778-2C1A-4139-B546-B7E832A22650}"/>
              </a:ext>
            </a:extLst>
          </p:cNvPr>
          <p:cNvSpPr txBox="1">
            <a:spLocks/>
          </p:cNvSpPr>
          <p:nvPr/>
        </p:nvSpPr>
        <p:spPr>
          <a:xfrm>
            <a:off x="895547" y="1"/>
            <a:ext cx="6682791" cy="742293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Основные направления биржевых торгов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3ACE0A25-E207-4D00-B01D-1E7636EC0E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0460" y="2335897"/>
            <a:ext cx="238540" cy="23854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1B66BE4E-C48D-44D9-986A-5CB5E8004E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0460" y="2671216"/>
            <a:ext cx="238540" cy="23854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02F69928-2C7F-4792-B75E-033E336D9E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0460" y="2963010"/>
            <a:ext cx="238540" cy="23854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C38DEABE-D355-46F3-B653-A0CCAA4464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0460" y="3254804"/>
            <a:ext cx="238540" cy="238540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="" xmlns:a16="http://schemas.microsoft.com/office/drawing/2014/main" id="{F330698D-312C-4ED5-A243-934822BBCFA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0460" y="3546598"/>
            <a:ext cx="238540" cy="238540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="" xmlns:a16="http://schemas.microsoft.com/office/drawing/2014/main" id="{E053D472-AD21-4495-BA79-5283722470B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0460" y="3838392"/>
            <a:ext cx="238540" cy="238540"/>
          </a:xfrm>
          <a:prstGeom prst="rect">
            <a:avLst/>
          </a:prstGeom>
        </p:spPr>
      </p:pic>
      <p:cxnSp>
        <p:nvCxnSpPr>
          <p:cNvPr id="17" name="Прямая соединительная линия 16">
            <a:extLst>
              <a:ext uri="{FF2B5EF4-FFF2-40B4-BE49-F238E27FC236}">
                <a16:creationId xmlns="" xmlns:a16="http://schemas.microsoft.com/office/drawing/2014/main" id="{2E3A58A9-C2A5-44B4-9535-94B0AF79400B}"/>
              </a:ext>
            </a:extLst>
          </p:cNvPr>
          <p:cNvCxnSpPr>
            <a:cxnSpLocks/>
          </p:cNvCxnSpPr>
          <p:nvPr/>
        </p:nvCxnSpPr>
        <p:spPr>
          <a:xfrm>
            <a:off x="1007009" y="568739"/>
            <a:ext cx="4243910" cy="0"/>
          </a:xfrm>
          <a:prstGeom prst="line">
            <a:avLst/>
          </a:prstGeom>
          <a:ln w="6350">
            <a:solidFill>
              <a:srgbClr val="00A0E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F914359B-348A-0FC8-AF4A-03EB4084522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10460" y="4130186"/>
            <a:ext cx="238540" cy="23854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3EAC1428-1FB5-7AE0-1F3A-D1821613EB0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00045" y="4421980"/>
            <a:ext cx="237600" cy="2376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B482F469-8B94-8E36-AEFD-55DFCC223F0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99886" y="4712836"/>
            <a:ext cx="237600" cy="23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975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="" xmlns:a16="http://schemas.microsoft.com/office/drawing/2014/main" id="{4395EF05-CD96-4D4A-AC48-4BC15C627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0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066355A-084C-D24E-9AD2-7E4FC41EA627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ctr" defTabSz="4570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13" name="Диаграмма 12"/>
          <p:cNvGraphicFramePr>
            <a:graphicFrameLocks/>
          </p:cNvGraphicFramePr>
          <p:nvPr>
            <p:extLst/>
          </p:nvPr>
        </p:nvGraphicFramePr>
        <p:xfrm>
          <a:off x="895546" y="1264922"/>
          <a:ext cx="4302879" cy="35714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5488196" y="748754"/>
          <a:ext cx="3176885" cy="10555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23301">
                  <a:extLst>
                    <a:ext uri="{9D8B030D-6E8A-4147-A177-3AD203B41FA5}">
                      <a16:colId xmlns="" xmlns:a16="http://schemas.microsoft.com/office/drawing/2014/main" val="2109033974"/>
                    </a:ext>
                  </a:extLst>
                </a:gridCol>
                <a:gridCol w="1653584">
                  <a:extLst>
                    <a:ext uri="{9D8B030D-6E8A-4147-A177-3AD203B41FA5}">
                      <a16:colId xmlns="" xmlns:a16="http://schemas.microsoft.com/office/drawing/2014/main" val="1635388604"/>
                    </a:ext>
                  </a:extLst>
                </a:gridCol>
              </a:tblGrid>
              <a:tr h="469133">
                <a:tc gridSpan="2">
                  <a:txBody>
                    <a:bodyPr/>
                    <a:lstStyle/>
                    <a:p>
                      <a:pPr marL="0" marR="0" lvl="0" indent="0" algn="ctr" defTabSz="45702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400" b="1" i="0" u="none" strike="noStrike" kern="1200" spc="0" baseline="0"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</a:rPr>
                        <a:t>Объем реализации минеральных удобрений на биржевых торгах (тонн)</a:t>
                      </a:r>
                    </a:p>
                  </a:txBody>
                  <a:tcPr marL="36000" marR="36000" marT="36000" marB="72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70448837"/>
                  </a:ext>
                </a:extLst>
              </a:tr>
              <a:tr h="28804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dirty="0"/>
                        <a:t>2022 год</a:t>
                      </a:r>
                    </a:p>
                  </a:txBody>
                  <a:tcPr marL="36000" marR="36000" marT="36000" marB="72000" anchor="b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dirty="0"/>
                        <a:t>2023 год</a:t>
                      </a:r>
                    </a:p>
                  </a:txBody>
                  <a:tcPr marL="36000" marR="36000" marT="36000" marB="72000" anchor="b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06980112"/>
                  </a:ext>
                </a:extLst>
              </a:tr>
              <a:tr h="28804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dirty="0"/>
                        <a:t>77 623</a:t>
                      </a:r>
                    </a:p>
                  </a:txBody>
                  <a:tcPr marL="36000" marR="36000" marT="3600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dirty="0"/>
                        <a:t>114 997</a:t>
                      </a:r>
                    </a:p>
                  </a:txBody>
                  <a:tcPr marL="36000" marR="36000" marT="36000" marB="72000" anchor="b"/>
                </a:tc>
                <a:extLst>
                  <a:ext uri="{0D108BD9-81ED-4DB2-BD59-A6C34878D82A}">
                    <a16:rowId xmlns="" xmlns:a16="http://schemas.microsoft.com/office/drawing/2014/main" val="3090015301"/>
                  </a:ext>
                </a:extLst>
              </a:tr>
            </a:tbl>
          </a:graphicData>
        </a:graphic>
      </p:graphicFrame>
      <p:sp>
        <p:nvSpPr>
          <p:cNvPr id="8" name="Название 1">
            <a:extLst>
              <a:ext uri="{FF2B5EF4-FFF2-40B4-BE49-F238E27FC236}">
                <a16:creationId xmlns="" xmlns:a16="http://schemas.microsoft.com/office/drawing/2014/main" id="{B6F248BF-D664-4764-072B-3844582B4596}"/>
              </a:ext>
            </a:extLst>
          </p:cNvPr>
          <p:cNvSpPr txBox="1">
            <a:spLocks/>
          </p:cNvSpPr>
          <p:nvPr/>
        </p:nvSpPr>
        <p:spPr>
          <a:xfrm>
            <a:off x="895546" y="0"/>
            <a:ext cx="6610428" cy="742293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Итоги биржевых торгов минеральными удобрениями 2023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="" xmlns:a16="http://schemas.microsoft.com/office/drawing/2014/main" id="{5E22D147-5E72-0172-BEAC-CA1A0D60B3CA}"/>
              </a:ext>
            </a:extLst>
          </p:cNvPr>
          <p:cNvCxnSpPr>
            <a:cxnSpLocks/>
          </p:cNvCxnSpPr>
          <p:nvPr/>
        </p:nvCxnSpPr>
        <p:spPr>
          <a:xfrm>
            <a:off x="1007008" y="568739"/>
            <a:ext cx="5944267" cy="0"/>
          </a:xfrm>
          <a:prstGeom prst="line">
            <a:avLst/>
          </a:prstGeom>
          <a:ln w="6350">
            <a:solidFill>
              <a:srgbClr val="00A0E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Таблица 11">
            <a:extLst>
              <a:ext uri="{FF2B5EF4-FFF2-40B4-BE49-F238E27FC236}">
                <a16:creationId xmlns="" xmlns:a16="http://schemas.microsoft.com/office/drawing/2014/main" id="{765A08C5-3EBD-5F4B-2541-292AB41DD88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488196" y="3238013"/>
          <a:ext cx="3209449" cy="10577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38915">
                  <a:extLst>
                    <a:ext uri="{9D8B030D-6E8A-4147-A177-3AD203B41FA5}">
                      <a16:colId xmlns="" xmlns:a16="http://schemas.microsoft.com/office/drawing/2014/main" val="519336778"/>
                    </a:ext>
                  </a:extLst>
                </a:gridCol>
                <a:gridCol w="1670534">
                  <a:extLst>
                    <a:ext uri="{9D8B030D-6E8A-4147-A177-3AD203B41FA5}">
                      <a16:colId xmlns="" xmlns:a16="http://schemas.microsoft.com/office/drawing/2014/main" val="1912874574"/>
                    </a:ext>
                  </a:extLst>
                </a:gridCol>
              </a:tblGrid>
              <a:tr h="474781">
                <a:tc gridSpan="2">
                  <a:txBody>
                    <a:bodyPr/>
                    <a:lstStyle/>
                    <a:p>
                      <a:pPr marL="0" marR="0" lvl="0" indent="0" algn="ctr" defTabSz="45702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400" b="1" i="0" u="none" strike="noStrike" kern="1200" spc="0" baseline="0"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</a:rPr>
                        <a:t>Количество зарегистрированных покупателей</a:t>
                      </a:r>
                    </a:p>
                  </a:txBody>
                  <a:tcPr marL="36000" marR="36000" marT="36000" marB="72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66965800"/>
                  </a:ext>
                </a:extLst>
              </a:tr>
              <a:tr h="29150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dirty="0"/>
                        <a:t>Участники торгов</a:t>
                      </a:r>
                    </a:p>
                  </a:txBody>
                  <a:tcPr marL="36000" marR="36000" marT="36000" marB="72000" anchor="b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dirty="0"/>
                        <a:t>Клиенты брокеров</a:t>
                      </a:r>
                    </a:p>
                  </a:txBody>
                  <a:tcPr marL="36000" marR="36000" marT="36000" marB="72000" anchor="b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543281147"/>
                  </a:ext>
                </a:extLst>
              </a:tr>
              <a:tr h="29150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dirty="0"/>
                        <a:t>95</a:t>
                      </a:r>
                    </a:p>
                  </a:txBody>
                  <a:tcPr marL="36000" marR="36000" marT="3600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dirty="0"/>
                        <a:t>438</a:t>
                      </a:r>
                    </a:p>
                  </a:txBody>
                  <a:tcPr marL="36000" marR="36000" marT="36000" marB="72000" anchor="b"/>
                </a:tc>
                <a:extLst>
                  <a:ext uri="{0D108BD9-81ED-4DB2-BD59-A6C34878D82A}">
                    <a16:rowId xmlns="" xmlns:a16="http://schemas.microsoft.com/office/drawing/2014/main" val="140390115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73339897-92AB-565F-A922-58FFDA71532C}"/>
              </a:ext>
            </a:extLst>
          </p:cNvPr>
          <p:cNvSpPr txBox="1"/>
          <p:nvPr/>
        </p:nvSpPr>
        <p:spPr>
          <a:xfrm>
            <a:off x="2315483" y="2795230"/>
            <a:ext cx="166365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ru-RU" sz="28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2F5EF8F3-2EFA-E27D-D2AB-FA49882E17A2}"/>
              </a:ext>
            </a:extLst>
          </p:cNvPr>
          <p:cNvSpPr/>
          <p:nvPr/>
        </p:nvSpPr>
        <p:spPr>
          <a:xfrm>
            <a:off x="1078827" y="691739"/>
            <a:ext cx="38052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0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ru-RU" sz="1600" dirty="0">
                <a:solidFill>
                  <a:schemeClr val="accent1"/>
                </a:solidFill>
              </a:rPr>
              <a:t>СТРУКТУРА ПРОДАЖ </a:t>
            </a:r>
          </a:p>
          <a:p>
            <a:pPr marL="0" marR="0" lvl="0" indent="0" algn="ctr" defTabSz="4570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ru-RU" sz="1600" dirty="0">
                <a:solidFill>
                  <a:schemeClr val="accent1"/>
                </a:solidFill>
              </a:rPr>
              <a:t>по видам минеральных удобрений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775" y="4654767"/>
            <a:ext cx="1426571" cy="40122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5483" y="4729336"/>
            <a:ext cx="1740003" cy="25208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8769" y="4699761"/>
            <a:ext cx="1395487" cy="32797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64570" y="4585560"/>
            <a:ext cx="832218" cy="53964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00023" y="4662694"/>
            <a:ext cx="1092842" cy="385371"/>
          </a:xfrm>
          <a:prstGeom prst="rect">
            <a:avLst/>
          </a:prstGeom>
        </p:spPr>
      </p:pic>
      <p:graphicFrame>
        <p:nvGraphicFramePr>
          <p:cNvPr id="19" name="Таблица 18"/>
          <p:cNvGraphicFramePr>
            <a:graphicFrameLocks noGrp="1"/>
          </p:cNvGraphicFramePr>
          <p:nvPr>
            <p:extLst/>
          </p:nvPr>
        </p:nvGraphicFramePr>
        <p:xfrm>
          <a:off x="5488196" y="2006942"/>
          <a:ext cx="3209448" cy="10555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38914">
                  <a:extLst>
                    <a:ext uri="{9D8B030D-6E8A-4147-A177-3AD203B41FA5}">
                      <a16:colId xmlns="" xmlns:a16="http://schemas.microsoft.com/office/drawing/2014/main" val="2109033974"/>
                    </a:ext>
                  </a:extLst>
                </a:gridCol>
                <a:gridCol w="1670534">
                  <a:extLst>
                    <a:ext uri="{9D8B030D-6E8A-4147-A177-3AD203B41FA5}">
                      <a16:colId xmlns="" xmlns:a16="http://schemas.microsoft.com/office/drawing/2014/main" val="1635388604"/>
                    </a:ext>
                  </a:extLst>
                </a:gridCol>
              </a:tblGrid>
              <a:tr h="469170">
                <a:tc gridSpan="2">
                  <a:txBody>
                    <a:bodyPr/>
                    <a:lstStyle/>
                    <a:p>
                      <a:pPr marL="0" marR="0" lvl="0" indent="0" algn="ctr" defTabSz="45702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400" b="1" i="0" u="none" strike="noStrike" kern="1200" spc="0" baseline="0"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</a:rPr>
                        <a:t>Объем реализации минеральных удобрений на биржевых торгах (тонн)</a:t>
                      </a:r>
                    </a:p>
                  </a:txBody>
                  <a:tcPr marL="36000" marR="36000" marT="36000" marB="72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70448837"/>
                  </a:ext>
                </a:extLst>
              </a:tr>
              <a:tr h="28806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dirty="0" smtClean="0"/>
                        <a:t> 1 </a:t>
                      </a:r>
                      <a:r>
                        <a:rPr lang="ru-RU" sz="1200" b="1" dirty="0" smtClean="0"/>
                        <a:t>квартал</a:t>
                      </a:r>
                      <a:r>
                        <a:rPr lang="ru-RU" sz="1200" b="1" baseline="0" dirty="0" smtClean="0"/>
                        <a:t> </a:t>
                      </a:r>
                      <a:r>
                        <a:rPr lang="ru-RU" sz="1200" b="1" dirty="0" smtClean="0"/>
                        <a:t>2023 </a:t>
                      </a:r>
                      <a:r>
                        <a:rPr lang="ru-RU" sz="1200" b="1" dirty="0"/>
                        <a:t>год</a:t>
                      </a:r>
                    </a:p>
                  </a:txBody>
                  <a:tcPr marL="36000" marR="36000" marT="36000" marB="72000" anchor="b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dirty="0" smtClean="0"/>
                        <a:t>1 квартал 2024 </a:t>
                      </a:r>
                      <a:r>
                        <a:rPr lang="ru-RU" sz="1200" b="1" dirty="0"/>
                        <a:t>год</a:t>
                      </a:r>
                    </a:p>
                  </a:txBody>
                  <a:tcPr marL="36000" marR="36000" marT="36000" marB="72000" anchor="b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06980112"/>
                  </a:ext>
                </a:extLst>
              </a:tr>
              <a:tr h="28806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dirty="0" smtClean="0"/>
                        <a:t>9 592</a:t>
                      </a:r>
                      <a:endParaRPr lang="ru-RU" sz="1200" dirty="0"/>
                    </a:p>
                  </a:txBody>
                  <a:tcPr marL="36000" marR="36000" marT="3600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dirty="0" smtClean="0"/>
                        <a:t>48 748</a:t>
                      </a:r>
                      <a:endParaRPr lang="ru-RU" sz="1200" dirty="0"/>
                    </a:p>
                  </a:txBody>
                  <a:tcPr marL="36000" marR="36000" marT="36000" marB="72000" anchor="b"/>
                </a:tc>
                <a:extLst>
                  <a:ext uri="{0D108BD9-81ED-4DB2-BD59-A6C34878D82A}">
                    <a16:rowId xmlns="" xmlns:a16="http://schemas.microsoft.com/office/drawing/2014/main" val="30900153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06261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10">
            <a:extLst>
              <a:ext uri="{FF2B5EF4-FFF2-40B4-BE49-F238E27FC236}">
                <a16:creationId xmlns="" xmlns:a16="http://schemas.microsoft.com/office/drawing/2014/main" id="{63C87F17-56CC-4C8C-BBA5-9B98139B0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C71B1665-CFBB-49F3-2D7E-FB004BAFBF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929" y="278386"/>
            <a:ext cx="200221" cy="197069"/>
          </a:xfrm>
          <a:prstGeom prst="rect">
            <a:avLst/>
          </a:prstGeom>
        </p:spPr>
      </p:pic>
      <p:sp>
        <p:nvSpPr>
          <p:cNvPr id="3" name="Название 1">
            <a:extLst>
              <a:ext uri="{FF2B5EF4-FFF2-40B4-BE49-F238E27FC236}">
                <a16:creationId xmlns="" xmlns:a16="http://schemas.microsoft.com/office/drawing/2014/main" id="{E4AA903D-0ED6-745A-6ACC-409BCE8D09E7}"/>
              </a:ext>
            </a:extLst>
          </p:cNvPr>
          <p:cNvSpPr txBox="1">
            <a:spLocks/>
          </p:cNvSpPr>
          <p:nvPr/>
        </p:nvSpPr>
        <p:spPr>
          <a:xfrm>
            <a:off x="1267436" y="0"/>
            <a:ext cx="6982120" cy="742293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Сравнение биржевых цен </a:t>
            </a:r>
          </a:p>
          <a:p>
            <a:pPr algn="l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и цен торговых политик производителей</a:t>
            </a:r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="" xmlns:a16="http://schemas.microsoft.com/office/drawing/2014/main" id="{3FDEA92A-1734-D4D6-0843-0FEAE62AED64}"/>
              </a:ext>
            </a:extLst>
          </p:cNvPr>
          <p:cNvCxnSpPr>
            <a:cxnSpLocks/>
          </p:cNvCxnSpPr>
          <p:nvPr/>
        </p:nvCxnSpPr>
        <p:spPr>
          <a:xfrm>
            <a:off x="1007008" y="733119"/>
            <a:ext cx="4525265" cy="0"/>
          </a:xfrm>
          <a:prstGeom prst="line">
            <a:avLst/>
          </a:prstGeom>
          <a:ln w="6350">
            <a:solidFill>
              <a:srgbClr val="00A0E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29327356"/>
              </p:ext>
            </p:extLst>
          </p:nvPr>
        </p:nvGraphicFramePr>
        <p:xfrm>
          <a:off x="802524" y="1250240"/>
          <a:ext cx="5726719" cy="36801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6529" y="733119"/>
            <a:ext cx="2191449" cy="4053522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C1D81B93-0730-BE5B-B588-F0B44FA63C7A}"/>
              </a:ext>
            </a:extLst>
          </p:cNvPr>
          <p:cNvSpPr/>
          <p:nvPr/>
        </p:nvSpPr>
        <p:spPr>
          <a:xfrm>
            <a:off x="895545" y="840884"/>
            <a:ext cx="49914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4570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ru-RU" sz="1600" dirty="0">
                <a:solidFill>
                  <a:schemeClr val="accent1"/>
                </a:solidFill>
              </a:rPr>
              <a:t>ЦЕНЫ НА УДОБРЕНИЯ в торговых политиках производителей и биржевые цены (март 2024)</a:t>
            </a:r>
          </a:p>
        </p:txBody>
      </p:sp>
    </p:spTree>
    <p:extLst>
      <p:ext uri="{BB962C8B-B14F-4D97-AF65-F5344CB8AC3E}">
        <p14:creationId xmlns:p14="http://schemas.microsoft.com/office/powerpoint/2010/main" val="33037175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10">
            <a:extLst>
              <a:ext uri="{FF2B5EF4-FFF2-40B4-BE49-F238E27FC236}">
                <a16:creationId xmlns="" xmlns:a16="http://schemas.microsoft.com/office/drawing/2014/main" id="{63C87F17-56CC-4C8C-BBA5-9B98139B0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C71B1665-CFBB-49F3-2D7E-FB004BAFBF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929" y="278386"/>
            <a:ext cx="200221" cy="197069"/>
          </a:xfrm>
          <a:prstGeom prst="rect">
            <a:avLst/>
          </a:prstGeom>
        </p:spPr>
      </p:pic>
      <p:sp>
        <p:nvSpPr>
          <p:cNvPr id="3" name="Название 1">
            <a:extLst>
              <a:ext uri="{FF2B5EF4-FFF2-40B4-BE49-F238E27FC236}">
                <a16:creationId xmlns="" xmlns:a16="http://schemas.microsoft.com/office/drawing/2014/main" id="{E4AA903D-0ED6-745A-6ACC-409BCE8D09E7}"/>
              </a:ext>
            </a:extLst>
          </p:cNvPr>
          <p:cNvSpPr txBox="1">
            <a:spLocks/>
          </p:cNvSpPr>
          <p:nvPr/>
        </p:nvSpPr>
        <p:spPr>
          <a:xfrm>
            <a:off x="1300260" y="-9174"/>
            <a:ext cx="6982120" cy="742293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="" xmlns:a16="http://schemas.microsoft.com/office/drawing/2014/main" id="{3FDEA92A-1734-D4D6-0843-0FEAE62AED64}"/>
              </a:ext>
            </a:extLst>
          </p:cNvPr>
          <p:cNvCxnSpPr>
            <a:cxnSpLocks/>
          </p:cNvCxnSpPr>
          <p:nvPr/>
        </p:nvCxnSpPr>
        <p:spPr>
          <a:xfrm>
            <a:off x="1007008" y="733119"/>
            <a:ext cx="5840288" cy="0"/>
          </a:xfrm>
          <a:prstGeom prst="line">
            <a:avLst/>
          </a:prstGeom>
          <a:ln w="6350">
            <a:solidFill>
              <a:srgbClr val="00A0E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65953277"/>
              </p:ext>
            </p:extLst>
          </p:nvPr>
        </p:nvGraphicFramePr>
        <p:xfrm>
          <a:off x="895545" y="898310"/>
          <a:ext cx="8034381" cy="38947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Название 1">
            <a:extLst>
              <a:ext uri="{FF2B5EF4-FFF2-40B4-BE49-F238E27FC236}">
                <a16:creationId xmlns="" xmlns:a16="http://schemas.microsoft.com/office/drawing/2014/main" id="{7EB572F4-D403-9733-D09B-215506EF57BE}"/>
              </a:ext>
            </a:extLst>
          </p:cNvPr>
          <p:cNvSpPr txBox="1">
            <a:spLocks/>
          </p:cNvSpPr>
          <p:nvPr/>
        </p:nvSpPr>
        <p:spPr>
          <a:xfrm>
            <a:off x="1200150" y="51853"/>
            <a:ext cx="6982120" cy="742293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Биржевые цены на основные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удобрения </a:t>
            </a:r>
          </a:p>
          <a:p>
            <a:pPr algn="l"/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 некоторых станций отправления заводов-производителей </a:t>
            </a:r>
          </a:p>
          <a:p>
            <a:pPr algn="l"/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учетом стоимости транспортировки до ст.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Богашево (</a:t>
            </a:r>
            <a:r>
              <a:rPr lang="ru-RU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руб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/т, вкл. НДС) </a:t>
            </a:r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391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10">
            <a:extLst>
              <a:ext uri="{FF2B5EF4-FFF2-40B4-BE49-F238E27FC236}">
                <a16:creationId xmlns="" xmlns:a16="http://schemas.microsoft.com/office/drawing/2014/main" id="{63C87F17-56CC-4C8C-BBA5-9B98139B0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3EA1D799-AFCC-4D5C-8879-C21B1A98788C}"/>
              </a:ext>
            </a:extLst>
          </p:cNvPr>
          <p:cNvSpPr/>
          <p:nvPr/>
        </p:nvSpPr>
        <p:spPr>
          <a:xfrm>
            <a:off x="896931" y="840884"/>
            <a:ext cx="786479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endParaRPr lang="ru-RU" sz="1400" dirty="0"/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C71B1665-CFBB-49F3-2D7E-FB004BAFBF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929" y="278386"/>
            <a:ext cx="200221" cy="197069"/>
          </a:xfrm>
          <a:prstGeom prst="rect">
            <a:avLst/>
          </a:prstGeom>
        </p:spPr>
      </p:pic>
      <p:sp>
        <p:nvSpPr>
          <p:cNvPr id="3" name="Название 1">
            <a:extLst>
              <a:ext uri="{FF2B5EF4-FFF2-40B4-BE49-F238E27FC236}">
                <a16:creationId xmlns="" xmlns:a16="http://schemas.microsoft.com/office/drawing/2014/main" id="{E4AA903D-0ED6-745A-6ACC-409BCE8D09E7}"/>
              </a:ext>
            </a:extLst>
          </p:cNvPr>
          <p:cNvSpPr txBox="1">
            <a:spLocks/>
          </p:cNvSpPr>
          <p:nvPr/>
        </p:nvSpPr>
        <p:spPr>
          <a:xfrm>
            <a:off x="1300260" y="-9174"/>
            <a:ext cx="6982120" cy="742293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="" xmlns:a16="http://schemas.microsoft.com/office/drawing/2014/main" id="{3FDEA92A-1734-D4D6-0843-0FEAE62AED64}"/>
              </a:ext>
            </a:extLst>
          </p:cNvPr>
          <p:cNvCxnSpPr>
            <a:cxnSpLocks/>
          </p:cNvCxnSpPr>
          <p:nvPr/>
        </p:nvCxnSpPr>
        <p:spPr>
          <a:xfrm>
            <a:off x="1007008" y="733119"/>
            <a:ext cx="4757688" cy="0"/>
          </a:xfrm>
          <a:prstGeom prst="line">
            <a:avLst/>
          </a:prstGeom>
          <a:ln w="6350">
            <a:solidFill>
              <a:srgbClr val="00A0E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698627" y="905806"/>
            <a:ext cx="8063099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ru-RU" sz="1600" b="1" dirty="0"/>
              <a:t>«Франко-вагон станция отправления» </a:t>
            </a:r>
            <a:r>
              <a:rPr lang="ru-RU" sz="1600" dirty="0" smtClean="0"/>
              <a:t>(</a:t>
            </a:r>
            <a:r>
              <a:rPr lang="ru-RU" sz="1600" dirty="0"/>
              <a:t>продажа на базисе </a:t>
            </a:r>
            <a:r>
              <a:rPr lang="ru-RU" sz="1600" dirty="0" smtClean="0"/>
              <a:t>ж/д </a:t>
            </a:r>
            <a:r>
              <a:rPr lang="ru-RU" sz="1600" dirty="0"/>
              <a:t>станции завода-производителя, доставка до станции покупателя организовывается поставщиком за счет </a:t>
            </a:r>
            <a:r>
              <a:rPr lang="ru-RU" sz="1600" dirty="0" smtClean="0"/>
              <a:t>покупателя, срок отгрузки 30 календарных дней)</a:t>
            </a:r>
          </a:p>
          <a:p>
            <a:pPr marL="285750" indent="-285750">
              <a:spcAft>
                <a:spcPts val="1200"/>
              </a:spcAft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ru-RU" sz="1600" b="1" dirty="0"/>
              <a:t>«Франко-вагон станция назначения» </a:t>
            </a:r>
            <a:r>
              <a:rPr lang="ru-RU" sz="1600" dirty="0" smtClean="0"/>
              <a:t>(в </a:t>
            </a:r>
            <a:r>
              <a:rPr lang="ru-RU" sz="1600" dirty="0"/>
              <a:t>цену товара включена стоимость транспортировки до станции </a:t>
            </a:r>
            <a:r>
              <a:rPr lang="ru-RU" sz="1600" dirty="0" smtClean="0"/>
              <a:t>покупателя, срок поставки 30 календарных дней)</a:t>
            </a:r>
            <a:endParaRPr lang="ru-RU" sz="1600" dirty="0"/>
          </a:p>
          <a:p>
            <a:pPr marL="285750" indent="-285750">
              <a:spcAft>
                <a:spcPts val="1200"/>
              </a:spcAft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ru-RU" sz="1600" b="1" dirty="0"/>
              <a:t>«Самовывоз автомобильным транспортом» </a:t>
            </a:r>
            <a:r>
              <a:rPr lang="ru-RU" sz="1600" dirty="0" smtClean="0"/>
              <a:t>(</a:t>
            </a:r>
            <a:r>
              <a:rPr lang="ru-RU" sz="1600" dirty="0"/>
              <a:t>самовывоз с региональных складов </a:t>
            </a:r>
            <a:r>
              <a:rPr lang="ru-RU" sz="1600" dirty="0" smtClean="0"/>
              <a:t>производителей, срок вывоза 10 рабочих дней или 40 календарных дней)</a:t>
            </a:r>
          </a:p>
          <a:p>
            <a:pPr marL="285750" indent="-285750">
              <a:spcAft>
                <a:spcPts val="1200"/>
              </a:spcAft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ru-RU" sz="1600" b="1" dirty="0"/>
              <a:t>«Франко-пункт назначения» </a:t>
            </a:r>
            <a:r>
              <a:rPr lang="ru-RU" sz="1600" dirty="0"/>
              <a:t>(доставка до оговоренной точки автомобильным транспортом, в цену товара включена стоимость </a:t>
            </a:r>
            <a:r>
              <a:rPr lang="ru-RU" sz="1600" dirty="0" smtClean="0"/>
              <a:t>транспортировки, возможны </a:t>
            </a:r>
            <a:r>
              <a:rPr lang="ru-RU" sz="1600" dirty="0"/>
              <a:t>условия, предполагающие доставку до любой точки на определенной территории – «балансовый пункт  франко-пункт </a:t>
            </a:r>
            <a:r>
              <a:rPr lang="ru-RU" sz="1600" dirty="0" smtClean="0"/>
              <a:t>назначения, срок поставки 10 рабочих дней)</a:t>
            </a:r>
            <a:endParaRPr lang="ru-RU" sz="1600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300260" y="223716"/>
            <a:ext cx="59618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Основные условия поставки на биржевых торгах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4516061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10">
            <a:extLst>
              <a:ext uri="{FF2B5EF4-FFF2-40B4-BE49-F238E27FC236}">
                <a16:creationId xmlns="" xmlns:a16="http://schemas.microsoft.com/office/drawing/2014/main" id="{63C87F17-56CC-4C8C-BBA5-9B98139B0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C71B1665-CFBB-49F3-2D7E-FB004BAFBF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929" y="278386"/>
            <a:ext cx="200221" cy="197069"/>
          </a:xfrm>
          <a:prstGeom prst="rect">
            <a:avLst/>
          </a:prstGeom>
        </p:spPr>
      </p:pic>
      <p:sp>
        <p:nvSpPr>
          <p:cNvPr id="3" name="Название 1">
            <a:extLst>
              <a:ext uri="{FF2B5EF4-FFF2-40B4-BE49-F238E27FC236}">
                <a16:creationId xmlns="" xmlns:a16="http://schemas.microsoft.com/office/drawing/2014/main" id="{E4AA903D-0ED6-745A-6ACC-409BCE8D09E7}"/>
              </a:ext>
            </a:extLst>
          </p:cNvPr>
          <p:cNvSpPr txBox="1">
            <a:spLocks/>
          </p:cNvSpPr>
          <p:nvPr/>
        </p:nvSpPr>
        <p:spPr>
          <a:xfrm>
            <a:off x="1267436" y="0"/>
            <a:ext cx="6982120" cy="742293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Рассылка по ценам реализации</a:t>
            </a:r>
            <a:b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и предложений на биржевых торгах СПбМТСБ</a:t>
            </a:r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="" xmlns:a16="http://schemas.microsoft.com/office/drawing/2014/main" id="{3FDEA92A-1734-D4D6-0843-0FEAE62AED64}"/>
              </a:ext>
            </a:extLst>
          </p:cNvPr>
          <p:cNvCxnSpPr>
            <a:cxnSpLocks/>
          </p:cNvCxnSpPr>
          <p:nvPr/>
        </p:nvCxnSpPr>
        <p:spPr>
          <a:xfrm>
            <a:off x="1007008" y="733119"/>
            <a:ext cx="5072682" cy="0"/>
          </a:xfrm>
          <a:prstGeom prst="line">
            <a:avLst/>
          </a:prstGeom>
          <a:ln w="6350">
            <a:solidFill>
              <a:srgbClr val="00A0E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-1936" r="-1745" b="-2337"/>
          <a:stretch/>
        </p:blipFill>
        <p:spPr>
          <a:xfrm>
            <a:off x="963957" y="990783"/>
            <a:ext cx="2466949" cy="3802601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/>
          <a:srcRect l="-2099" t="-519" r="-1531"/>
          <a:stretch/>
        </p:blipFill>
        <p:spPr>
          <a:xfrm>
            <a:off x="3692513" y="990782"/>
            <a:ext cx="2418531" cy="3802603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/>
          <a:srcRect l="-2371" t="-1858" r="-1020" b="-9039"/>
          <a:stretch/>
        </p:blipFill>
        <p:spPr>
          <a:xfrm>
            <a:off x="6372652" y="990781"/>
            <a:ext cx="2389074" cy="3802602"/>
          </a:xfrm>
          <a:prstGeom prst="rect">
            <a:avLst/>
          </a:prstGeom>
          <a:ln w="63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321632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10">
            <a:extLst>
              <a:ext uri="{FF2B5EF4-FFF2-40B4-BE49-F238E27FC236}">
                <a16:creationId xmlns="" xmlns:a16="http://schemas.microsoft.com/office/drawing/2014/main" id="{63C87F17-56CC-4C8C-BBA5-9B98139B0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4793070"/>
            <a:ext cx="339507" cy="273844"/>
          </a:xfrm>
        </p:spPr>
        <p:txBody>
          <a:bodyPr/>
          <a:lstStyle/>
          <a:p>
            <a:pPr algn="l"/>
            <a:fld id="{2066355A-084C-D24E-9AD2-7E4FC41EA627}" type="slidenum">
              <a:rPr lang="en-US" smtClean="0"/>
              <a:pPr algn="l"/>
              <a:t>11</a:t>
            </a:fld>
            <a:endParaRPr lang="en-US" dirty="0"/>
          </a:p>
        </p:txBody>
      </p:sp>
      <p:sp>
        <p:nvSpPr>
          <p:cNvPr id="26" name="Название 1">
            <a:extLst>
              <a:ext uri="{FF2B5EF4-FFF2-40B4-BE49-F238E27FC236}">
                <a16:creationId xmlns="" xmlns:a16="http://schemas.microsoft.com/office/drawing/2014/main" id="{A1E6B778-2C1A-4139-B546-B7E832A22650}"/>
              </a:ext>
            </a:extLst>
          </p:cNvPr>
          <p:cNvSpPr txBox="1">
            <a:spLocks/>
          </p:cNvSpPr>
          <p:nvPr/>
        </p:nvSpPr>
        <p:spPr>
          <a:xfrm>
            <a:off x="895546" y="0"/>
            <a:ext cx="6564697" cy="742293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Пример информационной рассылки</a:t>
            </a:r>
          </a:p>
        </p:txBody>
      </p:sp>
      <p:cxnSp>
        <p:nvCxnSpPr>
          <p:cNvPr id="28" name="Прямая соединительная линия 27">
            <a:extLst>
              <a:ext uri="{FF2B5EF4-FFF2-40B4-BE49-F238E27FC236}">
                <a16:creationId xmlns="" xmlns:a16="http://schemas.microsoft.com/office/drawing/2014/main" id="{6F53F7AB-C6B7-4736-B961-5E9786F6CEB2}"/>
              </a:ext>
            </a:extLst>
          </p:cNvPr>
          <p:cNvCxnSpPr>
            <a:cxnSpLocks/>
          </p:cNvCxnSpPr>
          <p:nvPr/>
        </p:nvCxnSpPr>
        <p:spPr>
          <a:xfrm>
            <a:off x="1007008" y="568739"/>
            <a:ext cx="3668971" cy="0"/>
          </a:xfrm>
          <a:prstGeom prst="line">
            <a:avLst/>
          </a:prstGeom>
          <a:ln w="6350"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-733" r="1"/>
          <a:stretch/>
        </p:blipFill>
        <p:spPr>
          <a:xfrm>
            <a:off x="5900418" y="990782"/>
            <a:ext cx="2876597" cy="2738245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9773" y="990782"/>
            <a:ext cx="4143023" cy="3802288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16600" y="2195351"/>
            <a:ext cx="2876598" cy="2598034"/>
          </a:xfrm>
          <a:prstGeom prst="rect">
            <a:avLst/>
          </a:prstGeom>
          <a:ln w="63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909144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02B4C99A-FE4C-4428-B6DC-633822DF826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816"/>
          <a:stretch/>
        </p:blipFill>
        <p:spPr>
          <a:xfrm>
            <a:off x="4671047" y="1311032"/>
            <a:ext cx="4105968" cy="3530106"/>
          </a:xfrm>
          <a:prstGeom prst="rect">
            <a:avLst/>
          </a:prstGeom>
          <a:ln w="6350">
            <a:solidFill>
              <a:schemeClr val="tx1"/>
            </a:solidFill>
          </a:ln>
          <a:effectLst/>
        </p:spPr>
      </p:pic>
      <p:sp>
        <p:nvSpPr>
          <p:cNvPr id="11" name="Номер слайда 10">
            <a:extLst>
              <a:ext uri="{FF2B5EF4-FFF2-40B4-BE49-F238E27FC236}">
                <a16:creationId xmlns="" xmlns:a16="http://schemas.microsoft.com/office/drawing/2014/main" id="{63C87F17-56CC-4C8C-BBA5-9B98139B0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C512B4BD-83B9-4310-A7C0-A5B3137DF4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9929" y="278386"/>
            <a:ext cx="200221" cy="197069"/>
          </a:xfrm>
          <a:prstGeom prst="rect">
            <a:avLst/>
          </a:prstGeom>
        </p:spPr>
      </p:pic>
      <p:sp>
        <p:nvSpPr>
          <p:cNvPr id="10" name="Название 1">
            <a:extLst>
              <a:ext uri="{FF2B5EF4-FFF2-40B4-BE49-F238E27FC236}">
                <a16:creationId xmlns="" xmlns:a16="http://schemas.microsoft.com/office/drawing/2014/main" id="{6FBD01F1-DDE1-4A2F-838B-F4117A992C89}"/>
              </a:ext>
            </a:extLst>
          </p:cNvPr>
          <p:cNvSpPr txBox="1">
            <a:spLocks/>
          </p:cNvSpPr>
          <p:nvPr/>
        </p:nvSpPr>
        <p:spPr>
          <a:xfrm>
            <a:off x="1231769" y="0"/>
            <a:ext cx="6982120" cy="742293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Информация на сайте АО «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СПбМТСБ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</p:txBody>
      </p:sp>
      <p:cxnSp>
        <p:nvCxnSpPr>
          <p:cNvPr id="43" name="Прямая соединительная линия 42">
            <a:extLst>
              <a:ext uri="{FF2B5EF4-FFF2-40B4-BE49-F238E27FC236}">
                <a16:creationId xmlns="" xmlns:a16="http://schemas.microsoft.com/office/drawing/2014/main" id="{C1B7C0AF-DF9F-4FCA-A7B4-3FEB9523BF53}"/>
              </a:ext>
            </a:extLst>
          </p:cNvPr>
          <p:cNvCxnSpPr>
            <a:cxnSpLocks/>
          </p:cNvCxnSpPr>
          <p:nvPr/>
        </p:nvCxnSpPr>
        <p:spPr>
          <a:xfrm>
            <a:off x="1007008" y="568739"/>
            <a:ext cx="4185805" cy="0"/>
          </a:xfrm>
          <a:prstGeom prst="line">
            <a:avLst/>
          </a:prstGeom>
          <a:ln w="6350">
            <a:solidFill>
              <a:srgbClr val="00A0E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4" name="Прямоугольник 63">
            <a:extLst>
              <a:ext uri="{FF2B5EF4-FFF2-40B4-BE49-F238E27FC236}">
                <a16:creationId xmlns="" xmlns:a16="http://schemas.microsoft.com/office/drawing/2014/main" id="{A1C46349-5709-477C-9F3C-CF1BBC005744}"/>
              </a:ext>
            </a:extLst>
          </p:cNvPr>
          <p:cNvSpPr/>
          <p:nvPr/>
        </p:nvSpPr>
        <p:spPr>
          <a:xfrm>
            <a:off x="940467" y="907691"/>
            <a:ext cx="7061595" cy="253916"/>
          </a:xfrm>
          <a:prstGeom prst="rect">
            <a:avLst/>
          </a:prstGeom>
        </p:spPr>
        <p:txBody>
          <a:bodyPr wrap="square" lIns="68579" tIns="34290" rIns="68579" bIns="34290">
            <a:spAutoFit/>
          </a:bodyPr>
          <a:lstStyle/>
          <a:p>
            <a:pPr>
              <a:spcBef>
                <a:spcPts val="600"/>
              </a:spcBef>
            </a:pPr>
            <a:r>
              <a:rPr lang="ru-RU" sz="1200" b="1" u="sng" dirty="0">
                <a:solidFill>
                  <a:schemeClr val="accent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SPIMEX.COM   </a:t>
            </a:r>
            <a:r>
              <a:rPr lang="ru-RU" sz="1200" u="sng" dirty="0">
                <a:solidFill>
                  <a:schemeClr val="accent1"/>
                </a:solidFill>
                <a:latin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► </a:t>
            </a:r>
            <a:r>
              <a:rPr lang="ru-RU" sz="1200" b="1" u="sng" dirty="0">
                <a:solidFill>
                  <a:schemeClr val="accent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</a:t>
            </a:r>
            <a:r>
              <a:rPr lang="ru-RU" sz="1200" u="sng" dirty="0">
                <a:solidFill>
                  <a:schemeClr val="accent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Рынки</a:t>
            </a:r>
            <a:r>
              <a:rPr lang="ru-RU" sz="1200" b="1" u="sng" dirty="0">
                <a:solidFill>
                  <a:schemeClr val="accent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</a:t>
            </a:r>
            <a:r>
              <a:rPr lang="ru-RU" sz="1200" b="1" u="sng" dirty="0">
                <a:solidFill>
                  <a:schemeClr val="accent1"/>
                </a:solidFill>
              </a:rPr>
              <a:t>  </a:t>
            </a:r>
            <a:r>
              <a:rPr lang="ru-RU" sz="1200" u="sng" dirty="0">
                <a:solidFill>
                  <a:schemeClr val="accent1"/>
                </a:solidFill>
                <a:latin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►</a:t>
            </a:r>
            <a:r>
              <a:rPr lang="ru-RU" sz="1200" u="sng" dirty="0">
                <a:solidFill>
                  <a:schemeClr val="accent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 Рынок химпродукции  </a:t>
            </a:r>
            <a:r>
              <a:rPr lang="ru-RU" sz="1200" u="sng" dirty="0">
                <a:solidFill>
                  <a:schemeClr val="accent1"/>
                </a:solidFill>
                <a:latin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►</a:t>
            </a:r>
            <a:r>
              <a:rPr lang="ru-RU" sz="1200" u="sng" dirty="0">
                <a:solidFill>
                  <a:schemeClr val="accent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 Получение допуска к торгам</a:t>
            </a:r>
            <a:endParaRPr lang="ru-RU" sz="1200" u="sng" dirty="0">
              <a:solidFill>
                <a:schemeClr val="accent1"/>
              </a:solidFill>
            </a:endParaRPr>
          </a:p>
        </p:txBody>
      </p:sp>
      <p:cxnSp>
        <p:nvCxnSpPr>
          <p:cNvPr id="13" name="Прямая со стрелкой 12">
            <a:extLst>
              <a:ext uri="{FF2B5EF4-FFF2-40B4-BE49-F238E27FC236}">
                <a16:creationId xmlns="" xmlns:a16="http://schemas.microsoft.com/office/drawing/2014/main" id="{632EBA7F-4D1F-4C87-8CA5-1DDE1941F27E}"/>
              </a:ext>
            </a:extLst>
          </p:cNvPr>
          <p:cNvCxnSpPr>
            <a:cxnSpLocks/>
            <a:stCxn id="19" idx="1"/>
            <a:endCxn id="18" idx="3"/>
          </p:cNvCxnSpPr>
          <p:nvPr/>
        </p:nvCxnSpPr>
        <p:spPr>
          <a:xfrm flipH="1" flipV="1">
            <a:off x="3776647" y="3042904"/>
            <a:ext cx="907826" cy="335629"/>
          </a:xfrm>
          <a:prstGeom prst="straightConnector1">
            <a:avLst/>
          </a:prstGeom>
          <a:ln w="9525">
            <a:solidFill>
              <a:schemeClr val="accent5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>
            <a:extLst>
              <a:ext uri="{FF2B5EF4-FFF2-40B4-BE49-F238E27FC236}">
                <a16:creationId xmlns="" xmlns:a16="http://schemas.microsoft.com/office/drawing/2014/main" id="{F9DDEB40-92FF-4C66-8442-F58CBC3553D8}"/>
              </a:ext>
            </a:extLst>
          </p:cNvPr>
          <p:cNvCxnSpPr>
            <a:cxnSpLocks/>
            <a:stCxn id="14" idx="1"/>
            <a:endCxn id="17" idx="3"/>
          </p:cNvCxnSpPr>
          <p:nvPr/>
        </p:nvCxnSpPr>
        <p:spPr>
          <a:xfrm flipH="1" flipV="1">
            <a:off x="3616382" y="1990304"/>
            <a:ext cx="1068091" cy="930701"/>
          </a:xfrm>
          <a:prstGeom prst="straightConnector1">
            <a:avLst/>
          </a:prstGeom>
          <a:ln w="9525">
            <a:solidFill>
              <a:schemeClr val="accent5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>
            <a:extLst>
              <a:ext uri="{FF2B5EF4-FFF2-40B4-BE49-F238E27FC236}">
                <a16:creationId xmlns="" xmlns:a16="http://schemas.microsoft.com/office/drawing/2014/main" id="{69198CAA-FB67-428A-850D-CB2D4FC07174}"/>
              </a:ext>
            </a:extLst>
          </p:cNvPr>
          <p:cNvCxnSpPr>
            <a:cxnSpLocks/>
            <a:stCxn id="20" idx="1"/>
            <a:endCxn id="21" idx="3"/>
          </p:cNvCxnSpPr>
          <p:nvPr/>
        </p:nvCxnSpPr>
        <p:spPr>
          <a:xfrm flipH="1" flipV="1">
            <a:off x="4019188" y="4149277"/>
            <a:ext cx="665286" cy="456660"/>
          </a:xfrm>
          <a:prstGeom prst="straightConnector1">
            <a:avLst/>
          </a:prstGeom>
          <a:ln w="9525">
            <a:solidFill>
              <a:schemeClr val="accent5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DCAA9DCE-74B6-486C-9BAE-5A4C1E6E32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4561" y="1311032"/>
            <a:ext cx="2631821" cy="1358543"/>
          </a:xfrm>
          <a:prstGeom prst="rect">
            <a:avLst/>
          </a:prstGeom>
          <a:ln>
            <a:solidFill>
              <a:schemeClr val="accent5"/>
            </a:solidFill>
          </a:ln>
        </p:spPr>
      </p:pic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D7D7914D-0304-443E-A9DF-8E9DCD2D967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45574" y="2363586"/>
            <a:ext cx="2431073" cy="1358636"/>
          </a:xfrm>
          <a:prstGeom prst="rect">
            <a:avLst/>
          </a:prstGeom>
          <a:ln>
            <a:solidFill>
              <a:schemeClr val="accent5"/>
            </a:solidFill>
          </a:ln>
        </p:spPr>
      </p:pic>
      <p:sp>
        <p:nvSpPr>
          <p:cNvPr id="14" name="Скругленный прямоугольник 30">
            <a:extLst>
              <a:ext uri="{FF2B5EF4-FFF2-40B4-BE49-F238E27FC236}">
                <a16:creationId xmlns="" xmlns:a16="http://schemas.microsoft.com/office/drawing/2014/main" id="{C2E6F402-7514-4385-B4F3-2DD11FC3B7B2}"/>
              </a:ext>
            </a:extLst>
          </p:cNvPr>
          <p:cNvSpPr/>
          <p:nvPr/>
        </p:nvSpPr>
        <p:spPr>
          <a:xfrm>
            <a:off x="4684473" y="2861749"/>
            <a:ext cx="302771" cy="118512"/>
          </a:xfrm>
          <a:prstGeom prst="roundRect">
            <a:avLst/>
          </a:prstGeom>
          <a:noFill/>
          <a:ln>
            <a:solidFill>
              <a:schemeClr val="accent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30">
            <a:extLst>
              <a:ext uri="{FF2B5EF4-FFF2-40B4-BE49-F238E27FC236}">
                <a16:creationId xmlns="" xmlns:a16="http://schemas.microsoft.com/office/drawing/2014/main" id="{7AEBF99F-DFA8-4D39-ACDD-EBFF9E11C940}"/>
              </a:ext>
            </a:extLst>
          </p:cNvPr>
          <p:cNvSpPr/>
          <p:nvPr/>
        </p:nvSpPr>
        <p:spPr>
          <a:xfrm>
            <a:off x="4684473" y="3314002"/>
            <a:ext cx="548280" cy="129061"/>
          </a:xfrm>
          <a:prstGeom prst="roundRect">
            <a:avLst/>
          </a:prstGeom>
          <a:noFill/>
          <a:ln>
            <a:solidFill>
              <a:schemeClr val="accent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кругленный прямоугольник 30">
            <a:extLst>
              <a:ext uri="{FF2B5EF4-FFF2-40B4-BE49-F238E27FC236}">
                <a16:creationId xmlns="" xmlns:a16="http://schemas.microsoft.com/office/drawing/2014/main" id="{9863A044-CF32-4E51-AC99-0E6D2EE7AE51}"/>
              </a:ext>
            </a:extLst>
          </p:cNvPr>
          <p:cNvSpPr/>
          <p:nvPr/>
        </p:nvSpPr>
        <p:spPr>
          <a:xfrm>
            <a:off x="4684474" y="4537029"/>
            <a:ext cx="920638" cy="137816"/>
          </a:xfrm>
          <a:prstGeom prst="roundRect">
            <a:avLst/>
          </a:prstGeom>
          <a:noFill/>
          <a:ln>
            <a:solidFill>
              <a:schemeClr val="accent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" name="Рисунок 20">
            <a:extLst>
              <a:ext uri="{FF2B5EF4-FFF2-40B4-BE49-F238E27FC236}">
                <a16:creationId xmlns="" xmlns:a16="http://schemas.microsoft.com/office/drawing/2014/main" id="{9AAC1FB3-3C56-4435-8BF4-1E9B826340A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14942" y="3457416"/>
            <a:ext cx="2204246" cy="1383722"/>
          </a:xfrm>
          <a:prstGeom prst="rect">
            <a:avLst/>
          </a:prstGeom>
          <a:ln>
            <a:solidFill>
              <a:schemeClr val="accent5"/>
            </a:solidFill>
          </a:ln>
        </p:spPr>
      </p:pic>
      <p:pic>
        <p:nvPicPr>
          <p:cNvPr id="38" name="Рисунок 37">
            <a:extLst>
              <a:ext uri="{FF2B5EF4-FFF2-40B4-BE49-F238E27FC236}">
                <a16:creationId xmlns="" xmlns:a16="http://schemas.microsoft.com/office/drawing/2014/main" id="{45B68B5F-9391-4E05-9612-297AC4C9E795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6965" y="977527"/>
            <a:ext cx="207136" cy="207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4614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="" xmlns:a16="http://schemas.microsoft.com/office/drawing/2014/main" id="{4395EF05-CD96-4D4A-AC48-4BC15C627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pPr/>
              <a:t>13</a:t>
            </a:fld>
            <a:endParaRPr lang="en-US" dirty="0"/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="" xmlns:a16="http://schemas.microsoft.com/office/drawing/2014/main" id="{72BE92F4-2AB0-41C7-92AF-0AEB46869227}"/>
              </a:ext>
            </a:extLst>
          </p:cNvPr>
          <p:cNvCxnSpPr>
            <a:cxnSpLocks/>
          </p:cNvCxnSpPr>
          <p:nvPr/>
        </p:nvCxnSpPr>
        <p:spPr>
          <a:xfrm>
            <a:off x="1007008" y="568739"/>
            <a:ext cx="1445664" cy="0"/>
          </a:xfrm>
          <a:prstGeom prst="line">
            <a:avLst/>
          </a:prstGeom>
          <a:ln w="6350">
            <a:solidFill>
              <a:srgbClr val="00A0E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889876" y="3519769"/>
            <a:ext cx="25200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Участие в торгах напрямую позволяет самому подавать заявки на покупку</a:t>
            </a:r>
            <a:br>
              <a:rPr lang="ru-RU" sz="1400" dirty="0"/>
            </a:br>
            <a:r>
              <a:rPr lang="ru-RU" sz="1400" dirty="0"/>
              <a:t>и продажу товара.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299865" y="3519769"/>
            <a:ext cx="36155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Подавать заявки на покупку или продажу товара будет брокер по поручению клиента.</a:t>
            </a:r>
          </a:p>
        </p:txBody>
      </p:sp>
      <p:sp>
        <p:nvSpPr>
          <p:cNvPr id="7" name="Название 1">
            <a:extLst>
              <a:ext uri="{FF2B5EF4-FFF2-40B4-BE49-F238E27FC236}">
                <a16:creationId xmlns="" xmlns:a16="http://schemas.microsoft.com/office/drawing/2014/main" id="{B7E67C4C-6F52-6BBA-75D6-896830C5529C}"/>
              </a:ext>
            </a:extLst>
          </p:cNvPr>
          <p:cNvSpPr txBox="1">
            <a:spLocks/>
          </p:cNvSpPr>
          <p:nvPr/>
        </p:nvSpPr>
        <p:spPr>
          <a:xfrm>
            <a:off x="895546" y="0"/>
            <a:ext cx="6982120" cy="742293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Регистрация в качестве участника торгов</a:t>
            </a:r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="" xmlns:a16="http://schemas.microsoft.com/office/drawing/2014/main" id="{60C5F48B-1FC0-5886-DF7B-2A01338488D7}"/>
              </a:ext>
            </a:extLst>
          </p:cNvPr>
          <p:cNvCxnSpPr>
            <a:cxnSpLocks/>
          </p:cNvCxnSpPr>
          <p:nvPr/>
        </p:nvCxnSpPr>
        <p:spPr>
          <a:xfrm>
            <a:off x="1007008" y="568739"/>
            <a:ext cx="4188864" cy="0"/>
          </a:xfrm>
          <a:prstGeom prst="line">
            <a:avLst/>
          </a:prstGeom>
          <a:ln w="6350">
            <a:solidFill>
              <a:srgbClr val="00A0E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>
            <a:extLst>
              <a:ext uri="{FF2B5EF4-FFF2-40B4-BE49-F238E27FC236}">
                <a16:creationId xmlns="" xmlns:a16="http://schemas.microsoft.com/office/drawing/2014/main" id="{F9964166-1327-665D-2269-75F528A9865C}"/>
              </a:ext>
            </a:extLst>
          </p:cNvPr>
          <p:cNvCxnSpPr>
            <a:cxnSpLocks/>
          </p:cNvCxnSpPr>
          <p:nvPr/>
        </p:nvCxnSpPr>
        <p:spPr>
          <a:xfrm>
            <a:off x="3906331" y="2853295"/>
            <a:ext cx="0" cy="158075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Овал 34">
            <a:extLst>
              <a:ext uri="{FF2B5EF4-FFF2-40B4-BE49-F238E27FC236}">
                <a16:creationId xmlns="" xmlns:a16="http://schemas.microsoft.com/office/drawing/2014/main" id="{F8E92887-0B0A-9F15-E72A-D0F5DE377E82}"/>
              </a:ext>
            </a:extLst>
          </p:cNvPr>
          <p:cNvSpPr/>
          <p:nvPr/>
        </p:nvSpPr>
        <p:spPr>
          <a:xfrm>
            <a:off x="3586400" y="2050383"/>
            <a:ext cx="639862" cy="63986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dirty="0">
                <a:solidFill>
                  <a:schemeClr val="bg1">
                    <a:lumMod val="50000"/>
                  </a:schemeClr>
                </a:solidFill>
              </a:rPr>
              <a:t>или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="" xmlns:a16="http://schemas.microsoft.com/office/drawing/2014/main" id="{2A92BD1E-472D-E49F-B928-E451BBA2FFF6}"/>
              </a:ext>
            </a:extLst>
          </p:cNvPr>
          <p:cNvSpPr txBox="1"/>
          <p:nvPr/>
        </p:nvSpPr>
        <p:spPr>
          <a:xfrm>
            <a:off x="999931" y="2043914"/>
            <a:ext cx="2409954" cy="646331"/>
          </a:xfrm>
          <a:prstGeom prst="rect">
            <a:avLst/>
          </a:prstGeom>
          <a:solidFill>
            <a:schemeClr val="accent1"/>
          </a:solidFill>
          <a:ln w="38100">
            <a:noFill/>
          </a:ln>
        </p:spPr>
        <p:txBody>
          <a:bodyPr wrap="square" lIns="720000" rtlCol="0" anchor="ctr">
            <a:noAutofit/>
          </a:bodyPr>
          <a:lstStyle/>
          <a:p>
            <a:r>
              <a:rPr lang="ru-RU" b="1" dirty="0">
                <a:solidFill>
                  <a:schemeClr val="bg2"/>
                </a:solidFill>
              </a:rPr>
              <a:t>НАПРЯМУЮ</a:t>
            </a:r>
            <a:endParaRPr lang="ru-RU" sz="1600" b="1" dirty="0">
              <a:solidFill>
                <a:schemeClr val="bg2"/>
              </a:solidFill>
            </a:endParaRPr>
          </a:p>
        </p:txBody>
      </p:sp>
      <p:pic>
        <p:nvPicPr>
          <p:cNvPr id="37" name="Рисунок 36">
            <a:extLst>
              <a:ext uri="{FF2B5EF4-FFF2-40B4-BE49-F238E27FC236}">
                <a16:creationId xmlns="" xmlns:a16="http://schemas.microsoft.com/office/drawing/2014/main" id="{2903EB92-B928-4145-1178-39B9F06CBC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4806" y="2129206"/>
            <a:ext cx="406080" cy="432000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D6A336CA-A921-8215-AEB9-554B016AAD12}"/>
              </a:ext>
            </a:extLst>
          </p:cNvPr>
          <p:cNvSpPr txBox="1"/>
          <p:nvPr/>
        </p:nvSpPr>
        <p:spPr>
          <a:xfrm>
            <a:off x="4388097" y="2043914"/>
            <a:ext cx="4388917" cy="646331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txBody>
          <a:bodyPr wrap="square" lIns="720000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ЧЕРЕЗ УПОЛНОМОЧЕННОГО УЧАСТНИКА ТОРГОВ</a:t>
            </a:r>
          </a:p>
        </p:txBody>
      </p:sp>
      <p:pic>
        <p:nvPicPr>
          <p:cNvPr id="39" name="Рисунок 38">
            <a:extLst>
              <a:ext uri="{FF2B5EF4-FFF2-40B4-BE49-F238E27FC236}">
                <a16:creationId xmlns="" xmlns:a16="http://schemas.microsoft.com/office/drawing/2014/main" id="{4A4CF6DF-1C22-ADB1-226D-E54C7A970C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8494" y="2147554"/>
            <a:ext cx="440727" cy="432000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B944F13B-5367-810B-0AAF-C3DCFC61D173}"/>
              </a:ext>
            </a:extLst>
          </p:cNvPr>
          <p:cNvSpPr txBox="1"/>
          <p:nvPr/>
        </p:nvSpPr>
        <p:spPr>
          <a:xfrm>
            <a:off x="889876" y="2744927"/>
            <a:ext cx="262402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chemeClr val="accent1"/>
                </a:solidFill>
              </a:rPr>
              <a:t>от своего имени</a:t>
            </a:r>
            <a:br>
              <a:rPr lang="ru-RU" sz="1600" b="1" i="1" dirty="0">
                <a:solidFill>
                  <a:schemeClr val="accent1"/>
                </a:solidFill>
              </a:rPr>
            </a:br>
            <a:r>
              <a:rPr lang="ru-RU" sz="1600" b="1" i="1" dirty="0">
                <a:solidFill>
                  <a:schemeClr val="accent1"/>
                </a:solidFill>
              </a:rPr>
              <a:t>и за свой счет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B7D7FFBF-EA61-2F23-9642-E1DAC27344E1}"/>
              </a:ext>
            </a:extLst>
          </p:cNvPr>
          <p:cNvSpPr txBox="1"/>
          <p:nvPr/>
        </p:nvSpPr>
        <p:spPr>
          <a:xfrm>
            <a:off x="4299865" y="2744927"/>
            <a:ext cx="462979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chemeClr val="accent5"/>
                </a:solidFill>
              </a:rPr>
              <a:t>от имени брокера, но за счет клиента</a:t>
            </a:r>
            <a:br>
              <a:rPr lang="ru-RU" sz="1600" b="1" i="1" dirty="0">
                <a:solidFill>
                  <a:schemeClr val="accent5"/>
                </a:solidFill>
              </a:rPr>
            </a:br>
            <a:r>
              <a:rPr lang="ru-RU" sz="1600" b="1" i="1" dirty="0">
                <a:solidFill>
                  <a:schemeClr val="accent5"/>
                </a:solidFill>
              </a:rPr>
              <a:t>или от имени клиента и за счет клиента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="" xmlns:a16="http://schemas.microsoft.com/office/drawing/2014/main" id="{B64267D5-FBA4-E2DC-BD7A-B46530341DAC}"/>
              </a:ext>
            </a:extLst>
          </p:cNvPr>
          <p:cNvSpPr txBox="1"/>
          <p:nvPr/>
        </p:nvSpPr>
        <p:spPr>
          <a:xfrm>
            <a:off x="889875" y="840884"/>
            <a:ext cx="7899373" cy="8156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dirty="0"/>
              <a:t>Для регистрации в качестве участника торгов необходимо </a:t>
            </a:r>
          </a:p>
          <a:p>
            <a:pPr algn="ctr">
              <a:spcAft>
                <a:spcPts val="600"/>
              </a:spcAft>
            </a:pPr>
            <a:r>
              <a:rPr lang="ru-RU" sz="2400" b="1" dirty="0"/>
              <a:t>ВЫБРАТЬ ФОРМАТ УЧАСТИЯ В ТОРГАХ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0623809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Номер слайда 1"/>
          <p:cNvSpPr txBox="1">
            <a:spLocks/>
          </p:cNvSpPr>
          <p:nvPr/>
        </p:nvSpPr>
        <p:spPr>
          <a:xfrm>
            <a:off x="0" y="4793070"/>
            <a:ext cx="358836" cy="273844"/>
          </a:xfrm>
          <a:prstGeom prst="rect">
            <a:avLst/>
          </a:prstGeom>
        </p:spPr>
        <p:txBody>
          <a:bodyPr vert="horz" lIns="91414" tIns="45707" rIns="91414" bIns="45707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1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2066355A-084C-D24E-9AD2-7E4FC41EA627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45" name="TextBox 44"/>
          <p:cNvSpPr txBox="1"/>
          <p:nvPr/>
        </p:nvSpPr>
        <p:spPr>
          <a:xfrm>
            <a:off x="889876" y="2064949"/>
            <a:ext cx="390501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200" b="1" dirty="0"/>
              <a:t>Процедура аккредитации на Биржевых торгах</a:t>
            </a:r>
          </a:p>
          <a:p>
            <a:pPr marL="228600" indent="-228600"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ru-RU" sz="1200" dirty="0"/>
              <a:t>Сформировать </a:t>
            </a:r>
            <a:r>
              <a:rPr lang="ru-RU" sz="1200" dirty="0">
                <a:hlinkClick r:id="rId3"/>
              </a:rPr>
              <a:t>комплект документов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/>
              <a:t>и направить его на Биржу по ЭДО;</a:t>
            </a:r>
          </a:p>
          <a:p>
            <a:pPr marL="228600" indent="-228600"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ru-RU" sz="1200" dirty="0"/>
              <a:t>Оплатить вступительный взнос согласно </a:t>
            </a:r>
            <a:r>
              <a:rPr lang="ru-RU" sz="1200" dirty="0">
                <a:hlinkClick r:id="rId4"/>
              </a:rPr>
              <a:t>тарифам Биржи</a:t>
            </a:r>
            <a:r>
              <a:rPr lang="ru-RU" sz="1200" dirty="0"/>
              <a:t>;</a:t>
            </a:r>
          </a:p>
          <a:p>
            <a:pPr marL="228600" indent="-228600"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ru-RU" sz="1200" dirty="0"/>
              <a:t>Получить </a:t>
            </a:r>
            <a:r>
              <a:rPr lang="ru-RU" sz="1200" dirty="0">
                <a:hlinkClick r:id="rId5"/>
              </a:rPr>
              <a:t>электронную подпись</a:t>
            </a:r>
            <a:r>
              <a:rPr lang="ru-RU" sz="1200" dirty="0"/>
              <a:t> для сотрудника, который будет участвовать в торгах;</a:t>
            </a:r>
          </a:p>
          <a:p>
            <a:pPr marL="228600" indent="-228600"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ru-RU" sz="1200" dirty="0"/>
              <a:t>Настроить АРМ «</a:t>
            </a:r>
            <a:r>
              <a:rPr lang="ru-RU" sz="1200" dirty="0">
                <a:hlinkClick r:id="rId6"/>
              </a:rPr>
              <a:t>Терминал»</a:t>
            </a:r>
            <a:r>
              <a:rPr lang="ru-RU" sz="1200" dirty="0"/>
              <a:t> для проведения торговых операций.</a:t>
            </a:r>
          </a:p>
        </p:txBody>
      </p:sp>
      <p:sp>
        <p:nvSpPr>
          <p:cNvPr id="2" name="Название 1">
            <a:extLst>
              <a:ext uri="{FF2B5EF4-FFF2-40B4-BE49-F238E27FC236}">
                <a16:creationId xmlns="" xmlns:a16="http://schemas.microsoft.com/office/drawing/2014/main" id="{BEF9E9C3-16B7-E18A-E9A7-C68321646953}"/>
              </a:ext>
            </a:extLst>
          </p:cNvPr>
          <p:cNvSpPr txBox="1">
            <a:spLocks/>
          </p:cNvSpPr>
          <p:nvPr/>
        </p:nvSpPr>
        <p:spPr>
          <a:xfrm>
            <a:off x="895546" y="0"/>
            <a:ext cx="6982120" cy="742293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Участие в торгах напрямую</a:t>
            </a: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="" xmlns:a16="http://schemas.microsoft.com/office/drawing/2014/main" id="{B0116623-31F9-A449-7F6C-1861EEF60157}"/>
              </a:ext>
            </a:extLst>
          </p:cNvPr>
          <p:cNvCxnSpPr>
            <a:cxnSpLocks/>
          </p:cNvCxnSpPr>
          <p:nvPr/>
        </p:nvCxnSpPr>
        <p:spPr>
          <a:xfrm>
            <a:off x="1007008" y="568739"/>
            <a:ext cx="2782094" cy="0"/>
          </a:xfrm>
          <a:prstGeom prst="line">
            <a:avLst/>
          </a:prstGeom>
          <a:ln w="6350">
            <a:solidFill>
              <a:srgbClr val="00A0E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1" name="Рисунок 20">
            <a:extLst>
              <a:ext uri="{FF2B5EF4-FFF2-40B4-BE49-F238E27FC236}">
                <a16:creationId xmlns="" xmlns:a16="http://schemas.microsoft.com/office/drawing/2014/main" id="{5AC675F6-1DCD-034D-0C8D-E90845EC88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6968" y="1387718"/>
            <a:ext cx="578304" cy="615217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="" xmlns:a16="http://schemas.microsoft.com/office/drawing/2014/main" id="{2BDC4A86-32BD-5451-4265-CAB8DCE955B9}"/>
              </a:ext>
            </a:extLst>
          </p:cNvPr>
          <p:cNvSpPr txBox="1"/>
          <p:nvPr/>
        </p:nvSpPr>
        <p:spPr>
          <a:xfrm>
            <a:off x="999930" y="993679"/>
            <a:ext cx="3477265" cy="646331"/>
          </a:xfrm>
          <a:prstGeom prst="rect">
            <a:avLst/>
          </a:prstGeom>
          <a:solidFill>
            <a:schemeClr val="accent1"/>
          </a:solidFill>
          <a:ln w="38100">
            <a:noFill/>
          </a:ln>
        </p:spPr>
        <p:txBody>
          <a:bodyPr wrap="square" lIns="720000" rtlCol="0" anchor="ctr">
            <a:noAutofit/>
          </a:bodyPr>
          <a:lstStyle/>
          <a:p>
            <a:r>
              <a:rPr lang="ru-RU" b="1" dirty="0">
                <a:solidFill>
                  <a:schemeClr val="bg2"/>
                </a:solidFill>
              </a:rPr>
              <a:t>НАПРЯМУЮ</a:t>
            </a:r>
            <a:endParaRPr lang="ru-RU" sz="1600" b="1" dirty="0">
              <a:solidFill>
                <a:schemeClr val="bg2"/>
              </a:solidFill>
            </a:endParaRPr>
          </a:p>
        </p:txBody>
      </p:sp>
      <p:pic>
        <p:nvPicPr>
          <p:cNvPr id="48" name="Рисунок 47">
            <a:extLst>
              <a:ext uri="{FF2B5EF4-FFF2-40B4-BE49-F238E27FC236}">
                <a16:creationId xmlns="" xmlns:a16="http://schemas.microsoft.com/office/drawing/2014/main" id="{315E340F-E907-1167-8923-A3E671A56D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4806" y="1078971"/>
            <a:ext cx="406080" cy="432000"/>
          </a:xfrm>
          <a:prstGeom prst="rect">
            <a:avLst/>
          </a:prstGeom>
        </p:spPr>
      </p:pic>
      <p:sp>
        <p:nvSpPr>
          <p:cNvPr id="49" name="TextBox 48">
            <a:extLst>
              <a:ext uri="{FF2B5EF4-FFF2-40B4-BE49-F238E27FC236}">
                <a16:creationId xmlns="" xmlns:a16="http://schemas.microsoft.com/office/drawing/2014/main" id="{87ABAB58-331B-1AC4-4730-13DEB0D1FFCB}"/>
              </a:ext>
            </a:extLst>
          </p:cNvPr>
          <p:cNvSpPr txBox="1"/>
          <p:nvPr/>
        </p:nvSpPr>
        <p:spPr>
          <a:xfrm>
            <a:off x="889875" y="1694692"/>
            <a:ext cx="3587321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500" b="1" i="1" dirty="0">
                <a:solidFill>
                  <a:schemeClr val="accent1"/>
                </a:solidFill>
              </a:rPr>
              <a:t>от своего имени и за свой счет</a:t>
            </a:r>
          </a:p>
        </p:txBody>
      </p:sp>
      <p:pic>
        <p:nvPicPr>
          <p:cNvPr id="56" name="Рисунок 55">
            <a:extLst>
              <a:ext uri="{FF2B5EF4-FFF2-40B4-BE49-F238E27FC236}">
                <a16:creationId xmlns="" xmlns:a16="http://schemas.microsoft.com/office/drawing/2014/main" id="{AE7F38A8-BBA3-B216-03AD-80DE52A01451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" r="6057" b="39504"/>
          <a:stretch/>
        </p:blipFill>
        <p:spPr>
          <a:xfrm>
            <a:off x="5075856" y="939005"/>
            <a:ext cx="3692144" cy="1830025"/>
          </a:xfrm>
          <a:prstGeom prst="rect">
            <a:avLst/>
          </a:prstGeom>
        </p:spPr>
      </p:pic>
      <p:sp>
        <p:nvSpPr>
          <p:cNvPr id="57" name="Прямоугольник 56">
            <a:extLst>
              <a:ext uri="{FF2B5EF4-FFF2-40B4-BE49-F238E27FC236}">
                <a16:creationId xmlns="" xmlns:a16="http://schemas.microsoft.com/office/drawing/2014/main" id="{D13625FC-E3FD-C0B6-6607-93DC966F1D07}"/>
              </a:ext>
            </a:extLst>
          </p:cNvPr>
          <p:cNvSpPr/>
          <p:nvPr/>
        </p:nvSpPr>
        <p:spPr>
          <a:xfrm>
            <a:off x="6911881" y="938667"/>
            <a:ext cx="365633" cy="125014"/>
          </a:xfrm>
          <a:prstGeom prst="rect">
            <a:avLst/>
          </a:prstGeom>
          <a:noFill/>
          <a:ln w="19050">
            <a:solidFill>
              <a:schemeClr val="accent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0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58" name="Рисунок 57">
            <a:extLst>
              <a:ext uri="{FF2B5EF4-FFF2-40B4-BE49-F238E27FC236}">
                <a16:creationId xmlns="" xmlns:a16="http://schemas.microsoft.com/office/drawing/2014/main" id="{A8CD08A3-3945-F492-A9C4-75699F4EEA7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75856" y="2423839"/>
            <a:ext cx="2333693" cy="1634795"/>
          </a:xfrm>
          <a:prstGeom prst="rect">
            <a:avLst/>
          </a:prstGeom>
          <a:ln w="6350">
            <a:solidFill>
              <a:schemeClr val="accent1"/>
            </a:solidFill>
          </a:ln>
        </p:spPr>
      </p:pic>
      <p:sp>
        <p:nvSpPr>
          <p:cNvPr id="59" name="Прямоугольник 58">
            <a:extLst>
              <a:ext uri="{FF2B5EF4-FFF2-40B4-BE49-F238E27FC236}">
                <a16:creationId xmlns="" xmlns:a16="http://schemas.microsoft.com/office/drawing/2014/main" id="{C117379D-B9F5-25FC-E6FB-6487C45622AC}"/>
              </a:ext>
            </a:extLst>
          </p:cNvPr>
          <p:cNvSpPr/>
          <p:nvPr/>
        </p:nvSpPr>
        <p:spPr>
          <a:xfrm>
            <a:off x="6155199" y="3671695"/>
            <a:ext cx="1042536" cy="273174"/>
          </a:xfrm>
          <a:prstGeom prst="rect">
            <a:avLst/>
          </a:prstGeom>
          <a:noFill/>
          <a:ln w="19050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0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60" name="Рисунок 59">
            <a:extLst>
              <a:ext uri="{FF2B5EF4-FFF2-40B4-BE49-F238E27FC236}">
                <a16:creationId xmlns="" xmlns:a16="http://schemas.microsoft.com/office/drawing/2014/main" id="{918C0019-1ADE-0327-11B3-EC0E95EB4166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102000"/>
                    </a14:imgEffect>
                  </a14:imgLayer>
                </a14:imgProps>
              </a:ext>
            </a:extLst>
          </a:blip>
          <a:srcRect l="11809" t="22686" r="6320" b="16385"/>
          <a:stretch/>
        </p:blipFill>
        <p:spPr>
          <a:xfrm>
            <a:off x="6954965" y="4450576"/>
            <a:ext cx="1813035" cy="396856"/>
          </a:xfrm>
          <a:prstGeom prst="rect">
            <a:avLst/>
          </a:prstGeom>
          <a:effectLst/>
        </p:spPr>
      </p:pic>
      <p:cxnSp>
        <p:nvCxnSpPr>
          <p:cNvPr id="62" name="Прямая со стрелкой 61">
            <a:extLst>
              <a:ext uri="{FF2B5EF4-FFF2-40B4-BE49-F238E27FC236}">
                <a16:creationId xmlns="" xmlns:a16="http://schemas.microsoft.com/office/drawing/2014/main" id="{844C237B-E925-53F5-4DFA-1BA4C5627D6B}"/>
              </a:ext>
            </a:extLst>
          </p:cNvPr>
          <p:cNvCxnSpPr>
            <a:cxnSpLocks/>
            <a:stCxn id="57" idx="2"/>
          </p:cNvCxnSpPr>
          <p:nvPr/>
        </p:nvCxnSpPr>
        <p:spPr>
          <a:xfrm flipH="1">
            <a:off x="6376334" y="1063681"/>
            <a:ext cx="718364" cy="1618355"/>
          </a:xfrm>
          <a:prstGeom prst="straightConnector1">
            <a:avLst/>
          </a:prstGeom>
          <a:ln w="19050">
            <a:solidFill>
              <a:schemeClr val="accent2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2" name="Соединитель: уступ 71">
            <a:extLst>
              <a:ext uri="{FF2B5EF4-FFF2-40B4-BE49-F238E27FC236}">
                <a16:creationId xmlns="" xmlns:a16="http://schemas.microsoft.com/office/drawing/2014/main" id="{4C1457DF-153B-B6E3-74DE-D57042CC87E9}"/>
              </a:ext>
            </a:extLst>
          </p:cNvPr>
          <p:cNvCxnSpPr>
            <a:stCxn id="59" idx="2"/>
            <a:endCxn id="60" idx="1"/>
          </p:cNvCxnSpPr>
          <p:nvPr/>
        </p:nvCxnSpPr>
        <p:spPr>
          <a:xfrm rot="16200000" flipH="1">
            <a:off x="6463649" y="4157687"/>
            <a:ext cx="704135" cy="278498"/>
          </a:xfrm>
          <a:prstGeom prst="bentConnector2">
            <a:avLst/>
          </a:prstGeom>
          <a:ln w="19050">
            <a:solidFill>
              <a:schemeClr val="accent2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654654" y="2986744"/>
            <a:ext cx="1143692" cy="1140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2016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Номер слайда 1"/>
          <p:cNvSpPr txBox="1">
            <a:spLocks/>
          </p:cNvSpPr>
          <p:nvPr/>
        </p:nvSpPr>
        <p:spPr>
          <a:xfrm>
            <a:off x="0" y="4793070"/>
            <a:ext cx="358836" cy="273844"/>
          </a:xfrm>
          <a:prstGeom prst="rect">
            <a:avLst/>
          </a:prstGeom>
        </p:spPr>
        <p:txBody>
          <a:bodyPr vert="horz" lIns="91414" tIns="45707" rIns="91414" bIns="45707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1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2066355A-084C-D24E-9AD2-7E4FC41EA627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469854" y="899406"/>
            <a:ext cx="331327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dirty="0"/>
              <a:t>Организации, имеющие право действовать в интересах и за счет других лиц: </a:t>
            </a:r>
            <a:r>
              <a:rPr lang="en-US" sz="1100" b="1" dirty="0">
                <a:hlinkClick r:id="rId3"/>
              </a:rPr>
              <a:t>https://spimex.com/participant/intermediaries/</a:t>
            </a:r>
            <a:r>
              <a:rPr lang="ru-RU" sz="1100" b="1" dirty="0"/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/>
          <a:srcRect r="9770"/>
          <a:stretch/>
        </p:blipFill>
        <p:spPr>
          <a:xfrm>
            <a:off x="5558302" y="1657686"/>
            <a:ext cx="3224831" cy="3135383"/>
          </a:xfrm>
          <a:prstGeom prst="rect">
            <a:avLst/>
          </a:prstGeom>
        </p:spPr>
      </p:pic>
      <p:sp>
        <p:nvSpPr>
          <p:cNvPr id="4" name="Название 1">
            <a:extLst>
              <a:ext uri="{FF2B5EF4-FFF2-40B4-BE49-F238E27FC236}">
                <a16:creationId xmlns="" xmlns:a16="http://schemas.microsoft.com/office/drawing/2014/main" id="{8CA544BC-8731-6B36-BB0D-B28521468A7B}"/>
              </a:ext>
            </a:extLst>
          </p:cNvPr>
          <p:cNvSpPr txBox="1">
            <a:spLocks/>
          </p:cNvSpPr>
          <p:nvPr/>
        </p:nvSpPr>
        <p:spPr>
          <a:xfrm>
            <a:off x="895546" y="0"/>
            <a:ext cx="6982120" cy="742293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Участие в торгах через брокера</a:t>
            </a: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="" xmlns:a16="http://schemas.microsoft.com/office/drawing/2014/main" id="{B3A57550-81D8-7BF3-9B24-DBBC26BB50F1}"/>
              </a:ext>
            </a:extLst>
          </p:cNvPr>
          <p:cNvCxnSpPr>
            <a:cxnSpLocks/>
          </p:cNvCxnSpPr>
          <p:nvPr/>
        </p:nvCxnSpPr>
        <p:spPr>
          <a:xfrm>
            <a:off x="1007008" y="568739"/>
            <a:ext cx="3210241" cy="0"/>
          </a:xfrm>
          <a:prstGeom prst="line">
            <a:avLst/>
          </a:prstGeom>
          <a:ln w="6350">
            <a:solidFill>
              <a:srgbClr val="00A0E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Прямоугольник 24">
            <a:extLst>
              <a:ext uri="{FF2B5EF4-FFF2-40B4-BE49-F238E27FC236}">
                <a16:creationId xmlns="" xmlns:a16="http://schemas.microsoft.com/office/drawing/2014/main" id="{C9D9B61B-D2EF-4EC4-8EFE-44CBCF66D04F}"/>
              </a:ext>
            </a:extLst>
          </p:cNvPr>
          <p:cNvSpPr/>
          <p:nvPr/>
        </p:nvSpPr>
        <p:spPr>
          <a:xfrm>
            <a:off x="889875" y="2367915"/>
            <a:ext cx="4009351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>
              <a:spcAft>
                <a:spcPts val="600"/>
              </a:spcAft>
              <a:buClr>
                <a:schemeClr val="accent5"/>
              </a:buClr>
              <a:buFont typeface="+mj-lt"/>
              <a:buAutoNum type="arabicPeriod"/>
            </a:pPr>
            <a:r>
              <a:rPr lang="ru-RU" sz="1200" dirty="0"/>
              <a:t>Выбор уполномоченного участника торгов;</a:t>
            </a:r>
          </a:p>
          <a:p>
            <a:pPr marL="228600" indent="-228600">
              <a:spcAft>
                <a:spcPts val="600"/>
              </a:spcAft>
              <a:buClr>
                <a:schemeClr val="accent5"/>
              </a:buClr>
              <a:buFont typeface="+mj-lt"/>
              <a:buAutoNum type="arabicPeriod"/>
            </a:pPr>
            <a:r>
              <a:rPr lang="ru-RU" sz="1200" dirty="0"/>
              <a:t>Заключение договора о брокерском обслуживании/агентского договора;</a:t>
            </a:r>
          </a:p>
          <a:p>
            <a:pPr marL="228600" indent="-228600">
              <a:spcAft>
                <a:spcPts val="600"/>
              </a:spcAft>
              <a:buClr>
                <a:schemeClr val="accent5"/>
              </a:buClr>
              <a:buFont typeface="+mj-lt"/>
              <a:buAutoNum type="arabicPeriod"/>
            </a:pPr>
            <a:r>
              <a:rPr lang="ru-RU" sz="1200" dirty="0"/>
              <a:t>Заключение договоров с АО «</a:t>
            </a:r>
            <a:r>
              <a:rPr lang="ru-RU" sz="1200" dirty="0" err="1"/>
              <a:t>СПбМТСБ</a:t>
            </a:r>
            <a:r>
              <a:rPr lang="ru-RU" sz="1200" dirty="0"/>
              <a:t>»</a:t>
            </a:r>
            <a:br>
              <a:rPr lang="ru-RU" sz="1200" dirty="0"/>
            </a:br>
            <a:r>
              <a:rPr lang="ru-RU" sz="1200" dirty="0"/>
              <a:t>о клиринговом обслуживании;</a:t>
            </a:r>
          </a:p>
          <a:p>
            <a:pPr marL="228600" indent="-228600">
              <a:spcAft>
                <a:spcPts val="600"/>
              </a:spcAft>
              <a:buClr>
                <a:schemeClr val="accent5"/>
              </a:buClr>
              <a:buFont typeface="+mj-lt"/>
              <a:buAutoNum type="arabicPeriod"/>
            </a:pPr>
            <a:r>
              <a:rPr lang="ru-RU" sz="1200" dirty="0"/>
              <a:t>Направление заявок уполномоченному участнику торгов на покупку/продажу товара.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="" xmlns:a16="http://schemas.microsoft.com/office/drawing/2014/main" id="{83999BB4-1FDE-FDFC-C328-8174960109B0}"/>
              </a:ext>
            </a:extLst>
          </p:cNvPr>
          <p:cNvSpPr txBox="1"/>
          <p:nvPr/>
        </p:nvSpPr>
        <p:spPr>
          <a:xfrm>
            <a:off x="999931" y="993679"/>
            <a:ext cx="4186816" cy="646331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txBody>
          <a:bodyPr wrap="square" lIns="720000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ЧЕРЕЗ УПОЛНОМОЧЕННОГО УЧАСТНИКА ТОРГОВ</a:t>
            </a:r>
          </a:p>
        </p:txBody>
      </p:sp>
      <p:pic>
        <p:nvPicPr>
          <p:cNvPr id="53" name="Рисунок 52">
            <a:extLst>
              <a:ext uri="{FF2B5EF4-FFF2-40B4-BE49-F238E27FC236}">
                <a16:creationId xmlns="" xmlns:a16="http://schemas.microsoft.com/office/drawing/2014/main" id="{82ECC025-44FB-5B87-1DA1-3E523F7182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0327" y="1097319"/>
            <a:ext cx="440727" cy="432000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="" xmlns:a16="http://schemas.microsoft.com/office/drawing/2014/main" id="{463467C1-1376-5E52-69ED-6A63B0634A93}"/>
              </a:ext>
            </a:extLst>
          </p:cNvPr>
          <p:cNvSpPr txBox="1"/>
          <p:nvPr/>
        </p:nvSpPr>
        <p:spPr>
          <a:xfrm>
            <a:off x="889876" y="1694692"/>
            <a:ext cx="4611815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500" b="1" i="1" dirty="0">
                <a:solidFill>
                  <a:schemeClr val="accent5"/>
                </a:solidFill>
              </a:rPr>
              <a:t>от имени брокера, но за счет клиента</a:t>
            </a:r>
            <a:br>
              <a:rPr lang="ru-RU" sz="1500" b="1" i="1" dirty="0">
                <a:solidFill>
                  <a:schemeClr val="accent5"/>
                </a:solidFill>
              </a:rPr>
            </a:br>
            <a:r>
              <a:rPr lang="ru-RU" sz="1500" b="1" i="1" dirty="0">
                <a:solidFill>
                  <a:schemeClr val="accent5"/>
                </a:solidFill>
              </a:rPr>
              <a:t>или от имени клиента и за счет клиента</a:t>
            </a:r>
            <a:endParaRPr lang="ru-RU" sz="1500" i="1" dirty="0">
              <a:solidFill>
                <a:schemeClr val="accent5"/>
              </a:solidFill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8F2A67A-B161-9602-9033-C46678A14B5E}"/>
              </a:ext>
            </a:extLst>
          </p:cNvPr>
          <p:cNvSpPr txBox="1"/>
          <p:nvPr/>
        </p:nvSpPr>
        <p:spPr>
          <a:xfrm>
            <a:off x="889875" y="4220818"/>
            <a:ext cx="397416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000" i="1" dirty="0">
                <a:solidFill>
                  <a:schemeClr val="bg1">
                    <a:lumMod val="50000"/>
                  </a:schemeClr>
                </a:solidFill>
                <a:cs typeface="Times New Roman" pitchFamily="18" charset="0"/>
              </a:rPr>
              <a:t>По состоянию на </a:t>
            </a:r>
            <a:r>
              <a:rPr lang="ru-RU" sz="1000" i="1" dirty="0" smtClean="0">
                <a:solidFill>
                  <a:schemeClr val="bg1">
                    <a:lumMod val="50000"/>
                  </a:schemeClr>
                </a:solidFill>
                <a:cs typeface="Times New Roman" pitchFamily="18" charset="0"/>
              </a:rPr>
              <a:t>01.04.2024 </a:t>
            </a:r>
            <a:r>
              <a:rPr lang="ru-RU" sz="1000" i="1" dirty="0">
                <a:solidFill>
                  <a:schemeClr val="bg1">
                    <a:lumMod val="50000"/>
                  </a:schemeClr>
                </a:solidFill>
                <a:cs typeface="Times New Roman" pitchFamily="18" charset="0"/>
              </a:rPr>
              <a:t>г. </a:t>
            </a:r>
            <a:r>
              <a:rPr lang="ru-RU" sz="1000" i="1" dirty="0" smtClean="0">
                <a:solidFill>
                  <a:schemeClr val="bg1">
                    <a:lumMod val="50000"/>
                  </a:schemeClr>
                </a:solidFill>
                <a:cs typeface="Times New Roman" pitchFamily="18" charset="0"/>
              </a:rPr>
              <a:t>17 </a:t>
            </a:r>
            <a:r>
              <a:rPr lang="ru-RU" sz="1000" i="1" dirty="0">
                <a:solidFill>
                  <a:schemeClr val="bg1">
                    <a:lumMod val="50000"/>
                  </a:schemeClr>
                </a:solidFill>
                <a:cs typeface="Times New Roman" pitchFamily="18" charset="0"/>
              </a:rPr>
              <a:t>компаний аккредитованы</a:t>
            </a:r>
            <a:br>
              <a:rPr lang="ru-RU" sz="1000" i="1" dirty="0">
                <a:solidFill>
                  <a:schemeClr val="bg1">
                    <a:lumMod val="50000"/>
                  </a:schemeClr>
                </a:solidFill>
                <a:cs typeface="Times New Roman" pitchFamily="18" charset="0"/>
              </a:rPr>
            </a:br>
            <a:r>
              <a:rPr lang="ru-RU" sz="1000" i="1" dirty="0">
                <a:solidFill>
                  <a:schemeClr val="bg1">
                    <a:lumMod val="50000"/>
                  </a:schemeClr>
                </a:solidFill>
                <a:cs typeface="Times New Roman" pitchFamily="18" charset="0"/>
              </a:rPr>
              <a:t>в качестве организаций, имеющих право действовать</a:t>
            </a:r>
            <a:br>
              <a:rPr lang="ru-RU" sz="1000" i="1" dirty="0">
                <a:solidFill>
                  <a:schemeClr val="bg1">
                    <a:lumMod val="50000"/>
                  </a:schemeClr>
                </a:solidFill>
                <a:cs typeface="Times New Roman" pitchFamily="18" charset="0"/>
              </a:rPr>
            </a:br>
            <a:r>
              <a:rPr lang="ru-RU" sz="1000" i="1" dirty="0">
                <a:solidFill>
                  <a:schemeClr val="bg1">
                    <a:lumMod val="50000"/>
                  </a:schemeClr>
                </a:solidFill>
                <a:cs typeface="Times New Roman" pitchFamily="18" charset="0"/>
              </a:rPr>
              <a:t>в интересах и за счет других лиц в секции</a:t>
            </a:r>
            <a:br>
              <a:rPr lang="ru-RU" sz="1000" i="1" dirty="0">
                <a:solidFill>
                  <a:schemeClr val="bg1">
                    <a:lumMod val="50000"/>
                  </a:schemeClr>
                </a:solidFill>
                <a:cs typeface="Times New Roman" pitchFamily="18" charset="0"/>
              </a:rPr>
            </a:br>
            <a:r>
              <a:rPr lang="ru-RU" sz="1000" i="1" dirty="0">
                <a:solidFill>
                  <a:schemeClr val="bg1">
                    <a:lumMod val="50000"/>
                  </a:schemeClr>
                </a:solidFill>
                <a:cs typeface="Times New Roman" pitchFamily="18" charset="0"/>
              </a:rPr>
              <a:t>«Минеральное сырье и химическая продукция»</a:t>
            </a:r>
          </a:p>
        </p:txBody>
      </p:sp>
    </p:spTree>
    <p:extLst>
      <p:ext uri="{BB962C8B-B14F-4D97-AF65-F5344CB8AC3E}">
        <p14:creationId xmlns:p14="http://schemas.microsoft.com/office/powerpoint/2010/main" val="27031998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="" xmlns:a16="http://schemas.microsoft.com/office/drawing/2014/main" id="{CF161757-2A19-4DBD-84BC-1870AFBED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0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066355A-084C-D24E-9AD2-7E4FC41EA627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ctr" defTabSz="4570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A46F499B-4FE8-49F2-B1EE-701FCE6EBD1A}"/>
              </a:ext>
            </a:extLst>
          </p:cNvPr>
          <p:cNvSpPr txBox="1"/>
          <p:nvPr/>
        </p:nvSpPr>
        <p:spPr>
          <a:xfrm>
            <a:off x="2830159" y="892744"/>
            <a:ext cx="614450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046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AEF0"/>
              </a:buClr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00A0E3"/>
                </a:solidFill>
                <a:effectLst/>
                <a:uLnTx/>
                <a:uFillTx/>
                <a:latin typeface="Arial"/>
                <a:ea typeface="+mn-ea"/>
                <a:cs typeface="+mn-cs"/>
                <a:hlinkClick r:id="rId2"/>
              </a:rPr>
              <a:t>КАК УСТРОЕНЫ ТОРГИ НА БИРЖЕ?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rgbClr val="00A0E3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457046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AEF0"/>
              </a:buClr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О современной товарной бирже — самыми простыми словами.</a:t>
            </a:r>
            <a:b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Для чего нужна Биржа, и в чем ее преимущества, какие товары на ней торгуются,</a:t>
            </a:r>
            <a:b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кто выступает участниками торгов. Кто и как устанавливает правила биржевых торгов,</a:t>
            </a:r>
            <a:b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и в чем особенности их устройства?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11" name="Picture 1" descr="https://spimex.com/upload/iblock/f8c/f8c11e32df480dfe54581b9136bdd247.jpg">
            <a:hlinkClick r:id="rId2"/>
            <a:extLst>
              <a:ext uri="{FF2B5EF4-FFF2-40B4-BE49-F238E27FC236}">
                <a16:creationId xmlns="" xmlns:a16="http://schemas.microsoft.com/office/drawing/2014/main" id="{C5018113-B7DE-49C2-B1C4-465B45AC3E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021" y="954541"/>
            <a:ext cx="1448885" cy="811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https://spimex.com/upload/iblock/a32/a3254cacb33086780d4f311a0886e8bb.jpg">
            <a:hlinkClick r:id="rId4"/>
            <a:extLst>
              <a:ext uri="{FF2B5EF4-FFF2-40B4-BE49-F238E27FC236}">
                <a16:creationId xmlns="" xmlns:a16="http://schemas.microsoft.com/office/drawing/2014/main" id="{E443D021-6FF4-4F29-8547-01D6EA33ED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021" y="2130304"/>
            <a:ext cx="1456009" cy="815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5CF8D36F-AC0E-4D1D-9A87-0A88A1ABCE57}"/>
              </a:ext>
            </a:extLst>
          </p:cNvPr>
          <p:cNvSpPr txBox="1"/>
          <p:nvPr/>
        </p:nvSpPr>
        <p:spPr>
          <a:xfrm>
            <a:off x="2830157" y="2040472"/>
            <a:ext cx="60496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046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AEF0"/>
              </a:buClr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00A0E3"/>
                </a:solidFill>
                <a:effectLst/>
                <a:uLnTx/>
                <a:uFillTx/>
                <a:latin typeface="Arial"/>
                <a:ea typeface="+mn-ea"/>
                <a:cs typeface="+mn-cs"/>
                <a:hlinkClick r:id="rId4"/>
              </a:rPr>
              <a:t>КАК СТАТЬ УЧАСТНИКОМ ТОРГОВ?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rgbClr val="00A0E3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457046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AEF0"/>
              </a:buClr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Базовая информация для тех, кто начинает подготовку к выходу на торги.</a:t>
            </a:r>
            <a:b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Участие в торгах самостоятельно и через брокера. Чем отличаются категории участия</a:t>
            </a:r>
            <a:b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в торгах? Какие этапы необходимо пройти, и какие документы предоставить для начала работы.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16" name="Рисунок 15">
            <a:hlinkClick r:id="rId6"/>
            <a:extLst>
              <a:ext uri="{FF2B5EF4-FFF2-40B4-BE49-F238E27FC236}">
                <a16:creationId xmlns="" xmlns:a16="http://schemas.microsoft.com/office/drawing/2014/main" id="{6BB34191-BA1B-4FEE-B6F9-592256ACDB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2021" y="3561611"/>
            <a:ext cx="1450246" cy="81536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02AA96CC-AF30-4A6C-8FFA-DC818791E966}"/>
              </a:ext>
            </a:extLst>
          </p:cNvPr>
          <p:cNvSpPr txBox="1"/>
          <p:nvPr/>
        </p:nvSpPr>
        <p:spPr>
          <a:xfrm>
            <a:off x="2830156" y="3450999"/>
            <a:ext cx="5622965" cy="977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046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AEF0"/>
              </a:buClr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00A0E3"/>
                </a:solidFill>
                <a:effectLst/>
                <a:uLnTx/>
                <a:uFillTx/>
                <a:latin typeface="Arial"/>
                <a:ea typeface="+mn-ea"/>
                <a:cs typeface="+mn-cs"/>
                <a:hlinkClick r:id="rId8"/>
              </a:rPr>
              <a:t>СКОЛЬКО СТОИТ УЧАСТИЕ В ТОРГАХ?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rgbClr val="00A0E3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457046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AEF0"/>
              </a:buClr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Биржевые торги доступны для любой, даже небольшой компании.</a:t>
            </a:r>
            <a:b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Подробное разъяснение всех платежей и опций.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4869E2EF-B3EA-440B-8B73-286ACD27528A}"/>
              </a:ext>
            </a:extLst>
          </p:cNvPr>
          <p:cNvSpPr txBox="1"/>
          <p:nvPr/>
        </p:nvSpPr>
        <p:spPr>
          <a:xfrm>
            <a:off x="6628475" y="954541"/>
            <a:ext cx="2157306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4570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1" u="none" strike="noStrike" kern="1200" cap="none" spc="0" normalizeH="0" baseline="0" noProof="0" dirty="0">
                <a:ln>
                  <a:noFill/>
                </a:ln>
                <a:solidFill>
                  <a:srgbClr val="A59155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Продолжительность - </a:t>
            </a:r>
            <a:r>
              <a:rPr kumimoji="0" lang="ru-RU" sz="1000" b="1" i="1" u="none" strike="noStrike" kern="1200" cap="none" spc="0" normalizeH="0" baseline="0" noProof="0" dirty="0">
                <a:ln>
                  <a:noFill/>
                </a:ln>
                <a:solidFill>
                  <a:srgbClr val="A59155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6 минут.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23F22E5A-0C08-42F3-A251-300571721FEE}"/>
              </a:ext>
            </a:extLst>
          </p:cNvPr>
          <p:cNvSpPr txBox="1"/>
          <p:nvPr/>
        </p:nvSpPr>
        <p:spPr>
          <a:xfrm>
            <a:off x="913301" y="4574761"/>
            <a:ext cx="806136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0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И другие материалы в рубриках </a:t>
            </a: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  <a:hlinkClick r:id="rId9"/>
              </a:rPr>
              <a:t>Обучающее видео,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  <a:hlinkClick r:id="rId10"/>
              </a:rPr>
              <a:t>Презентационные материалы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и на </a:t>
            </a: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  <a:hlinkClick r:id="rId11"/>
              </a:rPr>
              <a:t>YouTube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Биржи.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B8BE9AF1-AFED-45AE-A0F9-A6C86D55DB45}"/>
              </a:ext>
            </a:extLst>
          </p:cNvPr>
          <p:cNvSpPr txBox="1"/>
          <p:nvPr/>
        </p:nvSpPr>
        <p:spPr>
          <a:xfrm>
            <a:off x="6628475" y="2090409"/>
            <a:ext cx="2157306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4570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1" u="none" strike="noStrike" kern="1200" cap="none" spc="0" normalizeH="0" baseline="0" noProof="0" dirty="0">
                <a:ln>
                  <a:noFill/>
                </a:ln>
                <a:solidFill>
                  <a:srgbClr val="A59155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Продолжительность - </a:t>
            </a:r>
            <a:r>
              <a:rPr kumimoji="0" lang="ru-RU" sz="1000" b="1" i="1" u="none" strike="noStrike" kern="1200" cap="none" spc="0" normalizeH="0" baseline="0" noProof="0" dirty="0">
                <a:ln>
                  <a:noFill/>
                </a:ln>
                <a:solidFill>
                  <a:srgbClr val="A59155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7 минут.</a:t>
            </a:r>
          </a:p>
        </p:txBody>
      </p:sp>
      <p:pic>
        <p:nvPicPr>
          <p:cNvPr id="35" name="Рисунок 34">
            <a:hlinkClick r:id="rId2"/>
            <a:extLst>
              <a:ext uri="{FF2B5EF4-FFF2-40B4-BE49-F238E27FC236}">
                <a16:creationId xmlns="" xmlns:a16="http://schemas.microsoft.com/office/drawing/2014/main" id="{F689003B-EF73-4CB3-AF20-84E18667BC2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454124" y="1000135"/>
            <a:ext cx="199623" cy="142672"/>
          </a:xfrm>
          <a:prstGeom prst="rect">
            <a:avLst/>
          </a:prstGeom>
        </p:spPr>
      </p:pic>
      <p:pic>
        <p:nvPicPr>
          <p:cNvPr id="38" name="Рисунок 37">
            <a:hlinkClick r:id="rId4"/>
            <a:extLst>
              <a:ext uri="{FF2B5EF4-FFF2-40B4-BE49-F238E27FC236}">
                <a16:creationId xmlns="" xmlns:a16="http://schemas.microsoft.com/office/drawing/2014/main" id="{562A1358-11CF-4041-BF44-AF890FE1C47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454124" y="2148467"/>
            <a:ext cx="199623" cy="142672"/>
          </a:xfrm>
          <a:prstGeom prst="rect">
            <a:avLst/>
          </a:prstGeom>
        </p:spPr>
      </p:pic>
      <p:pic>
        <p:nvPicPr>
          <p:cNvPr id="39" name="Рисунок 38">
            <a:hlinkClick r:id="rId13"/>
            <a:extLst>
              <a:ext uri="{FF2B5EF4-FFF2-40B4-BE49-F238E27FC236}">
                <a16:creationId xmlns="" xmlns:a16="http://schemas.microsoft.com/office/drawing/2014/main" id="{054DAD69-7488-40A9-93A0-CE9EA307378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480139" y="3479828"/>
            <a:ext cx="173865" cy="226979"/>
          </a:xfrm>
          <a:prstGeom prst="rect">
            <a:avLst/>
          </a:prstGeom>
        </p:spPr>
      </p:pic>
      <p:sp>
        <p:nvSpPr>
          <p:cNvPr id="5" name="Название 1">
            <a:extLst>
              <a:ext uri="{FF2B5EF4-FFF2-40B4-BE49-F238E27FC236}">
                <a16:creationId xmlns="" xmlns:a16="http://schemas.microsoft.com/office/drawing/2014/main" id="{330D9849-BDDF-CA75-3BD3-C2DE93AB9F7D}"/>
              </a:ext>
            </a:extLst>
          </p:cNvPr>
          <p:cNvSpPr txBox="1">
            <a:spLocks/>
          </p:cNvSpPr>
          <p:nvPr/>
        </p:nvSpPr>
        <p:spPr>
          <a:xfrm>
            <a:off x="895546" y="0"/>
            <a:ext cx="6982120" cy="742293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Полезная информация на сайте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СПбМТСБ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="" xmlns:a16="http://schemas.microsoft.com/office/drawing/2014/main" id="{D3BBD1D8-BB1A-20BF-099C-291D79E40A5F}"/>
              </a:ext>
            </a:extLst>
          </p:cNvPr>
          <p:cNvCxnSpPr>
            <a:cxnSpLocks/>
          </p:cNvCxnSpPr>
          <p:nvPr/>
        </p:nvCxnSpPr>
        <p:spPr>
          <a:xfrm>
            <a:off x="1007008" y="568739"/>
            <a:ext cx="4271435" cy="0"/>
          </a:xfrm>
          <a:prstGeom prst="line">
            <a:avLst/>
          </a:prstGeom>
          <a:ln w="6350">
            <a:solidFill>
              <a:srgbClr val="00A0E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16641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4AB570C0-FA04-4A63-8AF4-726C2F24A2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567900" cy="51435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DC40D73E-0218-4E6E-80C8-51E5ECB7D8BD}"/>
              </a:ext>
            </a:extLst>
          </p:cNvPr>
          <p:cNvSpPr/>
          <p:nvPr/>
        </p:nvSpPr>
        <p:spPr>
          <a:xfrm>
            <a:off x="3668537" y="4540836"/>
            <a:ext cx="1460656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b="1" dirty="0">
                <a:solidFill>
                  <a:srgbClr val="00B0F0"/>
                </a:solidFill>
              </a:rPr>
              <a:t>WWW.SPIMEX.COM</a:t>
            </a:r>
            <a:endParaRPr lang="ru-RU" sz="1050" b="1" dirty="0">
              <a:solidFill>
                <a:srgbClr val="00B0F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FFC22E91-33E4-48D8-BC52-85B67E2034F8}"/>
              </a:ext>
            </a:extLst>
          </p:cNvPr>
          <p:cNvSpPr txBox="1"/>
          <p:nvPr/>
        </p:nvSpPr>
        <p:spPr>
          <a:xfrm>
            <a:off x="3668537" y="529021"/>
            <a:ext cx="3119080" cy="3759200"/>
          </a:xfrm>
          <a:prstGeom prst="rect">
            <a:avLst/>
          </a:prstGeom>
          <a:noFill/>
        </p:spPr>
        <p:txBody>
          <a:bodyPr wrap="square" lIns="91414" tIns="45707" rIns="91414" bIns="45707" rtlCol="0" anchor="ctr" anchorCtr="0">
            <a:noAutofit/>
          </a:bodyPr>
          <a:lstStyle/>
          <a:p>
            <a:r>
              <a:rPr lang="is-IS" sz="1100" b="1" dirty="0"/>
              <a:t>Офис в Москве: </a:t>
            </a:r>
          </a:p>
          <a:p>
            <a:r>
              <a:rPr lang="is-IS" sz="900" dirty="0"/>
              <a:t>119021, ул. Тимура Фрунзе, д. 24 </a:t>
            </a:r>
          </a:p>
          <a:p>
            <a:r>
              <a:rPr lang="is-IS" sz="900" dirty="0"/>
              <a:t>тел.: +7 (495) 380-04-24, </a:t>
            </a:r>
          </a:p>
          <a:p>
            <a:r>
              <a:rPr lang="is-IS" sz="900" dirty="0"/>
              <a:t>факс: +7 (495) 380-04-23 </a:t>
            </a:r>
          </a:p>
          <a:p>
            <a:endParaRPr lang="is-IS" sz="1100" dirty="0"/>
          </a:p>
          <a:p>
            <a:r>
              <a:rPr lang="is-IS" sz="1100" b="1" dirty="0"/>
              <a:t>Офис в Санкт-Петербурге: </a:t>
            </a:r>
          </a:p>
          <a:p>
            <a:r>
              <a:rPr lang="is-IS" sz="900" dirty="0"/>
              <a:t>191119, ул. Марата д. 69-71, лит.</a:t>
            </a:r>
            <a:r>
              <a:rPr lang="ru-RU" sz="900" dirty="0"/>
              <a:t> </a:t>
            </a:r>
            <a:r>
              <a:rPr lang="is-IS" sz="900" dirty="0"/>
              <a:t>А,</a:t>
            </a:r>
            <a:endParaRPr lang="ru-RU" sz="900" dirty="0"/>
          </a:p>
          <a:p>
            <a:r>
              <a:rPr lang="is-IS" sz="900" dirty="0"/>
              <a:t>помещение 7-Н </a:t>
            </a:r>
          </a:p>
          <a:p>
            <a:r>
              <a:rPr lang="is-IS" sz="900" dirty="0"/>
              <a:t>тел.: +7 (812) 449-53-83</a:t>
            </a:r>
            <a:endParaRPr lang="ru-RU" sz="900" dirty="0"/>
          </a:p>
          <a:p>
            <a:endParaRPr lang="ru-RU" sz="1100" dirty="0"/>
          </a:p>
          <a:p>
            <a:r>
              <a:rPr lang="is-IS" sz="1100" b="1" dirty="0"/>
              <a:t>Офис в </a:t>
            </a:r>
            <a:r>
              <a:rPr lang="ru-RU" sz="1100" b="1" dirty="0"/>
              <a:t>Перми</a:t>
            </a:r>
            <a:r>
              <a:rPr lang="is-IS" sz="1100" b="1" dirty="0"/>
              <a:t>: </a:t>
            </a:r>
          </a:p>
          <a:p>
            <a:r>
              <a:rPr lang="ru-RU" sz="900" dirty="0"/>
              <a:t>614000, ул. Советская, д. 24 Б</a:t>
            </a:r>
          </a:p>
          <a:p>
            <a:r>
              <a:rPr lang="ru-RU" sz="900" dirty="0"/>
              <a:t>тел.: +7 (342) 235-78-48; +7 (922) 240-22-04</a:t>
            </a:r>
          </a:p>
          <a:p>
            <a:endParaRPr lang="ru-RU" sz="1100" dirty="0"/>
          </a:p>
          <a:p>
            <a:r>
              <a:rPr lang="is-IS" sz="1100" b="1" dirty="0"/>
              <a:t>Офис в </a:t>
            </a:r>
            <a:r>
              <a:rPr lang="ru-RU" sz="1100" b="1" dirty="0"/>
              <a:t>Иркутске</a:t>
            </a:r>
            <a:r>
              <a:rPr lang="is-IS" sz="1100" b="1" dirty="0"/>
              <a:t>: </a:t>
            </a:r>
          </a:p>
          <a:p>
            <a:r>
              <a:rPr lang="ru-RU" sz="900" dirty="0"/>
              <a:t>664011, ул. Горького, 36 Б, оф. III-12</a:t>
            </a:r>
          </a:p>
          <a:p>
            <a:r>
              <a:rPr lang="ru-RU" sz="900" dirty="0"/>
              <a:t>тел.: +7 (395) 248-83-20; +7 (395) 248-83-24</a:t>
            </a:r>
          </a:p>
          <a:p>
            <a:endParaRPr lang="ru-RU" sz="1050" dirty="0"/>
          </a:p>
          <a:p>
            <a:r>
              <a:rPr lang="is-IS" sz="1100" b="1" dirty="0"/>
              <a:t>Офис в </a:t>
            </a:r>
            <a:r>
              <a:rPr lang="ru-RU" sz="1100" b="1" dirty="0"/>
              <a:t>Тюмени</a:t>
            </a:r>
            <a:r>
              <a:rPr lang="is-IS" sz="1100" b="1" dirty="0"/>
              <a:t>: </a:t>
            </a:r>
            <a:endParaRPr lang="ru-RU" sz="1100" b="1" dirty="0"/>
          </a:p>
          <a:p>
            <a:r>
              <a:rPr lang="ru-RU" sz="900" dirty="0"/>
              <a:t>625000, ул. Республики, д. 61, офис 5-01</a:t>
            </a:r>
          </a:p>
          <a:p>
            <a:r>
              <a:rPr lang="ru-RU" sz="900" dirty="0"/>
              <a:t>тел.: </a:t>
            </a:r>
            <a:r>
              <a:rPr lang="is-IS" sz="900" dirty="0"/>
              <a:t>+7 (903) 129-41-59</a:t>
            </a:r>
            <a:endParaRPr lang="ru-RU" sz="900" dirty="0"/>
          </a:p>
          <a:p>
            <a:endParaRPr lang="ru-RU" sz="1100" dirty="0"/>
          </a:p>
          <a:p>
            <a:r>
              <a:rPr lang="is-IS" sz="1100" b="1" dirty="0"/>
              <a:t>Офис в</a:t>
            </a:r>
            <a:r>
              <a:rPr lang="ru-RU" sz="1100" b="1" dirty="0"/>
              <a:t>о</a:t>
            </a:r>
            <a:r>
              <a:rPr lang="is-IS" sz="1100" b="1" dirty="0"/>
              <a:t> </a:t>
            </a:r>
            <a:r>
              <a:rPr lang="ru-RU" sz="1100" b="1" dirty="0"/>
              <a:t>Владивостоке</a:t>
            </a:r>
            <a:r>
              <a:rPr lang="is-IS" sz="1100" b="1" dirty="0"/>
              <a:t>: </a:t>
            </a:r>
            <a:endParaRPr lang="ru-RU" sz="1100" b="1" dirty="0"/>
          </a:p>
          <a:p>
            <a:r>
              <a:rPr lang="ru-RU" sz="900" dirty="0"/>
              <a:t>690003, ул. Бестужева, д.21-а, офис 217</a:t>
            </a:r>
            <a:br>
              <a:rPr lang="ru-RU" sz="900" dirty="0"/>
            </a:br>
            <a:r>
              <a:rPr lang="ru-RU" sz="900" dirty="0"/>
              <a:t>тел.: </a:t>
            </a:r>
            <a:r>
              <a:rPr lang="ru-RU" sz="900" b="0" i="0" dirty="0">
                <a:effectLst/>
                <a:latin typeface="arial" panose="020B0604020202020204" pitchFamily="34" charset="0"/>
              </a:rPr>
              <a:t>+7 (902) 555-52-93</a:t>
            </a:r>
            <a:endParaRPr lang="ru-RU" sz="1100" dirty="0"/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CB21662C-17CF-4E03-8BAB-8C3846636B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5787" y="4304791"/>
            <a:ext cx="1871472" cy="407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4657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СПбМТСБ">
      <a:dk1>
        <a:sysClr val="windowText" lastClr="000000"/>
      </a:dk1>
      <a:lt1>
        <a:srgbClr val="FFFFFF"/>
      </a:lt1>
      <a:dk2>
        <a:srgbClr val="FFFFFF"/>
      </a:dk2>
      <a:lt2>
        <a:srgbClr val="FFFFFF"/>
      </a:lt2>
      <a:accent1>
        <a:srgbClr val="00AEF0"/>
      </a:accent1>
      <a:accent2>
        <a:srgbClr val="C42142"/>
      </a:accent2>
      <a:accent3>
        <a:srgbClr val="216356"/>
      </a:accent3>
      <a:accent4>
        <a:srgbClr val="764576"/>
      </a:accent4>
      <a:accent5>
        <a:srgbClr val="A59155"/>
      </a:accent5>
      <a:accent6>
        <a:srgbClr val="D67E29"/>
      </a:accent6>
      <a:hlink>
        <a:srgbClr val="00AEF0"/>
      </a:hlink>
      <a:folHlink>
        <a:srgbClr val="800080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1176</Words>
  <Application>Microsoft Office PowerPoint</Application>
  <PresentationFormat>Экран (16:9)</PresentationFormat>
  <Paragraphs>222</Paragraphs>
  <Slides>17</Slides>
  <Notes>13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2022-04-05T09:12:26Z</dcterms:created>
  <dcterms:modified xsi:type="dcterms:W3CDTF">2024-04-08T03:38:17Z</dcterms:modified>
  <cp:contentStatus/>
</cp:coreProperties>
</file>