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756" r:id="rId1"/>
  </p:sldMasterIdLst>
  <p:notesMasterIdLst>
    <p:notesMasterId r:id="rId18"/>
  </p:notesMasterIdLst>
  <p:sldIdLst>
    <p:sldId id="298" r:id="rId2"/>
    <p:sldId id="269" r:id="rId3"/>
    <p:sldId id="337" r:id="rId4"/>
    <p:sldId id="281" r:id="rId5"/>
    <p:sldId id="257" r:id="rId6"/>
    <p:sldId id="300" r:id="rId7"/>
    <p:sldId id="323" r:id="rId8"/>
    <p:sldId id="326" r:id="rId9"/>
    <p:sldId id="324" r:id="rId10"/>
    <p:sldId id="325" r:id="rId11"/>
    <p:sldId id="333" r:id="rId12"/>
    <p:sldId id="301" r:id="rId13"/>
    <p:sldId id="338" r:id="rId14"/>
    <p:sldId id="302" r:id="rId15"/>
    <p:sldId id="305" r:id="rId16"/>
    <p:sldId id="336" r:id="rId17"/>
  </p:sldIdLst>
  <p:sldSz cx="9144000" cy="6858000" type="screen4x3"/>
  <p:notesSz cx="6797675" cy="9928225"/>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BE9CD"/>
    <a:srgbClr val="90C22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Светлый стиль 3 - акцент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83429" autoAdjust="0"/>
  </p:normalViewPr>
  <p:slideViewPr>
    <p:cSldViewPr>
      <p:cViewPr>
        <p:scale>
          <a:sx n="103" d="100"/>
          <a:sy n="103" d="100"/>
        </p:scale>
        <p:origin x="-1854"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46400" cy="498475"/>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49688" y="0"/>
            <a:ext cx="2946400" cy="498475"/>
          </a:xfrm>
          <a:prstGeom prst="rect">
            <a:avLst/>
          </a:prstGeom>
        </p:spPr>
        <p:txBody>
          <a:bodyPr vert="horz" lIns="91440" tIns="45720" rIns="91440" bIns="45720" rtlCol="0"/>
          <a:lstStyle>
            <a:lvl1pPr algn="r">
              <a:defRPr sz="1200"/>
            </a:lvl1pPr>
          </a:lstStyle>
          <a:p>
            <a:fld id="{7CE6B64C-F889-47E1-B905-7DFC68E10B8D}" type="datetimeFigureOut">
              <a:rPr lang="ru-RU" smtClean="0"/>
              <a:t>24.03.2022</a:t>
            </a:fld>
            <a:endParaRPr lang="ru-RU"/>
          </a:p>
        </p:txBody>
      </p:sp>
      <p:sp>
        <p:nvSpPr>
          <p:cNvPr id="4" name="Образ слайда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9450" y="4778375"/>
            <a:ext cx="5438775" cy="3908425"/>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9429750"/>
            <a:ext cx="2946400" cy="498475"/>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49688" y="9429750"/>
            <a:ext cx="2946400" cy="498475"/>
          </a:xfrm>
          <a:prstGeom prst="rect">
            <a:avLst/>
          </a:prstGeom>
        </p:spPr>
        <p:txBody>
          <a:bodyPr vert="horz" lIns="91440" tIns="45720" rIns="91440" bIns="45720" rtlCol="0" anchor="b"/>
          <a:lstStyle>
            <a:lvl1pPr algn="r">
              <a:defRPr sz="1200"/>
            </a:lvl1pPr>
          </a:lstStyle>
          <a:p>
            <a:fld id="{D8ADC3AD-34F9-4B2C-A7B0-823FD4C1A488}" type="slidenum">
              <a:rPr lang="ru-RU" smtClean="0"/>
              <a:t>‹#›</a:t>
            </a:fld>
            <a:endParaRPr lang="ru-RU"/>
          </a:p>
        </p:txBody>
      </p:sp>
    </p:spTree>
    <p:extLst>
      <p:ext uri="{BB962C8B-B14F-4D97-AF65-F5344CB8AC3E}">
        <p14:creationId xmlns:p14="http://schemas.microsoft.com/office/powerpoint/2010/main" val="9569156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D8ADC3AD-34F9-4B2C-A7B0-823FD4C1A488}" type="slidenum">
              <a:rPr lang="ru-RU" smtClean="0"/>
              <a:t>12</a:t>
            </a:fld>
            <a:endParaRPr lang="ru-RU"/>
          </a:p>
        </p:txBody>
      </p:sp>
    </p:spTree>
    <p:extLst>
      <p:ext uri="{BB962C8B-B14F-4D97-AF65-F5344CB8AC3E}">
        <p14:creationId xmlns:p14="http://schemas.microsoft.com/office/powerpoint/2010/main" val="23240137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BEC016EE-5070-4EA4-AAB5-AB05993519B5}" type="datetimeFigureOut">
              <a:rPr lang="ru-RU" smtClean="0"/>
              <a:pPr/>
              <a:t>24.03.2022</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67A186E8-BAF5-4F98-8528-73DA10FA51BF}" type="slidenum">
              <a:rPr lang="ru-RU" smtClean="0"/>
              <a:pPr/>
              <a:t>‹#›</a:t>
            </a:fld>
            <a:endParaRPr lang="ru-RU" dirty="0"/>
          </a:p>
        </p:txBody>
      </p:sp>
    </p:spTree>
    <p:extLst>
      <p:ext uri="{BB962C8B-B14F-4D97-AF65-F5344CB8AC3E}">
        <p14:creationId xmlns:p14="http://schemas.microsoft.com/office/powerpoint/2010/main" val="39906133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BEC016EE-5070-4EA4-AAB5-AB05993519B5}" type="datetimeFigureOut">
              <a:rPr lang="ru-RU" smtClean="0"/>
              <a:pPr/>
              <a:t>24.03.2022</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67A186E8-BAF5-4F98-8528-73DA10FA51BF}" type="slidenum">
              <a:rPr lang="ru-RU" smtClean="0"/>
              <a:pPr/>
              <a:t>‹#›</a:t>
            </a:fld>
            <a:endParaRPr lang="ru-RU" dirty="0"/>
          </a:p>
        </p:txBody>
      </p:sp>
    </p:spTree>
    <p:extLst>
      <p:ext uri="{BB962C8B-B14F-4D97-AF65-F5344CB8AC3E}">
        <p14:creationId xmlns:p14="http://schemas.microsoft.com/office/powerpoint/2010/main" val="2919594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EC016EE-5070-4EA4-AAB5-AB05993519B5}" type="datetimeFigureOut">
              <a:rPr lang="ru-RU" smtClean="0"/>
              <a:pPr/>
              <a:t>24.03.2022</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67A186E8-BAF5-4F98-8528-73DA10FA51BF}" type="slidenum">
              <a:rPr lang="ru-RU" smtClean="0"/>
              <a:pPr/>
              <a:t>‹#›</a:t>
            </a:fld>
            <a:endParaRPr lang="ru-RU" dirty="0"/>
          </a:p>
        </p:txBody>
      </p:sp>
    </p:spTree>
    <p:extLst>
      <p:ext uri="{BB962C8B-B14F-4D97-AF65-F5344CB8AC3E}">
        <p14:creationId xmlns:p14="http://schemas.microsoft.com/office/powerpoint/2010/main" val="41594402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BEC016EE-5070-4EA4-AAB5-AB05993519B5}" type="datetimeFigureOut">
              <a:rPr lang="ru-RU" smtClean="0"/>
              <a:pPr/>
              <a:t>24.03.2022</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67A186E8-BAF5-4F98-8528-73DA10FA51BF}" type="slidenum">
              <a:rPr lang="ru-RU" smtClean="0"/>
              <a:pPr/>
              <a:t>‹#›</a:t>
            </a:fld>
            <a:endParaRPr lang="ru-RU" dirty="0"/>
          </a:p>
        </p:txBody>
      </p:sp>
    </p:spTree>
    <p:extLst>
      <p:ext uri="{BB962C8B-B14F-4D97-AF65-F5344CB8AC3E}">
        <p14:creationId xmlns:p14="http://schemas.microsoft.com/office/powerpoint/2010/main" val="200021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BEC016EE-5070-4EA4-AAB5-AB05993519B5}" type="datetimeFigureOut">
              <a:rPr lang="ru-RU" smtClean="0"/>
              <a:pPr/>
              <a:t>24.03.2022</a:t>
            </a:fld>
            <a:endParaRPr lang="ru-RU" dirty="0"/>
          </a:p>
        </p:txBody>
      </p:sp>
      <p:sp>
        <p:nvSpPr>
          <p:cNvPr id="8" name="Footer Placeholder 7"/>
          <p:cNvSpPr>
            <a:spLocks noGrp="1"/>
          </p:cNvSpPr>
          <p:nvPr>
            <p:ph type="ftr" sz="quarter" idx="11"/>
          </p:nvPr>
        </p:nvSpPr>
        <p:spPr/>
        <p:txBody>
          <a:bodyPr/>
          <a:lstStyle/>
          <a:p>
            <a:endParaRPr lang="ru-RU" dirty="0"/>
          </a:p>
        </p:txBody>
      </p:sp>
      <p:sp>
        <p:nvSpPr>
          <p:cNvPr id="9" name="Slide Number Placeholder 8"/>
          <p:cNvSpPr>
            <a:spLocks noGrp="1"/>
          </p:cNvSpPr>
          <p:nvPr>
            <p:ph type="sldNum" sz="quarter" idx="12"/>
          </p:nvPr>
        </p:nvSpPr>
        <p:spPr/>
        <p:txBody>
          <a:bodyPr/>
          <a:lstStyle/>
          <a:p>
            <a:fld id="{67A186E8-BAF5-4F98-8528-73DA10FA51BF}" type="slidenum">
              <a:rPr lang="ru-RU" smtClean="0"/>
              <a:pPr/>
              <a:t>‹#›</a:t>
            </a:fld>
            <a:endParaRPr lang="ru-RU" dirty="0"/>
          </a:p>
        </p:txBody>
      </p:sp>
    </p:spTree>
    <p:extLst>
      <p:ext uri="{BB962C8B-B14F-4D97-AF65-F5344CB8AC3E}">
        <p14:creationId xmlns:p14="http://schemas.microsoft.com/office/powerpoint/2010/main" val="39274654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BEC016EE-5070-4EA4-AAB5-AB05993519B5}" type="datetimeFigureOut">
              <a:rPr lang="ru-RU" smtClean="0"/>
              <a:pPr/>
              <a:t>24.03.2022</a:t>
            </a:fld>
            <a:endParaRPr lang="ru-RU" dirty="0"/>
          </a:p>
        </p:txBody>
      </p:sp>
      <p:sp>
        <p:nvSpPr>
          <p:cNvPr id="4" name="Footer Placeholder 3"/>
          <p:cNvSpPr>
            <a:spLocks noGrp="1"/>
          </p:cNvSpPr>
          <p:nvPr>
            <p:ph type="ftr" sz="quarter" idx="11"/>
          </p:nvPr>
        </p:nvSpPr>
        <p:spPr/>
        <p:txBody>
          <a:bodyPr/>
          <a:lstStyle/>
          <a:p>
            <a:endParaRPr lang="ru-RU" dirty="0"/>
          </a:p>
        </p:txBody>
      </p:sp>
      <p:sp>
        <p:nvSpPr>
          <p:cNvPr id="5" name="Slide Number Placeholder 4"/>
          <p:cNvSpPr>
            <a:spLocks noGrp="1"/>
          </p:cNvSpPr>
          <p:nvPr>
            <p:ph type="sldNum" sz="quarter" idx="12"/>
          </p:nvPr>
        </p:nvSpPr>
        <p:spPr/>
        <p:txBody>
          <a:bodyPr/>
          <a:lstStyle/>
          <a:p>
            <a:fld id="{67A186E8-BAF5-4F98-8528-73DA10FA51BF}" type="slidenum">
              <a:rPr lang="ru-RU" smtClean="0"/>
              <a:pPr/>
              <a:t>‹#›</a:t>
            </a:fld>
            <a:endParaRPr lang="ru-RU" dirty="0"/>
          </a:p>
        </p:txBody>
      </p:sp>
    </p:spTree>
    <p:extLst>
      <p:ext uri="{BB962C8B-B14F-4D97-AF65-F5344CB8AC3E}">
        <p14:creationId xmlns:p14="http://schemas.microsoft.com/office/powerpoint/2010/main" val="36406547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C016EE-5070-4EA4-AAB5-AB05993519B5}" type="datetimeFigureOut">
              <a:rPr lang="ru-RU" smtClean="0"/>
              <a:pPr/>
              <a:t>24.03.2022</a:t>
            </a:fld>
            <a:endParaRPr lang="ru-RU" dirty="0"/>
          </a:p>
        </p:txBody>
      </p:sp>
      <p:sp>
        <p:nvSpPr>
          <p:cNvPr id="3" name="Footer Placeholder 2"/>
          <p:cNvSpPr>
            <a:spLocks noGrp="1"/>
          </p:cNvSpPr>
          <p:nvPr>
            <p:ph type="ftr" sz="quarter" idx="11"/>
          </p:nvPr>
        </p:nvSpPr>
        <p:spPr/>
        <p:txBody>
          <a:bodyPr/>
          <a:lstStyle/>
          <a:p>
            <a:endParaRPr lang="ru-RU" dirty="0"/>
          </a:p>
        </p:txBody>
      </p:sp>
      <p:sp>
        <p:nvSpPr>
          <p:cNvPr id="4" name="Slide Number Placeholder 3"/>
          <p:cNvSpPr>
            <a:spLocks noGrp="1"/>
          </p:cNvSpPr>
          <p:nvPr>
            <p:ph type="sldNum" sz="quarter" idx="12"/>
          </p:nvPr>
        </p:nvSpPr>
        <p:spPr/>
        <p:txBody>
          <a:bodyPr/>
          <a:lstStyle/>
          <a:p>
            <a:fld id="{67A186E8-BAF5-4F98-8528-73DA10FA51BF}" type="slidenum">
              <a:rPr lang="ru-RU" smtClean="0"/>
              <a:pPr/>
              <a:t>‹#›</a:t>
            </a:fld>
            <a:endParaRPr lang="ru-RU" dirty="0"/>
          </a:p>
        </p:txBody>
      </p:sp>
    </p:spTree>
    <p:extLst>
      <p:ext uri="{BB962C8B-B14F-4D97-AF65-F5344CB8AC3E}">
        <p14:creationId xmlns:p14="http://schemas.microsoft.com/office/powerpoint/2010/main" val="9424382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a:t>Образец текста</a:t>
            </a:r>
          </a:p>
        </p:txBody>
      </p:sp>
      <p:sp>
        <p:nvSpPr>
          <p:cNvPr id="5" name="Date Placeholder 4"/>
          <p:cNvSpPr>
            <a:spLocks noGrp="1"/>
          </p:cNvSpPr>
          <p:nvPr>
            <p:ph type="dt" sz="half" idx="10"/>
          </p:nvPr>
        </p:nvSpPr>
        <p:spPr/>
        <p:txBody>
          <a:bodyPr/>
          <a:lstStyle/>
          <a:p>
            <a:fld id="{BEC016EE-5070-4EA4-AAB5-AB05993519B5}" type="datetimeFigureOut">
              <a:rPr lang="ru-RU" smtClean="0"/>
              <a:pPr/>
              <a:t>24.03.2022</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67A186E8-BAF5-4F98-8528-73DA10FA51BF}" type="slidenum">
              <a:rPr lang="ru-RU" smtClean="0"/>
              <a:pPr/>
              <a:t>‹#›</a:t>
            </a:fld>
            <a:endParaRPr lang="ru-RU" dirty="0"/>
          </a:p>
        </p:txBody>
      </p:sp>
    </p:spTree>
    <p:extLst>
      <p:ext uri="{BB962C8B-B14F-4D97-AF65-F5344CB8AC3E}">
        <p14:creationId xmlns:p14="http://schemas.microsoft.com/office/powerpoint/2010/main" val="27173311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BEC016EE-5070-4EA4-AAB5-AB05993519B5}" type="datetimeFigureOut">
              <a:rPr lang="ru-RU" smtClean="0"/>
              <a:pPr/>
              <a:t>24.03.2022</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67A186E8-BAF5-4F98-8528-73DA10FA51BF}" type="slidenum">
              <a:rPr lang="ru-RU" smtClean="0"/>
              <a:pPr/>
              <a:t>‹#›</a:t>
            </a:fld>
            <a:endParaRPr lang="ru-RU" dirty="0"/>
          </a:p>
        </p:txBody>
      </p:sp>
    </p:spTree>
    <p:extLst>
      <p:ext uri="{BB962C8B-B14F-4D97-AF65-F5344CB8AC3E}">
        <p14:creationId xmlns:p14="http://schemas.microsoft.com/office/powerpoint/2010/main" val="27682752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EC016EE-5070-4EA4-AAB5-AB05993519B5}" type="datetimeFigureOut">
              <a:rPr lang="ru-RU" smtClean="0"/>
              <a:pPr/>
              <a:t>24.03.2022</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67A186E8-BAF5-4F98-8528-73DA10FA51BF}" type="slidenum">
              <a:rPr lang="ru-RU" smtClean="0"/>
              <a:pPr/>
              <a:t>‹#›</a:t>
            </a:fld>
            <a:endParaRPr lang="ru-RU" dirty="0"/>
          </a:p>
        </p:txBody>
      </p:sp>
    </p:spTree>
    <p:extLst>
      <p:ext uri="{BB962C8B-B14F-4D97-AF65-F5344CB8AC3E}">
        <p14:creationId xmlns:p14="http://schemas.microsoft.com/office/powerpoint/2010/main" val="23781705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EC016EE-5070-4EA4-AAB5-AB05993519B5}" type="datetimeFigureOut">
              <a:rPr lang="ru-RU" smtClean="0"/>
              <a:pPr/>
              <a:t>24.03.2022</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67A186E8-BAF5-4F98-8528-73DA10FA51BF}" type="slidenum">
              <a:rPr lang="ru-RU" smtClean="0"/>
              <a:pPr/>
              <a:t>‹#›</a:t>
            </a:fld>
            <a:endParaRPr lang="ru-RU"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0238993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EC016EE-5070-4EA4-AAB5-AB05993519B5}" type="datetimeFigureOut">
              <a:rPr lang="ru-RU" smtClean="0"/>
              <a:pPr/>
              <a:t>24.03.2022</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67A186E8-BAF5-4F98-8528-73DA10FA51BF}" type="slidenum">
              <a:rPr lang="ru-RU" smtClean="0"/>
              <a:pPr/>
              <a:t>‹#›</a:t>
            </a:fld>
            <a:endParaRPr lang="ru-RU" dirty="0"/>
          </a:p>
        </p:txBody>
      </p:sp>
    </p:spTree>
    <p:extLst>
      <p:ext uri="{BB962C8B-B14F-4D97-AF65-F5344CB8AC3E}">
        <p14:creationId xmlns:p14="http://schemas.microsoft.com/office/powerpoint/2010/main" val="3843590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EC016EE-5070-4EA4-AAB5-AB05993519B5}" type="datetimeFigureOut">
              <a:rPr lang="ru-RU" smtClean="0"/>
              <a:pPr/>
              <a:t>24.03.2022</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67A186E8-BAF5-4F98-8528-73DA10FA51BF}" type="slidenum">
              <a:rPr lang="ru-RU" smtClean="0"/>
              <a:pPr/>
              <a:t>‹#›</a:t>
            </a:fld>
            <a:endParaRPr lang="ru-RU"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5471369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BEC016EE-5070-4EA4-AAB5-AB05993519B5}" type="datetimeFigureOut">
              <a:rPr lang="ru-RU" smtClean="0"/>
              <a:pPr/>
              <a:t>24.03.2022</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67A186E8-BAF5-4F98-8528-73DA10FA51BF}" type="slidenum">
              <a:rPr lang="ru-RU" smtClean="0"/>
              <a:pPr/>
              <a:t>‹#›</a:t>
            </a:fld>
            <a:endParaRPr lang="ru-RU" dirty="0"/>
          </a:p>
        </p:txBody>
      </p:sp>
    </p:spTree>
    <p:extLst>
      <p:ext uri="{BB962C8B-B14F-4D97-AF65-F5344CB8AC3E}">
        <p14:creationId xmlns:p14="http://schemas.microsoft.com/office/powerpoint/2010/main" val="21596213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BEC016EE-5070-4EA4-AAB5-AB05993519B5}" type="datetimeFigureOut">
              <a:rPr lang="ru-RU" smtClean="0"/>
              <a:pPr/>
              <a:t>24.03.2022</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67A186E8-BAF5-4F98-8528-73DA10FA51BF}" type="slidenum">
              <a:rPr lang="ru-RU" smtClean="0"/>
              <a:pPr/>
              <a:t>‹#›</a:t>
            </a:fld>
            <a:endParaRPr lang="ru-RU" dirty="0"/>
          </a:p>
        </p:txBody>
      </p:sp>
    </p:spTree>
    <p:extLst>
      <p:ext uri="{BB962C8B-B14F-4D97-AF65-F5344CB8AC3E}">
        <p14:creationId xmlns:p14="http://schemas.microsoft.com/office/powerpoint/2010/main" val="10749681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BEC016EE-5070-4EA4-AAB5-AB05993519B5}" type="datetimeFigureOut">
              <a:rPr lang="ru-RU" smtClean="0"/>
              <a:pPr/>
              <a:t>24.03.2022</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67A186E8-BAF5-4F98-8528-73DA10FA51BF}" type="slidenum">
              <a:rPr lang="ru-RU" smtClean="0"/>
              <a:pPr/>
              <a:t>‹#›</a:t>
            </a:fld>
            <a:endParaRPr lang="ru-RU" dirty="0"/>
          </a:p>
        </p:txBody>
      </p:sp>
    </p:spTree>
    <p:extLst>
      <p:ext uri="{BB962C8B-B14F-4D97-AF65-F5344CB8AC3E}">
        <p14:creationId xmlns:p14="http://schemas.microsoft.com/office/powerpoint/2010/main" val="21062623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lgGrid">
          <a:fgClr>
            <a:schemeClr val="accent1"/>
          </a:fgClr>
          <a:bgClr>
            <a:schemeClr val="bg1"/>
          </a:bgClr>
        </a:pattFill>
        <a:effectLst/>
      </p:bgPr>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EC016EE-5070-4EA4-AAB5-AB05993519B5}" type="datetimeFigureOut">
              <a:rPr lang="ru-RU" smtClean="0"/>
              <a:pPr/>
              <a:t>24.03.2022</a:t>
            </a:fld>
            <a:endParaRPr lang="ru-RU" dirty="0"/>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dirty="0"/>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67A186E8-BAF5-4F98-8528-73DA10FA51BF}" type="slidenum">
              <a:rPr lang="ru-RU" smtClean="0"/>
              <a:pPr/>
              <a:t>‹#›</a:t>
            </a:fld>
            <a:endParaRPr lang="ru-RU" dirty="0"/>
          </a:p>
        </p:txBody>
      </p:sp>
    </p:spTree>
    <p:extLst>
      <p:ext uri="{BB962C8B-B14F-4D97-AF65-F5344CB8AC3E}">
        <p14:creationId xmlns:p14="http://schemas.microsoft.com/office/powerpoint/2010/main" val="2898865565"/>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 id="2147483769" r:id="rId13"/>
    <p:sldLayoutId id="2147483770" r:id="rId14"/>
    <p:sldLayoutId id="2147483771" r:id="rId15"/>
    <p:sldLayoutId id="214748377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consultantplus://offline/ref=566977F632259CAF40DB4B28768AA16B3997FC941304AB56AE08BCDCCE3EB4295684B56561j6CDC" TargetMode="External"/><Relationship Id="rId2" Type="http://schemas.openxmlformats.org/officeDocument/2006/relationships/hyperlink" Target="consultantplus://offline/ref=135F8A7DA109FEC1F2399F1AA051422BF153511EC9CA2D0423C579282C35608DBCCFA053BAUBBBC"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hyperlink" Target="consultantplus://offline/ref=135F8A7DA109FEC1F2399F1AA051422BF153511EC9CA2D0423C579282C35608DBCCFA053BAUBBBC"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700808"/>
          </a:xfrm>
        </p:spPr>
        <p:txBody>
          <a:bodyPr>
            <a:noAutofit/>
          </a:bodyPr>
          <a:lstStyle/>
          <a:p>
            <a:pPr algn="ctr"/>
            <a:r>
              <a:rPr lang="ru-RU" sz="3200" b="1" dirty="0">
                <a:solidFill>
                  <a:schemeClr val="tx1"/>
                </a:solidFill>
                <a:latin typeface="Times New Roman" panose="02020603050405020304" pitchFamily="18" charset="0"/>
                <a:cs typeface="Times New Roman" panose="02020603050405020304" pitchFamily="18" charset="0"/>
              </a:rPr>
              <a:t/>
            </a:r>
            <a:br>
              <a:rPr lang="ru-RU" sz="3200" b="1" dirty="0">
                <a:solidFill>
                  <a:schemeClr val="tx1"/>
                </a:solidFill>
                <a:latin typeface="Times New Roman" panose="02020603050405020304" pitchFamily="18" charset="0"/>
                <a:cs typeface="Times New Roman" panose="02020603050405020304" pitchFamily="18" charset="0"/>
              </a:rPr>
            </a:br>
            <a:r>
              <a:rPr lang="ru-RU" sz="4000" dirty="0">
                <a:solidFill>
                  <a:schemeClr val="tx1"/>
                </a:solidFill>
                <a:latin typeface="Times New Roman" panose="02020603050405020304" pitchFamily="18" charset="0"/>
                <a:cs typeface="Times New Roman" panose="02020603050405020304" pitchFamily="18" charset="0"/>
              </a:rPr>
              <a:t>Вовлечение в оборот земель сельскохозяйственного назначения</a:t>
            </a:r>
            <a:br>
              <a:rPr lang="ru-RU" sz="4000" dirty="0">
                <a:solidFill>
                  <a:schemeClr val="tx1"/>
                </a:solidFill>
                <a:latin typeface="Times New Roman" panose="02020603050405020304" pitchFamily="18" charset="0"/>
                <a:cs typeface="Times New Roman" panose="02020603050405020304" pitchFamily="18" charset="0"/>
              </a:rPr>
            </a:br>
            <a:r>
              <a:rPr lang="ru-RU" sz="4000" dirty="0">
                <a:solidFill>
                  <a:schemeClr val="tx1"/>
                </a:solidFill>
                <a:latin typeface="Times New Roman" panose="02020603050405020304" pitchFamily="18" charset="0"/>
                <a:cs typeface="Times New Roman" panose="02020603050405020304" pitchFamily="18" charset="0"/>
              </a:rPr>
              <a:t>назначения</a:t>
            </a: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5379" y="1916832"/>
            <a:ext cx="6220160" cy="3716682"/>
          </a:xfrm>
          <a:prstGeom prst="rect">
            <a:avLst/>
          </a:prstGeom>
        </p:spPr>
      </p:pic>
      <p:sp>
        <p:nvSpPr>
          <p:cNvPr id="4" name="Объект 3"/>
          <p:cNvSpPr>
            <a:spLocks noGrp="1"/>
          </p:cNvSpPr>
          <p:nvPr>
            <p:ph idx="1"/>
          </p:nvPr>
        </p:nvSpPr>
        <p:spPr/>
        <p:txBody>
          <a:bodyPr/>
          <a:lstStyle/>
          <a:p>
            <a:endParaRPr lang="ru-RU" dirty="0"/>
          </a:p>
        </p:txBody>
      </p:sp>
    </p:spTree>
    <p:extLst>
      <p:ext uri="{BB962C8B-B14F-4D97-AF65-F5344CB8AC3E}">
        <p14:creationId xmlns:p14="http://schemas.microsoft.com/office/powerpoint/2010/main" val="21558175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642918"/>
          </a:xfrm>
        </p:spPr>
        <p:txBody>
          <a:bodyPr>
            <a:noAutofit/>
          </a:bodyPr>
          <a:lstStyle/>
          <a:p>
            <a:pPr algn="ctr"/>
            <a:r>
              <a:rPr lang="ru-RU" sz="3200" dirty="0">
                <a:solidFill>
                  <a:schemeClr val="tx1"/>
                </a:solidFill>
                <a:latin typeface="Times New Roman" panose="02020603050405020304" pitchFamily="18" charset="0"/>
                <a:ea typeface="+mn-ea"/>
                <a:cs typeface="Times New Roman" panose="02020603050405020304" pitchFamily="18" charset="0"/>
              </a:rPr>
              <a:t>Площадь земель по категориям </a:t>
            </a:r>
          </a:p>
        </p:txBody>
      </p:sp>
      <p:graphicFrame>
        <p:nvGraphicFramePr>
          <p:cNvPr id="4" name="Содержимое 3"/>
          <p:cNvGraphicFramePr>
            <a:graphicFrameLocks noGrp="1"/>
          </p:cNvGraphicFramePr>
          <p:nvPr>
            <p:ph idx="1"/>
            <p:extLst>
              <p:ext uri="{D42A27DB-BD31-4B8C-83A1-F6EECF244321}">
                <p14:modId xmlns:p14="http://schemas.microsoft.com/office/powerpoint/2010/main" val="2721197631"/>
              </p:ext>
            </p:extLst>
          </p:nvPr>
        </p:nvGraphicFramePr>
        <p:xfrm>
          <a:off x="0" y="642938"/>
          <a:ext cx="9144000" cy="4866640"/>
        </p:xfrm>
        <a:graphic>
          <a:graphicData uri="http://schemas.openxmlformats.org/drawingml/2006/table">
            <a:tbl>
              <a:tblPr firstRow="1" bandRow="1">
                <a:tableStyleId>{5C22544A-7EE6-4342-B048-85BDC9FD1C3A}</a:tableStyleId>
              </a:tblPr>
              <a:tblGrid>
                <a:gridCol w="5148064">
                  <a:extLst>
                    <a:ext uri="{9D8B030D-6E8A-4147-A177-3AD203B41FA5}">
                      <a16:colId xmlns:a16="http://schemas.microsoft.com/office/drawing/2014/main" xmlns="" val="20000"/>
                    </a:ext>
                  </a:extLst>
                </a:gridCol>
                <a:gridCol w="3456384">
                  <a:extLst>
                    <a:ext uri="{9D8B030D-6E8A-4147-A177-3AD203B41FA5}">
                      <a16:colId xmlns:a16="http://schemas.microsoft.com/office/drawing/2014/main" xmlns="" val="20001"/>
                    </a:ext>
                  </a:extLst>
                </a:gridCol>
                <a:gridCol w="539552">
                  <a:extLst>
                    <a:ext uri="{9D8B030D-6E8A-4147-A177-3AD203B41FA5}">
                      <a16:colId xmlns:a16="http://schemas.microsoft.com/office/drawing/2014/main" xmlns="" val="20002"/>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600" b="1" i="0" u="none" strike="noStrike" cap="none" normalizeH="0" baseline="0" dirty="0">
                          <a:ln>
                            <a:noFill/>
                          </a:ln>
                          <a:solidFill>
                            <a:schemeClr val="tx1"/>
                          </a:solidFill>
                          <a:effectLst/>
                          <a:latin typeface="Times New Roman" pitchFamily="18" charset="0"/>
                          <a:cs typeface="Times New Roman" pitchFamily="18" charset="0"/>
                        </a:rPr>
                        <a:t>Наименование категорий земель</a:t>
                      </a:r>
                    </a:p>
                    <a:p>
                      <a:endParaRPr lang="ru-RU" sz="1600" dirty="0"/>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1600" b="1" i="0" u="none" strike="noStrike" cap="none" normalizeH="0" baseline="0" dirty="0">
                          <a:ln>
                            <a:noFill/>
                          </a:ln>
                          <a:solidFill>
                            <a:schemeClr val="tx1"/>
                          </a:solidFill>
                          <a:effectLst/>
                          <a:latin typeface="Times New Roman" pitchFamily="18" charset="0"/>
                          <a:cs typeface="Times New Roman" pitchFamily="18" charset="0"/>
                        </a:rPr>
                        <a:t>Всего (га)</a:t>
                      </a:r>
                    </a:p>
                    <a:p>
                      <a:endParaRPr lang="ru-RU" sz="1600" dirty="0"/>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lang="ru-RU" sz="1600" dirty="0"/>
                    </a:p>
                  </a:txBody>
                  <a:tcPr/>
                </a:tc>
                <a:extLst>
                  <a:ext uri="{0D108BD9-81ED-4DB2-BD59-A6C34878D82A}">
                    <a16:rowId xmlns:a16="http://schemas.microsoft.com/office/drawing/2014/main" xmlns="" val="10000"/>
                  </a:ext>
                </a:extLst>
              </a:tr>
              <a:tr h="370840">
                <a:tc>
                  <a:txBody>
                    <a:bodyPr/>
                    <a:lstStyle/>
                    <a:p>
                      <a:pPr marL="0" marR="0" lvl="0" indent="0" algn="just" defTabSz="914400" rtl="0" eaLnBrk="1" fontAlgn="base" latinLnBrk="0" hangingPunct="1">
                        <a:lnSpc>
                          <a:spcPct val="150000"/>
                        </a:lnSpc>
                        <a:spcBef>
                          <a:spcPct val="0"/>
                        </a:spcBef>
                        <a:spcAft>
                          <a:spcPct val="0"/>
                        </a:spcAft>
                        <a:buClrTx/>
                        <a:buSzTx/>
                        <a:buFontTx/>
                        <a:buNone/>
                        <a:tabLst/>
                      </a:pPr>
                      <a:r>
                        <a:rPr kumimoji="0" lang="ru-RU" sz="1600" b="1" i="0" u="none" strike="noStrike" cap="none" normalizeH="0" baseline="0" dirty="0">
                          <a:ln>
                            <a:noFill/>
                          </a:ln>
                          <a:solidFill>
                            <a:schemeClr val="tx1"/>
                          </a:solidFill>
                          <a:effectLst/>
                          <a:latin typeface="Times New Roman" pitchFamily="18" charset="0"/>
                          <a:cs typeface="Times New Roman" pitchFamily="18" charset="0"/>
                        </a:rPr>
                        <a:t>1. Земли  сельскохозяйственного назначения, в т.ч. с/х угодья (пашня, сенокосы, пастбища, залежь)</a:t>
                      </a:r>
                      <a:endParaRPr lang="ru-RU" sz="1600" dirty="0"/>
                    </a:p>
                  </a:txBody>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r>
                        <a:rPr kumimoji="0" lang="ru-RU" sz="1600" b="1" i="0" u="none" strike="noStrike" cap="none" normalizeH="0" baseline="0" dirty="0">
                          <a:ln>
                            <a:noFill/>
                          </a:ln>
                          <a:solidFill>
                            <a:srgbClr val="FF0000"/>
                          </a:solidFill>
                          <a:effectLst/>
                          <a:latin typeface="Times New Roman" pitchFamily="18" charset="0"/>
                          <a:cs typeface="Times New Roman" pitchFamily="18" charset="0"/>
                        </a:rPr>
                        <a:t>318140 (168014)</a:t>
                      </a:r>
                    </a:p>
                  </a:txBody>
                  <a:tcPr/>
                </a:tc>
                <a:tc>
                  <a:txBody>
                    <a:bodyPr/>
                    <a:lstStyle/>
                    <a:p>
                      <a:pPr marL="0" marR="0" lvl="0" indent="0" algn="ctr" defTabSz="914400" rtl="0" eaLnBrk="1" fontAlgn="base" latinLnBrk="0" hangingPunct="1">
                        <a:lnSpc>
                          <a:spcPct val="150000"/>
                        </a:lnSpc>
                        <a:spcBef>
                          <a:spcPct val="0"/>
                        </a:spcBef>
                        <a:spcAft>
                          <a:spcPct val="0"/>
                        </a:spcAft>
                        <a:buClrTx/>
                        <a:buSzTx/>
                        <a:buFontTx/>
                        <a:buNone/>
                        <a:tabLst/>
                      </a:pPr>
                      <a:endParaRPr kumimoji="0" lang="ru-RU" sz="1600" b="1" i="0" u="none" strike="noStrike" cap="none" normalizeH="0" baseline="0" dirty="0">
                        <a:ln>
                          <a:noFill/>
                        </a:ln>
                        <a:solidFill>
                          <a:schemeClr val="tx1"/>
                        </a:solidFill>
                        <a:effectLst/>
                        <a:latin typeface="Times New Roman" pitchFamily="18" charset="0"/>
                        <a:cs typeface="Times New Roman" pitchFamily="18" charset="0"/>
                      </a:endParaRPr>
                    </a:p>
                  </a:txBody>
                  <a:tcPr/>
                </a:tc>
                <a:extLst>
                  <a:ext uri="{0D108BD9-81ED-4DB2-BD59-A6C34878D82A}">
                    <a16:rowId xmlns:a16="http://schemas.microsoft.com/office/drawing/2014/main" xmlns="" val="1000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600" b="1" i="0" u="none" strike="noStrike" cap="none" normalizeH="0" baseline="0" dirty="0">
                          <a:ln>
                            <a:noFill/>
                          </a:ln>
                          <a:solidFill>
                            <a:schemeClr val="tx1"/>
                          </a:solidFill>
                          <a:effectLst/>
                          <a:latin typeface="Times New Roman" pitchFamily="18" charset="0"/>
                          <a:cs typeface="Times New Roman" pitchFamily="18" charset="0"/>
                        </a:rPr>
                        <a:t>2. Земли населенных пунктов</a:t>
                      </a:r>
                      <a:endParaRPr lang="ru-RU" sz="16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600" b="1" i="0" u="none" strike="noStrike" cap="none" normalizeH="0" baseline="0" dirty="0">
                          <a:ln>
                            <a:noFill/>
                          </a:ln>
                          <a:solidFill>
                            <a:schemeClr val="tx1"/>
                          </a:solidFill>
                          <a:effectLst/>
                          <a:latin typeface="Times New Roman" pitchFamily="18" charset="0"/>
                          <a:cs typeface="Times New Roman" pitchFamily="18" charset="0"/>
                        </a:rPr>
                        <a:t>16559,0</a:t>
                      </a:r>
                      <a:endParaRPr lang="ru-RU" sz="16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ru-RU" sz="1600" dirty="0"/>
                    </a:p>
                  </a:txBody>
                  <a:tcPr/>
                </a:tc>
                <a:extLst>
                  <a:ext uri="{0D108BD9-81ED-4DB2-BD59-A6C34878D82A}">
                    <a16:rowId xmlns:a16="http://schemas.microsoft.com/office/drawing/2014/main" xmlns="" val="1000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600" b="1" i="0" u="none" strike="noStrike" cap="none" normalizeH="0" baseline="0" dirty="0">
                          <a:ln>
                            <a:noFill/>
                          </a:ln>
                          <a:solidFill>
                            <a:schemeClr val="tx1"/>
                          </a:solidFill>
                          <a:effectLst/>
                          <a:latin typeface="Times New Roman" pitchFamily="18" charset="0"/>
                          <a:cs typeface="Times New Roman" pitchFamily="18" charset="0"/>
                        </a:rPr>
                        <a:t>3. Земли промышленности, энергетики, транспорта, обороны за чертой НП</a:t>
                      </a:r>
                      <a:endParaRPr lang="ru-RU" sz="16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600" b="1" i="0" u="none" strike="noStrike" cap="none" normalizeH="0" baseline="0" dirty="0">
                          <a:ln>
                            <a:noFill/>
                          </a:ln>
                          <a:solidFill>
                            <a:schemeClr val="tx1"/>
                          </a:solidFill>
                          <a:effectLst/>
                          <a:latin typeface="Times New Roman" pitchFamily="18" charset="0"/>
                          <a:cs typeface="Times New Roman" pitchFamily="18" charset="0"/>
                        </a:rPr>
                        <a:t>22249,0</a:t>
                      </a:r>
                    </a:p>
                    <a:p>
                      <a:pPr algn="ctr"/>
                      <a:endParaRPr lang="ru-RU" sz="1600" dirty="0"/>
                    </a:p>
                  </a:txBody>
                  <a:tcPr/>
                </a:tc>
                <a:tc>
                  <a:txBody>
                    <a:bodyPr/>
                    <a:lstStyle/>
                    <a:p>
                      <a:pPr algn="ctr"/>
                      <a:endParaRPr lang="ru-RU" sz="1600" dirty="0"/>
                    </a:p>
                  </a:txBody>
                  <a:tcPr/>
                </a:tc>
                <a:extLst>
                  <a:ext uri="{0D108BD9-81ED-4DB2-BD59-A6C34878D82A}">
                    <a16:rowId xmlns:a16="http://schemas.microsoft.com/office/drawing/2014/main" xmlns="" val="1000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600" b="1" i="0" u="none" strike="noStrike" cap="none" normalizeH="0" baseline="0" dirty="0">
                          <a:ln>
                            <a:noFill/>
                          </a:ln>
                          <a:solidFill>
                            <a:schemeClr val="tx1"/>
                          </a:solidFill>
                          <a:effectLst/>
                          <a:latin typeface="Times New Roman" pitchFamily="18" charset="0"/>
                          <a:cs typeface="Times New Roman" pitchFamily="18" charset="0"/>
                        </a:rPr>
                        <a:t>4. Земли </a:t>
                      </a:r>
                      <a:r>
                        <a:rPr kumimoji="0" lang="ru-RU" sz="1600" b="1" i="0" u="none" strike="noStrike" cap="none" normalizeH="0" baseline="0" dirty="0" err="1">
                          <a:ln>
                            <a:noFill/>
                          </a:ln>
                          <a:solidFill>
                            <a:schemeClr val="tx1"/>
                          </a:solidFill>
                          <a:effectLst/>
                          <a:latin typeface="Times New Roman" pitchFamily="18" charset="0"/>
                          <a:cs typeface="Times New Roman" pitchFamily="18" charset="0"/>
                        </a:rPr>
                        <a:t>особоохраняемых</a:t>
                      </a:r>
                      <a:r>
                        <a:rPr kumimoji="0" lang="ru-RU" sz="1600" b="1" i="0" u="none" strike="noStrike" cap="none" normalizeH="0" baseline="0" dirty="0">
                          <a:ln>
                            <a:noFill/>
                          </a:ln>
                          <a:solidFill>
                            <a:schemeClr val="tx1"/>
                          </a:solidFill>
                          <a:effectLst/>
                          <a:latin typeface="Times New Roman" pitchFamily="18" charset="0"/>
                          <a:cs typeface="Times New Roman" pitchFamily="18" charset="0"/>
                        </a:rPr>
                        <a:t> природных территорий (заповедники, заказники, национальные парки, курорты, санатории, дома отдыха и т.д.)</a:t>
                      </a:r>
                      <a:endParaRPr lang="ru-RU" sz="1600" dirty="0"/>
                    </a:p>
                  </a:txBody>
                  <a:tcPr/>
                </a:tc>
                <a:tc>
                  <a:txBody>
                    <a:bodyPr/>
                    <a:lstStyle/>
                    <a:p>
                      <a:pPr algn="ctr"/>
                      <a:r>
                        <a:rPr lang="ru-RU" sz="1600" b="1" dirty="0">
                          <a:latin typeface="Times New Roman" panose="02020603050405020304" pitchFamily="18" charset="0"/>
                          <a:cs typeface="Times New Roman" panose="02020603050405020304" pitchFamily="18" charset="0"/>
                        </a:rPr>
                        <a:t>34,0</a:t>
                      </a:r>
                    </a:p>
                  </a:txBody>
                  <a:tcPr/>
                </a:tc>
                <a:tc>
                  <a:txBody>
                    <a:bodyPr/>
                    <a:lstStyle/>
                    <a:p>
                      <a:pPr algn="ctr"/>
                      <a:endParaRPr lang="ru-RU" sz="1600" dirty="0"/>
                    </a:p>
                  </a:txBody>
                  <a:tcPr/>
                </a:tc>
                <a:extLst>
                  <a:ext uri="{0D108BD9-81ED-4DB2-BD59-A6C34878D82A}">
                    <a16:rowId xmlns:a16="http://schemas.microsoft.com/office/drawing/2014/main" xmlns="" val="10004"/>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600" b="1" i="0" u="none" strike="noStrike" cap="none" normalizeH="0" baseline="0" dirty="0">
                          <a:ln>
                            <a:noFill/>
                          </a:ln>
                          <a:solidFill>
                            <a:schemeClr val="tx1"/>
                          </a:solidFill>
                          <a:effectLst/>
                          <a:latin typeface="Times New Roman" pitchFamily="18" charset="0"/>
                          <a:cs typeface="Times New Roman" pitchFamily="18" charset="0"/>
                        </a:rPr>
                        <a:t>5. Земли лесного фонда</a:t>
                      </a:r>
                      <a:endParaRPr lang="ru-RU" sz="16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600" b="1" i="0" u="none" strike="noStrike" cap="none" normalizeH="0" baseline="0" dirty="0">
                          <a:ln>
                            <a:noFill/>
                          </a:ln>
                          <a:solidFill>
                            <a:srgbClr val="FF0000"/>
                          </a:solidFill>
                          <a:effectLst/>
                          <a:latin typeface="Times New Roman" pitchFamily="18" charset="0"/>
                          <a:cs typeface="Times New Roman" pitchFamily="18" charset="0"/>
                        </a:rPr>
                        <a:t>584967,0</a:t>
                      </a:r>
                      <a:endParaRPr lang="ru-RU" sz="1600" dirty="0">
                        <a:solidFill>
                          <a:srgbClr val="FF0000"/>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ru-RU" sz="1600" dirty="0"/>
                    </a:p>
                  </a:txBody>
                  <a:tcPr/>
                </a:tc>
                <a:extLst>
                  <a:ext uri="{0D108BD9-81ED-4DB2-BD59-A6C34878D82A}">
                    <a16:rowId xmlns:a16="http://schemas.microsoft.com/office/drawing/2014/main" xmlns="" val="10005"/>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600" b="1" i="0" u="none" strike="noStrike" cap="none" normalizeH="0" baseline="0" dirty="0">
                          <a:ln>
                            <a:noFill/>
                          </a:ln>
                          <a:solidFill>
                            <a:schemeClr val="tx1"/>
                          </a:solidFill>
                          <a:effectLst/>
                          <a:latin typeface="Times New Roman" pitchFamily="18" charset="0"/>
                          <a:cs typeface="Times New Roman" pitchFamily="18" charset="0"/>
                        </a:rPr>
                        <a:t>6.Земли водного фонда</a:t>
                      </a:r>
                      <a:endParaRPr lang="ru-RU" sz="16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600" b="1" i="0" u="none" strike="noStrike" cap="none" normalizeH="0" baseline="0" dirty="0">
                          <a:ln>
                            <a:noFill/>
                          </a:ln>
                          <a:solidFill>
                            <a:schemeClr val="tx1"/>
                          </a:solidFill>
                          <a:effectLst/>
                          <a:latin typeface="Times New Roman" pitchFamily="18" charset="0"/>
                          <a:cs typeface="Times New Roman" pitchFamily="18" charset="0"/>
                        </a:rPr>
                        <a:t>6957,0</a:t>
                      </a:r>
                      <a:endParaRPr lang="ru-RU" sz="16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ru-RU" sz="1600" dirty="0"/>
                    </a:p>
                  </a:txBody>
                  <a:tcPr/>
                </a:tc>
                <a:extLst>
                  <a:ext uri="{0D108BD9-81ED-4DB2-BD59-A6C34878D82A}">
                    <a16:rowId xmlns:a16="http://schemas.microsoft.com/office/drawing/2014/main" xmlns="" val="10006"/>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600" b="1" i="0" u="none" strike="noStrike" cap="none" normalizeH="0" baseline="0" dirty="0">
                          <a:ln>
                            <a:noFill/>
                          </a:ln>
                          <a:solidFill>
                            <a:schemeClr val="tx1"/>
                          </a:solidFill>
                          <a:effectLst/>
                          <a:latin typeface="Times New Roman" pitchFamily="18" charset="0"/>
                          <a:cs typeface="Times New Roman" pitchFamily="18" charset="0"/>
                        </a:rPr>
                        <a:t>7. Земли запаса</a:t>
                      </a:r>
                      <a:endParaRPr lang="ru-RU" sz="16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600" b="1" i="0" u="none" strike="noStrike" cap="none" normalizeH="0" baseline="0" dirty="0">
                          <a:ln>
                            <a:noFill/>
                          </a:ln>
                          <a:solidFill>
                            <a:schemeClr val="tx1"/>
                          </a:solidFill>
                          <a:effectLst/>
                          <a:latin typeface="Times New Roman" pitchFamily="18" charset="0"/>
                          <a:cs typeface="Times New Roman" pitchFamily="18" charset="0"/>
                        </a:rPr>
                        <a:t>54979,0</a:t>
                      </a:r>
                      <a:endParaRPr lang="ru-RU" sz="16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ru-RU" sz="1600" dirty="0"/>
                    </a:p>
                  </a:txBody>
                  <a:tcPr/>
                </a:tc>
                <a:extLst>
                  <a:ext uri="{0D108BD9-81ED-4DB2-BD59-A6C34878D82A}">
                    <a16:rowId xmlns:a16="http://schemas.microsoft.com/office/drawing/2014/main" xmlns="" val="10007"/>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600" b="1" i="0" u="none" strike="noStrike" cap="none" normalizeH="0" baseline="0" dirty="0">
                          <a:ln>
                            <a:noFill/>
                          </a:ln>
                          <a:solidFill>
                            <a:schemeClr val="tx1"/>
                          </a:solidFill>
                          <a:effectLst/>
                          <a:latin typeface="Times New Roman" pitchFamily="18" charset="0"/>
                          <a:cs typeface="Times New Roman" pitchFamily="18" charset="0"/>
                        </a:rPr>
                        <a:t>ИТОГО ЗЕМЕЛЬ В АДМИНИСТРАТИВНЫХ ГРАНИЦАХ</a:t>
                      </a:r>
                      <a:endParaRPr lang="ru-RU" sz="16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600" b="1" i="0" u="none" strike="noStrike" cap="none" normalizeH="0" baseline="0" dirty="0">
                          <a:ln>
                            <a:noFill/>
                          </a:ln>
                          <a:solidFill>
                            <a:schemeClr val="tx1"/>
                          </a:solidFill>
                          <a:effectLst/>
                          <a:latin typeface="Times New Roman" pitchFamily="18" charset="0"/>
                          <a:cs typeface="Times New Roman" pitchFamily="18" charset="0"/>
                        </a:rPr>
                        <a:t>1003885,0</a:t>
                      </a:r>
                      <a:endParaRPr lang="ru-RU" sz="16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ru-RU" sz="1600" dirty="0"/>
                    </a:p>
                  </a:txBody>
                  <a:tcPr/>
                </a:tc>
                <a:extLst>
                  <a:ext uri="{0D108BD9-81ED-4DB2-BD59-A6C34878D82A}">
                    <a16:rowId xmlns:a16="http://schemas.microsoft.com/office/drawing/2014/main" xmlns="" val="10008"/>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43608" y="332656"/>
            <a:ext cx="6050633" cy="155104"/>
          </a:xfrm>
        </p:spPr>
        <p:txBody>
          <a:bodyPr>
            <a:normAutofit fontScale="90000"/>
          </a:bodyPr>
          <a:lstStyle/>
          <a:p>
            <a:pPr algn="ctr"/>
            <a:r>
              <a:rPr lang="ru-RU" dirty="0">
                <a:solidFill>
                  <a:schemeClr val="tx1"/>
                </a:solidFill>
                <a:latin typeface="Times New Roman" panose="02020603050405020304" pitchFamily="18" charset="0"/>
                <a:cs typeface="Times New Roman" panose="02020603050405020304" pitchFamily="18" charset="0"/>
              </a:rPr>
              <a:t>      Невостребованные земельные  доли </a:t>
            </a:r>
            <a:br>
              <a:rPr lang="ru-RU" dirty="0">
                <a:solidFill>
                  <a:schemeClr val="tx1"/>
                </a:solidFill>
                <a:latin typeface="Times New Roman" panose="02020603050405020304" pitchFamily="18" charset="0"/>
                <a:cs typeface="Times New Roman" panose="02020603050405020304" pitchFamily="18" charset="0"/>
              </a:rPr>
            </a:br>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51520" y="1412776"/>
            <a:ext cx="2117807" cy="2973065"/>
          </a:xfrm>
        </p:spPr>
      </p:pic>
      <p:sp>
        <p:nvSpPr>
          <p:cNvPr id="3" name="Прямоугольник 2"/>
          <p:cNvSpPr/>
          <p:nvPr/>
        </p:nvSpPr>
        <p:spPr>
          <a:xfrm>
            <a:off x="2699792" y="2060848"/>
            <a:ext cx="4896544" cy="2031325"/>
          </a:xfrm>
          <a:prstGeom prst="rect">
            <a:avLst/>
          </a:prstGeom>
        </p:spPr>
        <p:txBody>
          <a:bodyPr wrap="square">
            <a:spAutoFit/>
          </a:bodyPr>
          <a:lstStyle/>
          <a:p>
            <a:pPr algn="just"/>
            <a:r>
              <a:rPr lang="ru-RU" dirty="0">
                <a:latin typeface="Times New Roman" panose="02020603050405020304" pitchFamily="18" charset="0"/>
              </a:rPr>
              <a:t> Невостребованной земельной долей может быть признана земельная доля, принадлежащая на праве собственности гражданину, который не передал эту земельную долю в аренду или не распорядился ею иным образом в течение трех и более лет подряд. (пункт 1 статьи 12.1  Закона № 101-ФЗ)</a:t>
            </a:r>
          </a:p>
        </p:txBody>
      </p:sp>
    </p:spTree>
    <p:extLst>
      <p:ext uri="{BB962C8B-B14F-4D97-AF65-F5344CB8AC3E}">
        <p14:creationId xmlns:p14="http://schemas.microsoft.com/office/powerpoint/2010/main" val="2514331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9144000" cy="1214422"/>
          </a:xfrm>
        </p:spPr>
        <p:txBody>
          <a:bodyPr>
            <a:normAutofit fontScale="90000"/>
          </a:bodyPr>
          <a:lstStyle/>
          <a:p>
            <a:pPr algn="ctr"/>
            <a:r>
              <a:rPr lang="ru-RU" sz="2800" dirty="0">
                <a:solidFill>
                  <a:schemeClr val="tx1"/>
                </a:solidFill>
                <a:latin typeface="Times New Roman" panose="02020603050405020304" pitchFamily="18" charset="0"/>
                <a:cs typeface="Times New Roman" panose="02020603050405020304" pitchFamily="18" charset="0"/>
              </a:rPr>
              <a:t>Невостребованные земельные доли </a:t>
            </a:r>
            <a:br>
              <a:rPr lang="ru-RU" sz="2800" dirty="0">
                <a:solidFill>
                  <a:schemeClr val="tx1"/>
                </a:solidFill>
                <a:latin typeface="Times New Roman" panose="02020603050405020304" pitchFamily="18" charset="0"/>
                <a:cs typeface="Times New Roman" panose="02020603050405020304" pitchFamily="18" charset="0"/>
              </a:rPr>
            </a:br>
            <a:r>
              <a:rPr lang="ru-RU" sz="2800" dirty="0">
                <a:solidFill>
                  <a:schemeClr val="tx1"/>
                </a:solidFill>
                <a:latin typeface="Times New Roman" panose="02020603050405020304" pitchFamily="18" charset="0"/>
                <a:cs typeface="Times New Roman" panose="02020603050405020304" pitchFamily="18" charset="0"/>
              </a:rPr>
              <a:t>( ст. 12.1 Закона № 101-ФЗ от 24.07.2002)</a:t>
            </a:r>
            <a:br>
              <a:rPr lang="ru-RU" sz="2800" dirty="0">
                <a:solidFill>
                  <a:schemeClr val="tx1"/>
                </a:solidFill>
                <a:latin typeface="Times New Roman" panose="02020603050405020304" pitchFamily="18" charset="0"/>
                <a:cs typeface="Times New Roman" panose="02020603050405020304" pitchFamily="18" charset="0"/>
              </a:rPr>
            </a:br>
            <a:r>
              <a:rPr lang="ru-RU" sz="2800" dirty="0">
                <a:solidFill>
                  <a:schemeClr val="accent5">
                    <a:lumMod val="75000"/>
                  </a:schemeClr>
                </a:solidFill>
                <a:latin typeface="Comic Sans MS" pitchFamily="66" charset="0"/>
              </a:rPr>
              <a:t/>
            </a:r>
            <a:br>
              <a:rPr lang="ru-RU" sz="2800" dirty="0">
                <a:solidFill>
                  <a:schemeClr val="accent5">
                    <a:lumMod val="75000"/>
                  </a:schemeClr>
                </a:solidFill>
                <a:latin typeface="Comic Sans MS" pitchFamily="66" charset="0"/>
              </a:rPr>
            </a:br>
            <a:endParaRPr lang="ru-RU" sz="2800" dirty="0">
              <a:solidFill>
                <a:schemeClr val="accent5">
                  <a:lumMod val="75000"/>
                </a:schemeClr>
              </a:solidFill>
              <a:latin typeface="Comic Sans MS" pitchFamily="66" charset="0"/>
            </a:endParaRPr>
          </a:p>
        </p:txBody>
      </p:sp>
      <p:sp>
        <p:nvSpPr>
          <p:cNvPr id="3" name="Содержимое 2"/>
          <p:cNvSpPr>
            <a:spLocks noGrp="1"/>
          </p:cNvSpPr>
          <p:nvPr>
            <p:ph idx="1"/>
          </p:nvPr>
        </p:nvSpPr>
        <p:spPr>
          <a:xfrm>
            <a:off x="0" y="1071546"/>
            <a:ext cx="9144000" cy="5786454"/>
          </a:xfrm>
        </p:spPr>
        <p:txBody>
          <a:bodyPr>
            <a:normAutofit/>
          </a:bodyPr>
          <a:lstStyle/>
          <a:p>
            <a:pPr algn="just"/>
            <a:r>
              <a:rPr lang="ru-RU" sz="2400" dirty="0">
                <a:solidFill>
                  <a:schemeClr val="tx1">
                    <a:lumMod val="95000"/>
                    <a:lumOff val="5000"/>
                  </a:schemeClr>
                </a:solidFill>
                <a:latin typeface="Times New Roman" panose="02020603050405020304" pitchFamily="18" charset="0"/>
                <a:cs typeface="Times New Roman" panose="02020603050405020304" pitchFamily="18" charset="0"/>
              </a:rPr>
              <a:t>Список лиц (невостребованных земельных долей) составляет орган местного самоуправления.</a:t>
            </a:r>
          </a:p>
          <a:p>
            <a:pPr algn="just"/>
            <a:r>
              <a:rPr lang="ru-RU" sz="2400" dirty="0">
                <a:solidFill>
                  <a:schemeClr val="tx1">
                    <a:lumMod val="95000"/>
                    <a:lumOff val="5000"/>
                  </a:schemeClr>
                </a:solidFill>
                <a:latin typeface="Times New Roman" panose="02020603050405020304" pitchFamily="18" charset="0"/>
                <a:cs typeface="Times New Roman" panose="02020603050405020304" pitchFamily="18" charset="0"/>
              </a:rPr>
              <a:t>Список опубликовывается в средствах массовой информации за 3 месяца до проведения общего собрания</a:t>
            </a:r>
          </a:p>
          <a:p>
            <a:pPr algn="just"/>
            <a:r>
              <a:rPr lang="ru-RU" sz="2400" dirty="0">
                <a:solidFill>
                  <a:schemeClr val="tx1">
                    <a:lumMod val="95000"/>
                    <a:lumOff val="5000"/>
                  </a:schemeClr>
                </a:solidFill>
                <a:latin typeface="Times New Roman" panose="02020603050405020304" pitchFamily="18" charset="0"/>
                <a:cs typeface="Times New Roman" panose="02020603050405020304" pitchFamily="18" charset="0"/>
              </a:rPr>
              <a:t>Лица, которых ошибочно зачислили в список, могут подать заявление об исключении их из списка.</a:t>
            </a:r>
          </a:p>
          <a:p>
            <a:pPr algn="just"/>
            <a:r>
              <a:rPr lang="ru-RU" sz="2400" dirty="0">
                <a:solidFill>
                  <a:schemeClr val="tx1">
                    <a:lumMod val="95000"/>
                    <a:lumOff val="5000"/>
                  </a:schemeClr>
                </a:solidFill>
                <a:latin typeface="Times New Roman" panose="02020603050405020304" pitchFamily="18" charset="0"/>
                <a:cs typeface="Times New Roman" panose="02020603050405020304" pitchFamily="18" charset="0"/>
              </a:rPr>
              <a:t>Исправленный список утверждается на общем собрании.  </a:t>
            </a:r>
          </a:p>
          <a:p>
            <a:pPr algn="just"/>
            <a:r>
              <a:rPr lang="ru-RU" sz="2400" dirty="0">
                <a:solidFill>
                  <a:schemeClr val="tx1">
                    <a:lumMod val="95000"/>
                    <a:lumOff val="5000"/>
                  </a:schemeClr>
                </a:solidFill>
                <a:latin typeface="Times New Roman" panose="02020603050405020304" pitchFamily="18" charset="0"/>
                <a:cs typeface="Times New Roman" panose="02020603050405020304" pitchFamily="18" charset="0"/>
              </a:rPr>
              <a:t>Муниципалитет обращается в суд с требованием о признании права муниципальной собственности на невостребованные земельные доли</a:t>
            </a:r>
          </a:p>
          <a:p>
            <a:pPr algn="just"/>
            <a:r>
              <a:rPr lang="ru-RU" sz="2400" dirty="0">
                <a:solidFill>
                  <a:schemeClr val="tx1">
                    <a:lumMod val="95000"/>
                    <a:lumOff val="5000"/>
                  </a:schemeClr>
                </a:solidFill>
                <a:latin typeface="Times New Roman" panose="02020603050405020304" pitchFamily="18" charset="0"/>
                <a:cs typeface="Times New Roman" panose="02020603050405020304" pitchFamily="18" charset="0"/>
              </a:rPr>
              <a:t>Проводятся кадастровые работы по установлению границ этого земельного участка </a:t>
            </a:r>
            <a:r>
              <a:rPr lang="ru-RU" sz="1400" i="1" dirty="0">
                <a:solidFill>
                  <a:schemeClr val="tx1">
                    <a:lumMod val="95000"/>
                    <a:lumOff val="5000"/>
                  </a:schemeClr>
                </a:solidFill>
                <a:latin typeface="Times New Roman" panose="02020603050405020304" pitchFamily="18" charset="0"/>
                <a:cs typeface="Times New Roman" panose="02020603050405020304" pitchFamily="18" charset="0"/>
              </a:rPr>
              <a:t>(</a:t>
            </a:r>
            <a:r>
              <a:rPr lang="ru-RU" sz="1400" i="1" dirty="0"/>
              <a:t>Государственной программы эффективного вовлечения в оборот земель сельскохозяйственного назначения и развития мелиоративного комплекса Российской Федерации на 2022 год)</a:t>
            </a:r>
            <a:endParaRPr lang="ru-RU" sz="1400" i="1"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7504" y="514415"/>
            <a:ext cx="9144000" cy="2554545"/>
          </a:xfrm>
          <a:prstGeom prst="rect">
            <a:avLst/>
          </a:prstGeom>
        </p:spPr>
        <p:txBody>
          <a:bodyPr wrap="square">
            <a:spAutoFit/>
          </a:bodyPr>
          <a:lstStyle/>
          <a:p>
            <a:pPr lvl="0" algn="ctr"/>
            <a:r>
              <a:rPr lang="ru-RU" sz="4000" dirty="0">
                <a:latin typeface="Times New Roman" panose="02020603050405020304" pitchFamily="18" charset="0"/>
                <a:cs typeface="Times New Roman" panose="02020603050405020304" pitchFamily="18" charset="0"/>
              </a:rPr>
              <a:t>Порядок предоставления земельных участков </a:t>
            </a:r>
          </a:p>
          <a:p>
            <a:pPr lvl="0" algn="ctr"/>
            <a:r>
              <a:rPr lang="ru-RU" sz="4000" dirty="0">
                <a:latin typeface="Times New Roman" panose="02020603050405020304" pitchFamily="18" charset="0"/>
                <a:cs typeface="Times New Roman" panose="02020603050405020304" pitchFamily="18" charset="0"/>
              </a:rPr>
              <a:t>для создания </a:t>
            </a:r>
          </a:p>
          <a:p>
            <a:pPr lvl="0" algn="ctr"/>
            <a:r>
              <a:rPr lang="ru-RU" sz="4000" dirty="0">
                <a:latin typeface="Times New Roman" panose="02020603050405020304" pitchFamily="18" charset="0"/>
                <a:cs typeface="Times New Roman" panose="02020603050405020304" pitchFamily="18" charset="0"/>
              </a:rPr>
              <a:t>крестьянско-фермерских хозяйств</a:t>
            </a: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3648" y="3284984"/>
            <a:ext cx="6264696" cy="2952328"/>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9310"/>
            <a:ext cx="8229600" cy="1143000"/>
          </a:xfrm>
        </p:spPr>
        <p:txBody>
          <a:bodyPr>
            <a:normAutofit/>
          </a:bodyPr>
          <a:lstStyle/>
          <a:p>
            <a:pPr algn="ctr"/>
            <a:r>
              <a:rPr lang="ru-RU" sz="3200" dirty="0">
                <a:solidFill>
                  <a:schemeClr val="tx1"/>
                </a:solidFill>
                <a:latin typeface="Times New Roman" panose="02020603050405020304" pitchFamily="18" charset="0"/>
                <a:cs typeface="Times New Roman" panose="02020603050405020304" pitchFamily="18" charset="0"/>
              </a:rPr>
              <a:t>Земли сельскохозяйственного назначения</a:t>
            </a:r>
            <a:br>
              <a:rPr lang="ru-RU" sz="3200" dirty="0">
                <a:solidFill>
                  <a:schemeClr val="tx1"/>
                </a:solidFill>
                <a:latin typeface="Times New Roman" panose="02020603050405020304" pitchFamily="18" charset="0"/>
                <a:cs typeface="Times New Roman" panose="02020603050405020304" pitchFamily="18" charset="0"/>
              </a:rPr>
            </a:br>
            <a:endParaRPr lang="ru-RU" sz="3200" dirty="0">
              <a:solidFill>
                <a:schemeClr val="tx1"/>
              </a:solidFill>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07504" y="521296"/>
            <a:ext cx="8712968" cy="6336704"/>
          </a:xfrm>
        </p:spPr>
        <p:txBody>
          <a:bodyPr>
            <a:normAutofit/>
          </a:bodyPr>
          <a:lstStyle/>
          <a:p>
            <a:pPr marL="0" indent="0" algn="ctr">
              <a:buNone/>
            </a:pPr>
            <a:r>
              <a:rPr lang="ru-RU" b="1" dirty="0">
                <a:solidFill>
                  <a:schemeClr val="tx1"/>
                </a:solidFill>
                <a:latin typeface="Times New Roman" panose="02020603050405020304" pitchFamily="18" charset="0"/>
                <a:cs typeface="Times New Roman" panose="02020603050405020304" pitchFamily="18" charset="0"/>
              </a:rPr>
              <a:t>Предоставление в аренду ЗУ из земель </a:t>
            </a:r>
            <a:r>
              <a:rPr lang="ru-RU" b="1" dirty="0" err="1">
                <a:solidFill>
                  <a:schemeClr val="tx1"/>
                </a:solidFill>
                <a:latin typeface="Times New Roman" panose="02020603050405020304" pitchFamily="18" charset="0"/>
                <a:cs typeface="Times New Roman" panose="02020603050405020304" pitchFamily="18" charset="0"/>
              </a:rPr>
              <a:t>сх</a:t>
            </a:r>
            <a:r>
              <a:rPr lang="ru-RU" b="1" dirty="0">
                <a:solidFill>
                  <a:schemeClr val="tx1"/>
                </a:solidFill>
                <a:latin typeface="Times New Roman" panose="02020603050405020304" pitchFamily="18" charset="0"/>
                <a:cs typeface="Times New Roman" panose="02020603050405020304" pitchFamily="18" charset="0"/>
              </a:rPr>
              <a:t> назначения, находящихся в гос. или </a:t>
            </a:r>
            <a:r>
              <a:rPr lang="ru-RU" b="1" dirty="0" err="1">
                <a:solidFill>
                  <a:schemeClr val="tx1"/>
                </a:solidFill>
                <a:latin typeface="Times New Roman" panose="02020603050405020304" pitchFamily="18" charset="0"/>
                <a:cs typeface="Times New Roman" panose="02020603050405020304" pitchFamily="18" charset="0"/>
              </a:rPr>
              <a:t>мун</a:t>
            </a:r>
            <a:r>
              <a:rPr lang="ru-RU" b="1" dirty="0">
                <a:solidFill>
                  <a:schemeClr val="tx1"/>
                </a:solidFill>
                <a:latin typeface="Times New Roman" panose="02020603050405020304" pitchFamily="18" charset="0"/>
                <a:cs typeface="Times New Roman" panose="02020603050405020304" pitchFamily="18" charset="0"/>
              </a:rPr>
              <a:t>. собственности </a:t>
            </a:r>
          </a:p>
          <a:p>
            <a:pPr marL="0" indent="0" algn="just">
              <a:buNone/>
            </a:pPr>
            <a:r>
              <a:rPr lang="ru-RU" b="1" dirty="0">
                <a:solidFill>
                  <a:schemeClr val="tx1"/>
                </a:solidFill>
                <a:latin typeface="Times New Roman" panose="02020603050405020304" pitchFamily="18" charset="0"/>
                <a:cs typeface="Times New Roman" panose="02020603050405020304" pitchFamily="18" charset="0"/>
              </a:rPr>
              <a:t>В аренду без торгов :</a:t>
            </a:r>
          </a:p>
          <a:p>
            <a:pPr algn="just">
              <a:buFontTx/>
              <a:buChar char="-"/>
            </a:pPr>
            <a:r>
              <a:rPr lang="ru-RU" dirty="0">
                <a:solidFill>
                  <a:schemeClr val="tx1"/>
                </a:solidFill>
                <a:latin typeface="Times New Roman" panose="02020603050405020304" pitchFamily="18" charset="0"/>
                <a:cs typeface="Times New Roman" panose="02020603050405020304" pitchFamily="18" charset="0"/>
              </a:rPr>
              <a:t>ЗУ К(Ф)Х или </a:t>
            </a:r>
            <a:r>
              <a:rPr lang="ru-RU" dirty="0" err="1">
                <a:solidFill>
                  <a:schemeClr val="tx1"/>
                </a:solidFill>
                <a:latin typeface="Times New Roman" panose="02020603050405020304" pitchFamily="18" charset="0"/>
                <a:cs typeface="Times New Roman" panose="02020603050405020304" pitchFamily="18" charset="0"/>
              </a:rPr>
              <a:t>сх</a:t>
            </a:r>
            <a:r>
              <a:rPr lang="ru-RU" dirty="0">
                <a:solidFill>
                  <a:schemeClr val="tx1"/>
                </a:solidFill>
                <a:latin typeface="Times New Roman" panose="02020603050405020304" pitchFamily="18" charset="0"/>
                <a:cs typeface="Times New Roman" panose="02020603050405020304" pitchFamily="18" charset="0"/>
              </a:rPr>
              <a:t> организации в случаях, установленных ФЗ "Об обороте земель </a:t>
            </a:r>
            <a:r>
              <a:rPr lang="ru-RU" dirty="0" err="1">
                <a:solidFill>
                  <a:schemeClr val="tx1"/>
                </a:solidFill>
                <a:latin typeface="Times New Roman" panose="02020603050405020304" pitchFamily="18" charset="0"/>
                <a:cs typeface="Times New Roman" panose="02020603050405020304" pitchFamily="18" charset="0"/>
              </a:rPr>
              <a:t>сх</a:t>
            </a:r>
            <a:r>
              <a:rPr lang="ru-RU" dirty="0">
                <a:solidFill>
                  <a:schemeClr val="tx1"/>
                </a:solidFill>
                <a:latin typeface="Times New Roman" panose="02020603050405020304" pitchFamily="18" charset="0"/>
                <a:cs typeface="Times New Roman" panose="02020603050405020304" pitchFamily="18" charset="0"/>
              </a:rPr>
              <a:t> назначения» (ранее предоставленные на праве ПБП или ПНВ; выделенные МО в счет невостребованных долей  - 7 земельных участков, общей площадью 5 085 га.</a:t>
            </a:r>
          </a:p>
          <a:p>
            <a:pPr algn="just">
              <a:buFontTx/>
              <a:buChar char="-"/>
            </a:pPr>
            <a:r>
              <a:rPr lang="ru-RU" dirty="0">
                <a:solidFill>
                  <a:schemeClr val="tx1"/>
                </a:solidFill>
                <a:latin typeface="Times New Roman" panose="02020603050405020304" pitchFamily="18" charset="0"/>
                <a:cs typeface="Times New Roman" panose="02020603050405020304" pitchFamily="18" charset="0"/>
              </a:rPr>
              <a:t>ЗУ гражданину для сенокошения, выпаса </a:t>
            </a:r>
            <a:r>
              <a:rPr lang="ru-RU" dirty="0" err="1">
                <a:solidFill>
                  <a:schemeClr val="tx1"/>
                </a:solidFill>
                <a:latin typeface="Times New Roman" panose="02020603050405020304" pitchFamily="18" charset="0"/>
                <a:cs typeface="Times New Roman" panose="02020603050405020304" pitchFamily="18" charset="0"/>
              </a:rPr>
              <a:t>сх</a:t>
            </a:r>
            <a:r>
              <a:rPr lang="ru-RU" dirty="0">
                <a:solidFill>
                  <a:schemeClr val="tx1"/>
                </a:solidFill>
                <a:latin typeface="Times New Roman" panose="02020603050405020304" pitchFamily="18" charset="0"/>
                <a:cs typeface="Times New Roman" panose="02020603050405020304" pitchFamily="18" charset="0"/>
              </a:rPr>
              <a:t> животных, ведения огородничества или ЗУ гражданину для ведения ЛПХ – полевой (при этом выкуп ЗУ не допускается)- 27 земельных участков, общей площадью 867,7 га.</a:t>
            </a:r>
          </a:p>
          <a:p>
            <a:pPr algn="just"/>
            <a:r>
              <a:rPr lang="ru-RU" dirty="0">
                <a:solidFill>
                  <a:schemeClr val="tx1">
                    <a:lumMod val="95000"/>
                    <a:lumOff val="5000"/>
                  </a:schemeClr>
                </a:solidFill>
                <a:latin typeface="Times New Roman" panose="02020603050405020304" pitchFamily="18" charset="0"/>
                <a:cs typeface="Times New Roman" panose="02020603050405020304" pitchFamily="18" charset="0"/>
              </a:rPr>
              <a:t>ЗУ предназначенного для ведения </a:t>
            </a:r>
            <a:r>
              <a:rPr lang="ru-RU" dirty="0" err="1">
                <a:solidFill>
                  <a:schemeClr val="tx1">
                    <a:lumMod val="95000"/>
                    <a:lumOff val="5000"/>
                  </a:schemeClr>
                </a:solidFill>
                <a:latin typeface="Times New Roman" panose="02020603050405020304" pitchFamily="18" charset="0"/>
                <a:cs typeface="Times New Roman" panose="02020603050405020304" pitchFamily="18" charset="0"/>
              </a:rPr>
              <a:t>сх</a:t>
            </a:r>
            <a:r>
              <a:rPr lang="ru-RU" dirty="0">
                <a:solidFill>
                  <a:schemeClr val="tx1">
                    <a:lumMod val="95000"/>
                    <a:lumOff val="5000"/>
                  </a:schemeClr>
                </a:solidFill>
                <a:latin typeface="Times New Roman" panose="02020603050405020304" pitchFamily="18" charset="0"/>
                <a:cs typeface="Times New Roman" panose="02020603050405020304" pitchFamily="18" charset="0"/>
              </a:rPr>
              <a:t> производства, арендатору, при отсутствии информации о выявленных в рамках государственного земельного надзора и </a:t>
            </a:r>
            <a:r>
              <a:rPr lang="ru-RU" dirty="0" err="1">
                <a:solidFill>
                  <a:schemeClr val="tx1">
                    <a:lumMod val="95000"/>
                    <a:lumOff val="5000"/>
                  </a:schemeClr>
                </a:solidFill>
                <a:latin typeface="Times New Roman" panose="02020603050405020304" pitchFamily="18" charset="0"/>
                <a:cs typeface="Times New Roman" panose="02020603050405020304" pitchFamily="18" charset="0"/>
              </a:rPr>
              <a:t>неустраненных</a:t>
            </a:r>
            <a:r>
              <a:rPr lang="ru-RU" dirty="0">
                <a:solidFill>
                  <a:schemeClr val="tx1">
                    <a:lumMod val="95000"/>
                    <a:lumOff val="5000"/>
                  </a:schemeClr>
                </a:solidFill>
                <a:latin typeface="Times New Roman" panose="02020603050405020304" pitchFamily="18" charset="0"/>
                <a:cs typeface="Times New Roman" panose="02020603050405020304" pitchFamily="18" charset="0"/>
              </a:rPr>
              <a:t> нарушениях законодательства РФ при использовании такого земельного участка</a:t>
            </a:r>
          </a:p>
          <a:p>
            <a:pPr algn="just"/>
            <a:r>
              <a:rPr lang="ru-RU" dirty="0">
                <a:solidFill>
                  <a:schemeClr val="tx1">
                    <a:lumMod val="95000"/>
                    <a:lumOff val="5000"/>
                  </a:schemeClr>
                </a:solidFill>
                <a:latin typeface="Times New Roman" panose="02020603050405020304" pitchFamily="18" charset="0"/>
                <a:cs typeface="Times New Roman" panose="02020603050405020304" pitchFamily="18" charset="0"/>
              </a:rPr>
              <a:t>ЗУ, в аренду на срок до пяти лет К(Ф)Х, СО, участвующим в программах государственной поддержки в сфере развития сельского хозяйства – 8 сельскохозяйственных организаций, 52 земельных участка, общей площадью 4442 га.</a:t>
            </a:r>
          </a:p>
          <a:p>
            <a:endParaRPr lang="ru-RU" dirty="0"/>
          </a:p>
        </p:txBody>
      </p:sp>
    </p:spTree>
    <p:extLst>
      <p:ext uri="{BB962C8B-B14F-4D97-AF65-F5344CB8AC3E}">
        <p14:creationId xmlns:p14="http://schemas.microsoft.com/office/powerpoint/2010/main" val="34485016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116632"/>
            <a:ext cx="8208912" cy="1296143"/>
          </a:xfrm>
        </p:spPr>
        <p:txBody>
          <a:bodyPr>
            <a:noAutofit/>
          </a:bodyPr>
          <a:lstStyle/>
          <a:p>
            <a:pPr algn="ctr"/>
            <a:r>
              <a:rPr lang="ru-RU" sz="1800" b="1" u="sng" dirty="0">
                <a:solidFill>
                  <a:schemeClr val="tx1">
                    <a:lumMod val="95000"/>
                    <a:lumOff val="5000"/>
                  </a:schemeClr>
                </a:solidFill>
                <a:latin typeface="Times New Roman" panose="02020603050405020304" pitchFamily="18" charset="0"/>
                <a:cs typeface="Times New Roman" panose="02020603050405020304" pitchFamily="18" charset="0"/>
              </a:rPr>
              <a:t>Основания предоставления и перечень документов отражен</a:t>
            </a:r>
            <a:br>
              <a:rPr lang="ru-RU" sz="1800" b="1" u="sng" dirty="0">
                <a:solidFill>
                  <a:schemeClr val="tx1">
                    <a:lumMod val="95000"/>
                    <a:lumOff val="5000"/>
                  </a:schemeClr>
                </a:solidFill>
                <a:latin typeface="Times New Roman" panose="02020603050405020304" pitchFamily="18" charset="0"/>
                <a:cs typeface="Times New Roman" panose="02020603050405020304" pitchFamily="18" charset="0"/>
              </a:rPr>
            </a:br>
            <a:r>
              <a:rPr lang="ru-RU" sz="1800" b="1" u="sng" dirty="0">
                <a:solidFill>
                  <a:schemeClr val="tx1">
                    <a:lumMod val="95000"/>
                    <a:lumOff val="5000"/>
                  </a:schemeClr>
                </a:solidFill>
                <a:latin typeface="Times New Roman" panose="02020603050405020304" pitchFamily="18" charset="0"/>
                <a:cs typeface="Times New Roman" panose="02020603050405020304" pitchFamily="18" charset="0"/>
              </a:rPr>
              <a:t>в</a:t>
            </a:r>
            <a:br>
              <a:rPr lang="ru-RU" sz="1800" b="1" u="sng" dirty="0">
                <a:solidFill>
                  <a:schemeClr val="tx1">
                    <a:lumMod val="95000"/>
                    <a:lumOff val="5000"/>
                  </a:schemeClr>
                </a:solidFill>
                <a:latin typeface="Times New Roman" panose="02020603050405020304" pitchFamily="18" charset="0"/>
                <a:cs typeface="Times New Roman" panose="02020603050405020304" pitchFamily="18" charset="0"/>
              </a:rPr>
            </a:br>
            <a:r>
              <a:rPr lang="ru-RU" sz="1800" b="1" u="sng" dirty="0">
                <a:solidFill>
                  <a:schemeClr val="tx1">
                    <a:lumMod val="95000"/>
                    <a:lumOff val="5000"/>
                  </a:schemeClr>
                </a:solidFill>
                <a:latin typeface="Times New Roman" panose="02020603050405020304" pitchFamily="18" charset="0"/>
                <a:cs typeface="Times New Roman" panose="02020603050405020304" pitchFamily="18" charset="0"/>
              </a:rPr>
              <a:t>Приказе Росреестра от 02.09.2020 N П/0321 "Об утверждении перечня документов, подтверждающих право заявителя на приобретение земельного участка без проведения торгов" (Зарегистрировано в Минюсте России 01.10.2020 N 60174)</a:t>
            </a:r>
            <a:br>
              <a:rPr lang="ru-RU" sz="1800" b="1" u="sng" dirty="0">
                <a:solidFill>
                  <a:schemeClr val="tx1">
                    <a:lumMod val="95000"/>
                    <a:lumOff val="5000"/>
                  </a:schemeClr>
                </a:solidFill>
                <a:latin typeface="Times New Roman" panose="02020603050405020304" pitchFamily="18" charset="0"/>
                <a:cs typeface="Times New Roman" panose="02020603050405020304" pitchFamily="18" charset="0"/>
              </a:rPr>
            </a:br>
            <a:endParaRPr lang="ru-RU" sz="1800" b="1" u="sng" dirty="0">
              <a:solidFill>
                <a:schemeClr val="tx1">
                  <a:lumMod val="95000"/>
                  <a:lumOff val="5000"/>
                </a:schemeClr>
              </a:solidFill>
              <a:latin typeface="Times New Roman" panose="02020603050405020304" pitchFamily="18" charset="0"/>
              <a:cs typeface="Times New Roman" panose="02020603050405020304" pitchFamily="18" charset="0"/>
            </a:endParaRPr>
          </a:p>
        </p:txBody>
      </p:sp>
      <p:graphicFrame>
        <p:nvGraphicFramePr>
          <p:cNvPr id="16" name="Объект 15"/>
          <p:cNvGraphicFramePr>
            <a:graphicFrameLocks noGrp="1"/>
          </p:cNvGraphicFramePr>
          <p:nvPr>
            <p:ph idx="1"/>
            <p:extLst>
              <p:ext uri="{D42A27DB-BD31-4B8C-83A1-F6EECF244321}">
                <p14:modId xmlns:p14="http://schemas.microsoft.com/office/powerpoint/2010/main" val="3879110684"/>
              </p:ext>
            </p:extLst>
          </p:nvPr>
        </p:nvGraphicFramePr>
        <p:xfrm>
          <a:off x="323528" y="1844824"/>
          <a:ext cx="8352927" cy="4104456"/>
        </p:xfrm>
        <a:graphic>
          <a:graphicData uri="http://schemas.openxmlformats.org/drawingml/2006/table">
            <a:tbl>
              <a:tblPr firstRow="1" firstCol="1" bandRow="1">
                <a:tableStyleId>{5C22544A-7EE6-4342-B048-85BDC9FD1C3A}</a:tableStyleId>
              </a:tblPr>
              <a:tblGrid>
                <a:gridCol w="390959">
                  <a:extLst>
                    <a:ext uri="{9D8B030D-6E8A-4147-A177-3AD203B41FA5}">
                      <a16:colId xmlns:a16="http://schemas.microsoft.com/office/drawing/2014/main" xmlns="" val="20000"/>
                    </a:ext>
                  </a:extLst>
                </a:gridCol>
                <a:gridCol w="1393288">
                  <a:extLst>
                    <a:ext uri="{9D8B030D-6E8A-4147-A177-3AD203B41FA5}">
                      <a16:colId xmlns:a16="http://schemas.microsoft.com/office/drawing/2014/main" xmlns="" val="20001"/>
                    </a:ext>
                  </a:extLst>
                </a:gridCol>
                <a:gridCol w="1065788">
                  <a:extLst>
                    <a:ext uri="{9D8B030D-6E8A-4147-A177-3AD203B41FA5}">
                      <a16:colId xmlns:a16="http://schemas.microsoft.com/office/drawing/2014/main" xmlns="" val="20002"/>
                    </a:ext>
                  </a:extLst>
                </a:gridCol>
                <a:gridCol w="2772411">
                  <a:extLst>
                    <a:ext uri="{9D8B030D-6E8A-4147-A177-3AD203B41FA5}">
                      <a16:colId xmlns:a16="http://schemas.microsoft.com/office/drawing/2014/main" xmlns="" val="20003"/>
                    </a:ext>
                  </a:extLst>
                </a:gridCol>
                <a:gridCol w="2730481">
                  <a:extLst>
                    <a:ext uri="{9D8B030D-6E8A-4147-A177-3AD203B41FA5}">
                      <a16:colId xmlns:a16="http://schemas.microsoft.com/office/drawing/2014/main" xmlns="" val="20004"/>
                    </a:ext>
                  </a:extLst>
                </a:gridCol>
              </a:tblGrid>
              <a:tr h="2249366">
                <a:tc>
                  <a:txBody>
                    <a:bodyPr/>
                    <a:lstStyle/>
                    <a:p>
                      <a:pPr algn="ctr">
                        <a:lnSpc>
                          <a:spcPct val="107000"/>
                        </a:lnSpc>
                        <a:spcAft>
                          <a:spcPts val="0"/>
                        </a:spcAft>
                      </a:pPr>
                      <a:r>
                        <a:rPr lang="ru-RU" sz="1400" b="0" dirty="0">
                          <a:solidFill>
                            <a:schemeClr val="tx1"/>
                          </a:solidFill>
                          <a:latin typeface="Times New Roman" panose="02020603050405020304" pitchFamily="18" charset="0"/>
                          <a:cs typeface="Times New Roman" panose="02020603050405020304" pitchFamily="18" charset="0"/>
                        </a:rPr>
                        <a:t>1.</a:t>
                      </a:r>
                    </a:p>
                  </a:txBody>
                  <a:tcPr marL="26699" marR="26699" marT="43925" marB="43925"/>
                </a:tc>
                <a:tc>
                  <a:txBody>
                    <a:bodyPr/>
                    <a:lstStyle/>
                    <a:p>
                      <a:pPr algn="ctr">
                        <a:lnSpc>
                          <a:spcPct val="107000"/>
                        </a:lnSpc>
                        <a:spcAft>
                          <a:spcPts val="0"/>
                        </a:spcAft>
                      </a:pPr>
                      <a:r>
                        <a:rPr lang="ru-RU" sz="1400" b="0" dirty="0">
                          <a:solidFill>
                            <a:schemeClr val="tx1"/>
                          </a:solidFill>
                          <a:latin typeface="Times New Roman" panose="02020603050405020304" pitchFamily="18" charset="0"/>
                          <a:cs typeface="Times New Roman" panose="02020603050405020304" pitchFamily="18" charset="0"/>
                        </a:rPr>
                        <a:t>Подпункт 8 пункта 2 статьи 39.3 Земельного кодекса</a:t>
                      </a:r>
                    </a:p>
                  </a:txBody>
                  <a:tcPr marL="26699" marR="26699" marT="43925" marB="43925">
                    <a:solidFill>
                      <a:srgbClr val="DBE9CD"/>
                    </a:solidFill>
                  </a:tcPr>
                </a:tc>
                <a:tc>
                  <a:txBody>
                    <a:bodyPr/>
                    <a:lstStyle/>
                    <a:p>
                      <a:pPr algn="ctr">
                        <a:lnSpc>
                          <a:spcPct val="107000"/>
                        </a:lnSpc>
                        <a:spcAft>
                          <a:spcPts val="0"/>
                        </a:spcAft>
                      </a:pPr>
                      <a:r>
                        <a:rPr lang="ru-RU" sz="1400" b="0" dirty="0">
                          <a:solidFill>
                            <a:schemeClr val="tx1"/>
                          </a:solidFill>
                          <a:latin typeface="Times New Roman" panose="02020603050405020304" pitchFamily="18" charset="0"/>
                          <a:cs typeface="Times New Roman" panose="02020603050405020304" pitchFamily="18" charset="0"/>
                        </a:rPr>
                        <a:t>В </a:t>
                      </a:r>
                      <a:r>
                        <a:rPr lang="ru-RU" sz="1400" b="0" dirty="0" err="1">
                          <a:solidFill>
                            <a:schemeClr val="tx1"/>
                          </a:solidFill>
                          <a:latin typeface="Times New Roman" panose="02020603050405020304" pitchFamily="18" charset="0"/>
                          <a:cs typeface="Times New Roman" panose="02020603050405020304" pitchFamily="18" charset="0"/>
                        </a:rPr>
                        <a:t>собствен-ность</a:t>
                      </a:r>
                      <a:r>
                        <a:rPr lang="ru-RU" sz="1400" b="0" dirty="0">
                          <a:solidFill>
                            <a:schemeClr val="tx1"/>
                          </a:solidFill>
                          <a:latin typeface="Times New Roman" panose="02020603050405020304" pitchFamily="18" charset="0"/>
                          <a:cs typeface="Times New Roman" panose="02020603050405020304" pitchFamily="18" charset="0"/>
                        </a:rPr>
                        <a:t> за плату</a:t>
                      </a:r>
                    </a:p>
                  </a:txBody>
                  <a:tcPr marL="26699" marR="26699" marT="43925" marB="43925">
                    <a:solidFill>
                      <a:srgbClr val="DBE9CD"/>
                    </a:solidFill>
                  </a:tcPr>
                </a:tc>
                <a:tc>
                  <a:txBody>
                    <a:bodyPr/>
                    <a:lstStyle/>
                    <a:p>
                      <a:pPr algn="ctr">
                        <a:lnSpc>
                          <a:spcPct val="107000"/>
                        </a:lnSpc>
                        <a:spcAft>
                          <a:spcPts val="0"/>
                        </a:spcAft>
                      </a:pPr>
                      <a:r>
                        <a:rPr lang="ru-RU" sz="1400" b="0" dirty="0">
                          <a:solidFill>
                            <a:schemeClr val="tx1"/>
                          </a:solidFill>
                          <a:latin typeface="Times New Roman" panose="02020603050405020304" pitchFamily="18" charset="0"/>
                          <a:cs typeface="Times New Roman" panose="02020603050405020304" pitchFamily="18" charset="0"/>
                        </a:rPr>
                        <a:t>Крестьянское (фермерское) хозяйство или сельскохозяйственная организация, использующая земельный участок, находящийся в муниципальной собственности и выделенный в счет земельных долей, находящихся в муниципальной собственности</a:t>
                      </a:r>
                    </a:p>
                  </a:txBody>
                  <a:tcPr marL="26699" marR="26699" marT="43925" marB="43925">
                    <a:solidFill>
                      <a:srgbClr val="DBE9CD"/>
                    </a:solidFill>
                  </a:tcPr>
                </a:tc>
                <a:tc>
                  <a:txBody>
                    <a:bodyPr/>
                    <a:lstStyle/>
                    <a:p>
                      <a:pPr indent="177800" algn="ctr">
                        <a:lnSpc>
                          <a:spcPct val="107000"/>
                        </a:lnSpc>
                        <a:spcAft>
                          <a:spcPts val="0"/>
                        </a:spcAft>
                      </a:pPr>
                      <a:r>
                        <a:rPr lang="ru-RU" sz="1400" b="0" dirty="0">
                          <a:solidFill>
                            <a:schemeClr val="tx1"/>
                          </a:solidFill>
                          <a:latin typeface="Times New Roman" panose="02020603050405020304" pitchFamily="18" charset="0"/>
                          <a:cs typeface="Times New Roman" panose="02020603050405020304" pitchFamily="18" charset="0"/>
                        </a:rPr>
                        <a:t>Земельный участок, находящийся в муниципальной собственности и выделенный в счет земельных долей, находящихся в муниципальной собственности</a:t>
                      </a:r>
                    </a:p>
                    <a:p>
                      <a:pPr indent="177800" algn="ctr">
                        <a:lnSpc>
                          <a:spcPct val="107000"/>
                        </a:lnSpc>
                        <a:spcAft>
                          <a:spcPts val="0"/>
                        </a:spcAft>
                      </a:pPr>
                      <a:r>
                        <a:rPr lang="ru-RU" sz="1400" b="0" dirty="0">
                          <a:solidFill>
                            <a:schemeClr val="tx1"/>
                          </a:solidFill>
                          <a:latin typeface="Times New Roman" panose="02020603050405020304" pitchFamily="18" charset="0"/>
                          <a:cs typeface="Times New Roman" panose="02020603050405020304" pitchFamily="18" charset="0"/>
                        </a:rPr>
                        <a:t>(п.5.1</a:t>
                      </a:r>
                      <a:r>
                        <a:rPr lang="ru-RU" sz="1400" b="0" baseline="0" dirty="0">
                          <a:solidFill>
                            <a:schemeClr val="tx1"/>
                          </a:solidFill>
                          <a:latin typeface="Times New Roman" panose="02020603050405020304" pitchFamily="18" charset="0"/>
                          <a:cs typeface="Times New Roman" panose="02020603050405020304" pitchFamily="18" charset="0"/>
                        </a:rPr>
                        <a:t> и </a:t>
                      </a:r>
                      <a:r>
                        <a:rPr lang="ru-RU" sz="1400" b="0" dirty="0">
                          <a:solidFill>
                            <a:schemeClr val="tx1"/>
                          </a:solidFill>
                          <a:latin typeface="Times New Roman" panose="02020603050405020304" pitchFamily="18" charset="0"/>
                          <a:cs typeface="Times New Roman" panose="02020603050405020304" pitchFamily="18" charset="0"/>
                        </a:rPr>
                        <a:t> 7 </a:t>
                      </a:r>
                      <a:r>
                        <a:rPr lang="ru-RU" sz="1400" b="0" baseline="0" dirty="0">
                          <a:solidFill>
                            <a:schemeClr val="tx1"/>
                          </a:solidFill>
                          <a:latin typeface="Times New Roman" panose="02020603050405020304" pitchFamily="18" charset="0"/>
                          <a:cs typeface="Times New Roman" panose="02020603050405020304" pitchFamily="18" charset="0"/>
                        </a:rPr>
                        <a:t>101-ФЗ)</a:t>
                      </a:r>
                      <a:endParaRPr lang="ru-RU" sz="1400" b="0" dirty="0">
                        <a:solidFill>
                          <a:schemeClr val="tx1"/>
                        </a:solidFill>
                        <a:latin typeface="Times New Roman" panose="02020603050405020304" pitchFamily="18" charset="0"/>
                        <a:cs typeface="Times New Roman" panose="02020603050405020304" pitchFamily="18" charset="0"/>
                      </a:endParaRPr>
                    </a:p>
                  </a:txBody>
                  <a:tcPr marL="26699" marR="26699" marT="43925" marB="43925">
                    <a:solidFill>
                      <a:srgbClr val="DBE9CD"/>
                    </a:solidFill>
                  </a:tcPr>
                </a:tc>
                <a:extLst>
                  <a:ext uri="{0D108BD9-81ED-4DB2-BD59-A6C34878D82A}">
                    <a16:rowId xmlns:a16="http://schemas.microsoft.com/office/drawing/2014/main" xmlns="" val="10000"/>
                  </a:ext>
                </a:extLst>
              </a:tr>
              <a:tr h="1855090">
                <a:tc>
                  <a:txBody>
                    <a:bodyPr/>
                    <a:lstStyle/>
                    <a:p>
                      <a:pPr algn="ctr">
                        <a:lnSpc>
                          <a:spcPct val="107000"/>
                        </a:lnSpc>
                        <a:spcAft>
                          <a:spcPts val="0"/>
                        </a:spcAft>
                      </a:pPr>
                      <a:r>
                        <a:rPr lang="ru-RU" sz="1400" b="0" dirty="0">
                          <a:solidFill>
                            <a:schemeClr val="tx1"/>
                          </a:solidFill>
                          <a:latin typeface="Times New Roman" panose="02020603050405020304" pitchFamily="18" charset="0"/>
                          <a:cs typeface="Times New Roman" panose="02020603050405020304" pitchFamily="18" charset="0"/>
                        </a:rPr>
                        <a:t>2.</a:t>
                      </a:r>
                    </a:p>
                  </a:txBody>
                  <a:tcPr marL="26699" marR="26699" marT="43925" marB="43925"/>
                </a:tc>
                <a:tc>
                  <a:txBody>
                    <a:bodyPr/>
                    <a:lstStyle/>
                    <a:p>
                      <a:pPr algn="ctr">
                        <a:lnSpc>
                          <a:spcPct val="107000"/>
                        </a:lnSpc>
                        <a:spcAft>
                          <a:spcPts val="0"/>
                        </a:spcAft>
                      </a:pPr>
                      <a:r>
                        <a:rPr lang="ru-RU" sz="1400" dirty="0">
                          <a:latin typeface="Times New Roman" panose="02020603050405020304" pitchFamily="18" charset="0"/>
                          <a:cs typeface="Times New Roman" panose="02020603050405020304" pitchFamily="18" charset="0"/>
                        </a:rPr>
                        <a:t>Подпункт 9 пункта 2 статьи 39.3 Земельного кодекса</a:t>
                      </a:r>
                    </a:p>
                  </a:txBody>
                  <a:tcPr marL="26699" marR="26699" marT="43925" marB="43925"/>
                </a:tc>
                <a:tc>
                  <a:txBody>
                    <a:bodyPr/>
                    <a:lstStyle/>
                    <a:p>
                      <a:pPr algn="ctr">
                        <a:lnSpc>
                          <a:spcPct val="107000"/>
                        </a:lnSpc>
                        <a:spcAft>
                          <a:spcPts val="0"/>
                        </a:spcAft>
                      </a:pPr>
                      <a:r>
                        <a:rPr lang="ru-RU" sz="1400" dirty="0">
                          <a:latin typeface="Times New Roman" panose="02020603050405020304" pitchFamily="18" charset="0"/>
                          <a:cs typeface="Times New Roman" panose="02020603050405020304" pitchFamily="18" charset="0"/>
                        </a:rPr>
                        <a:t>В </a:t>
                      </a:r>
                      <a:r>
                        <a:rPr lang="ru-RU" sz="1400" dirty="0" err="1">
                          <a:latin typeface="Times New Roman" panose="02020603050405020304" pitchFamily="18" charset="0"/>
                          <a:cs typeface="Times New Roman" panose="02020603050405020304" pitchFamily="18" charset="0"/>
                        </a:rPr>
                        <a:t>собствен-ность</a:t>
                      </a:r>
                      <a:r>
                        <a:rPr lang="ru-RU" sz="1400" dirty="0">
                          <a:latin typeface="Times New Roman" panose="02020603050405020304" pitchFamily="18" charset="0"/>
                          <a:cs typeface="Times New Roman" panose="02020603050405020304" pitchFamily="18" charset="0"/>
                        </a:rPr>
                        <a:t> за плату</a:t>
                      </a:r>
                    </a:p>
                  </a:txBody>
                  <a:tcPr marL="26699" marR="26699" marT="43925" marB="43925"/>
                </a:tc>
                <a:tc>
                  <a:txBody>
                    <a:bodyPr/>
                    <a:lstStyle/>
                    <a:p>
                      <a:pPr algn="ctr">
                        <a:lnSpc>
                          <a:spcPct val="107000"/>
                        </a:lnSpc>
                        <a:spcAft>
                          <a:spcPts val="0"/>
                        </a:spcAft>
                      </a:pPr>
                      <a:r>
                        <a:rPr lang="ru-RU" sz="1400" dirty="0">
                          <a:latin typeface="Times New Roman" panose="02020603050405020304" pitchFamily="18" charset="0"/>
                          <a:cs typeface="Times New Roman" panose="02020603050405020304" pitchFamily="18" charset="0"/>
                        </a:rPr>
                        <a:t>Гражданин или юридическое лицо, являющиеся арендатором земельного участка, предназначенного для ведения сельскохозяйственного производства</a:t>
                      </a:r>
                    </a:p>
                  </a:txBody>
                  <a:tcPr marL="26699" marR="26699" marT="43925" marB="43925"/>
                </a:tc>
                <a:tc>
                  <a:txBody>
                    <a:bodyPr/>
                    <a:lstStyle/>
                    <a:p>
                      <a:pPr algn="ctr">
                        <a:lnSpc>
                          <a:spcPct val="107000"/>
                        </a:lnSpc>
                        <a:spcAft>
                          <a:spcPts val="0"/>
                        </a:spcAft>
                      </a:pPr>
                      <a:r>
                        <a:rPr lang="ru-RU" sz="1400" dirty="0">
                          <a:latin typeface="Times New Roman" panose="02020603050405020304" pitchFamily="18" charset="0"/>
                          <a:cs typeface="Times New Roman" panose="02020603050405020304" pitchFamily="18" charset="0"/>
                        </a:rPr>
                        <a:t>Земельный участок, предназначенный для ведения сельскохозяйственного производства и используемый на основании договора аренды более трех лет</a:t>
                      </a:r>
                    </a:p>
                  </a:txBody>
                  <a:tcPr marL="26699" marR="26699" marT="43925" marB="43925"/>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38743660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305209581"/>
              </p:ext>
            </p:extLst>
          </p:nvPr>
        </p:nvGraphicFramePr>
        <p:xfrm>
          <a:off x="683568" y="260648"/>
          <a:ext cx="7848872" cy="1684633"/>
        </p:xfrm>
        <a:graphic>
          <a:graphicData uri="http://schemas.openxmlformats.org/drawingml/2006/table">
            <a:tbl>
              <a:tblPr firstRow="1" firstCol="1" bandRow="1">
                <a:tableStyleId>{5C22544A-7EE6-4342-B048-85BDC9FD1C3A}</a:tableStyleId>
              </a:tblPr>
              <a:tblGrid>
                <a:gridCol w="367367">
                  <a:extLst>
                    <a:ext uri="{9D8B030D-6E8A-4147-A177-3AD203B41FA5}">
                      <a16:colId xmlns:a16="http://schemas.microsoft.com/office/drawing/2014/main" xmlns="" val="20000"/>
                    </a:ext>
                  </a:extLst>
                </a:gridCol>
                <a:gridCol w="1309211">
                  <a:extLst>
                    <a:ext uri="{9D8B030D-6E8A-4147-A177-3AD203B41FA5}">
                      <a16:colId xmlns:a16="http://schemas.microsoft.com/office/drawing/2014/main" xmlns="" val="20001"/>
                    </a:ext>
                  </a:extLst>
                </a:gridCol>
                <a:gridCol w="1001473">
                  <a:extLst>
                    <a:ext uri="{9D8B030D-6E8A-4147-A177-3AD203B41FA5}">
                      <a16:colId xmlns:a16="http://schemas.microsoft.com/office/drawing/2014/main" xmlns="" val="20002"/>
                    </a:ext>
                  </a:extLst>
                </a:gridCol>
                <a:gridCol w="2362509">
                  <a:extLst>
                    <a:ext uri="{9D8B030D-6E8A-4147-A177-3AD203B41FA5}">
                      <a16:colId xmlns:a16="http://schemas.microsoft.com/office/drawing/2014/main" xmlns="" val="20003"/>
                    </a:ext>
                  </a:extLst>
                </a:gridCol>
                <a:gridCol w="2808312">
                  <a:extLst>
                    <a:ext uri="{9D8B030D-6E8A-4147-A177-3AD203B41FA5}">
                      <a16:colId xmlns:a16="http://schemas.microsoft.com/office/drawing/2014/main" xmlns="" val="20004"/>
                    </a:ext>
                  </a:extLst>
                </a:gridCol>
              </a:tblGrid>
              <a:tr h="1684633">
                <a:tc>
                  <a:txBody>
                    <a:bodyPr/>
                    <a:lstStyle/>
                    <a:p>
                      <a:pPr algn="ctr">
                        <a:lnSpc>
                          <a:spcPct val="107000"/>
                        </a:lnSpc>
                        <a:spcAft>
                          <a:spcPts val="0"/>
                        </a:spcAft>
                      </a:pPr>
                      <a:endParaRPr lang="ru-RU" sz="1200" b="0" dirty="0">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6699" marR="26699" marT="43925" marB="43925"/>
                </a:tc>
                <a:tc>
                  <a:txBody>
                    <a:bodyPr/>
                    <a:lstStyle/>
                    <a:p>
                      <a:pPr algn="ctr"/>
                      <a:endParaRPr lang="ru-RU" sz="1200" b="0" i="0" u="none" strike="noStrike" kern="1200" baseline="0" dirty="0">
                        <a:solidFill>
                          <a:schemeClr val="tx1">
                            <a:lumMod val="95000"/>
                            <a:lumOff val="5000"/>
                          </a:schemeClr>
                        </a:solidFill>
                        <a:latin typeface="Times New Roman" panose="02020603050405020304" pitchFamily="18" charset="0"/>
                        <a:ea typeface="+mn-ea"/>
                        <a:cs typeface="Times New Roman" panose="02020603050405020304" pitchFamily="18" charset="0"/>
                        <a:hlinkClick r:id="rId2"/>
                      </a:endParaRPr>
                    </a:p>
                  </a:txBody>
                  <a:tcPr marL="26699" marR="26699" marT="43925" marB="43925">
                    <a:solidFill>
                      <a:srgbClr val="DBE9CD"/>
                    </a:solidFill>
                  </a:tcPr>
                </a:tc>
                <a:tc>
                  <a:txBody>
                    <a:bodyPr/>
                    <a:lstStyle/>
                    <a:p>
                      <a:pPr algn="ctr"/>
                      <a:endParaRPr lang="ru-RU" sz="1200" b="0" dirty="0">
                        <a:solidFill>
                          <a:schemeClr val="tx1">
                            <a:lumMod val="95000"/>
                            <a:lumOff val="5000"/>
                          </a:schemeClr>
                        </a:solidFill>
                        <a:latin typeface="Times New Roman" panose="02020603050405020304" pitchFamily="18" charset="0"/>
                        <a:cs typeface="Times New Roman" panose="02020603050405020304" pitchFamily="18" charset="0"/>
                      </a:endParaRPr>
                    </a:p>
                  </a:txBody>
                  <a:tcPr marL="26699" marR="26699" marT="43925" marB="43925">
                    <a:solidFill>
                      <a:srgbClr val="DBE9CD"/>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lang="ru-RU" sz="1200" b="0" dirty="0">
                        <a:solidFill>
                          <a:schemeClr val="tx1">
                            <a:lumMod val="95000"/>
                            <a:lumOff val="5000"/>
                          </a:schemeClr>
                        </a:solidFill>
                        <a:latin typeface="Times New Roman" panose="02020603050405020304" pitchFamily="18" charset="0"/>
                        <a:cs typeface="Times New Roman" panose="02020603050405020304" pitchFamily="18" charset="0"/>
                      </a:endParaRPr>
                    </a:p>
                  </a:txBody>
                  <a:tcPr marL="26699" marR="26699" marT="43925" marB="43925">
                    <a:solidFill>
                      <a:srgbClr val="DBE9CD"/>
                    </a:solidFill>
                  </a:tcPr>
                </a:tc>
                <a:tc>
                  <a:txBody>
                    <a:bodyPr/>
                    <a:lstStyle/>
                    <a:p>
                      <a:pPr algn="ctr"/>
                      <a:endParaRPr lang="ru-RU" sz="1200" b="0" dirty="0">
                        <a:solidFill>
                          <a:schemeClr val="tx1">
                            <a:lumMod val="95000"/>
                            <a:lumOff val="5000"/>
                          </a:schemeClr>
                        </a:solidFill>
                        <a:latin typeface="Times New Roman" panose="02020603050405020304" pitchFamily="18" charset="0"/>
                        <a:cs typeface="Times New Roman" panose="02020603050405020304" pitchFamily="18" charset="0"/>
                      </a:endParaRPr>
                    </a:p>
                  </a:txBody>
                  <a:tcPr marL="26699" marR="26699" marT="43925" marB="43925">
                    <a:solidFill>
                      <a:srgbClr val="DBE9CD"/>
                    </a:solidFill>
                  </a:tcPr>
                </a:tc>
                <a:extLst>
                  <a:ext uri="{0D108BD9-81ED-4DB2-BD59-A6C34878D82A}">
                    <a16:rowId xmlns:a16="http://schemas.microsoft.com/office/drawing/2014/main" xmlns="" val="10000"/>
                  </a:ext>
                </a:extLst>
              </a:tr>
            </a:tbl>
          </a:graphicData>
        </a:graphic>
      </p:graphicFrame>
      <p:graphicFrame>
        <p:nvGraphicFramePr>
          <p:cNvPr id="5" name="Таблица 4"/>
          <p:cNvGraphicFramePr>
            <a:graphicFrameLocks noGrp="1"/>
          </p:cNvGraphicFramePr>
          <p:nvPr>
            <p:extLst>
              <p:ext uri="{D42A27DB-BD31-4B8C-83A1-F6EECF244321}">
                <p14:modId xmlns:p14="http://schemas.microsoft.com/office/powerpoint/2010/main" val="169592285"/>
              </p:ext>
            </p:extLst>
          </p:nvPr>
        </p:nvGraphicFramePr>
        <p:xfrm>
          <a:off x="323527" y="44623"/>
          <a:ext cx="8424936" cy="6789860"/>
        </p:xfrm>
        <a:graphic>
          <a:graphicData uri="http://schemas.openxmlformats.org/drawingml/2006/table">
            <a:tbl>
              <a:tblPr firstRow="1" firstCol="1" bandRow="1">
                <a:tableStyleId>{5C22544A-7EE6-4342-B048-85BDC9FD1C3A}</a:tableStyleId>
              </a:tblPr>
              <a:tblGrid>
                <a:gridCol w="394330">
                  <a:extLst>
                    <a:ext uri="{9D8B030D-6E8A-4147-A177-3AD203B41FA5}">
                      <a16:colId xmlns:a16="http://schemas.microsoft.com/office/drawing/2014/main" xmlns="" val="20000"/>
                    </a:ext>
                  </a:extLst>
                </a:gridCol>
                <a:gridCol w="1405300">
                  <a:extLst>
                    <a:ext uri="{9D8B030D-6E8A-4147-A177-3AD203B41FA5}">
                      <a16:colId xmlns:a16="http://schemas.microsoft.com/office/drawing/2014/main" xmlns="" val="20001"/>
                    </a:ext>
                  </a:extLst>
                </a:gridCol>
                <a:gridCol w="1074975">
                  <a:extLst>
                    <a:ext uri="{9D8B030D-6E8A-4147-A177-3AD203B41FA5}">
                      <a16:colId xmlns:a16="http://schemas.microsoft.com/office/drawing/2014/main" xmlns="" val="20002"/>
                    </a:ext>
                  </a:extLst>
                </a:gridCol>
                <a:gridCol w="2535904">
                  <a:extLst>
                    <a:ext uri="{9D8B030D-6E8A-4147-A177-3AD203B41FA5}">
                      <a16:colId xmlns:a16="http://schemas.microsoft.com/office/drawing/2014/main" xmlns="" val="20003"/>
                    </a:ext>
                  </a:extLst>
                </a:gridCol>
                <a:gridCol w="3014427">
                  <a:extLst>
                    <a:ext uri="{9D8B030D-6E8A-4147-A177-3AD203B41FA5}">
                      <a16:colId xmlns:a16="http://schemas.microsoft.com/office/drawing/2014/main" xmlns="" val="20004"/>
                    </a:ext>
                  </a:extLst>
                </a:gridCol>
              </a:tblGrid>
              <a:tr h="3832797">
                <a:tc>
                  <a:txBody>
                    <a:bodyPr/>
                    <a:lstStyle/>
                    <a:p>
                      <a:pPr algn="ctr">
                        <a:lnSpc>
                          <a:spcPct val="107000"/>
                        </a:lnSpc>
                        <a:spcAft>
                          <a:spcPts val="0"/>
                        </a:spcAft>
                      </a:pPr>
                      <a:r>
                        <a:rPr lang="ru-RU" sz="1200" b="0" dirty="0">
                          <a:solidFill>
                            <a:schemeClr val="tx1">
                              <a:lumMod val="95000"/>
                              <a:lumOff val="5000"/>
                            </a:schemeClr>
                          </a:solidFill>
                          <a:effectLst/>
                          <a:latin typeface="Times New Roman" panose="02020603050405020304" pitchFamily="18" charset="0"/>
                          <a:cs typeface="Times New Roman" panose="02020603050405020304" pitchFamily="18" charset="0"/>
                        </a:rPr>
                        <a:t>3.</a:t>
                      </a:r>
                      <a:endParaRPr lang="ru-RU" sz="1200" b="0" dirty="0">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6699" marR="26699" marT="43925" marB="43925"/>
                </a:tc>
                <a:tc>
                  <a:txBody>
                    <a:bodyPr/>
                    <a:lstStyle/>
                    <a:p>
                      <a:pPr algn="ctr"/>
                      <a:r>
                        <a:rPr lang="ru-RU" sz="1400" b="0" i="0" u="none" strike="noStrike" kern="1200" baseline="0" dirty="0">
                          <a:solidFill>
                            <a:schemeClr val="tx1">
                              <a:lumMod val="95000"/>
                              <a:lumOff val="5000"/>
                            </a:schemeClr>
                          </a:solidFill>
                          <a:latin typeface="Times New Roman" panose="02020603050405020304" pitchFamily="18" charset="0"/>
                          <a:ea typeface="+mn-ea"/>
                          <a:cs typeface="Times New Roman" panose="02020603050405020304" pitchFamily="18" charset="0"/>
                        </a:rPr>
                        <a:t>Подпункт 4 статьи 39.5 Земельного кодекса</a:t>
                      </a:r>
                      <a:endParaRPr lang="ru-RU" sz="1400" b="0" i="0" u="none" strike="noStrike" kern="1200" baseline="0" dirty="0">
                        <a:solidFill>
                          <a:schemeClr val="tx1">
                            <a:lumMod val="95000"/>
                            <a:lumOff val="5000"/>
                          </a:schemeClr>
                        </a:solidFill>
                        <a:latin typeface="Times New Roman" panose="02020603050405020304" pitchFamily="18" charset="0"/>
                        <a:ea typeface="+mn-ea"/>
                        <a:cs typeface="Times New Roman" panose="02020603050405020304" pitchFamily="18" charset="0"/>
                        <a:hlinkClick r:id="rId3"/>
                      </a:endParaRPr>
                    </a:p>
                  </a:txBody>
                  <a:tcPr marL="26699" marR="26699" marT="43925" marB="43925">
                    <a:solidFill>
                      <a:srgbClr val="DBE9CD"/>
                    </a:solidFill>
                  </a:tcPr>
                </a:tc>
                <a:tc>
                  <a:txBody>
                    <a:bodyPr/>
                    <a:lstStyle/>
                    <a:p>
                      <a:pPr algn="ctr">
                        <a:lnSpc>
                          <a:spcPct val="107000"/>
                        </a:lnSpc>
                        <a:spcAft>
                          <a:spcPts val="0"/>
                        </a:spcAft>
                      </a:pPr>
                      <a:r>
                        <a:rPr lang="ru-RU" sz="1400" b="0" kern="1200" dirty="0">
                          <a:solidFill>
                            <a:schemeClr val="tx1">
                              <a:lumMod val="95000"/>
                              <a:lumOff val="5000"/>
                            </a:schemeClr>
                          </a:solidFill>
                          <a:latin typeface="Times New Roman" panose="02020603050405020304" pitchFamily="18" charset="0"/>
                          <a:ea typeface="+mn-ea"/>
                          <a:cs typeface="Times New Roman" panose="02020603050405020304" pitchFamily="18" charset="0"/>
                        </a:rPr>
                        <a:t>В собственность бесплатно </a:t>
                      </a:r>
                      <a:endParaRPr lang="ru-RU" sz="1400" b="0" dirty="0">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6699" marR="26699" marT="43925" marB="43925">
                    <a:solidFill>
                      <a:srgbClr val="DBE9CD"/>
                    </a:solidFill>
                  </a:tcPr>
                </a:tc>
                <a:tc>
                  <a:txBody>
                    <a:bodyPr/>
                    <a:lstStyle/>
                    <a:p>
                      <a:pPr algn="ctr"/>
                      <a:r>
                        <a:rPr lang="ru-RU" sz="1400" b="0" kern="1200" dirty="0">
                          <a:solidFill>
                            <a:schemeClr val="tx1">
                              <a:lumMod val="95000"/>
                              <a:lumOff val="5000"/>
                            </a:schemeClr>
                          </a:solidFill>
                          <a:latin typeface="Times New Roman" panose="02020603050405020304" pitchFamily="18" charset="0"/>
                          <a:ea typeface="+mn-ea"/>
                          <a:cs typeface="Times New Roman" panose="02020603050405020304" pitchFamily="18" charset="0"/>
                        </a:rPr>
                        <a:t>Гражданин, которому земельный участок предоставлен в безвозмездное пользование на срок не более чем шесть лет для ведения личного подсобного хозяйства или для осуществления крестьянским (фермерским) хозяйством его деятельности на территории муниципального образования, определенного законом субъекта Российской Федерации </a:t>
                      </a:r>
                      <a:r>
                        <a:rPr lang="ru-RU" sz="1400" b="0" i="0" u="none" strike="noStrike" baseline="0" dirty="0">
                          <a:solidFill>
                            <a:schemeClr val="tx1">
                              <a:lumMod val="95000"/>
                              <a:lumOff val="5000"/>
                            </a:schemeClr>
                          </a:solidFill>
                          <a:latin typeface="Times New Roman" panose="02020603050405020304" pitchFamily="18" charset="0"/>
                          <a:cs typeface="Times New Roman" panose="02020603050405020304" pitchFamily="18" charset="0"/>
                        </a:rPr>
                        <a:t>	</a:t>
                      </a:r>
                    </a:p>
                    <a:p>
                      <a:pPr algn="ctr"/>
                      <a:r>
                        <a:rPr lang="ru-RU" sz="1400" b="0" dirty="0">
                          <a:solidFill>
                            <a:schemeClr val="tx1">
                              <a:lumMod val="95000"/>
                              <a:lumOff val="5000"/>
                            </a:schemeClr>
                          </a:solidFill>
                          <a:latin typeface="Times New Roman" panose="02020603050405020304" pitchFamily="18" charset="0"/>
                          <a:cs typeface="Times New Roman" panose="02020603050405020304" pitchFamily="18" charset="0"/>
                        </a:rPr>
                        <a:t>		</a:t>
                      </a:r>
                    </a:p>
                    <a:p>
                      <a:pPr algn="ctr"/>
                      <a:r>
                        <a:rPr lang="ru-RU" sz="1400" b="0" dirty="0">
                          <a:solidFill>
                            <a:schemeClr val="tx1">
                              <a:lumMod val="95000"/>
                              <a:lumOff val="5000"/>
                            </a:schemeClr>
                          </a:solidFill>
                          <a:latin typeface="Times New Roman" panose="02020603050405020304" pitchFamily="18" charset="0"/>
                          <a:cs typeface="Times New Roman" panose="02020603050405020304" pitchFamily="18" charset="0"/>
                        </a:rPr>
                        <a:t>		</a:t>
                      </a:r>
                    </a:p>
                  </a:txBody>
                  <a:tcPr marL="26699" marR="26699" marT="43925" marB="43925">
                    <a:solidFill>
                      <a:srgbClr val="DBE9CD"/>
                    </a:solidFill>
                  </a:tcPr>
                </a:tc>
                <a:tc>
                  <a:txBody>
                    <a:bodyPr/>
                    <a:lstStyle/>
                    <a:p>
                      <a:pPr algn="ctr"/>
                      <a:r>
                        <a:rPr lang="ru-RU" sz="1400" b="0" i="0" u="none" strike="noStrike" baseline="0" dirty="0">
                          <a:solidFill>
                            <a:schemeClr val="tx1">
                              <a:lumMod val="95000"/>
                              <a:lumOff val="5000"/>
                            </a:schemeClr>
                          </a:solidFill>
                          <a:latin typeface="Times New Roman" panose="02020603050405020304" pitchFamily="18" charset="0"/>
                          <a:cs typeface="Times New Roman" panose="02020603050405020304" pitchFamily="18" charset="0"/>
                        </a:rPr>
                        <a:t>Гражданин, которому земельный участок предоставлен в безвозмездное пользование на срок не более чем шесть лет для ведения личного подсобного хозяйства или для осуществления крестьянским (фермерским) хозяйством его деятельности на территории муниципального образования, определенного законом субъекта Российской Федерации 	Земельный участок, предназначенный для ведения личного подсобного хозяйства или для осуществления крестьянским (фермерским) хозяйством его деятельности и используемый более пяти лет в соответствии с разрешенным использованием</a:t>
                      </a:r>
                      <a:endParaRPr lang="ru-RU" sz="1400" b="0" dirty="0">
                        <a:solidFill>
                          <a:schemeClr val="tx1">
                            <a:lumMod val="95000"/>
                            <a:lumOff val="5000"/>
                          </a:schemeClr>
                        </a:solidFill>
                        <a:latin typeface="Times New Roman" panose="02020603050405020304" pitchFamily="18" charset="0"/>
                        <a:cs typeface="Times New Roman" panose="02020603050405020304" pitchFamily="18" charset="0"/>
                      </a:endParaRPr>
                    </a:p>
                  </a:txBody>
                  <a:tcPr marL="26699" marR="26699" marT="43925" marB="43925">
                    <a:solidFill>
                      <a:srgbClr val="DBE9CD"/>
                    </a:solidFill>
                  </a:tcPr>
                </a:tc>
                <a:extLst>
                  <a:ext uri="{0D108BD9-81ED-4DB2-BD59-A6C34878D82A}">
                    <a16:rowId xmlns:a16="http://schemas.microsoft.com/office/drawing/2014/main" xmlns="" val="10000"/>
                  </a:ext>
                </a:extLst>
              </a:tr>
              <a:tr h="2791940">
                <a:tc>
                  <a:txBody>
                    <a:bodyPr/>
                    <a:lstStyle/>
                    <a:p>
                      <a:pPr algn="ctr">
                        <a:lnSpc>
                          <a:spcPct val="107000"/>
                        </a:lnSpc>
                        <a:spcAft>
                          <a:spcPts val="0"/>
                        </a:spcAft>
                      </a:pPr>
                      <a:r>
                        <a:rPr lang="ru-RU" sz="1400" b="0" dirty="0">
                          <a:solidFill>
                            <a:schemeClr val="tx1">
                              <a:lumMod val="95000"/>
                              <a:lumOff val="5000"/>
                            </a:schemeClr>
                          </a:solidFill>
                          <a:effectLst/>
                          <a:latin typeface="Times New Roman" panose="02020603050405020304" pitchFamily="18" charset="0"/>
                          <a:cs typeface="Times New Roman" panose="02020603050405020304" pitchFamily="18" charset="0"/>
                        </a:rPr>
                        <a:t>4.</a:t>
                      </a:r>
                      <a:endParaRPr lang="ru-RU" sz="1400" b="0" dirty="0">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6699" marR="26699" marT="43925" marB="43925"/>
                </a:tc>
                <a:tc>
                  <a:txBody>
                    <a:bodyPr/>
                    <a:lstStyle/>
                    <a:p>
                      <a:pPr algn="ctr"/>
                      <a:r>
                        <a:rPr lang="ru-RU" sz="1400" b="0" i="0" u="none" strike="noStrike" kern="1200" baseline="0" dirty="0">
                          <a:solidFill>
                            <a:schemeClr val="tx1">
                              <a:lumMod val="95000"/>
                              <a:lumOff val="5000"/>
                            </a:schemeClr>
                          </a:solidFill>
                          <a:latin typeface="Times New Roman" panose="02020603050405020304" pitchFamily="18" charset="0"/>
                          <a:ea typeface="+mn-ea"/>
                          <a:cs typeface="Times New Roman" panose="02020603050405020304" pitchFamily="18" charset="0"/>
                        </a:rPr>
                        <a:t>Подпункт 15 пункта 2 статьи 39.6 Земельного кодекса</a:t>
                      </a:r>
                      <a:endParaRPr lang="ru-RU" sz="1400" b="0" i="0" u="none" strike="noStrike" kern="1200" baseline="0" dirty="0">
                        <a:solidFill>
                          <a:schemeClr val="tx1">
                            <a:lumMod val="95000"/>
                            <a:lumOff val="5000"/>
                          </a:schemeClr>
                        </a:solidFill>
                        <a:latin typeface="Times New Roman" panose="02020603050405020304" pitchFamily="18" charset="0"/>
                        <a:ea typeface="+mn-ea"/>
                        <a:cs typeface="Times New Roman" panose="02020603050405020304" pitchFamily="18" charset="0"/>
                        <a:hlinkClick r:id="rId2"/>
                      </a:endParaRPr>
                    </a:p>
                  </a:txBody>
                  <a:tcPr marL="26699" marR="26699" marT="43925" marB="43925"/>
                </a:tc>
                <a:tc>
                  <a:txBody>
                    <a:bodyPr/>
                    <a:lstStyle/>
                    <a:p>
                      <a:pPr algn="ctr"/>
                      <a:r>
                        <a:rPr lang="ru-RU" sz="1400" b="0" i="0" u="none" strike="noStrike" baseline="0" dirty="0">
                          <a:solidFill>
                            <a:schemeClr val="tx1">
                              <a:lumMod val="95000"/>
                              <a:lumOff val="5000"/>
                            </a:schemeClr>
                          </a:solidFill>
                          <a:latin typeface="Times New Roman" panose="02020603050405020304" pitchFamily="18" charset="0"/>
                          <a:cs typeface="Times New Roman" panose="02020603050405020304" pitchFamily="18" charset="0"/>
                        </a:rPr>
                        <a:t>В аренду 	</a:t>
                      </a:r>
                      <a:r>
                        <a:rPr lang="ru-RU" sz="1400" dirty="0">
                          <a:solidFill>
                            <a:schemeClr val="tx1">
                              <a:lumMod val="95000"/>
                              <a:lumOff val="5000"/>
                            </a:schemeClr>
                          </a:solidFill>
                          <a:latin typeface="Times New Roman" panose="02020603050405020304" pitchFamily="18" charset="0"/>
                          <a:cs typeface="Times New Roman" panose="02020603050405020304" pitchFamily="18" charset="0"/>
                        </a:rPr>
                        <a:t>	</a:t>
                      </a:r>
                    </a:p>
                    <a:p>
                      <a:pPr algn="ctr"/>
                      <a:r>
                        <a:rPr lang="ru-RU" sz="1400" dirty="0">
                          <a:solidFill>
                            <a:schemeClr val="tx1">
                              <a:lumMod val="95000"/>
                              <a:lumOff val="5000"/>
                            </a:schemeClr>
                          </a:solidFill>
                          <a:latin typeface="Times New Roman" panose="02020603050405020304" pitchFamily="18" charset="0"/>
                          <a:cs typeface="Times New Roman" panose="02020603050405020304" pitchFamily="18" charset="0"/>
                        </a:rPr>
                        <a:t>			</a:t>
                      </a:r>
                    </a:p>
                  </a:txBody>
                  <a:tcPr marL="26699" marR="26699" marT="43925" marB="43925"/>
                </a:tc>
                <a:tc>
                  <a:txBody>
                    <a:bodyPr/>
                    <a:lstStyle/>
                    <a:p>
                      <a:pPr algn="ctr"/>
                      <a:r>
                        <a:rPr lang="ru-RU" sz="1400" kern="1200" dirty="0">
                          <a:solidFill>
                            <a:schemeClr val="tx1">
                              <a:lumMod val="95000"/>
                              <a:lumOff val="5000"/>
                            </a:schemeClr>
                          </a:solidFill>
                          <a:latin typeface="Times New Roman" panose="02020603050405020304" pitchFamily="18" charset="0"/>
                          <a:ea typeface="+mn-ea"/>
                          <a:cs typeface="Times New Roman" panose="02020603050405020304" pitchFamily="18" charset="0"/>
                        </a:rPr>
                        <a:t>Гражданин, подавший заявление о предварительном согласовании предоставления земельного участка или о предоставлении земельного участка для индивидуального жилищного строительства, ведения личного подсобного хозяйства в границах населенного пункта, садоводства, дачного хозяйства </a:t>
                      </a:r>
                      <a:r>
                        <a:rPr lang="ru-RU" sz="1400" dirty="0">
                          <a:solidFill>
                            <a:schemeClr val="tx1">
                              <a:lumMod val="95000"/>
                              <a:lumOff val="5000"/>
                            </a:schemeClr>
                          </a:solidFill>
                          <a:latin typeface="Times New Roman" panose="02020603050405020304" pitchFamily="18" charset="0"/>
                          <a:cs typeface="Times New Roman" panose="02020603050405020304" pitchFamily="18" charset="0"/>
                        </a:rPr>
                        <a:t>			</a:t>
                      </a:r>
                    </a:p>
                    <a:p>
                      <a:pPr algn="ctr"/>
                      <a:r>
                        <a:rPr lang="ru-RU" sz="1400" dirty="0">
                          <a:solidFill>
                            <a:schemeClr val="tx1">
                              <a:lumMod val="95000"/>
                              <a:lumOff val="5000"/>
                            </a:schemeClr>
                          </a:solidFill>
                          <a:latin typeface="Times New Roman" panose="02020603050405020304" pitchFamily="18" charset="0"/>
                          <a:cs typeface="Times New Roman" panose="02020603050405020304" pitchFamily="18" charset="0"/>
                        </a:rPr>
                        <a:t>			</a:t>
                      </a:r>
                    </a:p>
                  </a:txBody>
                  <a:tcPr marL="26699" marR="26699" marT="43925" marB="43925"/>
                </a:tc>
                <a:tc>
                  <a:txBody>
                    <a:bodyPr/>
                    <a:lstStyle/>
                    <a:p>
                      <a:pPr algn="ctr"/>
                      <a:r>
                        <a:rPr lang="ru-RU" sz="1400" kern="1200" dirty="0">
                          <a:solidFill>
                            <a:schemeClr val="tx1">
                              <a:lumMod val="95000"/>
                              <a:lumOff val="5000"/>
                            </a:schemeClr>
                          </a:solidFill>
                          <a:latin typeface="Times New Roman" panose="02020603050405020304" pitchFamily="18" charset="0"/>
                          <a:ea typeface="+mn-ea"/>
                          <a:cs typeface="Times New Roman" panose="02020603050405020304" pitchFamily="18" charset="0"/>
                        </a:rPr>
                        <a:t>Земельный участок, предназначенный для индивидуального жилищного строительства, ведения личного подсобного хозяйства в границах населенного пункта, садоводства, дачного хозяйства </a:t>
                      </a:r>
                      <a:r>
                        <a:rPr lang="ru-RU" sz="1400" b="0" i="0" u="none" strike="noStrike" baseline="0" dirty="0">
                          <a:solidFill>
                            <a:schemeClr val="tx1">
                              <a:lumMod val="95000"/>
                              <a:lumOff val="5000"/>
                            </a:schemeClr>
                          </a:solidFill>
                          <a:latin typeface="Times New Roman" panose="02020603050405020304" pitchFamily="18" charset="0"/>
                          <a:cs typeface="Times New Roman" panose="02020603050405020304" pitchFamily="18" charset="0"/>
                        </a:rPr>
                        <a:t>	</a:t>
                      </a:r>
                    </a:p>
                    <a:p>
                      <a:pPr algn="ctr"/>
                      <a:r>
                        <a:rPr lang="ru-RU" sz="1400" dirty="0">
                          <a:solidFill>
                            <a:schemeClr val="tx1">
                              <a:lumMod val="95000"/>
                              <a:lumOff val="5000"/>
                            </a:schemeClr>
                          </a:solidFill>
                          <a:latin typeface="Times New Roman" panose="02020603050405020304" pitchFamily="18" charset="0"/>
                          <a:cs typeface="Times New Roman" panose="02020603050405020304" pitchFamily="18" charset="0"/>
                        </a:rPr>
                        <a:t>			</a:t>
                      </a:r>
                    </a:p>
                    <a:p>
                      <a:pPr algn="ctr"/>
                      <a:r>
                        <a:rPr lang="ru-RU" sz="1400" dirty="0">
                          <a:solidFill>
                            <a:schemeClr val="tx1">
                              <a:lumMod val="95000"/>
                              <a:lumOff val="5000"/>
                            </a:schemeClr>
                          </a:solidFill>
                          <a:latin typeface="Times New Roman" panose="02020603050405020304" pitchFamily="18" charset="0"/>
                          <a:cs typeface="Times New Roman" panose="02020603050405020304" pitchFamily="18" charset="0"/>
                        </a:rPr>
                        <a:t>			</a:t>
                      </a:r>
                    </a:p>
                  </a:txBody>
                  <a:tcPr marL="26699" marR="26699" marT="43925" marB="43925"/>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20398871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690583075"/>
              </p:ext>
            </p:extLst>
          </p:nvPr>
        </p:nvGraphicFramePr>
        <p:xfrm>
          <a:off x="582288" y="332656"/>
          <a:ext cx="8022160" cy="2664296"/>
        </p:xfrm>
        <a:graphic>
          <a:graphicData uri="http://schemas.openxmlformats.org/drawingml/2006/table">
            <a:tbl>
              <a:tblPr firstRow="1" firstCol="1" bandRow="1">
                <a:tableStyleId>{5C22544A-7EE6-4342-B048-85BDC9FD1C3A}</a:tableStyleId>
              </a:tblPr>
              <a:tblGrid>
                <a:gridCol w="389312">
                  <a:extLst>
                    <a:ext uri="{9D8B030D-6E8A-4147-A177-3AD203B41FA5}">
                      <a16:colId xmlns:a16="http://schemas.microsoft.com/office/drawing/2014/main" xmlns="" val="20000"/>
                    </a:ext>
                  </a:extLst>
                </a:gridCol>
                <a:gridCol w="1368152">
                  <a:extLst>
                    <a:ext uri="{9D8B030D-6E8A-4147-A177-3AD203B41FA5}">
                      <a16:colId xmlns:a16="http://schemas.microsoft.com/office/drawing/2014/main" xmlns="" val="20001"/>
                    </a:ext>
                  </a:extLst>
                </a:gridCol>
                <a:gridCol w="1008112">
                  <a:extLst>
                    <a:ext uri="{9D8B030D-6E8A-4147-A177-3AD203B41FA5}">
                      <a16:colId xmlns:a16="http://schemas.microsoft.com/office/drawing/2014/main" xmlns="" val="20002"/>
                    </a:ext>
                  </a:extLst>
                </a:gridCol>
                <a:gridCol w="2540982">
                  <a:extLst>
                    <a:ext uri="{9D8B030D-6E8A-4147-A177-3AD203B41FA5}">
                      <a16:colId xmlns:a16="http://schemas.microsoft.com/office/drawing/2014/main" xmlns="" val="20003"/>
                    </a:ext>
                  </a:extLst>
                </a:gridCol>
                <a:gridCol w="2715602">
                  <a:extLst>
                    <a:ext uri="{9D8B030D-6E8A-4147-A177-3AD203B41FA5}">
                      <a16:colId xmlns:a16="http://schemas.microsoft.com/office/drawing/2014/main" xmlns="" val="20004"/>
                    </a:ext>
                  </a:extLst>
                </a:gridCol>
              </a:tblGrid>
              <a:tr h="2664296">
                <a:tc>
                  <a:txBody>
                    <a:bodyPr/>
                    <a:lstStyle/>
                    <a:p>
                      <a:pPr algn="ctr">
                        <a:lnSpc>
                          <a:spcPct val="107000"/>
                        </a:lnSpc>
                        <a:spcAft>
                          <a:spcPts val="0"/>
                        </a:spcAft>
                      </a:pPr>
                      <a:r>
                        <a:rPr lang="ru-RU" sz="1400" b="0" dirty="0">
                          <a:solidFill>
                            <a:schemeClr val="tx1"/>
                          </a:solidFill>
                          <a:effectLst/>
                          <a:latin typeface="Times New Roman" panose="02020603050405020304" pitchFamily="18" charset="0"/>
                          <a:cs typeface="Times New Roman" panose="02020603050405020304" pitchFamily="18" charset="0"/>
                        </a:rPr>
                        <a:t>5.</a:t>
                      </a:r>
                      <a:endParaRPr lang="ru-RU" sz="1400" b="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6699" marR="26699" marT="43925" marB="43925"/>
                </a:tc>
                <a:tc>
                  <a:txBody>
                    <a:bodyPr/>
                    <a:lstStyle/>
                    <a:p>
                      <a:pPr algn="ctr">
                        <a:lnSpc>
                          <a:spcPct val="107000"/>
                        </a:lnSpc>
                        <a:spcAft>
                          <a:spcPts val="0"/>
                        </a:spcAft>
                      </a:pPr>
                      <a:r>
                        <a:rPr lang="ru-RU" sz="1400" b="0" u="none" strike="noStrike" dirty="0">
                          <a:solidFill>
                            <a:schemeClr val="tx1"/>
                          </a:solidFill>
                          <a:effectLst/>
                          <a:latin typeface="Times New Roman" panose="02020603050405020304" pitchFamily="18" charset="0"/>
                          <a:cs typeface="Times New Roman" panose="02020603050405020304" pitchFamily="18" charset="0"/>
                        </a:rPr>
                        <a:t>Подпункт 12 пункта 2 статьи 39.6</a:t>
                      </a:r>
                      <a:r>
                        <a:rPr lang="ru-RU" sz="1400" b="0" dirty="0">
                          <a:solidFill>
                            <a:schemeClr val="tx1"/>
                          </a:solidFill>
                          <a:effectLst/>
                          <a:latin typeface="Times New Roman" panose="02020603050405020304" pitchFamily="18" charset="0"/>
                          <a:cs typeface="Times New Roman" panose="02020603050405020304" pitchFamily="18" charset="0"/>
                        </a:rPr>
                        <a:t> Земельного кодекса</a:t>
                      </a:r>
                      <a:endParaRPr lang="ru-RU" sz="1400" b="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6699" marR="26699" marT="43925" marB="43925">
                    <a:solidFill>
                      <a:srgbClr val="DBE9CD"/>
                    </a:solidFill>
                  </a:tcPr>
                </a:tc>
                <a:tc>
                  <a:txBody>
                    <a:bodyPr/>
                    <a:lstStyle/>
                    <a:p>
                      <a:pPr algn="ctr">
                        <a:lnSpc>
                          <a:spcPct val="107000"/>
                        </a:lnSpc>
                        <a:spcAft>
                          <a:spcPts val="0"/>
                        </a:spcAft>
                      </a:pPr>
                      <a:r>
                        <a:rPr lang="ru-RU" sz="1400" b="0" dirty="0">
                          <a:solidFill>
                            <a:schemeClr val="tx1"/>
                          </a:solidFill>
                          <a:effectLst/>
                          <a:latin typeface="Times New Roman" panose="02020603050405020304" pitchFamily="18" charset="0"/>
                          <a:cs typeface="Times New Roman" panose="02020603050405020304" pitchFamily="18" charset="0"/>
                        </a:rPr>
                        <a:t>В аренду</a:t>
                      </a:r>
                      <a:endParaRPr lang="ru-RU" sz="1400" b="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6699" marR="26699" marT="43925" marB="43925">
                    <a:solidFill>
                      <a:srgbClr val="DBE9CD"/>
                    </a:solidFill>
                  </a:tcPr>
                </a:tc>
                <a:tc>
                  <a:txBody>
                    <a:bodyPr/>
                    <a:lstStyle/>
                    <a:p>
                      <a:pPr algn="ctr">
                        <a:lnSpc>
                          <a:spcPct val="107000"/>
                        </a:lnSpc>
                        <a:spcAft>
                          <a:spcPts val="0"/>
                        </a:spcAft>
                      </a:pPr>
                      <a:r>
                        <a:rPr lang="ru-RU" sz="1400" b="0" dirty="0">
                          <a:solidFill>
                            <a:schemeClr val="tx1"/>
                          </a:solidFill>
                          <a:effectLst/>
                          <a:latin typeface="Times New Roman" panose="02020603050405020304" pitchFamily="18" charset="0"/>
                          <a:cs typeface="Times New Roman" panose="02020603050405020304" pitchFamily="18" charset="0"/>
                        </a:rPr>
                        <a:t>Крестьянское (фермерское) хозяйство или сельскохозяйственная организация, использующая земельный участок, находящийся в муниципальной собственности и выделенный в счет земельных долей, находящихся в муниципальной собственности</a:t>
                      </a:r>
                      <a:endParaRPr lang="ru-RU" sz="1400" b="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6699" marR="26699" marT="43925" marB="43925">
                    <a:solidFill>
                      <a:srgbClr val="DBE9CD"/>
                    </a:solidFill>
                  </a:tcPr>
                </a:tc>
                <a:tc>
                  <a:txBody>
                    <a:bodyPr/>
                    <a:lstStyle/>
                    <a:p>
                      <a:pPr algn="ctr">
                        <a:lnSpc>
                          <a:spcPct val="107000"/>
                        </a:lnSpc>
                        <a:spcAft>
                          <a:spcPts val="0"/>
                        </a:spcAft>
                      </a:pPr>
                      <a:r>
                        <a:rPr lang="ru-RU" sz="1400" b="0" dirty="0">
                          <a:solidFill>
                            <a:schemeClr val="tx1"/>
                          </a:solidFill>
                          <a:effectLst/>
                          <a:latin typeface="Times New Roman" panose="02020603050405020304" pitchFamily="18" charset="0"/>
                          <a:cs typeface="Times New Roman" panose="02020603050405020304" pitchFamily="18" charset="0"/>
                        </a:rPr>
                        <a:t>Земельный участок, находящийся в муниципальной собственности и выделенный в счет земельных долей, находящихся в муниципальной собственности</a:t>
                      </a:r>
                      <a:endParaRPr lang="ru-RU" sz="1400" b="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6699" marR="26699" marT="43925" marB="43925">
                    <a:solidFill>
                      <a:srgbClr val="DBE9CD"/>
                    </a:solidFill>
                  </a:tcPr>
                </a:tc>
                <a:extLst>
                  <a:ext uri="{0D108BD9-81ED-4DB2-BD59-A6C34878D82A}">
                    <a16:rowId xmlns:a16="http://schemas.microsoft.com/office/drawing/2014/main" xmlns="" val="10000"/>
                  </a:ext>
                </a:extLst>
              </a:tr>
            </a:tbl>
          </a:graphicData>
        </a:graphic>
      </p:graphicFrame>
      <p:graphicFrame>
        <p:nvGraphicFramePr>
          <p:cNvPr id="6" name="Таблица 5"/>
          <p:cNvGraphicFramePr>
            <a:graphicFrameLocks noGrp="1"/>
          </p:cNvGraphicFramePr>
          <p:nvPr>
            <p:extLst>
              <p:ext uri="{D42A27DB-BD31-4B8C-83A1-F6EECF244321}">
                <p14:modId xmlns:p14="http://schemas.microsoft.com/office/powerpoint/2010/main" val="584236124"/>
              </p:ext>
            </p:extLst>
          </p:nvPr>
        </p:nvGraphicFramePr>
        <p:xfrm>
          <a:off x="609600" y="2996952"/>
          <a:ext cx="7994848" cy="2370675"/>
        </p:xfrm>
        <a:graphic>
          <a:graphicData uri="http://schemas.openxmlformats.org/drawingml/2006/table">
            <a:tbl>
              <a:tblPr firstRow="1" firstCol="1" bandRow="1">
                <a:tableStyleId>{5C22544A-7EE6-4342-B048-85BDC9FD1C3A}</a:tableStyleId>
              </a:tblPr>
              <a:tblGrid>
                <a:gridCol w="374200">
                  <a:extLst>
                    <a:ext uri="{9D8B030D-6E8A-4147-A177-3AD203B41FA5}">
                      <a16:colId xmlns:a16="http://schemas.microsoft.com/office/drawing/2014/main" xmlns="" val="20000"/>
                    </a:ext>
                  </a:extLst>
                </a:gridCol>
                <a:gridCol w="1333559">
                  <a:extLst>
                    <a:ext uri="{9D8B030D-6E8A-4147-A177-3AD203B41FA5}">
                      <a16:colId xmlns:a16="http://schemas.microsoft.com/office/drawing/2014/main" xmlns="" val="20001"/>
                    </a:ext>
                  </a:extLst>
                </a:gridCol>
                <a:gridCol w="1020099">
                  <a:extLst>
                    <a:ext uri="{9D8B030D-6E8A-4147-A177-3AD203B41FA5}">
                      <a16:colId xmlns:a16="http://schemas.microsoft.com/office/drawing/2014/main" xmlns="" val="20002"/>
                    </a:ext>
                  </a:extLst>
                </a:gridCol>
                <a:gridCol w="2530686">
                  <a:extLst>
                    <a:ext uri="{9D8B030D-6E8A-4147-A177-3AD203B41FA5}">
                      <a16:colId xmlns:a16="http://schemas.microsoft.com/office/drawing/2014/main" xmlns="" val="20003"/>
                    </a:ext>
                  </a:extLst>
                </a:gridCol>
                <a:gridCol w="2736304">
                  <a:extLst>
                    <a:ext uri="{9D8B030D-6E8A-4147-A177-3AD203B41FA5}">
                      <a16:colId xmlns:a16="http://schemas.microsoft.com/office/drawing/2014/main" xmlns="" val="20004"/>
                    </a:ext>
                  </a:extLst>
                </a:gridCol>
              </a:tblGrid>
              <a:tr h="2088232">
                <a:tc>
                  <a:txBody>
                    <a:bodyPr/>
                    <a:lstStyle/>
                    <a:p>
                      <a:pPr algn="ctr">
                        <a:lnSpc>
                          <a:spcPct val="107000"/>
                        </a:lnSpc>
                        <a:spcAft>
                          <a:spcPts val="0"/>
                        </a:spcAft>
                      </a:pPr>
                      <a:r>
                        <a:rPr lang="ru-RU" sz="1400" b="0" dirty="0">
                          <a:solidFill>
                            <a:schemeClr val="tx1"/>
                          </a:solidFill>
                          <a:effectLst/>
                          <a:latin typeface="Times New Roman" panose="02020603050405020304" pitchFamily="18" charset="0"/>
                          <a:cs typeface="Times New Roman" panose="02020603050405020304" pitchFamily="18" charset="0"/>
                        </a:rPr>
                        <a:t>6.</a:t>
                      </a:r>
                      <a:endParaRPr lang="ru-RU" sz="1400" b="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6699" marR="26699" marT="43925" marB="43925"/>
                </a:tc>
                <a:tc>
                  <a:txBody>
                    <a:bodyPr/>
                    <a:lstStyle/>
                    <a:p>
                      <a:pPr algn="ctr">
                        <a:lnSpc>
                          <a:spcPct val="107000"/>
                        </a:lnSpc>
                        <a:spcAft>
                          <a:spcPts val="0"/>
                        </a:spcAft>
                      </a:pPr>
                      <a:r>
                        <a:rPr lang="ru-RU" sz="1400" b="0" u="none" strike="noStrike" dirty="0">
                          <a:solidFill>
                            <a:schemeClr val="tx1"/>
                          </a:solidFill>
                          <a:effectLst/>
                          <a:latin typeface="Times New Roman" panose="02020603050405020304" pitchFamily="18" charset="0"/>
                          <a:cs typeface="Times New Roman" panose="02020603050405020304" pitchFamily="18" charset="0"/>
                        </a:rPr>
                        <a:t>Подпункт 19 пункта 2 статьи 39.6</a:t>
                      </a:r>
                      <a:r>
                        <a:rPr lang="ru-RU" sz="1400" b="0" dirty="0">
                          <a:solidFill>
                            <a:schemeClr val="tx1"/>
                          </a:solidFill>
                          <a:effectLst/>
                          <a:latin typeface="Times New Roman" panose="02020603050405020304" pitchFamily="18" charset="0"/>
                          <a:cs typeface="Times New Roman" panose="02020603050405020304" pitchFamily="18" charset="0"/>
                        </a:rPr>
                        <a:t> Земельного кодекса</a:t>
                      </a:r>
                      <a:endParaRPr lang="ru-RU" sz="1400" b="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6699" marR="26699" marT="43925" marB="43925">
                    <a:solidFill>
                      <a:srgbClr val="DBE9CD"/>
                    </a:solidFill>
                  </a:tcPr>
                </a:tc>
                <a:tc>
                  <a:txBody>
                    <a:bodyPr/>
                    <a:lstStyle/>
                    <a:p>
                      <a:pPr algn="ctr">
                        <a:lnSpc>
                          <a:spcPct val="107000"/>
                        </a:lnSpc>
                        <a:spcAft>
                          <a:spcPts val="0"/>
                        </a:spcAft>
                      </a:pPr>
                      <a:r>
                        <a:rPr lang="ru-RU" sz="1400" b="0" dirty="0">
                          <a:solidFill>
                            <a:schemeClr val="tx1"/>
                          </a:solidFill>
                          <a:effectLst/>
                          <a:latin typeface="Times New Roman" panose="02020603050405020304" pitchFamily="18" charset="0"/>
                          <a:cs typeface="Times New Roman" panose="02020603050405020304" pitchFamily="18" charset="0"/>
                        </a:rPr>
                        <a:t>В аренду</a:t>
                      </a:r>
                      <a:endParaRPr lang="ru-RU" sz="1400" b="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6699" marR="26699" marT="43925" marB="43925">
                    <a:solidFill>
                      <a:srgbClr val="DBE9CD"/>
                    </a:solidFill>
                  </a:tcPr>
                </a:tc>
                <a:tc>
                  <a:txBody>
                    <a:bodyPr/>
                    <a:lstStyle/>
                    <a:p>
                      <a:pPr algn="ctr">
                        <a:lnSpc>
                          <a:spcPct val="107000"/>
                        </a:lnSpc>
                        <a:spcAft>
                          <a:spcPts val="0"/>
                        </a:spcAft>
                      </a:pPr>
                      <a:r>
                        <a:rPr lang="ru-RU" sz="1400" b="0" dirty="0">
                          <a:solidFill>
                            <a:schemeClr val="tx1"/>
                          </a:solidFill>
                          <a:effectLst/>
                          <a:latin typeface="Times New Roman" panose="02020603050405020304" pitchFamily="18" charset="0"/>
                          <a:cs typeface="Times New Roman" panose="02020603050405020304" pitchFamily="18" charset="0"/>
                        </a:rPr>
                        <a:t>Гражданин, испрашивающий земельный участок для сенокошения, выпаса сельскохозяйственных животных, ведения огородничества или земельный участок, расположенный за границами населенного пункта, для ведения личного подсобного хозяйства</a:t>
                      </a:r>
                      <a:endParaRPr lang="ru-RU" sz="1400" b="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6699" marR="26699" marT="43925" marB="43925">
                    <a:solidFill>
                      <a:srgbClr val="DBE9CD"/>
                    </a:solidFill>
                  </a:tcPr>
                </a:tc>
                <a:tc>
                  <a:txBody>
                    <a:bodyPr/>
                    <a:lstStyle/>
                    <a:p>
                      <a:pPr algn="ctr">
                        <a:lnSpc>
                          <a:spcPct val="107000"/>
                        </a:lnSpc>
                        <a:spcAft>
                          <a:spcPts val="0"/>
                        </a:spcAft>
                      </a:pPr>
                      <a:r>
                        <a:rPr lang="ru-RU" sz="1400" b="0" dirty="0">
                          <a:solidFill>
                            <a:schemeClr val="tx1"/>
                          </a:solidFill>
                          <a:effectLst/>
                          <a:latin typeface="Times New Roman" panose="02020603050405020304" pitchFamily="18" charset="0"/>
                          <a:cs typeface="Times New Roman" panose="02020603050405020304" pitchFamily="18" charset="0"/>
                        </a:rPr>
                        <a:t>Земельный участок, предназначенный для сенокошения, выпаса сельскохозяйственных животных, ведения огородничества, или земельный участок, расположенный за границами населенного пункта, предназначенный для ведения личного подсобного хозяйства</a:t>
                      </a:r>
                      <a:endParaRPr lang="ru-RU" sz="1400" b="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6699" marR="26699" marT="43925" marB="43925">
                    <a:solidFill>
                      <a:srgbClr val="DBE9CD"/>
                    </a:solidFill>
                  </a:tcPr>
                </a:tc>
                <a:extLst>
                  <a:ext uri="{0D108BD9-81ED-4DB2-BD59-A6C34878D82A}">
                    <a16:rowId xmlns:a16="http://schemas.microsoft.com/office/drawing/2014/main" xmlns="" val="10000"/>
                  </a:ext>
                </a:extLst>
              </a:tr>
            </a:tbl>
          </a:graphicData>
        </a:graphic>
      </p:graphicFrame>
    </p:spTree>
    <p:extLst>
      <p:ext uri="{BB962C8B-B14F-4D97-AF65-F5344CB8AC3E}">
        <p14:creationId xmlns:p14="http://schemas.microsoft.com/office/powerpoint/2010/main" val="33655889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413882429"/>
              </p:ext>
            </p:extLst>
          </p:nvPr>
        </p:nvGraphicFramePr>
        <p:xfrm>
          <a:off x="467544" y="404665"/>
          <a:ext cx="8208913" cy="2537583"/>
        </p:xfrm>
        <a:graphic>
          <a:graphicData uri="http://schemas.openxmlformats.org/drawingml/2006/table">
            <a:tbl>
              <a:tblPr firstRow="1" firstCol="1" bandRow="1">
                <a:tableStyleId>{5C22544A-7EE6-4342-B048-85BDC9FD1C3A}</a:tableStyleId>
              </a:tblPr>
              <a:tblGrid>
                <a:gridCol w="384219">
                  <a:extLst>
                    <a:ext uri="{9D8B030D-6E8A-4147-A177-3AD203B41FA5}">
                      <a16:colId xmlns:a16="http://schemas.microsoft.com/office/drawing/2014/main" xmlns="" val="20000"/>
                    </a:ext>
                  </a:extLst>
                </a:gridCol>
                <a:gridCol w="1369267">
                  <a:extLst>
                    <a:ext uri="{9D8B030D-6E8A-4147-A177-3AD203B41FA5}">
                      <a16:colId xmlns:a16="http://schemas.microsoft.com/office/drawing/2014/main" xmlns="" val="20001"/>
                    </a:ext>
                  </a:extLst>
                </a:gridCol>
                <a:gridCol w="1047412">
                  <a:extLst>
                    <a:ext uri="{9D8B030D-6E8A-4147-A177-3AD203B41FA5}">
                      <a16:colId xmlns:a16="http://schemas.microsoft.com/office/drawing/2014/main" xmlns="" val="20002"/>
                    </a:ext>
                  </a:extLst>
                </a:gridCol>
                <a:gridCol w="2470881">
                  <a:extLst>
                    <a:ext uri="{9D8B030D-6E8A-4147-A177-3AD203B41FA5}">
                      <a16:colId xmlns:a16="http://schemas.microsoft.com/office/drawing/2014/main" xmlns="" val="20003"/>
                    </a:ext>
                  </a:extLst>
                </a:gridCol>
                <a:gridCol w="2937134">
                  <a:extLst>
                    <a:ext uri="{9D8B030D-6E8A-4147-A177-3AD203B41FA5}">
                      <a16:colId xmlns:a16="http://schemas.microsoft.com/office/drawing/2014/main" xmlns="" val="20004"/>
                    </a:ext>
                  </a:extLst>
                </a:gridCol>
              </a:tblGrid>
              <a:tr h="1954153">
                <a:tc>
                  <a:txBody>
                    <a:bodyPr/>
                    <a:lstStyle/>
                    <a:p>
                      <a:pPr algn="ctr">
                        <a:lnSpc>
                          <a:spcPct val="107000"/>
                        </a:lnSpc>
                        <a:spcAft>
                          <a:spcPts val="0"/>
                        </a:spcAft>
                      </a:pPr>
                      <a:r>
                        <a:rPr lang="ru-RU" sz="1400" b="0" dirty="0">
                          <a:solidFill>
                            <a:schemeClr val="tx1">
                              <a:lumMod val="95000"/>
                              <a:lumOff val="5000"/>
                            </a:schemeClr>
                          </a:solidFill>
                          <a:effectLst/>
                          <a:latin typeface="Times New Roman" panose="02020603050405020304" pitchFamily="18" charset="0"/>
                          <a:cs typeface="Times New Roman" panose="02020603050405020304" pitchFamily="18" charset="0"/>
                        </a:rPr>
                        <a:t>7.</a:t>
                      </a:r>
                      <a:endParaRPr lang="ru-RU" sz="1400" b="0" dirty="0">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6699" marR="26699" marT="43925" marB="43925"/>
                </a:tc>
                <a:tc>
                  <a:txBody>
                    <a:bodyPr/>
                    <a:lstStyle/>
                    <a:p>
                      <a:pPr algn="ctr"/>
                      <a:r>
                        <a:rPr lang="ru-RU" sz="1400" b="0" i="0" u="none" strike="noStrike" kern="1200" baseline="0" dirty="0">
                          <a:solidFill>
                            <a:schemeClr val="tx1">
                              <a:lumMod val="95000"/>
                              <a:lumOff val="5000"/>
                            </a:schemeClr>
                          </a:solidFill>
                          <a:latin typeface="Times New Roman" panose="02020603050405020304" pitchFamily="18" charset="0"/>
                          <a:ea typeface="+mn-ea"/>
                          <a:cs typeface="Times New Roman" panose="02020603050405020304" pitchFamily="18" charset="0"/>
                        </a:rPr>
                        <a:t>Подпункт 6 пункта 2 статьи 39.10 Земельного кодекса</a:t>
                      </a:r>
                      <a:endParaRPr lang="ru-RU" sz="1400" b="0" i="0" u="none" strike="noStrike" kern="1200" baseline="0" dirty="0">
                        <a:solidFill>
                          <a:schemeClr val="tx1">
                            <a:lumMod val="95000"/>
                            <a:lumOff val="5000"/>
                          </a:schemeClr>
                        </a:solidFill>
                        <a:latin typeface="Times New Roman" panose="02020603050405020304" pitchFamily="18" charset="0"/>
                        <a:ea typeface="+mn-ea"/>
                        <a:cs typeface="Times New Roman" panose="02020603050405020304" pitchFamily="18" charset="0"/>
                        <a:hlinkClick r:id="rId2"/>
                      </a:endParaRPr>
                    </a:p>
                  </a:txBody>
                  <a:tcPr marL="26699" marR="26699" marT="43925" marB="43925">
                    <a:solidFill>
                      <a:srgbClr val="DBE9CD"/>
                    </a:solidFill>
                  </a:tcPr>
                </a:tc>
                <a:tc>
                  <a:txBody>
                    <a:bodyPr/>
                    <a:lstStyle/>
                    <a:p>
                      <a:pPr algn="ctr"/>
                      <a:r>
                        <a:rPr lang="ru-RU" sz="1400" b="0" dirty="0" err="1">
                          <a:solidFill>
                            <a:schemeClr val="tx1">
                              <a:lumMod val="95000"/>
                              <a:lumOff val="5000"/>
                            </a:schemeClr>
                          </a:solidFill>
                          <a:latin typeface="Times New Roman" panose="02020603050405020304" pitchFamily="18" charset="0"/>
                          <a:cs typeface="Times New Roman" panose="02020603050405020304" pitchFamily="18" charset="0"/>
                        </a:rPr>
                        <a:t>Безвозмез-дное</a:t>
                      </a:r>
                      <a:r>
                        <a:rPr lang="ru-RU" sz="1400" b="0" dirty="0">
                          <a:solidFill>
                            <a:schemeClr val="tx1">
                              <a:lumMod val="95000"/>
                              <a:lumOff val="5000"/>
                            </a:schemeClr>
                          </a:solidFill>
                          <a:latin typeface="Times New Roman" panose="02020603050405020304" pitchFamily="18" charset="0"/>
                          <a:cs typeface="Times New Roman" panose="02020603050405020304" pitchFamily="18" charset="0"/>
                        </a:rPr>
                        <a:t> пользование</a:t>
                      </a:r>
                    </a:p>
                  </a:txBody>
                  <a:tcPr marL="26699" marR="26699" marT="43925" marB="43925">
                    <a:solidFill>
                      <a:srgbClr val="DBE9CD"/>
                    </a:solid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ru-RU" sz="1400" b="0" i="0" u="none" strike="noStrike" baseline="0" dirty="0">
                          <a:solidFill>
                            <a:schemeClr val="tx1">
                              <a:lumMod val="95000"/>
                              <a:lumOff val="5000"/>
                            </a:schemeClr>
                          </a:solidFill>
                          <a:latin typeface="Times New Roman" panose="02020603050405020304" pitchFamily="18" charset="0"/>
                          <a:cs typeface="Times New Roman" panose="02020603050405020304" pitchFamily="18" charset="0"/>
                        </a:rPr>
                        <a:t>Гражданину для ИЖС, ЛПХ или КФХ для осуществления деятельности</a:t>
                      </a:r>
                      <a:endParaRPr lang="ru-RU" sz="1400" b="0" dirty="0">
                        <a:solidFill>
                          <a:schemeClr val="tx1">
                            <a:lumMod val="95000"/>
                            <a:lumOff val="5000"/>
                          </a:schemeClr>
                        </a:solidFill>
                        <a:latin typeface="Times New Roman" panose="02020603050405020304" pitchFamily="18" charset="0"/>
                        <a:cs typeface="Times New Roman" panose="02020603050405020304" pitchFamily="18" charset="0"/>
                      </a:endParaRPr>
                    </a:p>
                    <a:p>
                      <a:pPr algn="ctr"/>
                      <a:r>
                        <a:rPr lang="ru-RU" sz="1400" b="0" i="0" u="none" strike="noStrike" baseline="0" dirty="0">
                          <a:solidFill>
                            <a:schemeClr val="tx1">
                              <a:lumMod val="95000"/>
                              <a:lumOff val="5000"/>
                            </a:schemeClr>
                          </a:solidFill>
                          <a:latin typeface="Times New Roman" panose="02020603050405020304" pitchFamily="18" charset="0"/>
                          <a:cs typeface="Times New Roman" panose="02020603050405020304" pitchFamily="18" charset="0"/>
                        </a:rPr>
                        <a:t>	</a:t>
                      </a:r>
                    </a:p>
                    <a:p>
                      <a:pPr algn="ctr"/>
                      <a:r>
                        <a:rPr lang="ru-RU" sz="1400" b="0" dirty="0">
                          <a:solidFill>
                            <a:schemeClr val="tx1">
                              <a:lumMod val="95000"/>
                              <a:lumOff val="5000"/>
                            </a:schemeClr>
                          </a:solidFill>
                          <a:latin typeface="Times New Roman" panose="02020603050405020304" pitchFamily="18" charset="0"/>
                          <a:cs typeface="Times New Roman" panose="02020603050405020304" pitchFamily="18" charset="0"/>
                        </a:rPr>
                        <a:t>			</a:t>
                      </a:r>
                    </a:p>
                    <a:p>
                      <a:pPr algn="ctr"/>
                      <a:r>
                        <a:rPr lang="ru-RU" sz="1400" b="0" dirty="0">
                          <a:solidFill>
                            <a:schemeClr val="tx1">
                              <a:lumMod val="95000"/>
                              <a:lumOff val="5000"/>
                            </a:schemeClr>
                          </a:solidFill>
                          <a:latin typeface="Times New Roman" panose="02020603050405020304" pitchFamily="18" charset="0"/>
                          <a:cs typeface="Times New Roman" panose="02020603050405020304" pitchFamily="18" charset="0"/>
                        </a:rPr>
                        <a:t>		</a:t>
                      </a:r>
                    </a:p>
                    <a:p>
                      <a:pPr algn="ctr"/>
                      <a:endParaRPr lang="ru-RU" sz="1400" b="0" dirty="0">
                        <a:solidFill>
                          <a:schemeClr val="tx1">
                            <a:lumMod val="95000"/>
                            <a:lumOff val="5000"/>
                          </a:schemeClr>
                        </a:solidFill>
                        <a:latin typeface="Times New Roman" panose="02020603050405020304" pitchFamily="18" charset="0"/>
                        <a:cs typeface="Times New Roman" panose="02020603050405020304" pitchFamily="18" charset="0"/>
                      </a:endParaRPr>
                    </a:p>
                    <a:p>
                      <a:pPr algn="ctr"/>
                      <a:endParaRPr lang="ru-RU" sz="1400" b="0" dirty="0">
                        <a:solidFill>
                          <a:schemeClr val="tx1">
                            <a:lumMod val="95000"/>
                            <a:lumOff val="5000"/>
                          </a:schemeClr>
                        </a:solidFill>
                        <a:latin typeface="Times New Roman" panose="02020603050405020304" pitchFamily="18" charset="0"/>
                        <a:cs typeface="Times New Roman" panose="02020603050405020304" pitchFamily="18" charset="0"/>
                      </a:endParaRPr>
                    </a:p>
                    <a:p>
                      <a:pPr algn="ctr"/>
                      <a:endParaRPr lang="ru-RU" sz="1400" b="0" dirty="0">
                        <a:solidFill>
                          <a:schemeClr val="tx1">
                            <a:lumMod val="95000"/>
                            <a:lumOff val="5000"/>
                          </a:schemeClr>
                        </a:solidFill>
                        <a:latin typeface="Times New Roman" panose="02020603050405020304" pitchFamily="18" charset="0"/>
                        <a:cs typeface="Times New Roman" panose="02020603050405020304" pitchFamily="18" charset="0"/>
                      </a:endParaRPr>
                    </a:p>
                    <a:p>
                      <a:pPr algn="ctr"/>
                      <a:r>
                        <a:rPr lang="ru-RU" sz="1400" b="0" dirty="0">
                          <a:solidFill>
                            <a:schemeClr val="tx1">
                              <a:lumMod val="95000"/>
                              <a:lumOff val="5000"/>
                            </a:schemeClr>
                          </a:solidFill>
                          <a:latin typeface="Times New Roman" panose="02020603050405020304" pitchFamily="18" charset="0"/>
                          <a:cs typeface="Times New Roman" panose="02020603050405020304" pitchFamily="18" charset="0"/>
                        </a:rPr>
                        <a:t>	</a:t>
                      </a:r>
                    </a:p>
                  </a:txBody>
                  <a:tcPr marL="26699" marR="26699" marT="43925" marB="43925">
                    <a:solidFill>
                      <a:srgbClr val="DBE9CD"/>
                    </a:solidFill>
                  </a:tcPr>
                </a:tc>
                <a:tc>
                  <a:txBody>
                    <a:bodyPr/>
                    <a:lstStyle/>
                    <a:p>
                      <a:pPr algn="ctr"/>
                      <a:r>
                        <a:rPr lang="ru-RU" sz="1400" b="0" dirty="0">
                          <a:solidFill>
                            <a:schemeClr val="tx1">
                              <a:lumMod val="95000"/>
                              <a:lumOff val="5000"/>
                            </a:schemeClr>
                          </a:solidFill>
                          <a:latin typeface="Times New Roman" panose="02020603050405020304" pitchFamily="18" charset="0"/>
                          <a:cs typeface="Times New Roman" panose="02020603050405020304" pitchFamily="18" charset="0"/>
                        </a:rPr>
                        <a:t>В случаях, установленных законом субъекта РФ на срок не</a:t>
                      </a:r>
                      <a:r>
                        <a:rPr lang="ru-RU" sz="1400" b="0" baseline="0" dirty="0">
                          <a:solidFill>
                            <a:schemeClr val="tx1">
                              <a:lumMod val="95000"/>
                              <a:lumOff val="5000"/>
                            </a:schemeClr>
                          </a:solidFill>
                          <a:latin typeface="Times New Roman" panose="02020603050405020304" pitchFamily="18" charset="0"/>
                          <a:cs typeface="Times New Roman" panose="02020603050405020304" pitchFamily="18" charset="0"/>
                        </a:rPr>
                        <a:t> более чем шесть лет</a:t>
                      </a:r>
                      <a:r>
                        <a:rPr lang="ru-RU" sz="1400" b="0" dirty="0">
                          <a:solidFill>
                            <a:schemeClr val="tx1">
                              <a:lumMod val="95000"/>
                              <a:lumOff val="5000"/>
                            </a:schemeClr>
                          </a:solidFill>
                          <a:latin typeface="Times New Roman" panose="02020603050405020304" pitchFamily="18" charset="0"/>
                          <a:cs typeface="Times New Roman" panose="02020603050405020304" pitchFamily="18" charset="0"/>
                        </a:rPr>
                        <a:t>		</a:t>
                      </a:r>
                    </a:p>
                  </a:txBody>
                  <a:tcPr marL="26699" marR="26699" marT="43925" marB="43925">
                    <a:solidFill>
                      <a:srgbClr val="DBE9CD"/>
                    </a:solidFill>
                  </a:tcPr>
                </a:tc>
                <a:extLst>
                  <a:ext uri="{0D108BD9-81ED-4DB2-BD59-A6C34878D82A}">
                    <a16:rowId xmlns:a16="http://schemas.microsoft.com/office/drawing/2014/main" xmlns="" val="10000"/>
                  </a:ext>
                </a:extLst>
              </a:tr>
              <a:tr h="278094">
                <a:tc>
                  <a:txBody>
                    <a:bodyPr/>
                    <a:lstStyle/>
                    <a:p>
                      <a:pPr algn="ctr">
                        <a:lnSpc>
                          <a:spcPct val="107000"/>
                        </a:lnSpc>
                        <a:spcAft>
                          <a:spcPts val="0"/>
                        </a:spcAft>
                      </a:pPr>
                      <a:endParaRPr lang="ru-RU" sz="1400" b="0" dirty="0">
                        <a:solidFill>
                          <a:schemeClr val="tx1">
                            <a:lumMod val="95000"/>
                            <a:lumOff val="5000"/>
                          </a:schemeClr>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26699" marR="26699" marT="43925" marB="43925"/>
                </a:tc>
                <a:tc>
                  <a:txBody>
                    <a:bodyPr/>
                    <a:lstStyle/>
                    <a:p>
                      <a:pPr algn="ctr"/>
                      <a:endParaRPr lang="ru-RU" sz="1400" b="0" i="0" u="none" strike="noStrike" kern="1200" baseline="0" dirty="0">
                        <a:solidFill>
                          <a:schemeClr val="tx1">
                            <a:lumMod val="95000"/>
                            <a:lumOff val="5000"/>
                          </a:schemeClr>
                        </a:solidFill>
                        <a:latin typeface="Times New Roman" panose="02020603050405020304" pitchFamily="18" charset="0"/>
                        <a:ea typeface="+mn-ea"/>
                        <a:cs typeface="Times New Roman" panose="02020603050405020304" pitchFamily="18" charset="0"/>
                        <a:hlinkClick r:id="rId2"/>
                      </a:endParaRPr>
                    </a:p>
                  </a:txBody>
                  <a:tcPr marL="26699" marR="26699" marT="43925" marB="43925"/>
                </a:tc>
                <a:tc>
                  <a:txBody>
                    <a:bodyPr/>
                    <a:lstStyle/>
                    <a:p>
                      <a:pPr algn="ctr"/>
                      <a:endParaRPr lang="ru-RU" sz="1400" dirty="0">
                        <a:solidFill>
                          <a:schemeClr val="tx1">
                            <a:lumMod val="95000"/>
                            <a:lumOff val="5000"/>
                          </a:schemeClr>
                        </a:solidFill>
                        <a:latin typeface="Times New Roman" panose="02020603050405020304" pitchFamily="18" charset="0"/>
                        <a:cs typeface="Times New Roman" panose="02020603050405020304" pitchFamily="18" charset="0"/>
                      </a:endParaRPr>
                    </a:p>
                  </a:txBody>
                  <a:tcPr marL="26699" marR="26699" marT="43925" marB="43925"/>
                </a:tc>
                <a:tc>
                  <a:txBody>
                    <a:bodyPr/>
                    <a:lstStyle/>
                    <a:p>
                      <a:pPr algn="ctr"/>
                      <a:endParaRPr lang="ru-RU" sz="1400" dirty="0">
                        <a:solidFill>
                          <a:schemeClr val="tx1">
                            <a:lumMod val="95000"/>
                            <a:lumOff val="5000"/>
                          </a:schemeClr>
                        </a:solidFill>
                        <a:latin typeface="Times New Roman" panose="02020603050405020304" pitchFamily="18" charset="0"/>
                        <a:cs typeface="Times New Roman" panose="02020603050405020304" pitchFamily="18" charset="0"/>
                      </a:endParaRPr>
                    </a:p>
                  </a:txBody>
                  <a:tcPr marL="26699" marR="26699" marT="43925" marB="43925">
                    <a:solidFill>
                      <a:srgbClr val="DBE9CD"/>
                    </a:solidFill>
                  </a:tcPr>
                </a:tc>
                <a:tc>
                  <a:txBody>
                    <a:bodyPr/>
                    <a:lstStyle/>
                    <a:p>
                      <a:pPr algn="ctr"/>
                      <a:endParaRPr lang="ru-RU" sz="1400" dirty="0">
                        <a:solidFill>
                          <a:schemeClr val="tx1">
                            <a:lumMod val="95000"/>
                            <a:lumOff val="5000"/>
                          </a:schemeClr>
                        </a:solidFill>
                        <a:latin typeface="Times New Roman" panose="02020603050405020304" pitchFamily="18" charset="0"/>
                        <a:cs typeface="Times New Roman" panose="02020603050405020304" pitchFamily="18" charset="0"/>
                      </a:endParaRPr>
                    </a:p>
                  </a:txBody>
                  <a:tcPr marL="26699" marR="26699" marT="43925" marB="43925"/>
                </a:tc>
                <a:extLst>
                  <a:ext uri="{0D108BD9-81ED-4DB2-BD59-A6C34878D82A}">
                    <a16:rowId xmlns:a16="http://schemas.microsoft.com/office/drawing/2014/main" xmlns="" val="10001"/>
                  </a:ext>
                </a:extLst>
              </a:tr>
            </a:tbl>
          </a:graphicData>
        </a:graphic>
      </p:graphicFrame>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544" y="2942248"/>
            <a:ext cx="2736304" cy="2791008"/>
          </a:xfrm>
          <a:prstGeom prst="rect">
            <a:avLst/>
          </a:prstGeom>
        </p:spPr>
      </p:pic>
    </p:spTree>
    <p:extLst>
      <p:ext uri="{BB962C8B-B14F-4D97-AF65-F5344CB8AC3E}">
        <p14:creationId xmlns:p14="http://schemas.microsoft.com/office/powerpoint/2010/main" val="33681909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0" y="332656"/>
            <a:ext cx="7562801" cy="1608832"/>
          </a:xfrm>
        </p:spPr>
        <p:txBody>
          <a:bodyPr>
            <a:normAutofit fontScale="90000"/>
          </a:bodyPr>
          <a:lstStyle/>
          <a:p>
            <a:pPr algn="ctr"/>
            <a:r>
              <a:rPr lang="ru-RU" dirty="0">
                <a:solidFill>
                  <a:schemeClr val="tx1"/>
                </a:solidFill>
                <a:latin typeface="Times New Roman" panose="02020603050405020304" pitchFamily="18" charset="0"/>
                <a:cs typeface="Times New Roman" panose="02020603050405020304" pitchFamily="18" charset="0"/>
              </a:rPr>
              <a:t>Земли сельскохозяйственного</a:t>
            </a:r>
            <a:br>
              <a:rPr lang="ru-RU" dirty="0">
                <a:solidFill>
                  <a:schemeClr val="tx1"/>
                </a:solidFill>
                <a:latin typeface="Times New Roman" panose="02020603050405020304" pitchFamily="18" charset="0"/>
                <a:cs typeface="Times New Roman" panose="02020603050405020304" pitchFamily="18" charset="0"/>
              </a:rPr>
            </a:br>
            <a:r>
              <a:rPr lang="ru-RU" dirty="0">
                <a:solidFill>
                  <a:schemeClr val="tx1"/>
                </a:solidFill>
                <a:latin typeface="Times New Roman" panose="02020603050405020304" pitchFamily="18" charset="0"/>
                <a:cs typeface="Times New Roman" panose="02020603050405020304" pitchFamily="18" charset="0"/>
              </a:rPr>
              <a:t>назначения Томского района (муниципальная собственность)</a:t>
            </a:r>
            <a:endParaRPr lang="ru-RU" dirty="0"/>
          </a:p>
        </p:txBody>
      </p:sp>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72580" y="2204864"/>
            <a:ext cx="6696744" cy="3240360"/>
          </a:xfrm>
        </p:spPr>
      </p:pic>
    </p:spTree>
    <p:extLst>
      <p:ext uri="{BB962C8B-B14F-4D97-AF65-F5344CB8AC3E}">
        <p14:creationId xmlns:p14="http://schemas.microsoft.com/office/powerpoint/2010/main" val="23301666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598" y="1052736"/>
            <a:ext cx="7850833" cy="5184576"/>
          </a:xfrm>
        </p:spPr>
        <p:txBody>
          <a:bodyPr>
            <a:normAutofit/>
          </a:bodyPr>
          <a:lstStyle/>
          <a:p>
            <a:pPr marL="0" indent="0" algn="ctr">
              <a:spcBef>
                <a:spcPts val="0"/>
              </a:spcBef>
              <a:buNone/>
            </a:pPr>
            <a:r>
              <a:rPr lang="ru-RU" sz="2400" dirty="0">
                <a:solidFill>
                  <a:schemeClr val="tx1"/>
                </a:solidFill>
              </a:rPr>
              <a:t>В период с 2009-2010 гг. Администрация Томского района провела работы по межеванию, постановке на кадастровый учет и последующее оформление в муниципальную собственность земельных участков общей площадью 183 тыс. га из категории земель – земли сельскохозяйственного назначения, которые преимущественно были покрыты лесными насаждениями. </a:t>
            </a:r>
          </a:p>
          <a:p>
            <a:pPr marL="0" indent="0" algn="ctr">
              <a:spcBef>
                <a:spcPts val="0"/>
              </a:spcBef>
              <a:buNone/>
            </a:pPr>
            <a:endParaRPr lang="ru-RU" b="1" u="sng" dirty="0">
              <a:solidFill>
                <a:schemeClr val="tx1"/>
              </a:solidFill>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20072" y="4293096"/>
            <a:ext cx="2880320" cy="2160240"/>
          </a:xfrm>
          <a:prstGeom prst="rect">
            <a:avLst/>
          </a:prstGeom>
        </p:spPr>
      </p:pic>
    </p:spTree>
    <p:extLst>
      <p:ext uri="{BB962C8B-B14F-4D97-AF65-F5344CB8AC3E}">
        <p14:creationId xmlns:p14="http://schemas.microsoft.com/office/powerpoint/2010/main" val="18957685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11560" y="692696"/>
            <a:ext cx="7778826" cy="4401205"/>
          </a:xfrm>
          <a:prstGeom prst="rect">
            <a:avLst/>
          </a:prstGeom>
        </p:spPr>
        <p:txBody>
          <a:bodyPr wrap="square">
            <a:spAutoFit/>
          </a:bodyPr>
          <a:lstStyle/>
          <a:p>
            <a:pPr indent="450215" algn="just">
              <a:spcAft>
                <a:spcPts val="0"/>
              </a:spcAft>
            </a:pPr>
            <a:r>
              <a:rPr lang="ru-RU" sz="2400" dirty="0">
                <a:latin typeface="Trebuchet MS" panose="020B0603020202020204" pitchFamily="34" charset="0"/>
                <a:ea typeface="Times New Roman" panose="02020603050405020304" pitchFamily="18" charset="0"/>
              </a:rPr>
              <a:t>По результатам рабочей группы в отношении земельных участков были приняты следующие решения: </a:t>
            </a:r>
          </a:p>
          <a:p>
            <a:pPr indent="450215" algn="just">
              <a:spcAft>
                <a:spcPts val="0"/>
              </a:spcAft>
            </a:pPr>
            <a:r>
              <a:rPr lang="ru-RU" sz="2400" dirty="0">
                <a:latin typeface="Trebuchet MS" panose="020B0603020202020204" pitchFamily="34" charset="0"/>
                <a:ea typeface="Times New Roman" panose="02020603050405020304" pitchFamily="18" charset="0"/>
              </a:rPr>
              <a:t>- 95 тыс. га - перевод в земли лесного фонда (52%);</a:t>
            </a:r>
          </a:p>
          <a:p>
            <a:pPr indent="450215" algn="just">
              <a:spcAft>
                <a:spcPts val="0"/>
              </a:spcAft>
            </a:pPr>
            <a:r>
              <a:rPr lang="ru-RU" sz="2400" dirty="0">
                <a:latin typeface="Trebuchet MS" panose="020B0603020202020204" pitchFamily="34" charset="0"/>
                <a:ea typeface="Times New Roman" panose="02020603050405020304" pitchFamily="18" charset="0"/>
              </a:rPr>
              <a:t>- 11 тыс. га - исключение из земель лесного фонда (9%);</a:t>
            </a:r>
          </a:p>
          <a:p>
            <a:pPr marL="285750" indent="-285750" algn="just">
              <a:spcAft>
                <a:spcPts val="0"/>
              </a:spcAft>
              <a:buFontTx/>
              <a:buChar char="-"/>
            </a:pPr>
            <a:r>
              <a:rPr lang="ru-RU" sz="2400" dirty="0">
                <a:latin typeface="Trebuchet MS" panose="020B0603020202020204" pitchFamily="34" charset="0"/>
                <a:ea typeface="Times New Roman" panose="02020603050405020304" pitchFamily="18" charset="0"/>
              </a:rPr>
              <a:t>48 тыс. га - осуществление раздела (36%);</a:t>
            </a:r>
          </a:p>
          <a:p>
            <a:pPr algn="just"/>
            <a:r>
              <a:rPr lang="ru-RU" sz="2400" dirty="0">
                <a:latin typeface="Trebuchet MS" panose="020B0603020202020204" pitchFamily="34" charset="0"/>
              </a:rPr>
              <a:t>-   10 тыс. га - рассмотрение не требуется (земли лесного фонда отсутствуют) (6%);</a:t>
            </a:r>
          </a:p>
          <a:p>
            <a:pPr algn="just"/>
            <a:r>
              <a:rPr lang="ru-RU" sz="2400" dirty="0">
                <a:latin typeface="Trebuchet MS" panose="020B0603020202020204" pitchFamily="34" charset="0"/>
              </a:rPr>
              <a:t>-   1,5 тыс. га - иное (1 %).</a:t>
            </a:r>
          </a:p>
          <a:p>
            <a:pPr marL="285750" indent="-285750" algn="just">
              <a:spcAft>
                <a:spcPts val="0"/>
              </a:spcAft>
              <a:buFontTx/>
              <a:buChar char="-"/>
            </a:pPr>
            <a:endParaRPr lang="ru-RU" sz="1600" dirty="0">
              <a:effectLst/>
              <a:latin typeface="Times New Roman" panose="02020603050405020304" pitchFamily="18" charset="0"/>
              <a:ea typeface="Times New Roman" panose="02020603050405020304" pitchFamily="18" charset="0"/>
            </a:endParaRPr>
          </a:p>
        </p:txBody>
      </p:sp>
      <p:pic>
        <p:nvPicPr>
          <p:cNvPr id="5" name="Объект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5148064" y="4437112"/>
            <a:ext cx="3167149" cy="1795549"/>
          </a:xfrm>
          <a:prstGeom prst="rect">
            <a:avLst/>
          </a:prstGeom>
        </p:spPr>
      </p:pic>
    </p:spTree>
    <p:extLst>
      <p:ext uri="{BB962C8B-B14F-4D97-AF65-F5344CB8AC3E}">
        <p14:creationId xmlns:p14="http://schemas.microsoft.com/office/powerpoint/2010/main" val="26026197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260648"/>
            <a:ext cx="8354889" cy="864096"/>
          </a:xfrm>
        </p:spPr>
        <p:txBody>
          <a:bodyPr>
            <a:noAutofit/>
          </a:bodyPr>
          <a:lstStyle/>
          <a:p>
            <a:pPr algn="ctr"/>
            <a:r>
              <a:rPr lang="ru-RU" sz="3200" dirty="0">
                <a:solidFill>
                  <a:schemeClr val="tx1"/>
                </a:solidFill>
                <a:latin typeface="Times New Roman" panose="02020603050405020304" pitchFamily="18" charset="0"/>
                <a:cs typeface="Times New Roman" panose="02020603050405020304" pitchFamily="18" charset="0"/>
              </a:rPr>
              <a:t>Субъекты МСП</a:t>
            </a:r>
          </a:p>
        </p:txBody>
      </p:sp>
      <p:sp>
        <p:nvSpPr>
          <p:cNvPr id="3" name="Объект 2"/>
          <p:cNvSpPr>
            <a:spLocks noGrp="1"/>
          </p:cNvSpPr>
          <p:nvPr>
            <p:ph idx="1"/>
          </p:nvPr>
        </p:nvSpPr>
        <p:spPr>
          <a:xfrm>
            <a:off x="609598" y="1124744"/>
            <a:ext cx="8138865" cy="5400600"/>
          </a:xfrm>
        </p:spPr>
        <p:txBody>
          <a:bodyPr>
            <a:normAutofit fontScale="92500" lnSpcReduction="20000"/>
          </a:bodyPr>
          <a:lstStyle/>
          <a:p>
            <a:pPr marL="0" indent="0" algn="just">
              <a:buNone/>
            </a:pPr>
            <a:r>
              <a:rPr lang="ru-RU" sz="2400" dirty="0"/>
              <a:t>Решение Думы Томского района от 26.08.2020 N 389 "Об оказании имущественной поддержки субъектам малого и среднего предпринимательства, физическим лицам, не являющимся индивидуальными предпринимателями и применяющим специальный налоговый режим "Налог на профессиональный доход", а также организациям, образующим инфраструктуру поддержки субъектов малого и среднего предпринимательства" </a:t>
            </a:r>
          </a:p>
          <a:p>
            <a:r>
              <a:rPr lang="ru-RU" sz="2400" dirty="0"/>
              <a:t> </a:t>
            </a:r>
          </a:p>
          <a:p>
            <a:pPr marL="0" indent="0">
              <a:buNone/>
            </a:pPr>
            <a:r>
              <a:rPr lang="ru-RU" sz="2400" dirty="0"/>
              <a:t>Постановление Администрации Томского района от 8 сентября 2017 г. N 199 «Об утверждении перечня муниципального имущества муниципального образования «Томский район», предназначенного для передачи во владение и (или) в пользование субъектам МСП»</a:t>
            </a:r>
          </a:p>
          <a:p>
            <a:r>
              <a:rPr lang="ru-RU" sz="2400" dirty="0"/>
              <a:t> </a:t>
            </a:r>
          </a:p>
          <a:p>
            <a:pPr marL="0" indent="0" algn="just">
              <a:buNone/>
            </a:pPr>
            <a:r>
              <a:rPr lang="ru-RU" sz="2400" u="sng" dirty="0"/>
              <a:t>Передан 14 земельных участков, общей площадью 1421 га.</a:t>
            </a:r>
          </a:p>
          <a:p>
            <a:pPr marL="0" indent="0" algn="just">
              <a:buNone/>
            </a:pPr>
            <a:endParaRPr lang="ru-RU" sz="2400" dirty="0"/>
          </a:p>
        </p:txBody>
      </p:sp>
    </p:spTree>
    <p:extLst>
      <p:ext uri="{BB962C8B-B14F-4D97-AF65-F5344CB8AC3E}">
        <p14:creationId xmlns:p14="http://schemas.microsoft.com/office/powerpoint/2010/main" val="10600174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907976"/>
            <a:ext cx="8064896" cy="5473352"/>
          </a:xfrm>
        </p:spPr>
        <p:txBody>
          <a:bodyPr>
            <a:normAutofit/>
          </a:bodyPr>
          <a:lstStyle/>
          <a:p>
            <a:pPr marL="0" indent="0" algn="just">
              <a:buNone/>
            </a:pPr>
            <a:r>
              <a:rPr lang="ru-RU" dirty="0"/>
              <a:t>При продаже земельного участка из земель сельскохозяйственного назначения, за исключением случаев продажи с публичных торгов и случаев изъятия земельного участка для государственных и муниципальных нужд, преимущественное право покупки такого земельного участка по цене, за которую он продается, принадлежит муниципальному району (городскому округу) по месту нахождения земельного участка.</a:t>
            </a:r>
          </a:p>
          <a:p>
            <a:pPr marL="0" indent="0" algn="just">
              <a:buNone/>
            </a:pPr>
            <a:r>
              <a:rPr lang="ru-RU" b="1" dirty="0">
                <a:solidFill>
                  <a:schemeClr val="tx1"/>
                </a:solidFill>
                <a:latin typeface="Times New Roman" panose="02020603050405020304" pitchFamily="18" charset="0"/>
                <a:cs typeface="Times New Roman" panose="02020603050405020304" pitchFamily="18" charset="0"/>
              </a:rPr>
              <a:t>(пункт 1 статьи 8 Закон Томской области от 13.10.2003 N 135-ОЗ «Об обороте земель сельскохозяйственного назначения в Томской области»)</a:t>
            </a:r>
            <a:endParaRPr lang="ru-RU" dirty="0"/>
          </a:p>
        </p:txBody>
      </p:sp>
      <p:sp>
        <p:nvSpPr>
          <p:cNvPr id="5" name="Заголовок 1"/>
          <p:cNvSpPr txBox="1">
            <a:spLocks/>
          </p:cNvSpPr>
          <p:nvPr/>
        </p:nvSpPr>
        <p:spPr>
          <a:xfrm>
            <a:off x="827584" y="188640"/>
            <a:ext cx="8064896" cy="576064"/>
          </a:xfrm>
          <a:prstGeom prst="rect">
            <a:avLst/>
          </a:prstGeom>
        </p:spPr>
        <p:txBody>
          <a:bodyPr vert="horz" lIns="91440" tIns="45720" rIns="91440" bIns="45720" rtlCol="0" anchor="t">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ru-RU" sz="3200" dirty="0">
                <a:solidFill>
                  <a:schemeClr val="tx1"/>
                </a:solidFill>
                <a:latin typeface="Times New Roman" panose="02020603050405020304" pitchFamily="18" charset="0"/>
                <a:cs typeface="Times New Roman" panose="02020603050405020304" pitchFamily="18" charset="0"/>
              </a:rPr>
              <a:t>Преимущественное право покупки</a:t>
            </a:r>
            <a:br>
              <a:rPr lang="ru-RU" sz="3200" dirty="0">
                <a:solidFill>
                  <a:schemeClr val="tx1"/>
                </a:solidFill>
                <a:latin typeface="Times New Roman" panose="02020603050405020304" pitchFamily="18" charset="0"/>
                <a:cs typeface="Times New Roman" panose="02020603050405020304" pitchFamily="18" charset="0"/>
              </a:rPr>
            </a:br>
            <a:endParaRPr lang="ru-RU" sz="3200" dirty="0">
              <a:solidFill>
                <a:schemeClr val="tx1"/>
              </a:solidFill>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92080" y="3644652"/>
            <a:ext cx="3096344" cy="2714644"/>
          </a:xfrm>
          <a:prstGeom prst="rect">
            <a:avLst/>
          </a:prstGeom>
        </p:spPr>
      </p:pic>
    </p:spTree>
    <p:extLst>
      <p:ext uri="{BB962C8B-B14F-4D97-AF65-F5344CB8AC3E}">
        <p14:creationId xmlns:p14="http://schemas.microsoft.com/office/powerpoint/2010/main" val="33090376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dirty="0">
                <a:solidFill>
                  <a:schemeClr val="tx1"/>
                </a:solidFill>
                <a:latin typeface="Times New Roman" panose="02020603050405020304" pitchFamily="18" charset="0"/>
                <a:cs typeface="Times New Roman" panose="02020603050405020304" pitchFamily="18" charset="0"/>
              </a:rPr>
              <a:t>СПАСИБО ЗА ВНИМАНИЕ!</a:t>
            </a:r>
          </a:p>
        </p:txBody>
      </p:sp>
      <p:pic>
        <p:nvPicPr>
          <p:cNvPr id="6" name="Объект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3528" y="1988840"/>
            <a:ext cx="6696744" cy="4104456"/>
          </a:xfrm>
        </p:spPr>
      </p:pic>
    </p:spTree>
    <p:extLst>
      <p:ext uri="{BB962C8B-B14F-4D97-AF65-F5344CB8AC3E}">
        <p14:creationId xmlns:p14="http://schemas.microsoft.com/office/powerpoint/2010/main" val="3328220792"/>
      </p:ext>
    </p:extLst>
  </p:cSld>
  <p:clrMapOvr>
    <a:masterClrMapping/>
  </p:clrMapOvr>
</p:sld>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4073</TotalTime>
  <Words>1132</Words>
  <Application>Microsoft Office PowerPoint</Application>
  <PresentationFormat>Экран (4:3)</PresentationFormat>
  <Paragraphs>108</Paragraphs>
  <Slides>16</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16</vt:i4>
      </vt:variant>
    </vt:vector>
  </HeadingPairs>
  <TitlesOfParts>
    <vt:vector size="17" baseType="lpstr">
      <vt:lpstr>Грань</vt:lpstr>
      <vt:lpstr> Вовлечение в оборот земель сельскохозяйственного назначения назначения</vt:lpstr>
      <vt:lpstr>Площадь земель по категориям </vt:lpstr>
      <vt:lpstr>      Невостребованные земельные  доли  </vt:lpstr>
      <vt:lpstr>Невостребованные земельные доли  ( ст. 12.1 Закона № 101-ФЗ от 24.07.2002)  </vt:lpstr>
      <vt:lpstr>Презентация PowerPoint</vt:lpstr>
      <vt:lpstr>Земли сельскохозяйственного назначения </vt:lpstr>
      <vt:lpstr>Основания предоставления и перечень документов отражен в Приказе Росреестра от 02.09.2020 N П/0321 "Об утверждении перечня документов, подтверждающих право заявителя на приобретение земельного участка без проведения торгов" (Зарегистрировано в Минюсте России 01.10.2020 N 60174) </vt:lpstr>
      <vt:lpstr>Презентация PowerPoint</vt:lpstr>
      <vt:lpstr>Презентация PowerPoint</vt:lpstr>
      <vt:lpstr>Презентация PowerPoint</vt:lpstr>
      <vt:lpstr>Земли сельскохозяйственного назначения Томского района (муниципальная собственность)</vt:lpstr>
      <vt:lpstr>Презентация PowerPoint</vt:lpstr>
      <vt:lpstr>Презентация PowerPoint</vt:lpstr>
      <vt:lpstr>Субъекты МСП</vt:lpstr>
      <vt:lpstr>Презентация PowerPoint</vt:lpstr>
      <vt:lpstr>СПАСИБО ЗА ВНИМАНИЕ!</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Виктор Буркин</cp:lastModifiedBy>
  <cp:revision>253</cp:revision>
  <cp:lastPrinted>2021-11-19T09:21:31Z</cp:lastPrinted>
  <dcterms:created xsi:type="dcterms:W3CDTF">2015-01-11T20:04:19Z</dcterms:created>
  <dcterms:modified xsi:type="dcterms:W3CDTF">2022-03-24T02:18:17Z</dcterms:modified>
</cp:coreProperties>
</file>