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11"/>
  </p:notesMasterIdLst>
  <p:sldIdLst>
    <p:sldId id="268" r:id="rId3"/>
    <p:sldId id="259" r:id="rId4"/>
    <p:sldId id="265" r:id="rId5"/>
    <p:sldId id="266" r:id="rId6"/>
    <p:sldId id="260" r:id="rId7"/>
    <p:sldId id="262" r:id="rId8"/>
    <p:sldId id="267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01ED"/>
    <a:srgbClr val="35AD21"/>
    <a:srgbClr val="2FA529"/>
    <a:srgbClr val="0058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913D6E-E556-4962-81A2-A55BB81B0170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39E95-2153-4147-9821-93BC0D8C440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7573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843BB-9ACD-4530-88D0-F5362F63B18B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022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C2FBB-2BF8-4653-9FC9-72EDFA9D783B}" type="slidenum">
              <a:rPr lang="ru-RU"/>
              <a:pPr/>
              <a:t>2</a:t>
            </a:fld>
            <a:endParaRPr lang="ru-RU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6400" cy="4114800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C2FBB-2BF8-4653-9FC9-72EDFA9D783B}" type="slidenum">
              <a:rPr lang="ru-RU"/>
              <a:pPr/>
              <a:t>3</a:t>
            </a:fld>
            <a:endParaRPr lang="ru-RU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64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C2FBB-2BF8-4653-9FC9-72EDFA9D783B}" type="slidenum">
              <a:rPr lang="ru-RU"/>
              <a:pPr/>
              <a:t>4</a:t>
            </a:fld>
            <a:endParaRPr lang="ru-RU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64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C2FBB-2BF8-4653-9FC9-72EDFA9D783B}" type="slidenum">
              <a:rPr lang="ru-RU"/>
              <a:pPr/>
              <a:t>5</a:t>
            </a:fld>
            <a:endParaRPr lang="ru-RU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64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C2FBB-2BF8-4653-9FC9-72EDFA9D783B}" type="slidenum">
              <a:rPr lang="ru-RU"/>
              <a:pPr/>
              <a:t>6</a:t>
            </a:fld>
            <a:endParaRPr lang="ru-RU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64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C2FBB-2BF8-4653-9FC9-72EDFA9D783B}" type="slidenum">
              <a:rPr lang="ru-RU"/>
              <a:pPr/>
              <a:t>7</a:t>
            </a:fld>
            <a:endParaRPr lang="ru-RU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64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4C2FBB-2BF8-4653-9FC9-72EDFA9D783B}" type="slidenum">
              <a:rPr lang="ru-RU"/>
              <a:pPr/>
              <a:t>8</a:t>
            </a:fld>
            <a:endParaRPr lang="ru-RU"/>
          </a:p>
        </p:txBody>
      </p:sp>
      <p:sp>
        <p:nvSpPr>
          <p:cNvPr id="1853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6400" cy="411480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7991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61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880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055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2223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3483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24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124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5321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690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65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DBBF718F-A37D-4D33-B113-218D655022F8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4812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7613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1408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2366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2464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2646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55321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65492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7338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52521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0738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1769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1052F9-8D82-40EA-8B05-8A71BBA5608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190B6-7DDB-4DCA-95DE-9A3D1D3F8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765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56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ЧОВ\Desktop\День поля -2019\Заставка на слайди и общая\3х4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1574452"/>
            <a:ext cx="91440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800" b="1" dirty="0">
                <a:solidFill>
                  <a:srgbClr val="663300"/>
                </a:solidFill>
              </a:rPr>
              <a:t>Современное состояние семенного фонда в </a:t>
            </a:r>
            <a:r>
              <a:rPr lang="ru-RU" sz="3800" b="1" dirty="0" err="1">
                <a:solidFill>
                  <a:srgbClr val="663300"/>
                </a:solidFill>
              </a:rPr>
              <a:t>сельхозорганизациях</a:t>
            </a:r>
            <a:r>
              <a:rPr lang="ru-RU" sz="3800" b="1" dirty="0">
                <a:solidFill>
                  <a:srgbClr val="663300"/>
                </a:solidFill>
              </a:rPr>
              <a:t> СФО: обеспечение качественным </a:t>
            </a:r>
            <a:r>
              <a:rPr lang="ru-RU" sz="3800" b="1" dirty="0" smtClean="0">
                <a:solidFill>
                  <a:srgbClr val="663300"/>
                </a:solidFill>
              </a:rPr>
              <a:t>материалом </a:t>
            </a:r>
            <a:r>
              <a:rPr lang="ru-RU" sz="3800" b="1" dirty="0">
                <a:solidFill>
                  <a:srgbClr val="663300"/>
                </a:solidFill>
              </a:rPr>
              <a:t>и зависимость от импортной </a:t>
            </a:r>
            <a:r>
              <a:rPr lang="ru-RU" sz="3800" b="1" dirty="0" smtClean="0">
                <a:solidFill>
                  <a:srgbClr val="663300"/>
                </a:solidFill>
              </a:rPr>
              <a:t>селекции</a:t>
            </a:r>
          </a:p>
          <a:p>
            <a:pPr algn="ctr"/>
            <a:endParaRPr lang="ru-RU" sz="3800" b="1" dirty="0" smtClean="0">
              <a:solidFill>
                <a:srgbClr val="663300"/>
              </a:solidFill>
            </a:endParaRPr>
          </a:p>
          <a:p>
            <a:r>
              <a:rPr lang="ru-RU" sz="2800" b="1" dirty="0" err="1">
                <a:solidFill>
                  <a:prstClr val="black"/>
                </a:solidFill>
              </a:rPr>
              <a:t>Каличкин</a:t>
            </a:r>
            <a:r>
              <a:rPr lang="ru-RU" sz="2800" b="1" dirty="0">
                <a:solidFill>
                  <a:prstClr val="black"/>
                </a:solidFill>
              </a:rPr>
              <a:t> Владимир </a:t>
            </a:r>
            <a:r>
              <a:rPr lang="ru-RU" sz="2800" b="1" dirty="0" err="1" smtClean="0">
                <a:solidFill>
                  <a:prstClr val="black"/>
                </a:solidFill>
              </a:rPr>
              <a:t>Климентьевич</a:t>
            </a:r>
            <a:r>
              <a:rPr lang="ru-RU" sz="2800" b="1" dirty="0" smtClean="0">
                <a:solidFill>
                  <a:prstClr val="black"/>
                </a:solidFill>
              </a:rPr>
              <a:t>,</a:t>
            </a:r>
          </a:p>
          <a:p>
            <a:r>
              <a:rPr lang="ru-RU" sz="2800" i="1" dirty="0" err="1" smtClean="0">
                <a:solidFill>
                  <a:prstClr val="black"/>
                </a:solidFill>
              </a:rPr>
              <a:t>Врио</a:t>
            </a:r>
            <a:r>
              <a:rPr lang="ru-RU" sz="2800" i="1" dirty="0" smtClean="0">
                <a:solidFill>
                  <a:prstClr val="black"/>
                </a:solidFill>
              </a:rPr>
              <a:t> </a:t>
            </a:r>
            <a:r>
              <a:rPr lang="ru-RU" sz="2800" i="1" dirty="0">
                <a:solidFill>
                  <a:prstClr val="black"/>
                </a:solidFill>
              </a:rPr>
              <a:t>директора Сибирского Федерального Научного Центра </a:t>
            </a:r>
            <a:r>
              <a:rPr lang="ru-RU" sz="2800" i="1" dirty="0" err="1">
                <a:solidFill>
                  <a:prstClr val="black"/>
                </a:solidFill>
              </a:rPr>
              <a:t>Агробиотехнологий</a:t>
            </a:r>
            <a:r>
              <a:rPr lang="ru-RU" sz="2800" i="1" dirty="0">
                <a:solidFill>
                  <a:prstClr val="black"/>
                </a:solidFill>
              </a:rPr>
              <a:t> РАН, доктор сельскохозяйственных </a:t>
            </a:r>
            <a:r>
              <a:rPr lang="ru-RU" sz="2800" i="1" dirty="0" smtClean="0">
                <a:solidFill>
                  <a:prstClr val="black"/>
                </a:solidFill>
              </a:rPr>
              <a:t>наук</a:t>
            </a:r>
          </a:p>
          <a:p>
            <a:r>
              <a:rPr lang="ru-RU" sz="2800" i="1" dirty="0" smtClean="0">
                <a:solidFill>
                  <a:prstClr val="black"/>
                </a:solidFill>
              </a:rPr>
              <a:t>(</a:t>
            </a:r>
            <a:r>
              <a:rPr lang="ru-RU" sz="2800" i="1" dirty="0">
                <a:solidFill>
                  <a:prstClr val="black"/>
                </a:solidFill>
              </a:rPr>
              <a:t>г. Новосибирск)</a:t>
            </a:r>
          </a:p>
        </p:txBody>
      </p:sp>
    </p:spTree>
    <p:extLst>
      <p:ext uri="{BB962C8B-B14F-4D97-AF65-F5344CB8AC3E}">
        <p14:creationId xmlns:p14="http://schemas.microsoft.com/office/powerpoint/2010/main" val="3124320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2085975" y="1490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84323" name="Picture 3" descr="lin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681037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29" name="Rectangle 9"/>
          <p:cNvSpPr>
            <a:spLocks noChangeArrowheads="1"/>
          </p:cNvSpPr>
          <p:nvPr/>
        </p:nvSpPr>
        <p:spPr bwMode="auto">
          <a:xfrm>
            <a:off x="1331913" y="115888"/>
            <a:ext cx="662463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Сибирский федеральный научный центр агробиотехнологий РАН (СФНЦА РАН)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ru-RU" b="1" dirty="0">
                <a:latin typeface="Courier New" pitchFamily="49" charset="0"/>
                <a:cs typeface="Courier New" pitchFamily="49" charset="0"/>
              </a:rPr>
              <a:t> </a:t>
            </a:r>
            <a:endParaRPr lang="ru-RU" sz="2000" b="1" dirty="0">
              <a:solidFill>
                <a:srgbClr val="000066"/>
              </a:solidFill>
              <a:latin typeface="Courier New" pitchFamily="49" charset="0"/>
            </a:endParaRPr>
          </a:p>
        </p:txBody>
      </p:sp>
      <p:pic>
        <p:nvPicPr>
          <p:cNvPr id="184334" name="Picture 14" descr="зн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68362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7" y="1340768"/>
            <a:ext cx="813690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Структура семенного фонда в СФО и доля культур в общей площади посевов </a:t>
            </a:r>
            <a:endParaRPr lang="ru-RU" sz="2800" b="1" dirty="0">
              <a:solidFill>
                <a:srgbClr val="2301ED"/>
              </a:solidFill>
              <a:latin typeface="Courier New" pitchFamily="49" charset="0"/>
              <a:cs typeface="Courier New" pitchFamily="49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1909382"/>
              </p:ext>
            </p:extLst>
          </p:nvPr>
        </p:nvGraphicFramePr>
        <p:xfrm>
          <a:off x="164985" y="2636912"/>
          <a:ext cx="8871513" cy="29284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6655"/>
                <a:gridCol w="1872208"/>
                <a:gridCol w="1800200"/>
                <a:gridCol w="1512168"/>
                <a:gridCol w="1440160"/>
                <a:gridCol w="1080122"/>
              </a:tblGrid>
              <a:tr h="4320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 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onstantia" pitchFamily="18" charset="0"/>
                        </a:rPr>
                        <a:t>Зерновые и зернобобовые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Технические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Кормовые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Картофель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Овощи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784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тыс. т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1642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48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30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98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0,32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784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%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90,3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2,6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1,6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5,3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>
                          <a:effectLst/>
                          <a:latin typeface="Constantia" pitchFamily="18" charset="0"/>
                        </a:rPr>
                        <a:t>0,2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784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onstantia" pitchFamily="18" charset="0"/>
                          <a:ea typeface="Calibri"/>
                          <a:cs typeface="Times New Roman"/>
                        </a:rPr>
                        <a:t>доля в посевах, %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effectLst/>
                          <a:latin typeface="Constantia" pitchFamily="18" charset="0"/>
                          <a:ea typeface="Calibri"/>
                          <a:cs typeface="Times New Roman"/>
                        </a:rPr>
                        <a:t>62,4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effectLst/>
                          <a:latin typeface="Constantia" pitchFamily="18" charset="0"/>
                          <a:ea typeface="Calibri"/>
                          <a:cs typeface="Times New Roman"/>
                        </a:rPr>
                        <a:t>14,2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effectLst/>
                          <a:latin typeface="Constantia" pitchFamily="18" charset="0"/>
                          <a:ea typeface="Calibri"/>
                          <a:cs typeface="Times New Roman"/>
                        </a:rPr>
                        <a:t>22,3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effectLst/>
                          <a:latin typeface="Constantia" pitchFamily="18" charset="0"/>
                          <a:ea typeface="Calibri"/>
                          <a:cs typeface="Times New Roman"/>
                        </a:rPr>
                        <a:t>0,9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3200" dirty="0" smtClean="0">
                          <a:effectLst/>
                          <a:latin typeface="Constantia" pitchFamily="18" charset="0"/>
                          <a:ea typeface="Calibri"/>
                          <a:cs typeface="Times New Roman"/>
                        </a:rPr>
                        <a:t>0,2</a:t>
                      </a:r>
                      <a:endParaRPr lang="ru-RU" sz="32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89202" y="5924355"/>
            <a:ext cx="81323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Общее количество семян – 1 </a:t>
            </a:r>
            <a:r>
              <a:rPr lang="ru-RU" sz="2800" b="1" dirty="0" smtClean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870 </a:t>
            </a:r>
            <a:r>
              <a:rPr lang="ru-RU" sz="2800" b="1" dirty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тыс. т</a:t>
            </a:r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8487509" y="6237312"/>
            <a:ext cx="500062" cy="500062"/>
          </a:xfrm>
          <a:prstGeom prst="ellipse">
            <a:avLst/>
          </a:prstGeom>
          <a:solidFill>
            <a:schemeClr val="accent1">
              <a:alpha val="50195"/>
            </a:schemeClr>
          </a:solidFill>
          <a:ln w="12700" cap="sq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smtClean="0">
                <a:solidFill>
                  <a:srgbClr val="011471"/>
                </a:solidFill>
                <a:latin typeface="Calibri" pitchFamily="34" charset="0"/>
              </a:rPr>
              <a:t>2</a:t>
            </a:r>
            <a:endParaRPr lang="ru-RU" b="1" dirty="0">
              <a:solidFill>
                <a:srgbClr val="01147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35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2085975" y="1490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84323" name="Picture 3" descr="lin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681037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4324" name="Group 4"/>
          <p:cNvGrpSpPr>
            <a:grpSpLocks/>
          </p:cNvGrpSpPr>
          <p:nvPr/>
        </p:nvGrpSpPr>
        <p:grpSpPr bwMode="auto">
          <a:xfrm>
            <a:off x="1619250" y="0"/>
            <a:ext cx="7194550" cy="3657600"/>
            <a:chOff x="43" y="0"/>
            <a:chExt cx="4244" cy="1919"/>
          </a:xfrm>
        </p:grpSpPr>
        <p:sp>
          <p:nvSpPr>
            <p:cNvPr id="184325" name="Rectangle 5"/>
            <p:cNvSpPr>
              <a:spLocks noChangeArrowheads="1"/>
            </p:cNvSpPr>
            <p:nvPr/>
          </p:nvSpPr>
          <p:spPr bwMode="auto">
            <a:xfrm>
              <a:off x="43" y="0"/>
              <a:ext cx="3288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2200" b="1" i="1">
                <a:latin typeface="Bookman Old Style" pitchFamily="18" charset="0"/>
                <a:cs typeface="Times New Roman" pitchFamily="18" charset="0"/>
              </a:endParaRPr>
            </a:p>
          </p:txBody>
        </p:sp>
        <p:sp>
          <p:nvSpPr>
            <p:cNvPr id="184326" name="Rectangle 6"/>
            <p:cNvSpPr>
              <a:spLocks noChangeArrowheads="1"/>
            </p:cNvSpPr>
            <p:nvPr/>
          </p:nvSpPr>
          <p:spPr bwMode="auto">
            <a:xfrm>
              <a:off x="3288" y="0"/>
              <a:ext cx="956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lang="ru-RU" sz="1400">
                  <a:latin typeface="Times New Roman" pitchFamily="18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84327" name="Rectangle 7"/>
            <p:cNvSpPr>
              <a:spLocks noChangeArrowheads="1"/>
            </p:cNvSpPr>
            <p:nvPr/>
          </p:nvSpPr>
          <p:spPr bwMode="auto">
            <a:xfrm>
              <a:off x="43" y="1458"/>
              <a:ext cx="4244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4328" name="Rectangle 8"/>
            <p:cNvSpPr>
              <a:spLocks noChangeArrowheads="1"/>
            </p:cNvSpPr>
            <p:nvPr/>
          </p:nvSpPr>
          <p:spPr bwMode="auto">
            <a:xfrm>
              <a:off x="43" y="1458"/>
              <a:ext cx="4244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0" hangingPunct="0"/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84329" name="Rectangle 9"/>
          <p:cNvSpPr>
            <a:spLocks noChangeArrowheads="1"/>
          </p:cNvSpPr>
          <p:nvPr/>
        </p:nvSpPr>
        <p:spPr bwMode="auto">
          <a:xfrm>
            <a:off x="1331913" y="115888"/>
            <a:ext cx="662463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Сибирский федеральный научный центр агробиотехнологий РАН (СФНЦА РАН)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ru-RU" b="1" dirty="0">
                <a:latin typeface="Courier New" pitchFamily="49" charset="0"/>
                <a:cs typeface="Courier New" pitchFamily="49" charset="0"/>
              </a:rPr>
              <a:t> </a:t>
            </a:r>
            <a:endParaRPr lang="ru-RU" sz="2000" b="1" dirty="0">
              <a:solidFill>
                <a:srgbClr val="000066"/>
              </a:solidFill>
              <a:latin typeface="Courier New" pitchFamily="49" charset="0"/>
            </a:endParaRPr>
          </a:p>
        </p:txBody>
      </p:sp>
      <p:pic>
        <p:nvPicPr>
          <p:cNvPr id="184334" name="Picture 14" descr="зн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68362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8313" y="1583214"/>
            <a:ext cx="813613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Качество высеваемых </a:t>
            </a:r>
            <a:r>
              <a:rPr lang="ru-RU" sz="3600" b="1" dirty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семян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874605"/>
              </p:ext>
            </p:extLst>
          </p:nvPr>
        </p:nvGraphicFramePr>
        <p:xfrm>
          <a:off x="323526" y="2420888"/>
          <a:ext cx="8417380" cy="35052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39383"/>
                <a:gridCol w="2867063"/>
                <a:gridCol w="3210934"/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Культуры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Доля площади, засеваемая элитными семенами, % 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Доля площади, засеваемая не кондиционными семенами, %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nstantia" pitchFamily="18" charset="0"/>
                        </a:rPr>
                        <a:t>Зерновые и зернобобовые</a:t>
                      </a:r>
                      <a:endParaRPr lang="ru-RU" sz="24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Constantia" pitchFamily="18" charset="0"/>
                        </a:rPr>
                        <a:t>10,7</a:t>
                      </a:r>
                      <a:endParaRPr lang="ru-RU" sz="36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>
                          <a:effectLst/>
                          <a:latin typeface="Constantia" pitchFamily="18" charset="0"/>
                        </a:rPr>
                        <a:t>6,6</a:t>
                      </a:r>
                      <a:endParaRPr lang="ru-RU" sz="36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nstantia" pitchFamily="18" charset="0"/>
                        </a:rPr>
                        <a:t>Технические</a:t>
                      </a:r>
                      <a:endParaRPr lang="ru-RU" sz="24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Constantia" pitchFamily="18" charset="0"/>
                        </a:rPr>
                        <a:t>21,8</a:t>
                      </a:r>
                      <a:endParaRPr lang="ru-RU" sz="36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>
                          <a:effectLst/>
                          <a:latin typeface="Constantia" pitchFamily="18" charset="0"/>
                        </a:rPr>
                        <a:t>11,0</a:t>
                      </a:r>
                      <a:endParaRPr lang="ru-RU" sz="36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Constantia" pitchFamily="18" charset="0"/>
                        </a:rPr>
                        <a:t>Кормовые</a:t>
                      </a:r>
                      <a:endParaRPr lang="ru-RU" sz="24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Constantia" pitchFamily="18" charset="0"/>
                        </a:rPr>
                        <a:t>2,7</a:t>
                      </a:r>
                      <a:endParaRPr lang="ru-RU" sz="36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600" dirty="0">
                          <a:effectLst/>
                          <a:latin typeface="Constantia" pitchFamily="18" charset="0"/>
                        </a:rPr>
                        <a:t>20,6</a:t>
                      </a:r>
                      <a:endParaRPr lang="ru-RU" sz="36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3" name="Oval 7"/>
          <p:cNvSpPr>
            <a:spLocks noChangeArrowheads="1"/>
          </p:cNvSpPr>
          <p:nvPr/>
        </p:nvSpPr>
        <p:spPr bwMode="auto">
          <a:xfrm>
            <a:off x="8487509" y="6237312"/>
            <a:ext cx="500062" cy="500062"/>
          </a:xfrm>
          <a:prstGeom prst="ellipse">
            <a:avLst/>
          </a:prstGeom>
          <a:solidFill>
            <a:schemeClr val="accent1">
              <a:alpha val="50195"/>
            </a:schemeClr>
          </a:solidFill>
          <a:ln w="12700" cap="sq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011471"/>
                </a:solidFill>
                <a:latin typeface="Calibri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10796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2085975" y="1490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84323" name="Picture 3" descr="lin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681037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4324" name="Group 4"/>
          <p:cNvGrpSpPr>
            <a:grpSpLocks/>
          </p:cNvGrpSpPr>
          <p:nvPr/>
        </p:nvGrpSpPr>
        <p:grpSpPr bwMode="auto">
          <a:xfrm>
            <a:off x="1619250" y="0"/>
            <a:ext cx="7194550" cy="3657600"/>
            <a:chOff x="43" y="0"/>
            <a:chExt cx="4244" cy="1919"/>
          </a:xfrm>
        </p:grpSpPr>
        <p:sp>
          <p:nvSpPr>
            <p:cNvPr id="184325" name="Rectangle 5"/>
            <p:cNvSpPr>
              <a:spLocks noChangeArrowheads="1"/>
            </p:cNvSpPr>
            <p:nvPr/>
          </p:nvSpPr>
          <p:spPr bwMode="auto">
            <a:xfrm>
              <a:off x="43" y="0"/>
              <a:ext cx="3288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2200" b="1" i="1">
                <a:latin typeface="Bookman Old Style" pitchFamily="18" charset="0"/>
                <a:cs typeface="Times New Roman" pitchFamily="18" charset="0"/>
              </a:endParaRPr>
            </a:p>
          </p:txBody>
        </p:sp>
        <p:sp>
          <p:nvSpPr>
            <p:cNvPr id="184326" name="Rectangle 6"/>
            <p:cNvSpPr>
              <a:spLocks noChangeArrowheads="1"/>
            </p:cNvSpPr>
            <p:nvPr/>
          </p:nvSpPr>
          <p:spPr bwMode="auto">
            <a:xfrm>
              <a:off x="3288" y="0"/>
              <a:ext cx="956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lang="ru-RU" sz="1400">
                  <a:latin typeface="Times New Roman" pitchFamily="18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84327" name="Rectangle 7"/>
            <p:cNvSpPr>
              <a:spLocks noChangeArrowheads="1"/>
            </p:cNvSpPr>
            <p:nvPr/>
          </p:nvSpPr>
          <p:spPr bwMode="auto">
            <a:xfrm>
              <a:off x="43" y="1458"/>
              <a:ext cx="4244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4328" name="Rectangle 8"/>
            <p:cNvSpPr>
              <a:spLocks noChangeArrowheads="1"/>
            </p:cNvSpPr>
            <p:nvPr/>
          </p:nvSpPr>
          <p:spPr bwMode="auto">
            <a:xfrm>
              <a:off x="43" y="1458"/>
              <a:ext cx="4244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0" hangingPunct="0"/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84329" name="Rectangle 9"/>
          <p:cNvSpPr>
            <a:spLocks noChangeArrowheads="1"/>
          </p:cNvSpPr>
          <p:nvPr/>
        </p:nvSpPr>
        <p:spPr bwMode="auto">
          <a:xfrm>
            <a:off x="1331913" y="115888"/>
            <a:ext cx="662463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Сибирский федеральный научный центр агробиотехнологий РАН (СФНЦА РАН)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ru-RU" b="1" dirty="0">
                <a:latin typeface="Courier New" pitchFamily="49" charset="0"/>
                <a:cs typeface="Courier New" pitchFamily="49" charset="0"/>
              </a:rPr>
              <a:t> </a:t>
            </a:r>
            <a:endParaRPr lang="ru-RU" sz="2000" b="1" dirty="0">
              <a:solidFill>
                <a:srgbClr val="000066"/>
              </a:solidFill>
              <a:latin typeface="Courier New" pitchFamily="49" charset="0"/>
            </a:endParaRPr>
          </a:p>
        </p:txBody>
      </p:sp>
      <p:pic>
        <p:nvPicPr>
          <p:cNvPr id="184334" name="Picture 14" descr="зн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68362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5811" y="1355480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Репродукции </a:t>
            </a:r>
            <a:r>
              <a:rPr lang="ru-RU" sz="2800" b="1" dirty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семян яровых зерновых культур, высеянных в 2019 г.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371364"/>
              </p:ext>
            </p:extLst>
          </p:nvPr>
        </p:nvGraphicFramePr>
        <p:xfrm>
          <a:off x="382609" y="2636912"/>
          <a:ext cx="8523244" cy="3352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20244"/>
                <a:gridCol w="1420244"/>
                <a:gridCol w="1420244"/>
                <a:gridCol w="1420244"/>
                <a:gridCol w="1421134"/>
                <a:gridCol w="1421134"/>
              </a:tblGrid>
              <a:tr h="0"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Культура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Всего, тыс. т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В том числе по репродукциям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ОС+ЭС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РС 1-4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иные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тыс. т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%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Красноярский край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Пшеница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135,4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24,2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101,2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10,0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effectLst/>
                          <a:latin typeface="Constantia" pitchFamily="18" charset="0"/>
                        </a:rPr>
                        <a:t>7,3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Ячмень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37,4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6,2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27,4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3,8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effectLst/>
                          <a:latin typeface="Constantia" pitchFamily="18" charset="0"/>
                        </a:rPr>
                        <a:t>10,2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Овес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51,9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3,5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36,5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11,9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effectLst/>
                          <a:latin typeface="Constantia" pitchFamily="18" charset="0"/>
                        </a:rPr>
                        <a:t>22,9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 gridSpan="6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Новосибирская область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Пшеница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190,4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22,6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94,2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94,9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effectLst/>
                          <a:latin typeface="Constantia" pitchFamily="18" charset="0"/>
                        </a:rPr>
                        <a:t>38,3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Ячмень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38,8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2,6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18,6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18,6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effectLst/>
                          <a:latin typeface="Constantia" pitchFamily="18" charset="0"/>
                        </a:rPr>
                        <a:t>45,4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Овес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32,9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2,6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9,8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>
                          <a:effectLst/>
                          <a:latin typeface="Constantia" pitchFamily="18" charset="0"/>
                        </a:rPr>
                        <a:t>9,8</a:t>
                      </a:r>
                      <a:endParaRPr lang="ru-RU" sz="200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0000"/>
                          </a:solidFill>
                          <a:effectLst/>
                          <a:latin typeface="Constantia" pitchFamily="18" charset="0"/>
                        </a:rPr>
                        <a:t>62,3</a:t>
                      </a:r>
                      <a:endParaRPr lang="ru-RU" sz="2000" dirty="0">
                        <a:solidFill>
                          <a:srgbClr val="FF0000"/>
                        </a:solidFill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3" name="Oval 7"/>
          <p:cNvSpPr>
            <a:spLocks noChangeArrowheads="1"/>
          </p:cNvSpPr>
          <p:nvPr/>
        </p:nvSpPr>
        <p:spPr bwMode="auto">
          <a:xfrm>
            <a:off x="8487509" y="6237312"/>
            <a:ext cx="500062" cy="500062"/>
          </a:xfrm>
          <a:prstGeom prst="ellipse">
            <a:avLst/>
          </a:prstGeom>
          <a:solidFill>
            <a:schemeClr val="accent1">
              <a:alpha val="50195"/>
            </a:schemeClr>
          </a:solidFill>
          <a:ln w="12700" cap="sq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011471"/>
                </a:solidFill>
                <a:latin typeface="Calibri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68204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2085975" y="1490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84323" name="Picture 3" descr="lin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681037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4324" name="Group 4"/>
          <p:cNvGrpSpPr>
            <a:grpSpLocks/>
          </p:cNvGrpSpPr>
          <p:nvPr/>
        </p:nvGrpSpPr>
        <p:grpSpPr bwMode="auto">
          <a:xfrm>
            <a:off x="1619250" y="0"/>
            <a:ext cx="7194550" cy="3657600"/>
            <a:chOff x="43" y="0"/>
            <a:chExt cx="4244" cy="1919"/>
          </a:xfrm>
        </p:grpSpPr>
        <p:sp>
          <p:nvSpPr>
            <p:cNvPr id="184325" name="Rectangle 5"/>
            <p:cNvSpPr>
              <a:spLocks noChangeArrowheads="1"/>
            </p:cNvSpPr>
            <p:nvPr/>
          </p:nvSpPr>
          <p:spPr bwMode="auto">
            <a:xfrm>
              <a:off x="43" y="0"/>
              <a:ext cx="3288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2200" b="1" i="1">
                <a:latin typeface="Bookman Old Style" pitchFamily="18" charset="0"/>
                <a:cs typeface="Times New Roman" pitchFamily="18" charset="0"/>
              </a:endParaRPr>
            </a:p>
          </p:txBody>
        </p:sp>
        <p:sp>
          <p:nvSpPr>
            <p:cNvPr id="184326" name="Rectangle 6"/>
            <p:cNvSpPr>
              <a:spLocks noChangeArrowheads="1"/>
            </p:cNvSpPr>
            <p:nvPr/>
          </p:nvSpPr>
          <p:spPr bwMode="auto">
            <a:xfrm>
              <a:off x="3288" y="0"/>
              <a:ext cx="956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lang="ru-RU" sz="1400">
                  <a:latin typeface="Times New Roman" pitchFamily="18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84327" name="Rectangle 7"/>
            <p:cNvSpPr>
              <a:spLocks noChangeArrowheads="1"/>
            </p:cNvSpPr>
            <p:nvPr/>
          </p:nvSpPr>
          <p:spPr bwMode="auto">
            <a:xfrm>
              <a:off x="43" y="1458"/>
              <a:ext cx="4244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4328" name="Rectangle 8"/>
            <p:cNvSpPr>
              <a:spLocks noChangeArrowheads="1"/>
            </p:cNvSpPr>
            <p:nvPr/>
          </p:nvSpPr>
          <p:spPr bwMode="auto">
            <a:xfrm>
              <a:off x="43" y="1458"/>
              <a:ext cx="4244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0" hangingPunct="0"/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84329" name="Rectangle 9"/>
          <p:cNvSpPr>
            <a:spLocks noChangeArrowheads="1"/>
          </p:cNvSpPr>
          <p:nvPr/>
        </p:nvSpPr>
        <p:spPr bwMode="auto">
          <a:xfrm>
            <a:off x="1331913" y="115888"/>
            <a:ext cx="662463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Сибирский федеральный научный центр агробиотехнологий РАН (СФНЦА РАН)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ru-RU" b="1" dirty="0">
                <a:latin typeface="Courier New" pitchFamily="49" charset="0"/>
                <a:cs typeface="Courier New" pitchFamily="49" charset="0"/>
              </a:rPr>
              <a:t> </a:t>
            </a:r>
            <a:endParaRPr lang="ru-RU" sz="2000" b="1" dirty="0">
              <a:solidFill>
                <a:srgbClr val="000066"/>
              </a:solidFill>
              <a:latin typeface="Courier New" pitchFamily="49" charset="0"/>
            </a:endParaRPr>
          </a:p>
        </p:txBody>
      </p:sp>
      <p:pic>
        <p:nvPicPr>
          <p:cNvPr id="184334" name="Picture 14" descr="зн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68362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490663"/>
            <a:ext cx="79208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Семена нерайонированных </a:t>
            </a:r>
            <a:r>
              <a:rPr lang="ru-RU" sz="3200" b="1" dirty="0" smtClean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сортов, среднее по СФО</a:t>
            </a:r>
            <a:endParaRPr lang="ru-RU" sz="3200" b="1" dirty="0">
              <a:solidFill>
                <a:srgbClr val="2301ED"/>
              </a:solidFill>
              <a:latin typeface="Courier New" pitchFamily="49" charset="0"/>
              <a:cs typeface="Courier New" pitchFamily="49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0414303"/>
              </p:ext>
            </p:extLst>
          </p:nvPr>
        </p:nvGraphicFramePr>
        <p:xfrm>
          <a:off x="223214" y="2778937"/>
          <a:ext cx="8562280" cy="33768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79653"/>
                <a:gridCol w="2660907"/>
                <a:gridCol w="3521720"/>
              </a:tblGrid>
              <a:tr h="10544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Культуры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Количество нерайонированных сортов, шт.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Доля площади, засеваемая </a:t>
                      </a:r>
                      <a:r>
                        <a:rPr lang="ru-RU" sz="1800" dirty="0" smtClean="0">
                          <a:effectLst/>
                          <a:latin typeface="Constantia" pitchFamily="18" charset="0"/>
                        </a:rPr>
                        <a:t>семенами </a:t>
                      </a:r>
                      <a:r>
                        <a:rPr lang="ru-RU" sz="1800" dirty="0" err="1" smtClean="0">
                          <a:effectLst/>
                          <a:latin typeface="Constantia" pitchFamily="18" charset="0"/>
                        </a:rPr>
                        <a:t>нерайонирован-ных</a:t>
                      </a:r>
                      <a:r>
                        <a:rPr lang="ru-RU" sz="1800" dirty="0" smtClean="0">
                          <a:effectLst/>
                          <a:latin typeface="Constantia" pitchFamily="18" charset="0"/>
                        </a:rPr>
                        <a:t> сортов, </a:t>
                      </a: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%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8228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Зерновые и </a:t>
                      </a:r>
                      <a:r>
                        <a:rPr lang="ru-RU" sz="1800" dirty="0" smtClean="0">
                          <a:effectLst/>
                          <a:latin typeface="Constantia" pitchFamily="18" charset="0"/>
                        </a:rPr>
                        <a:t>зернобобовые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31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6,8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6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Технические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38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22,2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6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Кормовые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9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10,6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6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  <a:latin typeface="Constantia" pitchFamily="18" charset="0"/>
                        </a:rPr>
                        <a:t>Всего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78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 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3" name="Oval 7"/>
          <p:cNvSpPr>
            <a:spLocks noChangeArrowheads="1"/>
          </p:cNvSpPr>
          <p:nvPr/>
        </p:nvSpPr>
        <p:spPr bwMode="auto">
          <a:xfrm>
            <a:off x="8487509" y="6237312"/>
            <a:ext cx="500062" cy="500062"/>
          </a:xfrm>
          <a:prstGeom prst="ellipse">
            <a:avLst/>
          </a:prstGeom>
          <a:solidFill>
            <a:schemeClr val="accent1">
              <a:alpha val="50195"/>
            </a:schemeClr>
          </a:solidFill>
          <a:ln w="12700" cap="sq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011471"/>
                </a:solidFill>
                <a:latin typeface="Calibri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904353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2085975" y="1490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84323" name="Picture 3" descr="lin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681037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4324" name="Group 4"/>
          <p:cNvGrpSpPr>
            <a:grpSpLocks/>
          </p:cNvGrpSpPr>
          <p:nvPr/>
        </p:nvGrpSpPr>
        <p:grpSpPr bwMode="auto">
          <a:xfrm>
            <a:off x="1619250" y="0"/>
            <a:ext cx="7194550" cy="3657600"/>
            <a:chOff x="43" y="0"/>
            <a:chExt cx="4244" cy="1919"/>
          </a:xfrm>
        </p:grpSpPr>
        <p:sp>
          <p:nvSpPr>
            <p:cNvPr id="184325" name="Rectangle 5"/>
            <p:cNvSpPr>
              <a:spLocks noChangeArrowheads="1"/>
            </p:cNvSpPr>
            <p:nvPr/>
          </p:nvSpPr>
          <p:spPr bwMode="auto">
            <a:xfrm>
              <a:off x="43" y="0"/>
              <a:ext cx="3288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2200" b="1" i="1">
                <a:latin typeface="Bookman Old Style" pitchFamily="18" charset="0"/>
                <a:cs typeface="Times New Roman" pitchFamily="18" charset="0"/>
              </a:endParaRPr>
            </a:p>
          </p:txBody>
        </p:sp>
        <p:sp>
          <p:nvSpPr>
            <p:cNvPr id="184326" name="Rectangle 6"/>
            <p:cNvSpPr>
              <a:spLocks noChangeArrowheads="1"/>
            </p:cNvSpPr>
            <p:nvPr/>
          </p:nvSpPr>
          <p:spPr bwMode="auto">
            <a:xfrm>
              <a:off x="3288" y="0"/>
              <a:ext cx="956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lang="ru-RU" sz="1400">
                  <a:latin typeface="Times New Roman" pitchFamily="18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84327" name="Rectangle 7"/>
            <p:cNvSpPr>
              <a:spLocks noChangeArrowheads="1"/>
            </p:cNvSpPr>
            <p:nvPr/>
          </p:nvSpPr>
          <p:spPr bwMode="auto">
            <a:xfrm>
              <a:off x="43" y="1458"/>
              <a:ext cx="4244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4328" name="Rectangle 8"/>
            <p:cNvSpPr>
              <a:spLocks noChangeArrowheads="1"/>
            </p:cNvSpPr>
            <p:nvPr/>
          </p:nvSpPr>
          <p:spPr bwMode="auto">
            <a:xfrm>
              <a:off x="43" y="1458"/>
              <a:ext cx="4244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0" hangingPunct="0"/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84329" name="Rectangle 9"/>
          <p:cNvSpPr>
            <a:spLocks noChangeArrowheads="1"/>
          </p:cNvSpPr>
          <p:nvPr/>
        </p:nvSpPr>
        <p:spPr bwMode="auto">
          <a:xfrm>
            <a:off x="1331913" y="115888"/>
            <a:ext cx="662463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Сибирский федеральный научный центр агробиотехнологий РАН (СФНЦА РАН)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ru-RU" b="1" dirty="0">
                <a:latin typeface="Courier New" pitchFamily="49" charset="0"/>
                <a:cs typeface="Courier New" pitchFamily="49" charset="0"/>
              </a:rPr>
              <a:t> </a:t>
            </a:r>
            <a:endParaRPr lang="ru-RU" sz="2000" b="1" dirty="0">
              <a:solidFill>
                <a:srgbClr val="000066"/>
              </a:solidFill>
              <a:latin typeface="Courier New" pitchFamily="49" charset="0"/>
            </a:endParaRPr>
          </a:p>
        </p:txBody>
      </p:sp>
      <p:pic>
        <p:nvPicPr>
          <p:cNvPr id="184334" name="Picture 14" descr="зн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68362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317711"/>
              </p:ext>
            </p:extLst>
          </p:nvPr>
        </p:nvGraphicFramePr>
        <p:xfrm>
          <a:off x="611560" y="2500884"/>
          <a:ext cx="7920879" cy="36682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59092"/>
                <a:gridCol w="4661787"/>
              </a:tblGrid>
              <a:tr h="983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Культуры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Доля </a:t>
                      </a:r>
                      <a:r>
                        <a:rPr lang="ru-RU" sz="1800" dirty="0" smtClean="0">
                          <a:effectLst/>
                          <a:latin typeface="Constantia" pitchFamily="18" charset="0"/>
                        </a:rPr>
                        <a:t>семян сортов </a:t>
                      </a: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иностранной селекции в структуре </a:t>
                      </a:r>
                      <a:r>
                        <a:rPr lang="ru-RU" sz="1800" dirty="0" smtClean="0">
                          <a:effectLst/>
                          <a:latin typeface="Constantia" pitchFamily="18" charset="0"/>
                        </a:rPr>
                        <a:t> их производства, </a:t>
                      </a:r>
                      <a:r>
                        <a:rPr lang="ru-RU" sz="1800" dirty="0">
                          <a:effectLst/>
                          <a:latin typeface="Constantia" pitchFamily="18" charset="0"/>
                        </a:rPr>
                        <a:t>% </a:t>
                      </a:r>
                      <a:endParaRPr lang="ru-RU" sz="1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7215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Зерновые и зернобобовые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9,2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97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Технические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16,7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97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Кормовые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33,1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97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Картофель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57,1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8976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effectLst/>
                          <a:latin typeface="Constantia" pitchFamily="18" charset="0"/>
                        </a:rPr>
                        <a:t>Овощи</a:t>
                      </a:r>
                      <a:endParaRPr lang="ru-RU" sz="20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Constantia" pitchFamily="18" charset="0"/>
                        </a:rPr>
                        <a:t>58,9</a:t>
                      </a:r>
                      <a:endParaRPr lang="ru-RU" sz="2800" dirty="0">
                        <a:effectLst/>
                        <a:latin typeface="Constantia" pitchFamily="18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468314" y="1700808"/>
            <a:ext cx="83454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Доля семян сортов иностранной селекции </a:t>
            </a:r>
          </a:p>
        </p:txBody>
      </p:sp>
      <p:sp>
        <p:nvSpPr>
          <p:cNvPr id="13" name="Oval 7"/>
          <p:cNvSpPr>
            <a:spLocks noChangeArrowheads="1"/>
          </p:cNvSpPr>
          <p:nvPr/>
        </p:nvSpPr>
        <p:spPr bwMode="auto">
          <a:xfrm>
            <a:off x="8487509" y="6237312"/>
            <a:ext cx="500062" cy="500062"/>
          </a:xfrm>
          <a:prstGeom prst="ellipse">
            <a:avLst/>
          </a:prstGeom>
          <a:solidFill>
            <a:schemeClr val="accent1">
              <a:alpha val="50195"/>
            </a:schemeClr>
          </a:solidFill>
          <a:ln w="12700" cap="sq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011471"/>
                </a:solidFill>
                <a:latin typeface="Calibri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89116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2085975" y="1490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84323" name="Picture 3" descr="line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681037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4324" name="Group 4"/>
          <p:cNvGrpSpPr>
            <a:grpSpLocks/>
          </p:cNvGrpSpPr>
          <p:nvPr/>
        </p:nvGrpSpPr>
        <p:grpSpPr bwMode="auto">
          <a:xfrm>
            <a:off x="1619250" y="0"/>
            <a:ext cx="7194550" cy="3657600"/>
            <a:chOff x="43" y="0"/>
            <a:chExt cx="4244" cy="1919"/>
          </a:xfrm>
        </p:grpSpPr>
        <p:sp>
          <p:nvSpPr>
            <p:cNvPr id="184325" name="Rectangle 5"/>
            <p:cNvSpPr>
              <a:spLocks noChangeArrowheads="1"/>
            </p:cNvSpPr>
            <p:nvPr/>
          </p:nvSpPr>
          <p:spPr bwMode="auto">
            <a:xfrm>
              <a:off x="43" y="0"/>
              <a:ext cx="3288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2200" b="1" i="1">
                <a:latin typeface="Bookman Old Style" pitchFamily="18" charset="0"/>
                <a:cs typeface="Times New Roman" pitchFamily="18" charset="0"/>
              </a:endParaRPr>
            </a:p>
          </p:txBody>
        </p:sp>
        <p:sp>
          <p:nvSpPr>
            <p:cNvPr id="184326" name="Rectangle 6"/>
            <p:cNvSpPr>
              <a:spLocks noChangeArrowheads="1"/>
            </p:cNvSpPr>
            <p:nvPr/>
          </p:nvSpPr>
          <p:spPr bwMode="auto">
            <a:xfrm>
              <a:off x="3288" y="0"/>
              <a:ext cx="956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lang="ru-RU" sz="1400">
                  <a:latin typeface="Times New Roman" pitchFamily="18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84327" name="Rectangle 7"/>
            <p:cNvSpPr>
              <a:spLocks noChangeArrowheads="1"/>
            </p:cNvSpPr>
            <p:nvPr/>
          </p:nvSpPr>
          <p:spPr bwMode="auto">
            <a:xfrm>
              <a:off x="43" y="1458"/>
              <a:ext cx="4244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4328" name="Rectangle 8"/>
            <p:cNvSpPr>
              <a:spLocks noChangeArrowheads="1"/>
            </p:cNvSpPr>
            <p:nvPr/>
          </p:nvSpPr>
          <p:spPr bwMode="auto">
            <a:xfrm>
              <a:off x="43" y="1458"/>
              <a:ext cx="4244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0" hangingPunct="0"/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84329" name="Rectangle 9"/>
          <p:cNvSpPr>
            <a:spLocks noChangeArrowheads="1"/>
          </p:cNvSpPr>
          <p:nvPr/>
        </p:nvSpPr>
        <p:spPr bwMode="auto">
          <a:xfrm>
            <a:off x="1331913" y="115888"/>
            <a:ext cx="662463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Сибирский федеральный научный центр агробиотехнологий РАН (СФНЦА РАН)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ru-RU" b="1" dirty="0">
                <a:latin typeface="Courier New" pitchFamily="49" charset="0"/>
                <a:cs typeface="Courier New" pitchFamily="49" charset="0"/>
              </a:rPr>
              <a:t> </a:t>
            </a:r>
            <a:endParaRPr lang="ru-RU" sz="2000" b="1" dirty="0">
              <a:solidFill>
                <a:srgbClr val="000066"/>
              </a:solidFill>
              <a:latin typeface="Courier New" pitchFamily="49" charset="0"/>
            </a:endParaRPr>
          </a:p>
        </p:txBody>
      </p:sp>
      <p:pic>
        <p:nvPicPr>
          <p:cNvPr id="184334" name="Picture 14" descr="зн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68362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45693" y="1198275"/>
            <a:ext cx="29001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Предложения</a:t>
            </a:r>
          </a:p>
        </p:txBody>
      </p:sp>
      <p:sp>
        <p:nvSpPr>
          <p:cNvPr id="13" name="Oval 7"/>
          <p:cNvSpPr>
            <a:spLocks noChangeArrowheads="1"/>
          </p:cNvSpPr>
          <p:nvPr/>
        </p:nvSpPr>
        <p:spPr bwMode="auto">
          <a:xfrm>
            <a:off x="8487509" y="6237312"/>
            <a:ext cx="500062" cy="500062"/>
          </a:xfrm>
          <a:prstGeom prst="ellipse">
            <a:avLst/>
          </a:prstGeom>
          <a:solidFill>
            <a:schemeClr val="accent1">
              <a:alpha val="50195"/>
            </a:schemeClr>
          </a:solidFill>
          <a:ln w="12700" cap="sq">
            <a:solidFill>
              <a:schemeClr val="accent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>
                <a:solidFill>
                  <a:srgbClr val="011471"/>
                </a:solidFill>
                <a:latin typeface="Calibri" pitchFamily="34" charset="0"/>
              </a:rPr>
              <a:t>7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47268" y="1783050"/>
            <a:ext cx="8490272" cy="460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1. Восстановление конкурентоспособной отечественной системы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семеноводства на 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основе новой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редакции ФЗ «Закона о семеноводстве».</a:t>
            </a:r>
          </a:p>
          <a:p>
            <a:pPr algn="just"/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2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.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Применение 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практики план-заказов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на производство 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оригинальных и элитных семян для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проведения своевременной сортосмены и </a:t>
            </a:r>
            <a:r>
              <a:rPr lang="ru-RU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сортообновления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.</a:t>
            </a:r>
          </a:p>
          <a:p>
            <a:pPr algn="just"/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3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.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Поддержка на федеральном и региональном уровнях систем первичного и промышленного семеноводства.</a:t>
            </a:r>
          </a:p>
          <a:p>
            <a:pPr algn="just"/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4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. Приоритетное развитие семеноводства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культур и сортов, пользующихся наибольшим 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спросом.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2301ED"/>
              </a:solidFill>
              <a:latin typeface="Courier New" pitchFamily="49" charset="0"/>
              <a:cs typeface="Courier New" pitchFamily="49" charset="0"/>
            </a:endParaRPr>
          </a:p>
          <a:p>
            <a:pPr algn="just"/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5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. Обеспечение семеноводства новейшими технологическими средствами, машинами для подготовки семян и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сельскохозяйственной 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техникой.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2301ED"/>
              </a:solidFill>
              <a:latin typeface="Courier New" pitchFamily="49" charset="0"/>
              <a:cs typeface="Courier New" pitchFamily="49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6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. Создание региональных </a:t>
            </a:r>
            <a:r>
              <a:rPr lang="ru-RU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селекционно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-семеноводческих центров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 </a:t>
            </a:r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сетью </a:t>
            </a:r>
            <a:r>
              <a:rPr lang="ru-RU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базовых и семеноводческих хозяйств.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2301ED"/>
              </a:solidFill>
              <a:latin typeface="Courier New" pitchFamily="49" charset="0"/>
              <a:ea typeface="Calibri"/>
              <a:cs typeface="Courier New" pitchFamily="49" charset="0"/>
            </a:endParaRPr>
          </a:p>
          <a:p>
            <a:pPr algn="just"/>
            <a:r>
              <a:rPr lang="ru-RU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2301ED"/>
                </a:solidFill>
                <a:latin typeface="Courier New" pitchFamily="49" charset="0"/>
                <a:cs typeface="Courier New" pitchFamily="49" charset="0"/>
              </a:rPr>
              <a:t>7. Обеспечение условий для привлечения кадров.</a:t>
            </a:r>
            <a:endParaRPr lang="ru-RU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2301ED"/>
              </a:solidFill>
              <a:latin typeface="Courier New" pitchFamily="49" charset="0"/>
              <a:cs typeface="Courier New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00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image_big_4260"/>
          <p:cNvPicPr>
            <a:picLocks noChangeAspect="1" noChangeArrowheads="1"/>
          </p:cNvPicPr>
          <p:nvPr/>
        </p:nvPicPr>
        <p:blipFill>
          <a:blip r:embed="rId3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3718" y="0"/>
            <a:ext cx="9358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22" name="Rectangle 2"/>
          <p:cNvSpPr>
            <a:spLocks noChangeArrowheads="1"/>
          </p:cNvSpPr>
          <p:nvPr/>
        </p:nvSpPr>
        <p:spPr bwMode="auto">
          <a:xfrm>
            <a:off x="2085975" y="1490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ru-RU"/>
          </a:p>
        </p:txBody>
      </p:sp>
      <p:pic>
        <p:nvPicPr>
          <p:cNvPr id="184323" name="Picture 3" descr="line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08050"/>
            <a:ext cx="6810375" cy="161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4324" name="Group 4"/>
          <p:cNvGrpSpPr>
            <a:grpSpLocks/>
          </p:cNvGrpSpPr>
          <p:nvPr/>
        </p:nvGrpSpPr>
        <p:grpSpPr bwMode="auto">
          <a:xfrm>
            <a:off x="1619250" y="0"/>
            <a:ext cx="7194550" cy="3657600"/>
            <a:chOff x="43" y="0"/>
            <a:chExt cx="4244" cy="1919"/>
          </a:xfrm>
        </p:grpSpPr>
        <p:sp>
          <p:nvSpPr>
            <p:cNvPr id="184325" name="Rectangle 5"/>
            <p:cNvSpPr>
              <a:spLocks noChangeArrowheads="1"/>
            </p:cNvSpPr>
            <p:nvPr/>
          </p:nvSpPr>
          <p:spPr bwMode="auto">
            <a:xfrm>
              <a:off x="43" y="0"/>
              <a:ext cx="3288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 sz="2200" b="1" i="1">
                <a:latin typeface="Bookman Old Style" pitchFamily="18" charset="0"/>
                <a:cs typeface="Times New Roman" pitchFamily="18" charset="0"/>
              </a:endParaRPr>
            </a:p>
          </p:txBody>
        </p:sp>
        <p:sp>
          <p:nvSpPr>
            <p:cNvPr id="184326" name="Rectangle 6"/>
            <p:cNvSpPr>
              <a:spLocks noChangeArrowheads="1"/>
            </p:cNvSpPr>
            <p:nvPr/>
          </p:nvSpPr>
          <p:spPr bwMode="auto">
            <a:xfrm>
              <a:off x="3288" y="0"/>
              <a:ext cx="956" cy="14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r>
                <a:rPr lang="ru-RU" sz="1400">
                  <a:latin typeface="Times New Roman" pitchFamily="18" charset="0"/>
                  <a:cs typeface="Times New Roman" pitchFamily="18" charset="0"/>
                </a:rPr>
                <a:t> </a:t>
              </a:r>
            </a:p>
            <a:p>
              <a:pPr eaLnBrk="0" hangingPunct="0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84327" name="Rectangle 7"/>
            <p:cNvSpPr>
              <a:spLocks noChangeArrowheads="1"/>
            </p:cNvSpPr>
            <p:nvPr/>
          </p:nvSpPr>
          <p:spPr bwMode="auto">
            <a:xfrm>
              <a:off x="43" y="1458"/>
              <a:ext cx="4244" cy="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ru-RU"/>
            </a:p>
          </p:txBody>
        </p:sp>
        <p:sp>
          <p:nvSpPr>
            <p:cNvPr id="184328" name="Rectangle 8"/>
            <p:cNvSpPr>
              <a:spLocks noChangeArrowheads="1"/>
            </p:cNvSpPr>
            <p:nvPr/>
          </p:nvSpPr>
          <p:spPr bwMode="auto">
            <a:xfrm>
              <a:off x="43" y="1458"/>
              <a:ext cx="4244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0" hangingPunct="0"/>
              <a:endParaRPr lang="ru-RU" sz="2400">
                <a:latin typeface="Times New Roman" pitchFamily="18" charset="0"/>
              </a:endParaRPr>
            </a:p>
          </p:txBody>
        </p:sp>
      </p:grpSp>
      <p:sp>
        <p:nvSpPr>
          <p:cNvPr id="184329" name="Rectangle 9"/>
          <p:cNvSpPr>
            <a:spLocks noChangeArrowheads="1"/>
          </p:cNvSpPr>
          <p:nvPr/>
        </p:nvSpPr>
        <p:spPr bwMode="auto">
          <a:xfrm>
            <a:off x="1331913" y="115888"/>
            <a:ext cx="662463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latin typeface="Courier New" pitchFamily="49" charset="0"/>
                <a:cs typeface="Courier New" pitchFamily="49" charset="0"/>
              </a:rPr>
              <a:t>Сибирский федеральный научный центр агробиотехнологий РАН (СФНЦА РАН)</a:t>
            </a:r>
            <a:endParaRPr lang="ru-RU" b="1" dirty="0"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ru-RU" b="1" dirty="0">
                <a:latin typeface="Courier New" pitchFamily="49" charset="0"/>
                <a:cs typeface="Courier New" pitchFamily="49" charset="0"/>
              </a:rPr>
              <a:t> </a:t>
            </a:r>
            <a:endParaRPr lang="ru-RU" sz="2000" b="1" dirty="0">
              <a:solidFill>
                <a:srgbClr val="000066"/>
              </a:solidFill>
              <a:latin typeface="Courier New" pitchFamily="49" charset="0"/>
            </a:endParaRPr>
          </a:p>
        </p:txBody>
      </p:sp>
      <p:pic>
        <p:nvPicPr>
          <p:cNvPr id="184334" name="Picture 14" descr="зн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68362" cy="595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7073" y="2503438"/>
            <a:ext cx="84182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7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Благодарю </a:t>
            </a:r>
            <a:endParaRPr lang="ru-RU" sz="7200" b="1" i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  <a:p>
            <a:pPr algn="ctr"/>
            <a:r>
              <a:rPr lang="ru-RU" sz="72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за </a:t>
            </a:r>
            <a:r>
              <a:rPr lang="ru-RU" sz="72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307725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1311</TotalTime>
  <Words>446</Words>
  <Application>Microsoft Office PowerPoint</Application>
  <PresentationFormat>Экран (4:3)</PresentationFormat>
  <Paragraphs>164</Paragraphs>
  <Slides>8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Super User</dc:creator>
  <cp:lastModifiedBy>temp</cp:lastModifiedBy>
  <cp:revision>44</cp:revision>
  <dcterms:created xsi:type="dcterms:W3CDTF">2019-07-19T03:28:05Z</dcterms:created>
  <dcterms:modified xsi:type="dcterms:W3CDTF">2019-07-26T06:29:07Z</dcterms:modified>
</cp:coreProperties>
</file>