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5D6"/>
    <a:srgbClr val="F4B183"/>
    <a:srgbClr val="DEEBF7"/>
    <a:srgbClr val="FBEFD9"/>
    <a:srgbClr val="F7D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5B7584-C243-4E6E-8A6D-30979788B950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BE29FC-84A0-47C6-B96B-F4247EE6FB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196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5DEA3-DD62-472A-BBFD-F1782D8E175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918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5DEA3-DD62-472A-BBFD-F1782D8E175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103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B8B26-2747-47A6-8461-2DE54E3EC6AF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2C170-3AA7-4B8F-8823-8E5BF755CA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784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B8B26-2747-47A6-8461-2DE54E3EC6AF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2C170-3AA7-4B8F-8823-8E5BF755CA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62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B8B26-2747-47A6-8461-2DE54E3EC6AF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2C170-3AA7-4B8F-8823-8E5BF755CA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48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B8B26-2747-47A6-8461-2DE54E3EC6AF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2C170-3AA7-4B8F-8823-8E5BF755CA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76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B8B26-2747-47A6-8461-2DE54E3EC6AF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2C170-3AA7-4B8F-8823-8E5BF755CA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216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B8B26-2747-47A6-8461-2DE54E3EC6AF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2C170-3AA7-4B8F-8823-8E5BF755CA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34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B8B26-2747-47A6-8461-2DE54E3EC6AF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2C170-3AA7-4B8F-8823-8E5BF755CA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45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B8B26-2747-47A6-8461-2DE54E3EC6AF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2C170-3AA7-4B8F-8823-8E5BF755CA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264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B8B26-2747-47A6-8461-2DE54E3EC6AF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2C170-3AA7-4B8F-8823-8E5BF755CA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702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B8B26-2747-47A6-8461-2DE54E3EC6AF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2C170-3AA7-4B8F-8823-8E5BF755CA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580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B8B26-2747-47A6-8461-2DE54E3EC6AF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2C170-3AA7-4B8F-8823-8E5BF755CA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926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B8B26-2747-47A6-8461-2DE54E3EC6AF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2C170-3AA7-4B8F-8823-8E5BF755CA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154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94855" y="3773388"/>
            <a:ext cx="5544908" cy="439394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rgbClr val="C17107"/>
                </a:solidFill>
                <a:latin typeface="Bahnschrift Condensed" panose="020B0502040204020203" pitchFamily="34" charset="0"/>
              </a:rPr>
              <a:t>Современный облик сельских территори</a:t>
            </a:r>
            <a:r>
              <a:rPr lang="ru-RU" dirty="0">
                <a:solidFill>
                  <a:srgbClr val="C17107"/>
                </a:solidFill>
                <a:latin typeface="Bahnschrift Condensed" panose="020B0502040204020203" pitchFamily="34" charset="0"/>
              </a:rPr>
              <a:t>й</a:t>
            </a:r>
            <a:endParaRPr lang="ru-RU" dirty="0">
              <a:solidFill>
                <a:srgbClr val="C17107"/>
              </a:solidFill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680466" y="5912945"/>
            <a:ext cx="5239264" cy="4178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>
                <a:solidFill>
                  <a:srgbClr val="0070C0"/>
                </a:solidFill>
                <a:latin typeface="Bahnschrift Condensed" panose="020B0502040204020203" pitchFamily="34" charset="0"/>
              </a:rPr>
              <a:t>Министерство сельского хозяйства Российской Федерации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1" name="Объект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95" y="5687059"/>
            <a:ext cx="519373" cy="569579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6929024" y="749642"/>
            <a:ext cx="4810739" cy="227410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dirty="0" smtClean="0">
                <a:solidFill>
                  <a:srgbClr val="0070C0"/>
                </a:solidFill>
                <a:latin typeface="Bahnschrift Condensed" panose="020B0502040204020203" pitchFamily="34" charset="0"/>
              </a:rPr>
              <a:t>Комплексное развитие сельских территорий</a:t>
            </a:r>
            <a:endParaRPr lang="ru-RU" dirty="0">
              <a:solidFill>
                <a:srgbClr val="0070C0"/>
              </a:solidFill>
              <a:latin typeface="Bahnschrift Condensed" panose="020B0502040204020203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929024" cy="444843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900" y="4516320"/>
            <a:ext cx="4046099" cy="234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853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Box 78"/>
          <p:cNvSpPr txBox="1"/>
          <p:nvPr/>
        </p:nvSpPr>
        <p:spPr>
          <a:xfrm>
            <a:off x="1476911" y="4290624"/>
            <a:ext cx="2324809" cy="52322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120 объектов инженерной инфраструктуры</a:t>
            </a:r>
            <a:endParaRPr lang="ru-RU" sz="1400" dirty="0"/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08" y="4504141"/>
            <a:ext cx="4046099" cy="2341680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481643" y="6304211"/>
            <a:ext cx="585259" cy="365125"/>
          </a:xfrm>
          <a:noFill/>
        </p:spPr>
        <p:txBody>
          <a:bodyPr/>
          <a:lstStyle/>
          <a:p>
            <a:pPr algn="ctr"/>
            <a:fld id="{A34D4185-FDDC-4DF8-ACFF-F76AC2D7E178}" type="slidenum">
              <a:rPr lang="ru-RU" sz="2400" smtClean="0"/>
              <a:pPr algn="ctr"/>
              <a:t>2</a:t>
            </a:fld>
            <a:endParaRPr lang="ru-RU" sz="2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18052" y="185615"/>
            <a:ext cx="9656824" cy="555033"/>
          </a:xfrm>
          <a:prstGeom prst="rect">
            <a:avLst/>
          </a:prstGeom>
          <a:solidFill>
            <a:srgbClr val="F7DBA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Реализация проектов комплексного развития сельских территорий за период 2020 - 2022 годов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>
            <a:off x="4204871" y="1406253"/>
            <a:ext cx="11804" cy="50297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8045024" y="1359729"/>
            <a:ext cx="11804" cy="50297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828801" y="1028355"/>
            <a:ext cx="1091374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Narrow" panose="020B0606020202030204" pitchFamily="34" charset="0"/>
              </a:rPr>
              <a:t>2020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6816" y="1688795"/>
            <a:ext cx="2586681" cy="369332"/>
          </a:xfrm>
          <a:prstGeom prst="rect">
            <a:avLst/>
          </a:prstGeom>
          <a:solidFill>
            <a:srgbClr val="FBEFD9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47 субъектов РФ</a:t>
            </a:r>
            <a:endParaRPr lang="ru-RU" dirty="0"/>
          </a:p>
        </p:txBody>
      </p:sp>
      <p:sp>
        <p:nvSpPr>
          <p:cNvPr id="73" name="TextBox 72"/>
          <p:cNvSpPr txBox="1"/>
          <p:nvPr/>
        </p:nvSpPr>
        <p:spPr>
          <a:xfrm>
            <a:off x="736816" y="2200320"/>
            <a:ext cx="258668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13,5 млрд рублей:</a:t>
            </a:r>
            <a:endParaRPr lang="ru-RU" dirty="0"/>
          </a:p>
        </p:txBody>
      </p:sp>
      <p:sp>
        <p:nvSpPr>
          <p:cNvPr id="77" name="TextBox 76"/>
          <p:cNvSpPr txBox="1"/>
          <p:nvPr/>
        </p:nvSpPr>
        <p:spPr>
          <a:xfrm>
            <a:off x="535460" y="3365369"/>
            <a:ext cx="2586681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141 проект начат</a:t>
            </a:r>
            <a:endParaRPr lang="ru-RU" dirty="0"/>
          </a:p>
        </p:txBody>
      </p:sp>
      <p:sp>
        <p:nvSpPr>
          <p:cNvPr id="78" name="TextBox 77"/>
          <p:cNvSpPr txBox="1"/>
          <p:nvPr/>
        </p:nvSpPr>
        <p:spPr>
          <a:xfrm>
            <a:off x="610576" y="3767077"/>
            <a:ext cx="2886526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89 проектов реализовано:</a:t>
            </a:r>
            <a:endParaRPr lang="ru-RU" sz="1600" dirty="0"/>
          </a:p>
        </p:txBody>
      </p:sp>
      <p:sp>
        <p:nvSpPr>
          <p:cNvPr id="87" name="TextBox 86"/>
          <p:cNvSpPr txBox="1"/>
          <p:nvPr/>
        </p:nvSpPr>
        <p:spPr>
          <a:xfrm>
            <a:off x="1476911" y="4856937"/>
            <a:ext cx="2336305" cy="52322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148 объектов социальной инфраструктуры</a:t>
            </a:r>
            <a:endParaRPr lang="ru-RU" sz="1400" dirty="0"/>
          </a:p>
        </p:txBody>
      </p:sp>
      <p:sp>
        <p:nvSpPr>
          <p:cNvPr id="88" name="TextBox 87"/>
          <p:cNvSpPr txBox="1"/>
          <p:nvPr/>
        </p:nvSpPr>
        <p:spPr>
          <a:xfrm>
            <a:off x="1465415" y="5440358"/>
            <a:ext cx="2336305" cy="52322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85 единиц транспорта и оборудования</a:t>
            </a:r>
            <a:endParaRPr lang="ru-RU" sz="1400" dirty="0"/>
          </a:p>
        </p:txBody>
      </p:sp>
      <p:sp>
        <p:nvSpPr>
          <p:cNvPr id="90" name="TextBox 89"/>
          <p:cNvSpPr txBox="1"/>
          <p:nvPr/>
        </p:nvSpPr>
        <p:spPr>
          <a:xfrm>
            <a:off x="4424009" y="1687042"/>
            <a:ext cx="2586681" cy="369332"/>
          </a:xfrm>
          <a:prstGeom prst="rect">
            <a:avLst/>
          </a:prstGeom>
          <a:solidFill>
            <a:srgbClr val="FBEFD9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60 субъектов РФ</a:t>
            </a:r>
            <a:endParaRPr lang="ru-RU" dirty="0"/>
          </a:p>
        </p:txBody>
      </p:sp>
      <p:sp>
        <p:nvSpPr>
          <p:cNvPr id="91" name="TextBox 90"/>
          <p:cNvSpPr txBox="1"/>
          <p:nvPr/>
        </p:nvSpPr>
        <p:spPr>
          <a:xfrm>
            <a:off x="4424010" y="2209223"/>
            <a:ext cx="258668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20,6 млрд рублей</a:t>
            </a:r>
            <a:endParaRPr lang="ru-RU" dirty="0"/>
          </a:p>
        </p:txBody>
      </p:sp>
      <p:sp>
        <p:nvSpPr>
          <p:cNvPr id="92" name="TextBox 91"/>
          <p:cNvSpPr txBox="1"/>
          <p:nvPr/>
        </p:nvSpPr>
        <p:spPr>
          <a:xfrm>
            <a:off x="4308499" y="3365369"/>
            <a:ext cx="2770170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234 проекта реализуются</a:t>
            </a:r>
            <a:endParaRPr lang="ru-RU" dirty="0"/>
          </a:p>
        </p:txBody>
      </p:sp>
      <p:sp>
        <p:nvSpPr>
          <p:cNvPr id="93" name="TextBox 92"/>
          <p:cNvSpPr txBox="1"/>
          <p:nvPr/>
        </p:nvSpPr>
        <p:spPr>
          <a:xfrm>
            <a:off x="4367328" y="3795821"/>
            <a:ext cx="3509333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/>
            <a:r>
              <a:rPr lang="ru-RU" sz="1600" dirty="0" smtClean="0"/>
              <a:t>187 проектов планируется завершить:</a:t>
            </a:r>
            <a:endParaRPr lang="ru-RU" sz="1600" dirty="0"/>
          </a:p>
        </p:txBody>
      </p:sp>
      <p:sp>
        <p:nvSpPr>
          <p:cNvPr id="94" name="TextBox 93"/>
          <p:cNvSpPr txBox="1"/>
          <p:nvPr/>
        </p:nvSpPr>
        <p:spPr>
          <a:xfrm>
            <a:off x="4362969" y="4289860"/>
            <a:ext cx="2174438" cy="52322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152 объекта инженерной инфраструктуры</a:t>
            </a:r>
            <a:endParaRPr lang="ru-RU" sz="1400" dirty="0"/>
          </a:p>
        </p:txBody>
      </p:sp>
      <p:sp>
        <p:nvSpPr>
          <p:cNvPr id="95" name="TextBox 94"/>
          <p:cNvSpPr txBox="1"/>
          <p:nvPr/>
        </p:nvSpPr>
        <p:spPr>
          <a:xfrm>
            <a:off x="4369397" y="4895471"/>
            <a:ext cx="2168010" cy="52322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335 объекта социальной инфраструктуры</a:t>
            </a:r>
            <a:endParaRPr lang="ru-RU" sz="1400" dirty="0"/>
          </a:p>
        </p:txBody>
      </p:sp>
      <p:sp>
        <p:nvSpPr>
          <p:cNvPr id="96" name="TextBox 95"/>
          <p:cNvSpPr txBox="1"/>
          <p:nvPr/>
        </p:nvSpPr>
        <p:spPr>
          <a:xfrm>
            <a:off x="4369397" y="5501083"/>
            <a:ext cx="2168009" cy="52322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102 единицы транспорта </a:t>
            </a:r>
            <a:br>
              <a:rPr lang="ru-RU" sz="1400" dirty="0" smtClean="0"/>
            </a:br>
            <a:r>
              <a:rPr lang="ru-RU" sz="1400" dirty="0" smtClean="0"/>
              <a:t>и оборудования</a:t>
            </a:r>
            <a:endParaRPr lang="ru-RU" sz="1400" dirty="0"/>
          </a:p>
        </p:txBody>
      </p:sp>
      <p:sp>
        <p:nvSpPr>
          <p:cNvPr id="97" name="TextBox 96"/>
          <p:cNvSpPr txBox="1"/>
          <p:nvPr/>
        </p:nvSpPr>
        <p:spPr>
          <a:xfrm>
            <a:off x="6618770" y="4397581"/>
            <a:ext cx="1271267" cy="307777"/>
          </a:xfrm>
          <a:prstGeom prst="rect">
            <a:avLst/>
          </a:prstGeom>
          <a:solidFill>
            <a:srgbClr val="DEEBF7"/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37 завершено</a:t>
            </a:r>
            <a:endParaRPr lang="ru-RU" sz="1400" dirty="0"/>
          </a:p>
        </p:txBody>
      </p:sp>
      <p:sp>
        <p:nvSpPr>
          <p:cNvPr id="98" name="TextBox 97"/>
          <p:cNvSpPr txBox="1"/>
          <p:nvPr/>
        </p:nvSpPr>
        <p:spPr>
          <a:xfrm>
            <a:off x="6627367" y="4968564"/>
            <a:ext cx="1271267" cy="307777"/>
          </a:xfrm>
          <a:prstGeom prst="rect">
            <a:avLst/>
          </a:prstGeom>
          <a:solidFill>
            <a:srgbClr val="DEEBF7"/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47 завершено</a:t>
            </a:r>
            <a:endParaRPr lang="ru-RU" sz="1400" dirty="0"/>
          </a:p>
        </p:txBody>
      </p:sp>
      <p:sp>
        <p:nvSpPr>
          <p:cNvPr id="99" name="TextBox 98"/>
          <p:cNvSpPr txBox="1"/>
          <p:nvPr/>
        </p:nvSpPr>
        <p:spPr>
          <a:xfrm>
            <a:off x="6629780" y="5608804"/>
            <a:ext cx="1271267" cy="307777"/>
          </a:xfrm>
          <a:prstGeom prst="rect">
            <a:avLst/>
          </a:prstGeom>
          <a:solidFill>
            <a:srgbClr val="DEEBF7"/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31 завершён</a:t>
            </a:r>
            <a:endParaRPr lang="ru-RU" sz="1400" dirty="0"/>
          </a:p>
        </p:txBody>
      </p:sp>
      <p:sp>
        <p:nvSpPr>
          <p:cNvPr id="101" name="TextBox 100"/>
          <p:cNvSpPr txBox="1"/>
          <p:nvPr/>
        </p:nvSpPr>
        <p:spPr>
          <a:xfrm>
            <a:off x="8252359" y="1701599"/>
            <a:ext cx="2586681" cy="369332"/>
          </a:xfrm>
          <a:prstGeom prst="rect">
            <a:avLst/>
          </a:prstGeom>
          <a:solidFill>
            <a:srgbClr val="FBEFD9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75 субъектов РФ</a:t>
            </a:r>
            <a:endParaRPr lang="ru-RU" dirty="0"/>
          </a:p>
        </p:txBody>
      </p:sp>
      <p:sp>
        <p:nvSpPr>
          <p:cNvPr id="103" name="TextBox 102"/>
          <p:cNvSpPr txBox="1"/>
          <p:nvPr/>
        </p:nvSpPr>
        <p:spPr>
          <a:xfrm>
            <a:off x="8225191" y="3365369"/>
            <a:ext cx="2958152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1 112 проектов заявлено:</a:t>
            </a:r>
            <a:endParaRPr lang="ru-RU" dirty="0"/>
          </a:p>
        </p:txBody>
      </p:sp>
      <p:sp>
        <p:nvSpPr>
          <p:cNvPr id="104" name="TextBox 103"/>
          <p:cNvSpPr txBox="1"/>
          <p:nvPr/>
        </p:nvSpPr>
        <p:spPr>
          <a:xfrm>
            <a:off x="8555466" y="4289860"/>
            <a:ext cx="2351762" cy="52322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1 241 объекта инженерной инфраструктуры</a:t>
            </a:r>
            <a:endParaRPr lang="ru-RU" sz="1400" dirty="0"/>
          </a:p>
        </p:txBody>
      </p:sp>
      <p:sp>
        <p:nvSpPr>
          <p:cNvPr id="105" name="TextBox 104"/>
          <p:cNvSpPr txBox="1"/>
          <p:nvPr/>
        </p:nvSpPr>
        <p:spPr>
          <a:xfrm>
            <a:off x="8557881" y="4914009"/>
            <a:ext cx="2349346" cy="52322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1 935 объектов социальной инфраструктуры</a:t>
            </a:r>
            <a:endParaRPr lang="ru-RU" sz="1400" dirty="0"/>
          </a:p>
        </p:txBody>
      </p:sp>
      <p:sp>
        <p:nvSpPr>
          <p:cNvPr id="106" name="TextBox 105"/>
          <p:cNvSpPr txBox="1"/>
          <p:nvPr/>
        </p:nvSpPr>
        <p:spPr>
          <a:xfrm>
            <a:off x="8564348" y="5540489"/>
            <a:ext cx="2342879" cy="52322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331 единиц транспорта </a:t>
            </a:r>
            <a:br>
              <a:rPr lang="ru-RU" sz="1400" dirty="0" smtClean="0"/>
            </a:br>
            <a:r>
              <a:rPr lang="ru-RU" sz="1400" dirty="0" smtClean="0"/>
              <a:t>и оборудования</a:t>
            </a:r>
            <a:endParaRPr lang="ru-RU" sz="1400" dirty="0"/>
          </a:p>
        </p:txBody>
      </p:sp>
      <p:sp>
        <p:nvSpPr>
          <p:cNvPr id="111" name="TextBox 110"/>
          <p:cNvSpPr txBox="1"/>
          <p:nvPr/>
        </p:nvSpPr>
        <p:spPr>
          <a:xfrm>
            <a:off x="1746315" y="2569652"/>
            <a:ext cx="2171439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70C0"/>
                </a:solidFill>
              </a:rPr>
              <a:t>10,7 млрд рублей – ФБ</a:t>
            </a:r>
          </a:p>
          <a:p>
            <a:r>
              <a:rPr lang="ru-RU" sz="1600" dirty="0" smtClean="0">
                <a:solidFill>
                  <a:srgbClr val="0070C0"/>
                </a:solidFill>
              </a:rPr>
              <a:t>0,5 млрд рублей – </a:t>
            </a:r>
            <a:r>
              <a:rPr lang="ru-RU" sz="1600" dirty="0" err="1" smtClean="0">
                <a:solidFill>
                  <a:srgbClr val="0070C0"/>
                </a:solidFill>
              </a:rPr>
              <a:t>ВнБ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761792" y="2562136"/>
            <a:ext cx="2171439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70C0"/>
                </a:solidFill>
              </a:rPr>
              <a:t>17,6 млрд рублей – ФБ</a:t>
            </a:r>
          </a:p>
          <a:p>
            <a:r>
              <a:rPr lang="ru-RU" sz="1600" dirty="0" smtClean="0">
                <a:solidFill>
                  <a:srgbClr val="0070C0"/>
                </a:solidFill>
              </a:rPr>
              <a:t>0,9 млрд рублей – </a:t>
            </a:r>
            <a:r>
              <a:rPr lang="ru-RU" sz="1600" dirty="0" err="1" smtClean="0">
                <a:solidFill>
                  <a:srgbClr val="0070C0"/>
                </a:solidFill>
              </a:rPr>
              <a:t>ВнБ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8459979" y="2595445"/>
            <a:ext cx="2447248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70C0"/>
                </a:solidFill>
              </a:rPr>
              <a:t>176,7 млрд рублей – ФБ</a:t>
            </a:r>
          </a:p>
          <a:p>
            <a:r>
              <a:rPr lang="ru-RU" sz="1600" dirty="0" smtClean="0">
                <a:solidFill>
                  <a:srgbClr val="0070C0"/>
                </a:solidFill>
              </a:rPr>
              <a:t>8,4 млрд рублей – </a:t>
            </a:r>
            <a:r>
              <a:rPr lang="ru-RU" sz="1600" dirty="0" err="1" smtClean="0">
                <a:solidFill>
                  <a:srgbClr val="0070C0"/>
                </a:solidFill>
              </a:rPr>
              <a:t>ВнБ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8252359" y="2239297"/>
            <a:ext cx="258668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197,1 млрд рублей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5557348" y="1019840"/>
            <a:ext cx="1091374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Narrow" panose="020B0606020202030204" pitchFamily="34" charset="0"/>
              </a:rPr>
              <a:t>2021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351807" y="1019840"/>
            <a:ext cx="1454097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Narrow" panose="020B0606020202030204" pitchFamily="34" charset="0"/>
              </a:rPr>
              <a:t>2022 (заявка)</a:t>
            </a:r>
            <a:endParaRPr lang="ru-RU" dirty="0">
              <a:latin typeface="Arial Narrow" panose="020B0606020202030204" pitchFamily="34" charset="0"/>
            </a:endParaRP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flipV="1">
            <a:off x="248343" y="3213537"/>
            <a:ext cx="11233300" cy="75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262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481643" y="6304211"/>
            <a:ext cx="585259" cy="365125"/>
          </a:xfrm>
          <a:noFill/>
        </p:spPr>
        <p:txBody>
          <a:bodyPr/>
          <a:lstStyle/>
          <a:p>
            <a:pPr algn="ctr"/>
            <a:fld id="{A34D4185-FDDC-4DF8-ACFF-F76AC2D7E178}" type="slidenum">
              <a:rPr lang="ru-RU" sz="2400" smtClean="0"/>
              <a:pPr algn="ctr"/>
              <a:t>3</a:t>
            </a:fld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4127" y="1112016"/>
            <a:ext cx="2512541" cy="84849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Уточняется термин </a:t>
            </a:r>
            <a:r>
              <a:rPr lang="ru-RU" sz="1600" b="1" dirty="0" smtClean="0">
                <a:solidFill>
                  <a:schemeClr val="tx1"/>
                </a:solidFill>
              </a:rPr>
              <a:t/>
            </a:r>
            <a:br>
              <a:rPr lang="ru-RU" sz="1600" b="1" dirty="0" smtClean="0">
                <a:solidFill>
                  <a:schemeClr val="tx1"/>
                </a:solidFill>
              </a:rPr>
            </a:br>
            <a:r>
              <a:rPr lang="ru-RU" sz="1600" b="1" dirty="0" smtClean="0">
                <a:solidFill>
                  <a:schemeClr val="tx1"/>
                </a:solidFill>
              </a:rPr>
              <a:t>«</a:t>
            </a:r>
            <a:r>
              <a:rPr lang="ru-RU" sz="1600" b="1" dirty="0">
                <a:solidFill>
                  <a:schemeClr val="tx1"/>
                </a:solidFill>
              </a:rPr>
              <a:t>Сельские агломерации</a:t>
            </a:r>
            <a:r>
              <a:rPr lang="ru-RU" sz="1600" b="1" dirty="0" smtClean="0">
                <a:solidFill>
                  <a:schemeClr val="tx1"/>
                </a:solidFill>
              </a:rPr>
              <a:t>»: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4127" y="2148786"/>
            <a:ext cx="2512541" cy="8644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</a:rPr>
              <a:t>Включаются территории, имеющие смежные </a:t>
            </a:r>
            <a:r>
              <a:rPr lang="ru-RU" sz="1500" dirty="0" smtClean="0">
                <a:solidFill>
                  <a:schemeClr val="tx1"/>
                </a:solidFill>
              </a:rPr>
              <a:t>границы</a:t>
            </a:r>
            <a:endParaRPr lang="ru-RU" sz="15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4127" y="3201521"/>
            <a:ext cx="2512541" cy="81021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</a:rPr>
              <a:t>Население каждого населённого пункта – </a:t>
            </a:r>
            <a:r>
              <a:rPr lang="ru-RU" sz="1500" dirty="0" smtClean="0">
                <a:solidFill>
                  <a:schemeClr val="tx1"/>
                </a:solidFill>
              </a:rPr>
              <a:t/>
            </a:r>
            <a:br>
              <a:rPr lang="ru-RU" sz="1500" dirty="0" smtClean="0">
                <a:solidFill>
                  <a:schemeClr val="tx1"/>
                </a:solidFill>
              </a:rPr>
            </a:br>
            <a:r>
              <a:rPr lang="ru-RU" sz="1500" dirty="0" smtClean="0">
                <a:solidFill>
                  <a:schemeClr val="tx1"/>
                </a:solidFill>
              </a:rPr>
              <a:t>не </a:t>
            </a:r>
            <a:r>
              <a:rPr lang="ru-RU" sz="1500" dirty="0">
                <a:solidFill>
                  <a:schemeClr val="tx1"/>
                </a:solidFill>
              </a:rPr>
              <a:t>более 30 тыс. чел.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342658" y="1112015"/>
            <a:ext cx="2512541" cy="8484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Расширяется перечень </a:t>
            </a:r>
            <a:r>
              <a:rPr lang="ru-RU" sz="1600" b="1" dirty="0">
                <a:solidFill>
                  <a:schemeClr val="tx1"/>
                </a:solidFill>
              </a:rPr>
              <a:t>результатов использования субсидий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342656" y="2699005"/>
            <a:ext cx="2512541" cy="850966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</a:rPr>
              <a:t>Количество созданных рабочих мест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201189" y="1112015"/>
            <a:ext cx="2512541" cy="848497"/>
          </a:xfrm>
          <a:prstGeom prst="rect">
            <a:avLst/>
          </a:prstGeom>
          <a:solidFill>
            <a:srgbClr val="F4B183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Расширяется перечень </a:t>
            </a:r>
            <a:r>
              <a:rPr lang="ru-RU" sz="1600" b="1" dirty="0" smtClean="0">
                <a:solidFill>
                  <a:schemeClr val="tx1"/>
                </a:solidFill>
              </a:rPr>
              <a:t>мероприятий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01189" y="2148786"/>
            <a:ext cx="2512541" cy="850966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</a:rPr>
              <a:t>Строительство, реконструкция и капремонт ветпунктов и </a:t>
            </a:r>
            <a:r>
              <a:rPr lang="ru-RU" sz="1500" dirty="0" err="1">
                <a:solidFill>
                  <a:schemeClr val="tx1"/>
                </a:solidFill>
              </a:rPr>
              <a:t>ветучастков</a:t>
            </a:r>
            <a:endParaRPr lang="ru-RU" sz="15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201188" y="3201521"/>
            <a:ext cx="2512541" cy="819724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</a:rPr>
              <a:t>Приобретение мобильных ветпунктов и оборудования для них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9059718" y="1112015"/>
            <a:ext cx="2512541" cy="9473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Расширяются обязательства регионов</a:t>
            </a:r>
            <a:r>
              <a:rPr lang="ru-RU" sz="1600" b="1" dirty="0">
                <a:solidFill>
                  <a:schemeClr val="tx1"/>
                </a:solidFill>
              </a:rPr>
              <a:t>, предусмотренных соглашением: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9059717" y="3065656"/>
            <a:ext cx="2512541" cy="544969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</a:rPr>
              <a:t>Постоянное наблюдение объектов капстроительства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9059717" y="3896499"/>
            <a:ext cx="2512541" cy="546948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</a:rPr>
              <a:t>Внесение данных в «Единое окно»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9059717" y="4663417"/>
            <a:ext cx="2512541" cy="346506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</a:rPr>
              <a:t>Обеспечение </a:t>
            </a:r>
            <a:r>
              <a:rPr lang="ru-RU" sz="1500" dirty="0" err="1">
                <a:solidFill>
                  <a:schemeClr val="tx1"/>
                </a:solidFill>
              </a:rPr>
              <a:t>соцобъектов</a:t>
            </a:r>
            <a:r>
              <a:rPr lang="ru-RU" sz="1500" dirty="0">
                <a:solidFill>
                  <a:schemeClr val="tx1"/>
                </a:solidFill>
              </a:rPr>
              <a:t>: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9669316" y="5179985"/>
            <a:ext cx="1902942" cy="1341057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</a:rPr>
              <a:t>Широкополосным </a:t>
            </a:r>
            <a:r>
              <a:rPr lang="ru-RU" sz="1200" dirty="0" smtClean="0">
                <a:solidFill>
                  <a:schemeClr val="tx1"/>
                </a:solidFill>
              </a:rPr>
              <a:t>Интернетом</a:t>
            </a:r>
            <a:endParaRPr lang="ru-RU" sz="1200" dirty="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</a:rPr>
              <a:t>Уличным освещением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</a:rPr>
              <a:t>Автодорогой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</a:rPr>
              <a:t>Квалифицированным персоналом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74581" y="89501"/>
            <a:ext cx="5630803" cy="802287"/>
          </a:xfrm>
          <a:prstGeom prst="rect">
            <a:avLst/>
          </a:prstGeom>
          <a:solidFill>
            <a:srgbClr val="FFF3E5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Основные изменения в правила распределения субсидий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08" y="4504141"/>
            <a:ext cx="4046099" cy="2341680"/>
          </a:xfrm>
          <a:prstGeom prst="rect">
            <a:avLst/>
          </a:prstGeom>
        </p:spPr>
      </p:pic>
      <p:cxnSp>
        <p:nvCxnSpPr>
          <p:cNvPr id="3" name="Прямая со стрелкой 2"/>
          <p:cNvCxnSpPr>
            <a:stCxn id="7" idx="2"/>
            <a:endCxn id="9" idx="0"/>
          </p:cNvCxnSpPr>
          <p:nvPr/>
        </p:nvCxnSpPr>
        <p:spPr>
          <a:xfrm>
            <a:off x="1740398" y="1960512"/>
            <a:ext cx="0" cy="188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1740397" y="3013247"/>
            <a:ext cx="0" cy="188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13" idx="2"/>
            <a:endCxn id="14" idx="0"/>
          </p:cNvCxnSpPr>
          <p:nvPr/>
        </p:nvCxnSpPr>
        <p:spPr>
          <a:xfrm flipH="1">
            <a:off x="4598927" y="1960512"/>
            <a:ext cx="2" cy="7384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7447315" y="1960512"/>
            <a:ext cx="0" cy="188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7435268" y="2999752"/>
            <a:ext cx="0" cy="188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9" idx="2"/>
          </p:cNvCxnSpPr>
          <p:nvPr/>
        </p:nvCxnSpPr>
        <p:spPr>
          <a:xfrm>
            <a:off x="10315989" y="2059367"/>
            <a:ext cx="10143" cy="2279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20" idx="2"/>
            <a:endCxn id="21" idx="0"/>
          </p:cNvCxnSpPr>
          <p:nvPr/>
        </p:nvCxnSpPr>
        <p:spPr>
          <a:xfrm>
            <a:off x="10315988" y="3610625"/>
            <a:ext cx="0" cy="2858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21" idx="2"/>
          </p:cNvCxnSpPr>
          <p:nvPr/>
        </p:nvCxnSpPr>
        <p:spPr>
          <a:xfrm>
            <a:off x="10315988" y="4443447"/>
            <a:ext cx="0" cy="2148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2" descr="https://downloader.disk.yandex.ru/preview/3484f8a8903bf39006c6e59089f516ec3b577d07fae7bb33733418ec505e320a/612f9936/LY_BtNI5Hm6JzvMVstP4UXKR78OJ3KueXqIL07u7wgp2dZUOcRmlD95FP9ATImcllBo77PZjw6nWD3WcXgRF3Q%3D%3D?uid=0&amp;filename=DJI_0014.JPG&amp;disposition=inline&amp;hash=&amp;limit=0&amp;content_type=image%2Fjpeg&amp;owner_uid=0&amp;tknv=v2&amp;size=1903x969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2" t="5863" b="10276"/>
          <a:stretch/>
        </p:blipFill>
        <p:spPr bwMode="auto">
          <a:xfrm>
            <a:off x="3924774" y="4400738"/>
            <a:ext cx="3510494" cy="216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Прямоугольник 52"/>
          <p:cNvSpPr/>
          <p:nvPr/>
        </p:nvSpPr>
        <p:spPr>
          <a:xfrm>
            <a:off x="9059717" y="2277222"/>
            <a:ext cx="2512541" cy="544969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chemeClr val="tx1"/>
                </a:solidFill>
              </a:rPr>
              <a:t>Привлечение внебюджетных средств</a:t>
            </a:r>
            <a:endParaRPr lang="ru-RU" sz="1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80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224</Words>
  <Application>Microsoft Office PowerPoint</Application>
  <PresentationFormat>Широкоэкранный</PresentationFormat>
  <Paragraphs>58</Paragraphs>
  <Slides>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9" baseType="lpstr">
      <vt:lpstr>Arial</vt:lpstr>
      <vt:lpstr>Arial Narrow</vt:lpstr>
      <vt:lpstr>Bahnschrift Condensed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Ковтуненко Наталия Владимировна</dc:creator>
  <cp:lastModifiedBy>Ковтуненко Наталия Владимировна</cp:lastModifiedBy>
  <cp:revision>6</cp:revision>
  <dcterms:created xsi:type="dcterms:W3CDTF">2021-10-04T14:17:04Z</dcterms:created>
  <dcterms:modified xsi:type="dcterms:W3CDTF">2021-10-04T15:26:26Z</dcterms:modified>
</cp:coreProperties>
</file>