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9" r:id="rId2"/>
    <p:sldMasterId id="2147483682" r:id="rId3"/>
  </p:sldMasterIdLst>
  <p:notesMasterIdLst>
    <p:notesMasterId r:id="rId20"/>
  </p:notesMasterIdLst>
  <p:sldIdLst>
    <p:sldId id="832" r:id="rId4"/>
    <p:sldId id="775" r:id="rId5"/>
    <p:sldId id="825" r:id="rId6"/>
    <p:sldId id="778" r:id="rId7"/>
    <p:sldId id="780" r:id="rId8"/>
    <p:sldId id="779" r:id="rId9"/>
    <p:sldId id="782" r:id="rId10"/>
    <p:sldId id="783" r:id="rId11"/>
    <p:sldId id="784" r:id="rId12"/>
    <p:sldId id="831" r:id="rId13"/>
    <p:sldId id="655" r:id="rId14"/>
    <p:sldId id="654" r:id="rId15"/>
    <p:sldId id="657" r:id="rId16"/>
    <p:sldId id="658" r:id="rId17"/>
    <p:sldId id="664" r:id="rId18"/>
    <p:sldId id="270" r:id="rId19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8A4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 showGuides="1">
      <p:cViewPr>
        <p:scale>
          <a:sx n="78" d="100"/>
          <a:sy n="78" d="100"/>
        </p:scale>
        <p:origin x="-93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26CD1-DA1B-4582-9BAA-AA074836DFD2}" type="datetimeFigureOut">
              <a:rPr lang="x-none" smtClean="0"/>
              <a:t>03.08.2022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B70319-68D1-4AED-A336-026D31B50F13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02935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>
            <a:extLst>
              <a:ext uri="{FF2B5EF4-FFF2-40B4-BE49-F238E27FC236}">
                <a16:creationId xmlns="" xmlns:a16="http://schemas.microsoft.com/office/drawing/2014/main" id="{D1693959-1A4E-4CE4-A420-765863BE17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Заметки 2">
            <a:extLst>
              <a:ext uri="{FF2B5EF4-FFF2-40B4-BE49-F238E27FC236}">
                <a16:creationId xmlns="" xmlns:a16="http://schemas.microsoft.com/office/drawing/2014/main" id="{462AE314-C9EF-4771-AAC2-9740E1F525B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92164" name="Номер слайда 3">
            <a:extLst>
              <a:ext uri="{FF2B5EF4-FFF2-40B4-BE49-F238E27FC236}">
                <a16:creationId xmlns="" xmlns:a16="http://schemas.microsoft.com/office/drawing/2014/main" id="{BEE612D0-740E-4793-A7C6-1F012300F8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8D4F10-BFA9-4DBF-9100-8BD4B454AB08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3BDDCAC-5D21-407F-BF7E-DCA80381EFCD}"/>
              </a:ext>
            </a:extLst>
          </p:cNvPr>
          <p:cNvSpPr txBox="1">
            <a:spLocks/>
          </p:cNvSpPr>
          <p:nvPr/>
        </p:nvSpPr>
        <p:spPr bwMode="auto">
          <a:xfrm>
            <a:off x="1028701" y="285751"/>
            <a:ext cx="9258300" cy="78581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800">
                <a:latin typeface="Peugeot" panose="02000503040000020003" pitchFamily="2" charset="0"/>
              </a:rPr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529212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A1EBE2A-EDDF-4286-8562-180BB1FBAB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E6622-5359-4745-9913-628062FB59A2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53B8B47-21CC-47EB-9DF3-2FB7E6465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AA0F3D5-A1CC-4282-A136-B791FA2E7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55E1B69D-BAF8-4585-B2C6-FEA0C89C2D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0229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0CB4309A-69EC-472D-AC1D-922F92B561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28B7C-D992-4AC5-84EB-A4E485E03908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CD9DC4A-0C8E-4FE4-BFC6-0A28B4A0B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0A07BB33-5BFE-45FD-B514-443DF2BBF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7454BBA6-E156-4C64-BED7-FED7A9AE87F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302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6219AF8-97A0-46A6-906A-3A5871D2A0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A67DA-C94B-45F1-833F-536C97A33224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31D3C65-8E0B-4AE6-8EDB-BC26713A9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92E64D3-8B0D-4D5D-887B-7A8F6DD27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FF6107A3-127B-412C-A743-F69F4C2BF2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6958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44476"/>
            <a:ext cx="11180233" cy="14319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117600" y="1905000"/>
            <a:ext cx="10676467" cy="4191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Rectangle 11">
            <a:extLst>
              <a:ext uri="{FF2B5EF4-FFF2-40B4-BE49-F238E27FC236}">
                <a16:creationId xmlns="" xmlns:a16="http://schemas.microsoft.com/office/drawing/2014/main" id="{980FED32-F6AB-48C3-8489-4ADB168F08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>
            <a:extLst>
              <a:ext uri="{FF2B5EF4-FFF2-40B4-BE49-F238E27FC236}">
                <a16:creationId xmlns="" xmlns:a16="http://schemas.microsoft.com/office/drawing/2014/main" id="{2ED3D4E5-4A32-4983-A646-4F145D6CA9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>
            <a:extLst>
              <a:ext uri="{FF2B5EF4-FFF2-40B4-BE49-F238E27FC236}">
                <a16:creationId xmlns="" xmlns:a16="http://schemas.microsoft.com/office/drawing/2014/main" id="{A7455C49-AD72-4DAE-9C45-EE409C9499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1752716-5C99-4431-8340-F02C55DE4B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963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608A018-DF92-4122-8FA2-EEFB39F994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AA57F2B-436A-4666-B807-B98D63A2FF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FAC686B-244B-426E-92E8-CDA7AD2093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01BA72CF-0094-4D38-BD40-6047868B45B7}" type="slidenum">
              <a:rPr lang="de-DE" altLang="ru-RU"/>
              <a:pPr>
                <a:defRPr/>
              </a:pPr>
              <a:t>‹#›</a:t>
            </a:fld>
            <a:endParaRPr lang="de-DE" altLang="ru-RU"/>
          </a:p>
        </p:txBody>
      </p:sp>
    </p:spTree>
    <p:extLst>
      <p:ext uri="{BB962C8B-B14F-4D97-AF65-F5344CB8AC3E}">
        <p14:creationId xmlns:p14="http://schemas.microsoft.com/office/powerpoint/2010/main" val="169425431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16682B7-2B79-4795-B4EB-D88834E6FD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3EE5090-8118-4593-81E5-C7DAE8E7CADE}" type="datetimeFigureOut">
              <a:rPr lang="de-DE"/>
              <a:pPr>
                <a:defRPr/>
              </a:pPr>
              <a:t>03.08.2022</a:t>
            </a:fld>
            <a:endParaRPr lang="de-DE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66222E4C-E0F7-437C-8A02-846AB8F3E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4C0CD0E-D35E-41D1-91F3-7506B0638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1D383B9-1FBC-4391-813F-3E3E72FFEB21}" type="slidenum">
              <a:rPr lang="de-DE" altLang="ru-RU"/>
              <a:pPr>
                <a:defRPr/>
              </a:pPr>
              <a:t>‹#›</a:t>
            </a:fld>
            <a:endParaRPr lang="de-DE" altLang="ru-RU"/>
          </a:p>
        </p:txBody>
      </p:sp>
    </p:spTree>
    <p:extLst>
      <p:ext uri="{BB962C8B-B14F-4D97-AF65-F5344CB8AC3E}">
        <p14:creationId xmlns:p14="http://schemas.microsoft.com/office/powerpoint/2010/main" val="3841938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="" xmlns:a16="http://schemas.microsoft.com/office/drawing/2014/main" id="{DFB6CBA3-1DF1-4FCB-9B74-BB955B56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18E58-A7D7-4297-8176-854B6EDBDC55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="" xmlns:a16="http://schemas.microsoft.com/office/drawing/2014/main" id="{A2418ED2-EE34-4BFB-BAD0-5E5FE2D42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="" xmlns:a16="http://schemas.microsoft.com/office/drawing/2014/main" id="{4B198BE6-C36F-445B-BCFF-D61CABE39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3467E-E17E-40D2-BEE8-35401E8BBA9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774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EEFD249-C9F4-4049-AA80-B94B72A1393D}"/>
              </a:ext>
            </a:extLst>
          </p:cNvPr>
          <p:cNvSpPr txBox="1">
            <a:spLocks/>
          </p:cNvSpPr>
          <p:nvPr/>
        </p:nvSpPr>
        <p:spPr bwMode="auto">
          <a:xfrm>
            <a:off x="1028701" y="285751"/>
            <a:ext cx="9258300" cy="78581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800">
                <a:latin typeface="Peugeot" panose="02000503040000020003" pitchFamily="2" charset="0"/>
              </a:rPr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436150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8752DF4-DF64-47D8-A1C5-5FCD5AC901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D5271-D341-4D03-9067-720A9F5633E4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D59A034-23A9-4676-B1D3-7219AC58D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9D6BCB0-0339-4DE4-B34C-DA279AACD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/>
            </a:lvl1pPr>
          </a:lstStyle>
          <a:p>
            <a:pPr>
              <a:defRPr/>
            </a:pPr>
            <a:fld id="{AC8295FF-67CF-44CA-8B8F-D036D2821A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9294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97170A1-B4D2-426E-AB7F-863DFB2398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78C58-D45F-4199-98E0-E902F563CCA3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3182A26-0769-45DC-A1DD-FA257816B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6C9A6D1-BE21-4D65-A18B-FE6A91447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/>
            </a:lvl1pPr>
          </a:lstStyle>
          <a:p>
            <a:pPr>
              <a:defRPr/>
            </a:pPr>
            <a:fld id="{7EB58FAB-5A8C-4AA4-9B86-A4089F3FA8E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3761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EABEF5C-23F2-4430-A064-F81AF2B23A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35DE1-1D4C-403D-9FD3-70D59FB843BA}" type="datetimeFigureOut">
              <a:rPr lang="ru-RU"/>
              <a:pPr>
                <a:defRPr/>
              </a:pPr>
              <a:t>03.08.2022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7BE11A4-FEE9-4B2E-A714-BF67D942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DC069541-4B29-4AFE-8BBC-96F97D5B1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/>
            </a:lvl1pPr>
          </a:lstStyle>
          <a:p>
            <a:pPr>
              <a:defRPr/>
            </a:pPr>
            <a:fld id="{D004E934-7066-4519-B677-C1019DA3B3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8643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813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142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4227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49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8257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1869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4413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0863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5849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7308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37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="" xmlns:a16="http://schemas.microsoft.com/office/drawing/2014/main" id="{2ACF369C-D9A1-4C87-BEA5-D553FF5793A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28701" y="285751"/>
            <a:ext cx="92583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pic>
        <p:nvPicPr>
          <p:cNvPr id="1027" name="Picture 3" descr="D:\бб\Elements\Pattern\Present\Pattern_present_dark-green_cow.png">
            <a:extLst>
              <a:ext uri="{FF2B5EF4-FFF2-40B4-BE49-F238E27FC236}">
                <a16:creationId xmlns="" xmlns:a16="http://schemas.microsoft.com/office/drawing/2014/main" id="{226CCC94-BEF0-4430-896A-D3DD4408A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41" t="42857" r="-325" b="5443"/>
          <a:stretch>
            <a:fillRect/>
          </a:stretch>
        </p:blipFill>
        <p:spPr bwMode="auto">
          <a:xfrm>
            <a:off x="0" y="1"/>
            <a:ext cx="76200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D:\бб\Elements\Logo\Logo_eng_04.png">
            <a:extLst>
              <a:ext uri="{FF2B5EF4-FFF2-40B4-BE49-F238E27FC236}">
                <a16:creationId xmlns="" xmlns:a16="http://schemas.microsoft.com/office/drawing/2014/main" id="{FF938EDD-978B-4F8D-AABB-DBF9CF480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1" y="6300788"/>
            <a:ext cx="2952751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Заголовок 1">
            <a:extLst>
              <a:ext uri="{FF2B5EF4-FFF2-40B4-BE49-F238E27FC236}">
                <a16:creationId xmlns="" xmlns:a16="http://schemas.microsoft.com/office/drawing/2014/main" id="{F721CC14-6126-4781-8EC7-CE3F3E3AC2E7}"/>
              </a:ext>
            </a:extLst>
          </p:cNvPr>
          <p:cNvSpPr txBox="1">
            <a:spLocks/>
          </p:cNvSpPr>
          <p:nvPr/>
        </p:nvSpPr>
        <p:spPr bwMode="auto">
          <a:xfrm>
            <a:off x="0" y="6429375"/>
            <a:ext cx="9956800" cy="5715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400" b="1">
                <a:solidFill>
                  <a:srgbClr val="215732"/>
                </a:solidFill>
                <a:latin typeface="Peugeot" panose="02000503040000020003" pitchFamily="2" charset="0"/>
              </a:rPr>
              <a:t>Бесплатный по России 8 (800) 770-71-49</a:t>
            </a:r>
            <a:r>
              <a:rPr lang="en-US" altLang="ru-RU" sz="1400" b="1">
                <a:solidFill>
                  <a:srgbClr val="215732"/>
                </a:solidFill>
                <a:latin typeface="Peugeot" panose="02000503040000020003" pitchFamily="2" charset="0"/>
              </a:rPr>
              <a:t> info@feedconsult.ru  feedconsult.ru </a:t>
            </a:r>
            <a:endParaRPr lang="ru-RU" altLang="ru-RU" sz="1400" b="1">
              <a:solidFill>
                <a:srgbClr val="215732"/>
              </a:solidFill>
              <a:latin typeface="Peugeot" panose="02000503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69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Peugeot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>
            <a:extLst>
              <a:ext uri="{FF2B5EF4-FFF2-40B4-BE49-F238E27FC236}">
                <a16:creationId xmlns="" xmlns:a16="http://schemas.microsoft.com/office/drawing/2014/main" id="{B7224883-54E7-410D-81CC-8C594A02595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28701" y="285751"/>
            <a:ext cx="92583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pic>
        <p:nvPicPr>
          <p:cNvPr id="2051" name="Picture 3" descr="D:\бб\Elements\Pattern\Present\Pattern_present_dark-green_cow.png">
            <a:extLst>
              <a:ext uri="{FF2B5EF4-FFF2-40B4-BE49-F238E27FC236}">
                <a16:creationId xmlns="" xmlns:a16="http://schemas.microsoft.com/office/drawing/2014/main" id="{ECF8A5F8-5E84-47CC-997E-FB316ACE5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41" t="42857" r="-325" b="5443"/>
          <a:stretch>
            <a:fillRect/>
          </a:stretch>
        </p:blipFill>
        <p:spPr bwMode="auto">
          <a:xfrm>
            <a:off x="0" y="1"/>
            <a:ext cx="76200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D:\бб\Elements\Logo\Logo_eng_04.png">
            <a:extLst>
              <a:ext uri="{FF2B5EF4-FFF2-40B4-BE49-F238E27FC236}">
                <a16:creationId xmlns="" xmlns:a16="http://schemas.microsoft.com/office/drawing/2014/main" id="{B92F67E7-6182-44E6-B165-65FAA1DCA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1" y="6300788"/>
            <a:ext cx="2952751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Заголовок 1">
            <a:extLst>
              <a:ext uri="{FF2B5EF4-FFF2-40B4-BE49-F238E27FC236}">
                <a16:creationId xmlns="" xmlns:a16="http://schemas.microsoft.com/office/drawing/2014/main" id="{22D1CFD5-F364-4C03-886F-5378D76B3B27}"/>
              </a:ext>
            </a:extLst>
          </p:cNvPr>
          <p:cNvSpPr txBox="1">
            <a:spLocks/>
          </p:cNvSpPr>
          <p:nvPr/>
        </p:nvSpPr>
        <p:spPr bwMode="auto">
          <a:xfrm>
            <a:off x="0" y="6429375"/>
            <a:ext cx="9956800" cy="5715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400" b="1">
                <a:solidFill>
                  <a:srgbClr val="215732"/>
                </a:solidFill>
                <a:latin typeface="Peugeot" panose="02000503040000020003" pitchFamily="2" charset="0"/>
              </a:rPr>
              <a:t>Бесплатный по России 8 (800) 770-71-49</a:t>
            </a:r>
            <a:r>
              <a:rPr lang="en-US" altLang="ru-RU" sz="1400" b="1">
                <a:solidFill>
                  <a:srgbClr val="215732"/>
                </a:solidFill>
                <a:latin typeface="Peugeot" panose="02000503040000020003" pitchFamily="2" charset="0"/>
              </a:rPr>
              <a:t> info@feedconsult.ru  feedconsult.ru </a:t>
            </a:r>
            <a:endParaRPr lang="ru-RU" altLang="ru-RU" sz="1400" b="1">
              <a:solidFill>
                <a:srgbClr val="215732"/>
              </a:solidFill>
              <a:latin typeface="Peugeot" panose="02000503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598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Peugeot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eugeot" panose="02000503040000020003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567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5523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685292" y="5658028"/>
            <a:ext cx="8839201" cy="830997"/>
          </a:xfrm>
          <a:prstGeom prst="rect">
            <a:avLst/>
          </a:prstGeom>
          <a:solidFill>
            <a:sysClr val="window" lastClr="FFFFFF">
              <a:alpha val="10000"/>
            </a:sysClr>
          </a:soli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000" dirty="0" err="1">
                <a:solidFill>
                  <a:prstClr val="black"/>
                </a:solidFill>
              </a:rPr>
              <a:t>Лапотко</a:t>
            </a:r>
            <a:r>
              <a:rPr lang="ru-RU" sz="2000" dirty="0">
                <a:solidFill>
                  <a:prstClr val="black"/>
                </a:solidFill>
              </a:rPr>
              <a:t> Александр </a:t>
            </a:r>
            <a:r>
              <a:rPr lang="ru-RU" sz="2000" dirty="0" smtClean="0">
                <a:solidFill>
                  <a:prstClr val="black"/>
                </a:solidFill>
              </a:rPr>
              <a:t>Михайлович</a:t>
            </a:r>
          </a:p>
          <a:p>
            <a:pPr algn="r">
              <a:defRPr/>
            </a:pPr>
            <a:r>
              <a:rPr lang="ru-RU" sz="1400" dirty="0">
                <a:solidFill>
                  <a:prstClr val="black"/>
                </a:solidFill>
              </a:rPr>
              <a:t>кандидат сельскохозяйственных наук, доцент Белорусского Государственного аграрного технического университета, эксперт по кормлению КРС (Республика Беларусь)</a:t>
            </a:r>
            <a:endParaRPr lang="ru-RU" sz="1400" i="1" kern="0" dirty="0" smtClean="0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01041" y="3357710"/>
            <a:ext cx="10515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kern="0" dirty="0">
                <a:solidFill>
                  <a:srgbClr val="663300"/>
                </a:solidFill>
              </a:rPr>
              <a:t>«Интенсификация кормопроизводства»</a:t>
            </a:r>
            <a:endParaRPr lang="ru-RU" sz="4000" kern="0" dirty="0" smtClean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278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0737F08C-5F9E-4220-A68D-047F0E6774C7}"/>
              </a:ext>
            </a:extLst>
          </p:cNvPr>
          <p:cNvSpPr txBox="1">
            <a:spLocks noChangeArrowheads="1"/>
          </p:cNvSpPr>
          <p:nvPr/>
        </p:nvSpPr>
        <p:spPr>
          <a:xfrm>
            <a:off x="2208213" y="188914"/>
            <a:ext cx="7988300" cy="64928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algn="ctr">
              <a:defRPr/>
            </a:pPr>
            <a:r>
              <a:rPr lang="ru-RU" sz="3200" b="1" dirty="0">
                <a:solidFill>
                  <a:srgbClr val="008000"/>
                </a:solidFill>
              </a:rPr>
              <a:t>КАКИЕ ВИДЫ ТРАВ – ХОРОШИЕ?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008000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D8173AF8-EEC9-438A-A003-5575ED1A6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578581"/>
              </p:ext>
            </p:extLst>
          </p:nvPr>
        </p:nvGraphicFramePr>
        <p:xfrm>
          <a:off x="1586753" y="1371600"/>
          <a:ext cx="9592235" cy="4035424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42182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409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33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045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Злаковые</a:t>
                      </a:r>
                      <a:endParaRPr lang="ru-RU" sz="2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9A4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Бобовые</a:t>
                      </a:r>
                      <a:endParaRPr lang="ru-RU" sz="2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9A4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Крестоцветные</a:t>
                      </a:r>
                      <a:endParaRPr lang="ru-RU" sz="2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9A4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47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Кострец безостый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Люцерна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>
                          <a:effectLst/>
                        </a:rPr>
                        <a:t> Сурепица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9890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b="1" u="none" strike="noStrike" baseline="0" dirty="0">
                          <a:effectLst/>
                        </a:rPr>
                        <a:t> </a:t>
                      </a:r>
                      <a:r>
                        <a:rPr lang="ru-RU" sz="2000" b="1" u="none" strike="noStrike" baseline="0" dirty="0">
                          <a:effectLst/>
                        </a:rPr>
                        <a:t>Р</a:t>
                      </a:r>
                      <a:r>
                        <a:rPr lang="ru-RU" sz="2000" b="1" u="none" strike="noStrike" dirty="0">
                          <a:effectLst/>
                        </a:rPr>
                        <a:t>айграс многолетний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Клевер луговой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Рапс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49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Райграс однолетний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Эспарцет песчаный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Редька масличная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Тимофеевка луговая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Галега восточная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 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588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Суданская трава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Лядвенец рогатый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 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145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Сорго-</a:t>
                      </a:r>
                      <a:r>
                        <a:rPr lang="ru-RU" sz="2000" b="1" u="none" strike="noStrike" dirty="0" err="1">
                          <a:effectLst/>
                        </a:rPr>
                        <a:t>суданковый</a:t>
                      </a:r>
                      <a:r>
                        <a:rPr lang="ru-RU" sz="2000" b="1" u="none" strike="noStrike" dirty="0">
                          <a:effectLst/>
                        </a:rPr>
                        <a:t> гибрид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>
                          <a:effectLst/>
                        </a:rPr>
                        <a:t> Горох</a:t>
                      </a:r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 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 Зеленоукосная рожь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>
                          <a:effectLst/>
                        </a:rPr>
                        <a:t> Вика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1" u="none" strike="noStrike" dirty="0">
                          <a:effectLst/>
                        </a:rPr>
                        <a:t> 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19" marR="7619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28B75A94-39CB-4F96-B150-D5FAB13A3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235936"/>
              </p:ext>
            </p:extLst>
          </p:nvPr>
        </p:nvGraphicFramePr>
        <p:xfrm>
          <a:off x="2063751" y="1500188"/>
          <a:ext cx="8792507" cy="2663826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{F2DE63D5-997A-4646-A377-4702673A728D}</a:tableStyleId>
              </a:tblPr>
              <a:tblGrid>
                <a:gridCol w="28250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744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744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744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4404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4397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Стадия вегетации</a:t>
                      </a:r>
                      <a:endParaRPr lang="ru-RU" sz="24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Процент сухого вещества</a:t>
                      </a:r>
                      <a:endParaRPr lang="ru-RU" sz="24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39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Протеин</a:t>
                      </a:r>
                      <a:endParaRPr lang="ru-RU" sz="24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КДК</a:t>
                      </a:r>
                      <a:endParaRPr lang="ru-RU" sz="24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НДК</a:t>
                      </a:r>
                      <a:endParaRPr lang="ru-RU" sz="24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ОКЦ</a:t>
                      </a:r>
                      <a:endParaRPr lang="ru-RU" sz="24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39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Бутонизация</a:t>
                      </a: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&gt;19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&lt;30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&lt;40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&gt;140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39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Начало цветения</a:t>
                      </a: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>
                          <a:effectLst/>
                          <a:latin typeface="Peugeot" pitchFamily="2" charset="0"/>
                        </a:rPr>
                        <a:t>16-19</a:t>
                      </a:r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30-35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40-45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124-140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39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Середина цветения</a:t>
                      </a: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>
                          <a:effectLst/>
                          <a:latin typeface="Peugeot" pitchFamily="2" charset="0"/>
                        </a:rPr>
                        <a:t>13-15</a:t>
                      </a:r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36-40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46-50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101-123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439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bg1"/>
                          </a:solidFill>
                          <a:effectLst/>
                          <a:latin typeface="Peugeot" pitchFamily="2" charset="0"/>
                        </a:rPr>
                        <a:t>Полное цветение</a:t>
                      </a: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&lt;13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>
                          <a:effectLst/>
                          <a:latin typeface="Peugeot" pitchFamily="2" charset="0"/>
                        </a:rPr>
                        <a:t>&gt;40</a:t>
                      </a:r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>
                          <a:effectLst/>
                          <a:latin typeface="Peugeot" pitchFamily="2" charset="0"/>
                        </a:rPr>
                        <a:t>&gt;50</a:t>
                      </a:r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Peugeot" pitchFamily="2" charset="0"/>
                        </a:rPr>
                        <a:t>&lt;100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Peugeot" pitchFamily="2" charset="0"/>
                      </a:endParaRPr>
                    </a:p>
                  </a:txBody>
                  <a:tcPr marL="9525" marR="9525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6602" name="TextBox 5">
            <a:extLst>
              <a:ext uri="{FF2B5EF4-FFF2-40B4-BE49-F238E27FC236}">
                <a16:creationId xmlns="" xmlns:a16="http://schemas.microsoft.com/office/drawing/2014/main" id="{C57A8DDA-DC18-48A7-85AE-F3A89C02DF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437064"/>
            <a:ext cx="9816352" cy="138499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srgbClr val="C00000"/>
                </a:solidFill>
                <a:latin typeface="Peugeot" pitchFamily="2" charset="0"/>
              </a:rPr>
              <a:t>Имеем ввиду! </a:t>
            </a:r>
            <a:r>
              <a:rPr lang="ru-RU" altLang="ru-RU" sz="2800" b="1" dirty="0">
                <a:solidFill>
                  <a:srgbClr val="333333"/>
                </a:solidFill>
                <a:latin typeface="Peugeot" pitchFamily="2" charset="0"/>
              </a:rPr>
              <a:t>За 5 дней, при нормальных условиях роста, относительная кормовая ценность люцерны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srgbClr val="333333"/>
                </a:solidFill>
                <a:latin typeface="Peugeot" pitchFamily="2" charset="0"/>
              </a:rPr>
              <a:t>может измениться от 200 до 100 ед.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34778F34-4174-4C21-93C8-51F734333B2F}"/>
              </a:ext>
            </a:extLst>
          </p:cNvPr>
          <p:cNvSpPr txBox="1">
            <a:spLocks/>
          </p:cNvSpPr>
          <p:nvPr/>
        </p:nvSpPr>
        <p:spPr>
          <a:xfrm>
            <a:off x="1304693" y="260648"/>
            <a:ext cx="10415239" cy="56410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ru-RU" sz="3200" b="1" dirty="0">
                <a:solidFill>
                  <a:srgbClr val="008000"/>
                </a:solidFill>
                <a:latin typeface="Peugeot" pitchFamily="2" charset="0"/>
              </a:rPr>
              <a:t>АНАЛИЗ ЛЮЦЕРНЫ НА РАЗЛИЧНЫХ СТАДИЯХ ЗРЕЛОСТИ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E67A24D5-CC0D-4A6A-910E-09F32C3ACEA8}"/>
              </a:ext>
            </a:extLst>
          </p:cNvPr>
          <p:cNvSpPr txBox="1">
            <a:spLocks noChangeArrowheads="1"/>
          </p:cNvSpPr>
          <p:nvPr/>
        </p:nvSpPr>
        <p:spPr>
          <a:xfrm>
            <a:off x="2259104" y="270714"/>
            <a:ext cx="8211671" cy="722686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8000"/>
                </a:solidFill>
              </a:rPr>
              <a:t>КОРОЛЕВА</a:t>
            </a:r>
            <a:r>
              <a:rPr lang="ru-RU" sz="3200" b="1" dirty="0">
                <a:solidFill>
                  <a:srgbClr val="2A9A4F"/>
                </a:solidFill>
              </a:rPr>
              <a:t> </a:t>
            </a:r>
            <a:r>
              <a:rPr lang="ru-RU" sz="3200" b="1" dirty="0">
                <a:solidFill>
                  <a:srgbClr val="008000"/>
                </a:solidFill>
              </a:rPr>
              <a:t>КОРМОВЫХ КУЛЬТУР </a:t>
            </a:r>
            <a:r>
              <a:rPr lang="ru-RU" sz="3200" b="1" dirty="0">
                <a:solidFill>
                  <a:srgbClr val="2A9A4F"/>
                </a:solidFill>
              </a:rPr>
              <a:t>– </a:t>
            </a:r>
            <a:r>
              <a:rPr lang="ru-RU" sz="3200" b="1" dirty="0">
                <a:solidFill>
                  <a:srgbClr val="F8A41C"/>
                </a:solidFill>
              </a:rPr>
              <a:t>ЛЮЦЕРНА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="" xmlns:a16="http://schemas.microsoft.com/office/drawing/2014/main" id="{9C5BAAC3-5D5E-4A7E-BFD3-B2A552291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2044700"/>
            <a:ext cx="6292850" cy="364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Растение быстро древеснеет</a:t>
            </a:r>
            <a:r>
              <a:rPr lang="ru-RU" altLang="ru-RU" sz="24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, имеет низкое содержание энергии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Высокое содержание лигнина</a:t>
            </a:r>
            <a:r>
              <a:rPr lang="ru-RU" altLang="ru-RU" sz="24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, сниженная переваримость на 5-10%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Плохо переносит </a:t>
            </a:r>
            <a:r>
              <a:rPr lang="ru-RU" altLang="ru-RU" sz="24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частые ранние укосы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Отрицательно реагирует </a:t>
            </a:r>
            <a:r>
              <a:rPr lang="ru-RU" altLang="ru-RU" sz="24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на повышенное давление на почву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4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Для длительного использования </a:t>
            </a: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выдерживаем 6-недельню паузу </a:t>
            </a:r>
            <a:r>
              <a:rPr lang="ru-RU" altLang="ru-RU" sz="24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между 2 и 3 укосом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1C6635"/>
              </a:buClr>
              <a:buFont typeface="Wingdings" panose="05000000000000000000" pitchFamily="2" charset="2"/>
              <a:buChar char="§"/>
            </a:pPr>
            <a:endParaRPr lang="en-US" altLang="ru-RU" sz="2800" dirty="0">
              <a:solidFill>
                <a:prstClr val="black"/>
              </a:solidFill>
              <a:latin typeface="Peugeot" pitchFamily="2" charset="0"/>
              <a:cs typeface="Times New Roman" panose="02020603050405020304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553F3FB9-4D68-4886-AED8-508B97A6AAC6}"/>
              </a:ext>
            </a:extLst>
          </p:cNvPr>
          <p:cNvSpPr txBox="1">
            <a:spLocks noChangeArrowheads="1"/>
          </p:cNvSpPr>
          <p:nvPr/>
        </p:nvSpPr>
        <p:spPr>
          <a:xfrm>
            <a:off x="1371600" y="1016000"/>
            <a:ext cx="9296400" cy="463176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  </a:t>
            </a:r>
            <a:r>
              <a:rPr lang="ru-RU" i="1" dirty="0">
                <a:solidFill>
                  <a:prstClr val="black"/>
                </a:solidFill>
                <a:cs typeface="Times New Roman" panose="02020603050405020304" pitchFamily="18" charset="0"/>
              </a:rPr>
              <a:t>Чтобы ею обладать, нужно подробности о ней узнать!</a:t>
            </a:r>
          </a:p>
        </p:txBody>
      </p:sp>
      <p:pic>
        <p:nvPicPr>
          <p:cNvPr id="77829" name="Рисунок 5">
            <a:extLst>
              <a:ext uri="{FF2B5EF4-FFF2-40B4-BE49-F238E27FC236}">
                <a16:creationId xmlns="" xmlns:a16="http://schemas.microsoft.com/office/drawing/2014/main" id="{B03B8156-CEB0-45C6-8C1D-C34DD1E39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2224462"/>
            <a:ext cx="4025152" cy="364013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D7963CC8-1CEA-4919-A487-39D8370D0521}"/>
              </a:ext>
            </a:extLst>
          </p:cNvPr>
          <p:cNvSpPr txBox="1">
            <a:spLocks noChangeArrowheads="1"/>
          </p:cNvSpPr>
          <p:nvPr/>
        </p:nvSpPr>
        <p:spPr>
          <a:xfrm>
            <a:off x="2135188" y="171450"/>
            <a:ext cx="8640762" cy="64928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2A9A4F"/>
                </a:solidFill>
              </a:rPr>
              <a:t>СКОРОСПЕЛЫЙ ЗЛАК– </a:t>
            </a:r>
            <a:r>
              <a:rPr lang="ru-RU" sz="3200" b="1" dirty="0">
                <a:solidFill>
                  <a:srgbClr val="F8A41C"/>
                </a:solidFill>
              </a:rPr>
              <a:t>РАЙГРАС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="" xmlns:a16="http://schemas.microsoft.com/office/drawing/2014/main" id="{5EFF0F12-E76E-4CCF-93CB-24DE3D163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268760"/>
            <a:ext cx="5724128" cy="46805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Используется</a:t>
            </a:r>
            <a:r>
              <a:rPr lang="ru-RU" altLang="ru-RU" sz="26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 сорт с облиственностью более 50%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Возделывается</a:t>
            </a:r>
            <a:r>
              <a:rPr lang="ru-RU" altLang="ru-RU" sz="26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 на увлажненных дерново-подзолистых, суглинистых почвах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Плохо переносит </a:t>
            </a:r>
            <a:r>
              <a:rPr lang="ru-RU" altLang="ru-RU" sz="26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засуху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Способен наращивать </a:t>
            </a:r>
            <a:r>
              <a:rPr lang="ru-RU" altLang="ru-RU" sz="26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2-3 укоса после покровной культуры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Обладает </a:t>
            </a:r>
            <a:r>
              <a:rPr lang="ru-RU" altLang="ru-RU" sz="26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высокой кустистостью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Содержит </a:t>
            </a:r>
            <a:r>
              <a:rPr lang="ru-RU" altLang="ru-RU" sz="26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в СВ: СП -17%, сахар –до 23%, ЧЭЛ -6,5 МДж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1C6635"/>
              </a:buClr>
              <a:buFont typeface="Wingdings" panose="05000000000000000000" pitchFamily="2" charset="2"/>
              <a:buChar char="§"/>
            </a:pPr>
            <a:endParaRPr lang="en-US" altLang="ru-RU" sz="2800" dirty="0">
              <a:solidFill>
                <a:prstClr val="black"/>
              </a:solidFill>
              <a:latin typeface="Peugeot" pitchFamily="2" charset="0"/>
              <a:cs typeface="Times New Roman" panose="02020603050405020304" pitchFamily="18" charset="0"/>
            </a:endParaRPr>
          </a:p>
        </p:txBody>
      </p:sp>
      <p:pic>
        <p:nvPicPr>
          <p:cNvPr id="79876" name="Рисунок 4">
            <a:extLst>
              <a:ext uri="{FF2B5EF4-FFF2-40B4-BE49-F238E27FC236}">
                <a16:creationId xmlns="" xmlns:a16="http://schemas.microsoft.com/office/drawing/2014/main" id="{546DF429-668D-4A44-817B-C5E65C7EE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466" y="1268760"/>
            <a:ext cx="4675315" cy="46805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2FAC3A86-198B-4D69-B36C-0AF3CD3AE633}"/>
              </a:ext>
            </a:extLst>
          </p:cNvPr>
          <p:cNvSpPr txBox="1">
            <a:spLocks noChangeArrowheads="1"/>
          </p:cNvSpPr>
          <p:nvPr/>
        </p:nvSpPr>
        <p:spPr>
          <a:xfrm>
            <a:off x="2135188" y="171450"/>
            <a:ext cx="8640762" cy="64928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8000"/>
                </a:solidFill>
              </a:rPr>
              <a:t>РАННИЙ ИНТЕНСИВНЫЙ ЗЛАК </a:t>
            </a:r>
            <a:r>
              <a:rPr lang="ru-RU" b="1" dirty="0">
                <a:solidFill>
                  <a:srgbClr val="2A9A4F"/>
                </a:solidFill>
              </a:rPr>
              <a:t>– </a:t>
            </a:r>
            <a:r>
              <a:rPr lang="ru-RU" sz="2600" b="1" dirty="0">
                <a:solidFill>
                  <a:srgbClr val="F8A41C"/>
                </a:solidFill>
              </a:rPr>
              <a:t>КОСТЁР БЕЗОСТЫЙ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78851" name="Rectangle 2">
            <a:extLst>
              <a:ext uri="{FF2B5EF4-FFF2-40B4-BE49-F238E27FC236}">
                <a16:creationId xmlns="" xmlns:a16="http://schemas.microsoft.com/office/drawing/2014/main" id="{46B3402A-C8E5-4E6D-AEE8-D0A23154E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8014" y="1795557"/>
            <a:ext cx="6275388" cy="396716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Многолетний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 злак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Произрастает</a:t>
            </a:r>
            <a:r>
              <a:rPr lang="ru-RU" altLang="ru-RU" sz="2800" dirty="0">
                <a:solidFill>
                  <a:srgbClr val="2A9A4F"/>
                </a:solidFill>
                <a:latin typeface="Peugeot" pitchFamily="2" charset="0"/>
              </a:rPr>
              <a:t> 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на любых типах почв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Формирует</a:t>
            </a:r>
            <a:r>
              <a:rPr lang="ru-RU" altLang="ru-RU" sz="2800" dirty="0">
                <a:solidFill>
                  <a:srgbClr val="2A9A4F"/>
                </a:solidFill>
                <a:latin typeface="Peugeot" pitchFamily="2" charset="0"/>
              </a:rPr>
              <a:t> 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за сезон 3 укоса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Доля листьев 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в урожае 65-70%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Высокая</a:t>
            </a:r>
            <a:r>
              <a:rPr lang="ru-RU" altLang="ru-RU" sz="2800" dirty="0">
                <a:solidFill>
                  <a:srgbClr val="2A9A4F"/>
                </a:solidFill>
                <a:latin typeface="Peugeot" pitchFamily="2" charset="0"/>
              </a:rPr>
              <a:t> 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питательная ценность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Высокая скорость 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провяливания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</a:pPr>
            <a:r>
              <a:rPr lang="ru-RU" altLang="ru-RU" sz="2800" b="1" dirty="0">
                <a:solidFill>
                  <a:srgbClr val="2A9A4F"/>
                </a:solidFill>
                <a:latin typeface="Peugeot" pitchFamily="2" charset="0"/>
              </a:rPr>
              <a:t>Является лидером </a:t>
            </a:r>
            <a:r>
              <a:rPr lang="ru-RU" altLang="ru-RU" sz="2800" dirty="0">
                <a:solidFill>
                  <a:prstClr val="black"/>
                </a:solidFill>
                <a:latin typeface="Peugeot" pitchFamily="2" charset="0"/>
                <a:cs typeface="Times New Roman" panose="02020603050405020304" pitchFamily="18" charset="0"/>
              </a:rPr>
              <a:t>по потребляемости скотом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1C6635"/>
              </a:buClr>
              <a:buFont typeface="Wingdings" panose="05000000000000000000" pitchFamily="2" charset="2"/>
              <a:buChar char="§"/>
            </a:pPr>
            <a:endParaRPr lang="en-US" altLang="ru-RU" sz="2800" b="1" dirty="0">
              <a:solidFill>
                <a:prstClr val="black"/>
              </a:solidFill>
              <a:latin typeface="Peugeot" pitchFamily="2" charset="0"/>
              <a:cs typeface="Times New Roman" panose="02020603050405020304" pitchFamily="18" charset="0"/>
            </a:endParaRPr>
          </a:p>
        </p:txBody>
      </p:sp>
      <p:pic>
        <p:nvPicPr>
          <p:cNvPr id="78852" name="Рисунок 1">
            <a:extLst>
              <a:ext uri="{FF2B5EF4-FFF2-40B4-BE49-F238E27FC236}">
                <a16:creationId xmlns="" xmlns:a16="http://schemas.microsoft.com/office/drawing/2014/main" id="{AB2EB714-DCA7-4F3F-8C2F-3ED428C34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858" y="1095280"/>
            <a:ext cx="5002306" cy="463857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894FC488-0753-4341-9DDA-EF879206783E}"/>
              </a:ext>
            </a:extLst>
          </p:cNvPr>
          <p:cNvSpPr txBox="1">
            <a:spLocks noChangeArrowheads="1"/>
          </p:cNvSpPr>
          <p:nvPr/>
        </p:nvSpPr>
        <p:spPr>
          <a:xfrm>
            <a:off x="2135188" y="115889"/>
            <a:ext cx="8640762" cy="95408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2A9A4F"/>
                </a:solidFill>
              </a:rPr>
              <a:t>          </a:t>
            </a:r>
            <a:r>
              <a:rPr lang="ru-RU" b="1" dirty="0">
                <a:solidFill>
                  <a:srgbClr val="008000"/>
                </a:solidFill>
              </a:rPr>
              <a:t>НЕПРИХОТЛИВАЯ –</a:t>
            </a:r>
            <a:r>
              <a:rPr lang="ru-RU" b="1" dirty="0">
                <a:solidFill>
                  <a:srgbClr val="2A9A4F"/>
                </a:solidFill>
              </a:rPr>
              <a:t> </a:t>
            </a:r>
            <a:r>
              <a:rPr lang="ru-RU" b="1" dirty="0">
                <a:solidFill>
                  <a:srgbClr val="F8A41C"/>
                </a:solidFill>
              </a:rPr>
              <a:t>ЗЕЛЕНОУКОСНАЯ РОЖЬ</a:t>
            </a:r>
            <a:endParaRPr lang="ru-RU" sz="2600" b="1" dirty="0">
              <a:solidFill>
                <a:srgbClr val="F8A41C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2FE901B5-4BFB-4F4F-8054-D6B36AF49927}"/>
              </a:ext>
            </a:extLst>
          </p:cNvPr>
          <p:cNvSpPr txBox="1">
            <a:spLocks noChangeArrowheads="1"/>
          </p:cNvSpPr>
          <p:nvPr/>
        </p:nvSpPr>
        <p:spPr>
          <a:xfrm>
            <a:off x="1487487" y="1268414"/>
            <a:ext cx="6321426" cy="54006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C00000"/>
                </a:solidFill>
              </a:rPr>
              <a:t>Не имеет </a:t>
            </a:r>
            <a:r>
              <a:rPr lang="ru-RU" sz="2000" b="1" dirty="0">
                <a:solidFill>
                  <a:srgbClr val="C00000"/>
                </a:solidFill>
                <a:cs typeface="Times New Roman" panose="02020603050405020304" pitchFamily="18" charset="0"/>
              </a:rPr>
              <a:t>ничего общего с рожью 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b="1" dirty="0">
                <a:solidFill>
                  <a:srgbClr val="C00000"/>
                </a:solidFill>
                <a:cs typeface="Times New Roman" panose="02020603050405020304" pitchFamily="18" charset="0"/>
              </a:rPr>
              <a:t>хлебного злака!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Засухоустойчивая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, интенсивно-отрастающая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Произрастающая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 на песчаных почвах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Формирующая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3 укоса за сезон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Используемая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на выпас после 30 </a:t>
            </a:r>
            <a:r>
              <a:rPr lang="ru-RU" sz="2000" dirty="0" err="1">
                <a:solidFill>
                  <a:prstClr val="black"/>
                </a:solidFill>
                <a:cs typeface="Times New Roman" panose="02020603050405020304" pitchFamily="18" charset="0"/>
              </a:rPr>
              <a:t>дн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. вегетации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Способная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на урожайность &gt;80ц.СВ с 1га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Обладающая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кустистостью (12-14 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стеблей в кусте)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Обеспеченная 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высокой облиственностью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до 50%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Отличающаяся 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высоким содержанием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СП (14,2% в ЗМ)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000" b="1" dirty="0">
                <a:solidFill>
                  <a:srgbClr val="2A9A4F"/>
                </a:solidFill>
              </a:rPr>
              <a:t>Устойчивая</a:t>
            </a: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к снежной плесени и 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стеблевой  ржавчине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endParaRPr lang="ru-RU" sz="2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rgbClr val="1C6635"/>
              </a:buClr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pic>
        <p:nvPicPr>
          <p:cNvPr id="81924" name="Рисунок 4">
            <a:extLst>
              <a:ext uri="{FF2B5EF4-FFF2-40B4-BE49-F238E27FC236}">
                <a16:creationId xmlns="" xmlns:a16="http://schemas.microsoft.com/office/drawing/2014/main" id="{97D355A0-79AA-49C3-AAC1-89995BE1B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35" y="1322618"/>
            <a:ext cx="4675694" cy="489992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11309CA8-F617-4C30-8D48-E5CCF15390E5}"/>
              </a:ext>
            </a:extLst>
          </p:cNvPr>
          <p:cNvSpPr txBox="1">
            <a:spLocks noChangeArrowheads="1"/>
          </p:cNvSpPr>
          <p:nvPr/>
        </p:nvSpPr>
        <p:spPr>
          <a:xfrm>
            <a:off x="2135188" y="115889"/>
            <a:ext cx="8640762" cy="95408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2A9A4F"/>
                </a:solidFill>
              </a:rPr>
              <a:t>УЛЬТРАРАННЯЯ КУЛЬТУРА – </a:t>
            </a:r>
            <a:r>
              <a:rPr lang="ru-RU" b="1" dirty="0">
                <a:solidFill>
                  <a:srgbClr val="F8A41C"/>
                </a:solidFill>
              </a:rPr>
              <a:t>СУРЕПИЦА</a:t>
            </a:r>
            <a:endParaRPr lang="ru-RU" sz="2600" b="1" dirty="0">
              <a:solidFill>
                <a:srgbClr val="F8A41C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0B3AD0AB-42E2-40A7-AF94-C358C27E1DBF}"/>
              </a:ext>
            </a:extLst>
          </p:cNvPr>
          <p:cNvSpPr txBox="1">
            <a:spLocks noChangeArrowheads="1"/>
          </p:cNvSpPr>
          <p:nvPr/>
        </p:nvSpPr>
        <p:spPr>
          <a:xfrm>
            <a:off x="1487487" y="1268414"/>
            <a:ext cx="9056688" cy="54006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400" b="1" dirty="0">
                <a:solidFill>
                  <a:srgbClr val="2A9A4F"/>
                </a:solidFill>
              </a:rPr>
              <a:t>Формирует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урожай для покоса к 20 апреля – 1 мая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400" b="1" dirty="0">
                <a:solidFill>
                  <a:srgbClr val="2A9A4F"/>
                </a:solidFill>
              </a:rPr>
              <a:t>Наращивает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урожай до 200ц/га ЗМ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400" b="1" dirty="0">
                <a:solidFill>
                  <a:srgbClr val="2A9A4F"/>
                </a:solidFill>
              </a:rPr>
              <a:t>Высевается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вслед за ранней уборкой зерновых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400" b="1" dirty="0">
                <a:solidFill>
                  <a:srgbClr val="2A9A4F"/>
                </a:solidFill>
              </a:rPr>
              <a:t>Произрастает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на всех видах почв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400" b="1" dirty="0">
                <a:solidFill>
                  <a:srgbClr val="2A9A4F"/>
                </a:solidFill>
              </a:rPr>
              <a:t>Убирается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на силос в фазу 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цветения-</a:t>
            </a:r>
            <a:r>
              <a:rPr lang="ru-RU" sz="2400" dirty="0" err="1">
                <a:solidFill>
                  <a:prstClr val="black"/>
                </a:solidFill>
                <a:cs typeface="Times New Roman" panose="02020603050405020304" pitchFamily="18" charset="0"/>
              </a:rPr>
              <a:t>бутонизации</a:t>
            </a:r>
            <a:endParaRPr lang="ru-RU" sz="2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r>
              <a:rPr lang="ru-RU" sz="2400" b="1" dirty="0">
                <a:solidFill>
                  <a:srgbClr val="2A9A4F"/>
                </a:solidFill>
              </a:rPr>
              <a:t>Содержит в СВ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: 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      ОЭ – 11МДж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      СП – 18-24%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      сахар – 10-14г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      КДК – 20-24%</a:t>
            </a:r>
          </a:p>
          <a:p>
            <a:pPr eaLnBrk="1" fontAlgn="auto" hangingPunct="1">
              <a:spcAft>
                <a:spcPts val="0"/>
              </a:spcAft>
              <a:buClr>
                <a:srgbClr val="92D050"/>
              </a:buClr>
              <a:defRPr/>
            </a:pP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      НДК – 55-67%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rgbClr val="92D050"/>
              </a:buClr>
              <a:buFont typeface="Wingdings" panose="05000000000000000000" pitchFamily="2" charset="2"/>
              <a:buChar char="§"/>
              <a:defRPr/>
            </a:pPr>
            <a:endParaRPr lang="ru-RU" sz="2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marL="457200" indent="-457200" eaLnBrk="1" fontAlgn="auto" hangingPunct="1">
              <a:spcAft>
                <a:spcPts val="0"/>
              </a:spcAft>
              <a:buClr>
                <a:srgbClr val="1C6635"/>
              </a:buClr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>
            <a:extLst>
              <a:ext uri="{FF2B5EF4-FFF2-40B4-BE49-F238E27FC236}">
                <a16:creationId xmlns="" xmlns:a16="http://schemas.microsoft.com/office/drawing/2014/main" id="{7F443078-9C8C-468A-830F-36DA091B3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835193"/>
            <a:ext cx="12154293" cy="830997"/>
          </a:xfrm>
          <a:prstGeom prst="rect">
            <a:avLst/>
          </a:prstGeom>
          <a:solidFill>
            <a:srgbClr val="2A9A4F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defRPr/>
            </a:pPr>
            <a:r>
              <a:rPr lang="ru-RU" alt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ugeot" panose="02000503040000020003" pitchFamily="2" charset="0"/>
                <a:cs typeface="Times New Roman" panose="02020603050405020304" pitchFamily="18" charset="0"/>
              </a:rPr>
              <a:t>К сведению! </a:t>
            </a:r>
            <a:r>
              <a:rPr lang="ru-RU" altLang="ru-RU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ugeot" panose="02000503040000020003" pitchFamily="2" charset="0"/>
                <a:cs typeface="Times New Roman" panose="02020603050405020304" pitchFamily="18" charset="0"/>
              </a:rPr>
              <a:t>Хорошо сочетается в чередующемся межполосном посеве с зеленоукосной рожью для заготовки сенажа в рулонах с обмоткой в пленку.</a:t>
            </a:r>
            <a:endParaRPr lang="ru-RU" altLang="ru-RU" sz="2400" dirty="0">
              <a:solidFill>
                <a:prstClr val="white"/>
              </a:solidFill>
              <a:latin typeface="Peugeot" panose="02000503040000020003" pitchFamily="2" charset="0"/>
              <a:cs typeface="Times New Roman" panose="02020603050405020304" pitchFamily="18" charset="0"/>
            </a:endParaRPr>
          </a:p>
        </p:txBody>
      </p:sp>
      <p:pic>
        <p:nvPicPr>
          <p:cNvPr id="82949" name="Рисунок 1">
            <a:extLst>
              <a:ext uri="{FF2B5EF4-FFF2-40B4-BE49-F238E27FC236}">
                <a16:creationId xmlns="" xmlns:a16="http://schemas.microsoft.com/office/drawing/2014/main" id="{97BA4DD7-B100-4266-949B-E474C3EE3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084" y="2498103"/>
            <a:ext cx="5335652" cy="306052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53580645-47C6-4723-97A0-5411D1D652EC}"/>
              </a:ext>
            </a:extLst>
          </p:cNvPr>
          <p:cNvSpPr txBox="1">
            <a:spLocks noChangeArrowheads="1"/>
          </p:cNvSpPr>
          <p:nvPr/>
        </p:nvSpPr>
        <p:spPr>
          <a:xfrm>
            <a:off x="2135189" y="23813"/>
            <a:ext cx="7989887" cy="10287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algn="ctr">
              <a:defRPr/>
            </a:pPr>
            <a:r>
              <a:rPr lang="ru-RU" b="1" dirty="0">
                <a:solidFill>
                  <a:srgbClr val="2A9A4F"/>
                </a:solidFill>
              </a:rPr>
              <a:t>ТЕХНОЛОГИЯ, СОЧЕТАЮЩАЯ ВЫСОКИЙ БЕЛОК И ЭНЕРГИЮ НА ОДНОМ КОРМОВОМ ПОЛЕ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8D1FB910-2883-4541-B513-512126DE1AAA}"/>
              </a:ext>
            </a:extLst>
          </p:cNvPr>
          <p:cNvSpPr txBox="1">
            <a:spLocks noChangeArrowheads="1"/>
          </p:cNvSpPr>
          <p:nvPr/>
        </p:nvSpPr>
        <p:spPr>
          <a:xfrm>
            <a:off x="1539876" y="1700214"/>
            <a:ext cx="9110663" cy="424973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2A9A4F"/>
                </a:solidFill>
                <a:cs typeface="Times New Roman" panose="02020603050405020304" pitchFamily="18" charset="0"/>
              </a:rPr>
              <a:t>Использование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чередующегося полосного посева сурепицы и ржи зеленоукосной на одном поле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2A9A4F"/>
                </a:solidFill>
                <a:cs typeface="Times New Roman" panose="02020603050405020304" pitchFamily="18" charset="0"/>
              </a:rPr>
              <a:t>Осенний посев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(конец августа – начало сентября)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2A9A4F"/>
                </a:solidFill>
                <a:cs typeface="Times New Roman" panose="02020603050405020304" pitchFamily="18" charset="0"/>
              </a:rPr>
              <a:t>Полосы с рожью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зеленоукосной используются в 3 покосах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2A9A4F"/>
                </a:solidFill>
                <a:cs typeface="Times New Roman" panose="02020603050405020304" pitchFamily="18" charset="0"/>
              </a:rPr>
              <a:t>Полосы с сурепицей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вместе с рожью убираются до 1 мая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2A9A4F"/>
                </a:solidFill>
                <a:cs typeface="Times New Roman" panose="02020603050405020304" pitchFamily="18" charset="0"/>
              </a:rPr>
              <a:t>Повторный посев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осуществляется однолеткой по полосам убранной сурепицы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2A9A4F"/>
                </a:solidFill>
                <a:cs typeface="Times New Roman" panose="02020603050405020304" pitchFamily="18" charset="0"/>
              </a:rPr>
              <a:t>Третий посев </a:t>
            </a: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после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    однолетки (июль)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    засевается просом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  <a:cs typeface="Times New Roman" panose="02020603050405020304" pitchFamily="18" charset="0"/>
              </a:rPr>
              <a:t>     или овсом</a:t>
            </a:r>
            <a:endParaRPr lang="en-US" sz="24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159A4CC7-9A39-4193-BF2A-E06ED0451E40}"/>
              </a:ext>
            </a:extLst>
          </p:cNvPr>
          <p:cNvSpPr txBox="1">
            <a:spLocks noChangeArrowheads="1"/>
          </p:cNvSpPr>
          <p:nvPr/>
        </p:nvSpPr>
        <p:spPr>
          <a:xfrm>
            <a:off x="2208214" y="1046163"/>
            <a:ext cx="6003457" cy="41508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i="1" dirty="0">
                <a:solidFill>
                  <a:prstClr val="black"/>
                </a:solidFill>
                <a:cs typeface="Times New Roman" panose="02020603050405020304" pitchFamily="18" charset="0"/>
              </a:rPr>
              <a:t>А тонкости – в чём они?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3200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pic>
        <p:nvPicPr>
          <p:cNvPr id="83973" name="Рисунок 1">
            <a:extLst>
              <a:ext uri="{FF2B5EF4-FFF2-40B4-BE49-F238E27FC236}">
                <a16:creationId xmlns="" xmlns:a16="http://schemas.microsoft.com/office/drawing/2014/main" id="{E7815D35-A68E-4477-984F-371435D4A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77"/>
          <a:stretch>
            <a:fillRect/>
          </a:stretch>
        </p:blipFill>
        <p:spPr bwMode="auto">
          <a:xfrm>
            <a:off x="6096000" y="3934109"/>
            <a:ext cx="5928360" cy="293500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="" xmlns:a16="http://schemas.microsoft.com/office/drawing/2014/main" id="{9C294A92-7B5C-4503-BEFE-DEA046608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338" y="207390"/>
            <a:ext cx="9131562" cy="5802885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lnSpcReduction="10000"/>
          </a:bodyPr>
          <a:lstStyle/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ru-RU" sz="2400" b="1" dirty="0"/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ru-RU" sz="2400" b="1" dirty="0"/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ru-RU" sz="2400" b="1" dirty="0"/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rgbClr val="00B050"/>
                </a:solidFill>
                <a:latin typeface="Peugeot" pitchFamily="2" charset="0"/>
              </a:rPr>
              <a:t>Сено?</a:t>
            </a:r>
          </a:p>
          <a:p>
            <a:pPr marL="82296" indent="0" algn="just" eaLnBrk="1" fontAlgn="auto" hangingPunct="1">
              <a:spcAft>
                <a:spcPts val="0"/>
              </a:spcAft>
              <a:buNone/>
              <a:defRPr/>
            </a:pPr>
            <a:endParaRPr lang="ru-RU" sz="2400" b="1" dirty="0">
              <a:solidFill>
                <a:srgbClr val="00B050"/>
              </a:solidFill>
              <a:latin typeface="Peugeot" pitchFamily="2" charset="0"/>
            </a:endParaRPr>
          </a:p>
          <a:p>
            <a:pPr marL="82296" indent="0" algn="just" eaLnBrk="1" fontAlgn="auto" hangingPunct="1">
              <a:spcAft>
                <a:spcPts val="0"/>
              </a:spcAft>
              <a:buNone/>
              <a:defRPr/>
            </a:pPr>
            <a:endParaRPr lang="ru-RU" sz="2400" b="1" dirty="0">
              <a:solidFill>
                <a:srgbClr val="00B050"/>
              </a:solidFill>
              <a:latin typeface="Peugeot" pitchFamily="2" charset="0"/>
            </a:endParaRPr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rgbClr val="00B050"/>
                </a:solidFill>
                <a:latin typeface="Peugeot" pitchFamily="2" charset="0"/>
              </a:rPr>
              <a:t>Силос из провяленных трав?</a:t>
            </a:r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ru-RU" sz="2400" b="1" dirty="0">
              <a:solidFill>
                <a:srgbClr val="00B050"/>
              </a:solidFill>
              <a:latin typeface="Peugeot" pitchFamily="2" charset="0"/>
            </a:endParaRPr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ru-RU" sz="2400" b="1" dirty="0">
              <a:solidFill>
                <a:srgbClr val="00B050"/>
              </a:solidFill>
              <a:latin typeface="Peugeot" pitchFamily="2" charset="0"/>
            </a:endParaRPr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rgbClr val="00B050"/>
                </a:solidFill>
                <a:latin typeface="Peugeot" pitchFamily="2" charset="0"/>
              </a:rPr>
              <a:t>Сенаж </a:t>
            </a:r>
          </a:p>
          <a:p>
            <a:pPr marL="82296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>
                <a:solidFill>
                  <a:srgbClr val="00B050"/>
                </a:solidFill>
                <a:latin typeface="Peugeot" pitchFamily="2" charset="0"/>
              </a:rPr>
              <a:t>(тюки в упаковке)?</a:t>
            </a:r>
          </a:p>
          <a:p>
            <a:pPr marL="82296" indent="0" algn="just" eaLnBrk="1" fontAlgn="auto" hangingPunct="1">
              <a:spcAft>
                <a:spcPts val="0"/>
              </a:spcAft>
              <a:buNone/>
              <a:defRPr/>
            </a:pPr>
            <a:endParaRPr lang="ru-RU" sz="2400" b="1" dirty="0">
              <a:solidFill>
                <a:srgbClr val="00B050"/>
              </a:solidFill>
              <a:latin typeface="Peugeot" pitchFamily="2" charset="0"/>
            </a:endParaRPr>
          </a:p>
          <a:p>
            <a:pPr marL="425196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b="1" dirty="0">
                <a:solidFill>
                  <a:srgbClr val="00B050"/>
                </a:solidFill>
                <a:latin typeface="Peugeot" pitchFamily="2" charset="0"/>
              </a:rPr>
              <a:t>Сенаж в полимерном </a:t>
            </a:r>
            <a:r>
              <a:rPr lang="ru-RU" b="1" dirty="0">
                <a:solidFill>
                  <a:srgbClr val="00B050"/>
                </a:solidFill>
                <a:latin typeface="Peugeot" pitchFamily="2" charset="0"/>
              </a:rPr>
              <a:t>рукаве</a:t>
            </a:r>
            <a:r>
              <a:rPr lang="ru-RU" sz="2400" b="1" dirty="0">
                <a:solidFill>
                  <a:srgbClr val="00B050"/>
                </a:solidFill>
                <a:latin typeface="Peugeot" pitchFamily="2" charset="0"/>
              </a:rPr>
              <a:t>?</a:t>
            </a:r>
          </a:p>
          <a:p>
            <a:pPr marL="82296" indent="0" algn="just" eaLnBrk="1" fontAlgn="auto" hangingPunct="1">
              <a:spcAft>
                <a:spcPts val="0"/>
              </a:spcAft>
              <a:buNone/>
              <a:defRPr/>
            </a:pPr>
            <a:endParaRPr lang="ru-RU" sz="2400" b="1" dirty="0">
              <a:solidFill>
                <a:srgbClr val="00B050"/>
              </a:solidFill>
            </a:endParaRPr>
          </a:p>
          <a:p>
            <a:pPr marL="425196" algn="just" eaLnBrk="1" fontAlgn="auto" hangingPunct="1">
              <a:spcAft>
                <a:spcPts val="0"/>
              </a:spcAft>
              <a:buFontTx/>
              <a:buChar char="-"/>
              <a:defRPr/>
            </a:pPr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91139" name="Рисунок 1">
            <a:extLst>
              <a:ext uri="{FF2B5EF4-FFF2-40B4-BE49-F238E27FC236}">
                <a16:creationId xmlns="" xmlns:a16="http://schemas.microsoft.com/office/drawing/2014/main" id="{318205E1-66BE-4306-AFDB-E5884A502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5" t="14822" r="5000" b="7797"/>
          <a:stretch>
            <a:fillRect/>
          </a:stretch>
        </p:blipFill>
        <p:spPr bwMode="auto">
          <a:xfrm>
            <a:off x="4459932" y="854075"/>
            <a:ext cx="2999732" cy="158432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Рисунок 3">
            <a:extLst>
              <a:ext uri="{FF2B5EF4-FFF2-40B4-BE49-F238E27FC236}">
                <a16:creationId xmlns="" xmlns:a16="http://schemas.microsoft.com/office/drawing/2014/main" id="{3054BC70-C213-40D6-84FF-60B61959F1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8" t="14565" r="2751" b="8656"/>
          <a:stretch>
            <a:fillRect/>
          </a:stretch>
        </p:blipFill>
        <p:spPr bwMode="auto">
          <a:xfrm>
            <a:off x="7751762" y="1616927"/>
            <a:ext cx="3969140" cy="196764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1" name="Рисунок 4">
            <a:extLst>
              <a:ext uri="{FF2B5EF4-FFF2-40B4-BE49-F238E27FC236}">
                <a16:creationId xmlns="" xmlns:a16="http://schemas.microsoft.com/office/drawing/2014/main" id="{7D82AC3C-05C2-4502-AF8B-EFD29DE872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873" y="3908552"/>
            <a:ext cx="3468029" cy="22097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2" name="Рисунок 5">
            <a:extLst>
              <a:ext uri="{FF2B5EF4-FFF2-40B4-BE49-F238E27FC236}">
                <a16:creationId xmlns="" xmlns:a16="http://schemas.microsoft.com/office/drawing/2014/main" id="{E51E0AB0-694E-4AB3-B631-8A05CF0777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81" t="32896"/>
          <a:stretch>
            <a:fillRect/>
          </a:stretch>
        </p:blipFill>
        <p:spPr bwMode="auto">
          <a:xfrm>
            <a:off x="4459932" y="3286126"/>
            <a:ext cx="3207693" cy="21973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90D0E9DB-B699-453C-8F98-025DD9C12224}"/>
              </a:ext>
            </a:extLst>
          </p:cNvPr>
          <p:cNvSpPr txBox="1">
            <a:spLocks/>
          </p:cNvSpPr>
          <p:nvPr/>
        </p:nvSpPr>
        <p:spPr>
          <a:xfrm>
            <a:off x="1348033" y="176213"/>
            <a:ext cx="9319967" cy="46989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8000"/>
                </a:solidFill>
                <a:latin typeface="Peugeot" pitchFamily="2" charset="0"/>
              </a:rPr>
              <a:t>ГЛАВНАЯ</a:t>
            </a:r>
            <a:r>
              <a:rPr lang="ru-RU" sz="2800" b="1" dirty="0">
                <a:solidFill>
                  <a:srgbClr val="215732"/>
                </a:solidFill>
                <a:latin typeface="Peugeot" pitchFamily="2" charset="0"/>
              </a:rPr>
              <a:t> </a:t>
            </a:r>
            <a:r>
              <a:rPr lang="ru-RU" sz="2800" b="1" dirty="0">
                <a:solidFill>
                  <a:srgbClr val="008000"/>
                </a:solidFill>
                <a:latin typeface="Peugeot" pitchFamily="2" charset="0"/>
              </a:rPr>
              <a:t>СТРАТЕГИЯ – ЧТО МЫ БУДЕМ ЗАГОТАВЛИВАТЬ?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IMG_2205.JPG">
            <a:extLst>
              <a:ext uri="{FF2B5EF4-FFF2-40B4-BE49-F238E27FC236}">
                <a16:creationId xmlns="" xmlns:a16="http://schemas.microsoft.com/office/drawing/2014/main" id="{47E7B5DB-F61C-4937-A0B8-BA8A239B4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67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9E1733B4-3089-468C-A12C-FAB1B79B24E1}"/>
              </a:ext>
            </a:extLst>
          </p:cNvPr>
          <p:cNvSpPr txBox="1">
            <a:spLocks noChangeArrowheads="1"/>
          </p:cNvSpPr>
          <p:nvPr/>
        </p:nvSpPr>
        <p:spPr>
          <a:xfrm>
            <a:off x="1014761" y="156117"/>
            <a:ext cx="10480327" cy="76724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en-US" b="1" dirty="0">
              <a:solidFill>
                <a:srgbClr val="1C6635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ACD521F6-5C8F-472B-B0C9-2D381E0D9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276" y="5791200"/>
            <a:ext cx="7235825" cy="1066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Молотковая дробилка влажного зерна производительностью 60т/час</a:t>
            </a:r>
            <a:endParaRPr lang="en-US" b="1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7E2B86C-9BE6-4BA8-AC4D-7178F56E4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10" y="245327"/>
            <a:ext cx="10948678" cy="79680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ИРИНА\Лапотко А.М\фото разное\заготовка пасты из зерновых\IMG_9478.jpg">
            <a:extLst>
              <a:ext uri="{FF2B5EF4-FFF2-40B4-BE49-F238E27FC236}">
                <a16:creationId xmlns="" xmlns:a16="http://schemas.microsoft.com/office/drawing/2014/main" id="{5FB40CA1-E665-427D-81C4-5A85D6FE9C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0" t="8176"/>
          <a:stretch>
            <a:fillRect/>
          </a:stretch>
        </p:blipFill>
        <p:spPr bwMode="auto">
          <a:xfrm>
            <a:off x="-78059" y="-4869"/>
            <a:ext cx="12305918" cy="6831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6178" name="Rectangle 2">
            <a:extLst>
              <a:ext uri="{FF2B5EF4-FFF2-40B4-BE49-F238E27FC236}">
                <a16:creationId xmlns="" xmlns:a16="http://schemas.microsoft.com/office/drawing/2014/main" id="{6B7FDB42-2A55-4BA0-979B-FB932EC49B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30981"/>
            <a:ext cx="12078011" cy="132946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1C6635"/>
                </a:solidFill>
                <a:ea typeface="+mn-ea"/>
                <a:cs typeface="Times New Roman" panose="02020603050405020304" pitchFamily="18" charset="0"/>
              </a:rPr>
              <a:t>ТЕХНИЧЕСКОЕ ОБЕСПЕЧЕНИЕ </a:t>
            </a:r>
            <a:br>
              <a:rPr lang="ru-RU" b="1" dirty="0">
                <a:solidFill>
                  <a:srgbClr val="1C6635"/>
                </a:solidFill>
                <a:ea typeface="+mn-ea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1C6635"/>
                </a:solidFill>
                <a:ea typeface="+mn-ea"/>
                <a:cs typeface="Times New Roman" panose="02020603050405020304" pitchFamily="18" charset="0"/>
              </a:rPr>
              <a:t>ТЕХНОЛОГИИ СИЛОСОВАНИЯ </a:t>
            </a:r>
            <a:br>
              <a:rPr lang="ru-RU" b="1" dirty="0">
                <a:solidFill>
                  <a:srgbClr val="1C6635"/>
                </a:solidFill>
                <a:ea typeface="+mn-ea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1C6635"/>
                </a:solidFill>
                <a:ea typeface="+mn-ea"/>
                <a:cs typeface="Times New Roman" panose="02020603050405020304" pitchFamily="18" charset="0"/>
              </a:rPr>
              <a:t>ЗЕРНА</a:t>
            </a:r>
            <a:endParaRPr lang="en-US" b="1" dirty="0">
              <a:solidFill>
                <a:srgbClr val="1C6635"/>
              </a:solidFill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63F0EBFC-EEF3-4952-A817-0B5FB39A5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3614" y="5791200"/>
            <a:ext cx="6804025" cy="1066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Молотковая дробилка влажного зерна производительностью 14т/час</a:t>
            </a:r>
            <a:endParaRPr lang="en-US" b="1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872F8241-797C-4253-94DE-E80CF4C90D39}"/>
              </a:ext>
            </a:extLst>
          </p:cNvPr>
          <p:cNvSpPr txBox="1">
            <a:spLocks noChangeArrowheads="1"/>
          </p:cNvSpPr>
          <p:nvPr/>
        </p:nvSpPr>
        <p:spPr>
          <a:xfrm>
            <a:off x="1204332" y="252414"/>
            <a:ext cx="9463669" cy="54768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8000"/>
                </a:solidFill>
                <a:cs typeface="Times New Roman" panose="02020603050405020304" pitchFamily="18" charset="0"/>
              </a:rPr>
              <a:t>ТЕХНОЛОГИЯ</a:t>
            </a:r>
            <a:r>
              <a:rPr lang="ru-RU" sz="3200" b="1" dirty="0">
                <a:solidFill>
                  <a:srgbClr val="1C6635"/>
                </a:solidFill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8000"/>
                </a:solidFill>
                <a:cs typeface="Times New Roman" panose="02020603050405020304" pitchFamily="18" charset="0"/>
              </a:rPr>
              <a:t>СИЛОСОВАНИЯ</a:t>
            </a:r>
            <a:r>
              <a:rPr lang="ru-RU" sz="3200" b="1" dirty="0">
                <a:solidFill>
                  <a:srgbClr val="1C6635"/>
                </a:solidFill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8000"/>
                </a:solidFill>
                <a:cs typeface="Times New Roman" panose="02020603050405020304" pitchFamily="18" charset="0"/>
              </a:rPr>
              <a:t>ЗЕРНА</a:t>
            </a:r>
            <a:r>
              <a:rPr lang="ru-RU" sz="3200" b="1" dirty="0">
                <a:solidFill>
                  <a:srgbClr val="1C6635"/>
                </a:solidFill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8000"/>
                </a:solidFill>
                <a:cs typeface="Times New Roman" panose="02020603050405020304" pitchFamily="18" charset="0"/>
              </a:rPr>
              <a:t>В</a:t>
            </a:r>
            <a:r>
              <a:rPr lang="ru-RU" sz="3200" b="1" dirty="0">
                <a:solidFill>
                  <a:srgbClr val="1C6635"/>
                </a:solidFill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8000"/>
                </a:solidFill>
                <a:cs typeface="Times New Roman" panose="02020603050405020304" pitchFamily="18" charset="0"/>
              </a:rPr>
              <a:t>ТРАНШЕЕ</a:t>
            </a:r>
            <a:endParaRPr lang="en-US" sz="3200" b="1" dirty="0">
              <a:solidFill>
                <a:srgbClr val="008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23555" name="Picture 2" descr="D:\ИРИНА\Лапотко А.М\фото разное\заготовка пасты из зерновых\IMG_9492.jpg">
            <a:extLst>
              <a:ext uri="{FF2B5EF4-FFF2-40B4-BE49-F238E27FC236}">
                <a16:creationId xmlns="" xmlns:a16="http://schemas.microsoft.com/office/drawing/2014/main" id="{42A57235-504C-4156-9E92-85AA221B1C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665" y="908049"/>
            <a:ext cx="12237665" cy="59499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1">
            <a:extLst>
              <a:ext uri="{FF2B5EF4-FFF2-40B4-BE49-F238E27FC236}">
                <a16:creationId xmlns="" xmlns:a16="http://schemas.microsoft.com/office/drawing/2014/main" id="{42C206BF-F064-4E0E-BF2A-3F16642ED0BD}"/>
              </a:ext>
            </a:extLst>
          </p:cNvPr>
          <p:cNvSpPr txBox="1">
            <a:spLocks/>
          </p:cNvSpPr>
          <p:nvPr/>
        </p:nvSpPr>
        <p:spPr>
          <a:xfrm>
            <a:off x="178419" y="1137424"/>
            <a:ext cx="10454655" cy="481252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Круглосуточная работа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Ежесуточная герметизация траншеи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Высокая скорость закладки – 1600т за 4 дня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Угол закладки  35 градусов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42FC6F85-C595-4D84-9795-F23EDC2075E4}"/>
              </a:ext>
            </a:extLst>
          </p:cNvPr>
          <p:cNvSpPr txBox="1">
            <a:spLocks noChangeArrowheads="1"/>
          </p:cNvSpPr>
          <p:nvPr/>
        </p:nvSpPr>
        <p:spPr>
          <a:xfrm>
            <a:off x="936702" y="360366"/>
            <a:ext cx="10638264" cy="43973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8000"/>
                </a:solidFill>
                <a:ea typeface="+mn-ea"/>
                <a:cs typeface="Times New Roman" panose="02020603050405020304" pitchFamily="18" charset="0"/>
              </a:rPr>
              <a:t>ТЕХНОЛОГИЯ СИЛОСОВАНИЯ ЗЕРНА В ТРАНШЕЕ</a:t>
            </a:r>
            <a:endParaRPr lang="en-US" sz="3200" b="1" dirty="0">
              <a:solidFill>
                <a:srgbClr val="008000"/>
              </a:solidFill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4579" name="Picture 2" descr="D:\ИРИНА\Лапотко А.М\фото разное\заготовка пасты из зерновых\IMG_9469.jpg">
            <a:extLst>
              <a:ext uri="{FF2B5EF4-FFF2-40B4-BE49-F238E27FC236}">
                <a16:creationId xmlns="" xmlns:a16="http://schemas.microsoft.com/office/drawing/2014/main" id="{7753768E-35F4-4AA2-B4BE-74F3B8FAFA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41440"/>
            <a:ext cx="12192000" cy="55165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1">
            <a:extLst>
              <a:ext uri="{FF2B5EF4-FFF2-40B4-BE49-F238E27FC236}">
                <a16:creationId xmlns="" xmlns:a16="http://schemas.microsoft.com/office/drawing/2014/main" id="{23795FE3-2488-4A91-95AE-410DBFF11897}"/>
              </a:ext>
            </a:extLst>
          </p:cNvPr>
          <p:cNvSpPr txBox="1">
            <a:spLocks/>
          </p:cNvSpPr>
          <p:nvPr/>
        </p:nvSpPr>
        <p:spPr>
          <a:xfrm>
            <a:off x="0" y="1341440"/>
            <a:ext cx="10474325" cy="453548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 startAt="5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Выбор трамбовочного средства (т массы/3)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 startAt="5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Скорость продвижения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      трамбовочного средства 3-4 км/ч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 startAt="5"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Плотность укладки -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>
                <a:solidFill>
                  <a:srgbClr val="333333"/>
                </a:solidFill>
                <a:latin typeface="Peugeot" pitchFamily="2" charset="0"/>
                <a:cs typeface="Times New Roman" panose="02020603050405020304" pitchFamily="18" charset="0"/>
              </a:rPr>
              <a:t>      900-1100 кг/м</a:t>
            </a:r>
            <a:r>
              <a:rPr lang="ru-RU" b="1" baseline="30000" dirty="0"/>
              <a:t>3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ru-RU" sz="2800" dirty="0">
              <a:solidFill>
                <a:srgbClr val="333333"/>
              </a:solidFill>
              <a:latin typeface="Peugeot" pitchFamily="2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ru-RU" sz="2800" dirty="0">
              <a:solidFill>
                <a:srgbClr val="333333"/>
              </a:solidFill>
              <a:latin typeface="Peugeot" pitchFamily="2" charset="0"/>
              <a:cs typeface="Times New Roman" panose="02020603050405020304" pitchFamily="18" charset="0"/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 startAt="5"/>
              <a:defRPr/>
            </a:pPr>
            <a:endParaRPr lang="ru-RU" sz="2800" b="1" dirty="0">
              <a:solidFill>
                <a:srgbClr val="333333"/>
              </a:solidFill>
              <a:latin typeface="Peugeot" pitchFamily="2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="" xmlns:a16="http://schemas.microsoft.com/office/drawing/2014/main" id="{288A4F35-554C-406E-AD78-38326836C42F}"/>
              </a:ext>
            </a:extLst>
          </p:cNvPr>
          <p:cNvSpPr txBox="1">
            <a:spLocks noChangeArrowheads="1"/>
          </p:cNvSpPr>
          <p:nvPr/>
        </p:nvSpPr>
        <p:spPr>
          <a:xfrm>
            <a:off x="970156" y="245327"/>
            <a:ext cx="10950498" cy="71367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8000"/>
                </a:solidFill>
                <a:cs typeface="Times New Roman" panose="02020603050405020304" pitchFamily="18" charset="0"/>
              </a:rPr>
              <a:t>ИСПОЛЬЗОВАНИЕ СИЛОСОВАННОГО ЗЕРНА НА КОРМЛЕНИЕ</a:t>
            </a:r>
            <a:endParaRPr lang="en-US" sz="3200" b="1" dirty="0">
              <a:solidFill>
                <a:srgbClr val="008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29699" name="Содержимое 3" descr="паста зерновых.jpg">
            <a:extLst>
              <a:ext uri="{FF2B5EF4-FFF2-40B4-BE49-F238E27FC236}">
                <a16:creationId xmlns="" xmlns:a16="http://schemas.microsoft.com/office/drawing/2014/main" id="{E4AD975B-5F58-4F9C-9F09-259B7BCEB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1"/>
          <a:stretch>
            <a:fillRect/>
          </a:stretch>
        </p:blipFill>
        <p:spPr bwMode="auto">
          <a:xfrm>
            <a:off x="0" y="1338145"/>
            <a:ext cx="12191999" cy="55285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D019310-CB4D-4E2C-8DD0-708A8C5CB5E6}"/>
              </a:ext>
            </a:extLst>
          </p:cNvPr>
          <p:cNvSpPr txBox="1">
            <a:spLocks noChangeArrowheads="1"/>
          </p:cNvSpPr>
          <p:nvPr/>
        </p:nvSpPr>
        <p:spPr>
          <a:xfrm>
            <a:off x="1992314" y="4868863"/>
            <a:ext cx="8459787" cy="18732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Peugeot" pitchFamily="2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eugeot" panose="02000503040000020003" pitchFamily="2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Вскрытие хранилища допускается при достижении рН = 4,1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Исключается</a:t>
            </a:r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 разрыхление пластов массы при загрузке в кормораздатчик - смеситель</a:t>
            </a:r>
            <a:endParaRPr lang="en-US" b="1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Заголовок 1">
            <a:extLst>
              <a:ext uri="{FF2B5EF4-FFF2-40B4-BE49-F238E27FC236}">
                <a16:creationId xmlns="" xmlns:a16="http://schemas.microsoft.com/office/drawing/2014/main" id="{356294B3-591A-4EB5-BEBB-DAECAE8C2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74755" name="Содержимое 4">
            <a:extLst>
              <a:ext uri="{FF2B5EF4-FFF2-40B4-BE49-F238E27FC236}">
                <a16:creationId xmlns="" xmlns:a16="http://schemas.microsoft.com/office/drawing/2014/main" id="{775C7BEB-4ED0-419A-9690-4AB724D0E729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/>
          </a:p>
        </p:txBody>
      </p:sp>
      <p:pic>
        <p:nvPicPr>
          <p:cNvPr id="74756" name="Picture 2" descr="MUCCA">
            <a:hlinkClick r:id="rId2" action="ppaction://hlinksldjump"/>
            <a:extLst>
              <a:ext uri="{FF2B5EF4-FFF2-40B4-BE49-F238E27FC236}">
                <a16:creationId xmlns="" xmlns:a16="http://schemas.microsoft.com/office/drawing/2014/main" id="{268ABA6F-D61B-4CA0-A8DF-6177DCA40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FFE16FE-2B37-430A-80C1-CDE2BA0BC999}"/>
              </a:ext>
            </a:extLst>
          </p:cNvPr>
          <p:cNvSpPr txBox="1"/>
          <p:nvPr/>
        </p:nvSpPr>
        <p:spPr>
          <a:xfrm>
            <a:off x="1524000" y="6027738"/>
            <a:ext cx="7500938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800" b="1" dirty="0">
                <a:solidFill>
                  <a:srgbClr val="008000"/>
                </a:solidFill>
                <a:latin typeface="Calibri"/>
              </a:rPr>
              <a:t>Спасибо за внимание!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фирстил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фирстил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642</Words>
  <Application>Microsoft Office PowerPoint</Application>
  <PresentationFormat>Произвольный</PresentationFormat>
  <Paragraphs>154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фирстиль</vt:lpstr>
      <vt:lpstr>1_фирстиль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ТЕХНИЧЕСКОЕ ОБЕСПЕЧЕНИЕ  ТЕХНОЛОГИИ СИЛОСОВАНИЯ  ЗЕРНА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lila sivets</dc:creator>
  <cp:lastModifiedBy>Дмитрий Билле</cp:lastModifiedBy>
  <cp:revision>11</cp:revision>
  <dcterms:created xsi:type="dcterms:W3CDTF">2022-08-02T01:21:31Z</dcterms:created>
  <dcterms:modified xsi:type="dcterms:W3CDTF">2022-08-03T02:20:11Z</dcterms:modified>
</cp:coreProperties>
</file>