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2.xml" ContentType="application/vnd.openxmlformats-officedocument.drawingml.chartshapes+xml"/>
  <Override PartName="/ppt/charts/chart6.xml" ContentType="application/vnd.openxmlformats-officedocument.drawingml.chart+xml"/>
  <Override PartName="/ppt/theme/themeOverride1.xml" ContentType="application/vnd.openxmlformats-officedocument.themeOverride+xml"/>
  <Override PartName="/ppt/charts/chart7.xml" ContentType="application/vnd.openxmlformats-officedocument.drawingml.chart+xml"/>
  <Override PartName="/ppt/theme/themeOverride2.xml" ContentType="application/vnd.openxmlformats-officedocument.themeOverride+xml"/>
  <Override PartName="/ppt/charts/chart8.xml" ContentType="application/vnd.openxmlformats-officedocument.drawingml.chart+xml"/>
  <Override PartName="/ppt/theme/themeOverride3.xml" ContentType="application/vnd.openxmlformats-officedocument.themeOverride+xml"/>
  <Override PartName="/ppt/charts/chart9.xml" ContentType="application/vnd.openxmlformats-officedocument.drawingml.chart+xml"/>
  <Override PartName="/ppt/theme/themeOverride4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54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545" r:id="rId11"/>
  </p:sldIdLst>
  <p:sldSz cx="12192000" cy="6858000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6FC6"/>
    <a:srgbClr val="FF6E6E"/>
    <a:srgbClr val="92D050"/>
    <a:srgbClr val="0BD0D9"/>
    <a:srgbClr val="BDD7EE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7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057;&#1090;&#1072;&#1094;&#1080;&#1086;&#1085;&#1072;&#1088;&#1099;\&#1057;&#1090;&#1072;&#1094;&#1080;&#1086;&#1085;&#1072;&#1088;_&#1080;&#1079;&#1074;&#1077;&#1089;&#1090;&#1082;&#1086;&#1074;&#1072;&#1085;&#1080;&#1077;\&#1056;&#1077;&#1079;&#1091;&#1083;&#1100;&#1090;&#1072;&#1090;&#1099;%20&#1080;&#1079;&#1074;&#1077;&#1089;&#1090;&#1082;&#1086;&#1074;&#1072;&#1085;&#1080;&#1103;_&#1076;&#1083;&#1103;%20&#1050;&#1085;&#1086;&#1088;&#1088;&#1072;\&#1040;&#1075;&#1088;&#1086;&#1093;&#1080;&#1084;&#1080;&#1103;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057;&#1090;&#1072;&#1094;&#1080;&#1086;&#1085;&#1072;&#1088;&#1099;\&#1057;&#1090;&#1072;&#1094;&#1080;&#1086;&#1085;&#1072;&#1088;_&#1080;&#1079;&#1074;&#1077;&#1089;&#1090;&#1082;&#1086;&#1074;&#1072;&#1085;&#1080;&#1077;\&#1056;&#1077;&#1079;&#1091;&#1083;&#1100;&#1090;&#1072;&#1090;&#1099;%20&#1080;&#1079;&#1074;&#1077;&#1089;&#1090;&#1082;&#1086;&#1074;&#1072;&#1085;&#1080;&#1103;_&#1076;&#1083;&#1103;%20&#1050;&#1085;&#1086;&#1088;&#1088;&#1072;\&#1040;&#1075;&#1088;&#1086;&#1093;&#1080;&#1084;&#1080;&#1103;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057;&#1090;&#1072;&#1094;&#1080;&#1086;&#1085;&#1072;&#1088;&#1099;\&#1057;&#1090;&#1072;&#1094;&#1080;&#1086;&#1085;&#1072;&#1088;_&#1080;&#1079;&#1074;&#1077;&#1089;&#1090;&#1082;&#1086;&#1074;&#1072;&#1085;&#1080;&#1077;\&#1056;&#1077;&#1079;&#1091;&#1083;&#1100;&#1090;&#1072;&#1090;&#1099;%20&#1080;&#1079;&#1074;&#1077;&#1089;&#1090;&#1082;&#1086;&#1074;&#1072;&#1085;&#1080;&#1103;_&#1076;&#1083;&#1103;%20&#1050;&#1085;&#1086;&#1088;&#1088;&#1072;\&#1040;&#1075;&#1088;&#1086;&#1093;&#1080;&#1084;&#1080;&#1103;.xls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057;&#1090;&#1072;&#1094;&#1080;&#1086;&#1085;&#1072;&#1088;&#1099;\&#1057;&#1090;&#1072;&#1094;&#1080;&#1086;&#1085;&#1072;&#1088;_&#1080;&#1079;&#1074;&#1077;&#1089;&#1090;&#1082;&#1086;&#1074;&#1072;&#1085;&#1080;&#1077;\&#1056;&#1077;&#1079;&#1091;&#1083;&#1100;&#1090;&#1072;&#1090;&#1099;%20&#1080;&#1079;&#1074;&#1077;&#1089;&#1090;&#1082;&#1086;&#1074;&#1072;&#1085;&#1080;&#1103;\&#1040;&#1075;&#1088;&#1086;&#1093;&#1080;&#1084;&#1080;&#1103;.xls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1057;&#1090;&#1072;&#1094;&#1080;&#1086;&#1085;&#1072;&#1088;&#1099;\&#1057;&#1090;&#1072;&#1094;&#1080;&#1086;&#1085;&#1072;&#1088;_&#1080;&#1079;&#1074;&#1077;&#1089;&#1090;&#1082;&#1086;&#1074;&#1072;&#1085;&#1080;&#1077;\&#1056;&#1077;&#1079;&#1091;&#1083;&#1100;&#1090;&#1072;&#1090;&#1099;%20&#1080;&#1079;&#1074;&#1077;&#1089;&#1090;&#1082;&#1086;&#1074;&#1072;&#1085;&#1080;&#1103;\&#1040;&#1075;&#1088;&#1086;&#1093;&#1080;&#1084;&#1080;&#1103;.xls" TargetMode="Externa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7;&#1090;&#1072;&#1094;&#1080;&#1086;&#1085;&#1072;&#1088;&#1099;\&#1057;&#1090;&#1072;&#1094;&#1080;&#1086;&#1085;&#1072;&#1088;_&#1080;&#1079;&#1074;&#1077;&#1089;&#1090;&#1082;&#1086;&#1074;&#1072;&#1085;&#1080;&#1077;\&#1056;&#1077;&#1079;&#1091;&#1083;&#1100;&#1090;&#1072;&#1090;&#1099;%20&#1080;&#1079;&#1074;&#1077;&#1089;&#1090;&#1082;&#1086;&#1074;&#1072;&#1085;&#1080;&#1103;_&#1076;&#1083;&#1103;%20&#1050;&#1085;&#1086;&#1088;&#1088;&#1072;\&#1059;&#1088;&#1086;&#1078;&#1072;&#1081;&#1085;&#1086;&#1089;&#1090;&#1100;.xls" TargetMode="External"/><Relationship Id="rId1" Type="http://schemas.openxmlformats.org/officeDocument/2006/relationships/themeOverride" Target="../theme/themeOverride1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7;&#1090;&#1072;&#1094;&#1080;&#1086;&#1085;&#1072;&#1088;&#1099;\&#1057;&#1090;&#1072;&#1094;&#1080;&#1086;&#1085;&#1072;&#1088;_&#1080;&#1079;&#1074;&#1077;&#1089;&#1090;&#1082;&#1086;&#1074;&#1072;&#1085;&#1080;&#1077;\&#1056;&#1077;&#1079;&#1091;&#1083;&#1100;&#1090;&#1072;&#1090;&#1099;%20&#1080;&#1079;&#1074;&#1077;&#1089;&#1090;&#1082;&#1086;&#1074;&#1072;&#1085;&#1080;&#1103;_&#1076;&#1083;&#1103;%20&#1050;&#1085;&#1086;&#1088;&#1088;&#1072;\&#1059;&#1088;&#1086;&#1078;&#1072;&#1081;&#1085;&#1086;&#1089;&#1090;&#1100;.xls" TargetMode="External"/><Relationship Id="rId1" Type="http://schemas.openxmlformats.org/officeDocument/2006/relationships/themeOverride" Target="../theme/themeOverride2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7;&#1090;&#1072;&#1094;&#1080;&#1086;&#1085;&#1072;&#1088;&#1099;\&#1057;&#1090;&#1072;&#1094;&#1080;&#1086;&#1085;&#1072;&#1088;_&#1080;&#1079;&#1074;&#1077;&#1089;&#1090;&#1082;&#1086;&#1074;&#1072;&#1085;&#1080;&#1077;\&#1056;&#1077;&#1079;&#1091;&#1083;&#1100;&#1090;&#1072;&#1090;&#1099;%20&#1080;&#1079;&#1074;&#1077;&#1089;&#1090;&#1082;&#1086;&#1074;&#1072;&#1085;&#1080;&#1103;_&#1076;&#1083;&#1103;%20&#1050;&#1085;&#1086;&#1088;&#1088;&#1072;\&#1059;&#1088;&#1086;&#1078;&#1072;&#1081;&#1085;&#1086;&#1089;&#1090;&#1100;.xls" TargetMode="External"/><Relationship Id="rId1" Type="http://schemas.openxmlformats.org/officeDocument/2006/relationships/themeOverride" Target="../theme/themeOverride3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7;&#1090;&#1072;&#1094;&#1080;&#1086;&#1085;&#1072;&#1088;&#1099;\&#1057;&#1090;&#1072;&#1094;&#1080;&#1086;&#1085;&#1072;&#1088;_&#1080;&#1079;&#1074;&#1077;&#1089;&#1090;&#1082;&#1086;&#1074;&#1072;&#1085;&#1080;&#1077;\&#1056;&#1077;&#1079;&#1091;&#1083;&#1100;&#1090;&#1072;&#1090;&#1099;%20&#1080;&#1079;&#1074;&#1077;&#1089;&#1090;&#1082;&#1086;&#1074;&#1072;&#1085;&#1080;&#1103;_&#1076;&#1083;&#1103;%20&#1050;&#1085;&#1086;&#1088;&#1088;&#1072;\&#1059;&#1088;&#1086;&#1078;&#1072;&#1081;&#1085;&#1086;&#1089;&#1090;&#1100;.xls" TargetMode="External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Лист2!$C$5</c:f>
              <c:strCache>
                <c:ptCount val="1"/>
                <c:pt idx="0">
                  <c:v>1 год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54C-48CD-8003-95F4303AF99E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54C-48CD-8003-95F4303AF99E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54C-48CD-8003-95F4303AF99E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54C-48CD-8003-95F4303AF99E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54C-48CD-8003-95F4303AF99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Лист2!$B$6:$B$10</c:f>
              <c:strCache>
                <c:ptCount val="5"/>
                <c:pt idx="0">
                  <c:v>Контроль</c:v>
                </c:pt>
                <c:pt idx="1">
                  <c:v>Известь 1/4 г.к.</c:v>
                </c:pt>
                <c:pt idx="2">
                  <c:v>Известь 1/2 г.к.</c:v>
                </c:pt>
                <c:pt idx="3">
                  <c:v>Известь 1/1 г.к.</c:v>
                </c:pt>
                <c:pt idx="4">
                  <c:v>(NPK)60</c:v>
                </c:pt>
              </c:strCache>
            </c:strRef>
          </c:cat>
          <c:val>
            <c:numRef>
              <c:f>Лист2!$C$6:$C$10</c:f>
              <c:numCache>
                <c:formatCode>0.0</c:formatCode>
                <c:ptCount val="5"/>
                <c:pt idx="0">
                  <c:v>4.5999999999999996</c:v>
                </c:pt>
                <c:pt idx="1">
                  <c:v>4.8</c:v>
                </c:pt>
                <c:pt idx="2">
                  <c:v>5.6</c:v>
                </c:pt>
                <c:pt idx="3">
                  <c:v>6.2</c:v>
                </c:pt>
                <c:pt idx="4">
                  <c:v>4.5999999999999996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F54C-48CD-8003-95F4303AF99E}"/>
            </c:ext>
          </c:extLst>
        </c:ser>
        <c:ser>
          <c:idx val="1"/>
          <c:order val="1"/>
          <c:tx>
            <c:strRef>
              <c:f>Лист2!$D$5</c:f>
              <c:strCache>
                <c:ptCount val="1"/>
                <c:pt idx="0">
                  <c:v>14 год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Лист2!$B$6:$B$10</c:f>
              <c:strCache>
                <c:ptCount val="5"/>
                <c:pt idx="0">
                  <c:v>Контроль</c:v>
                </c:pt>
                <c:pt idx="1">
                  <c:v>Известь 1/4 г.к.</c:v>
                </c:pt>
                <c:pt idx="2">
                  <c:v>Известь 1/2 г.к.</c:v>
                </c:pt>
                <c:pt idx="3">
                  <c:v>Известь 1/1 г.к.</c:v>
                </c:pt>
                <c:pt idx="4">
                  <c:v>(NPK)60</c:v>
                </c:pt>
              </c:strCache>
            </c:strRef>
          </c:cat>
          <c:val>
            <c:numRef>
              <c:f>Лист2!$D$6:$D$10</c:f>
              <c:numCache>
                <c:formatCode>0.0</c:formatCode>
                <c:ptCount val="5"/>
                <c:pt idx="0">
                  <c:v>4.4000000000000004</c:v>
                </c:pt>
                <c:pt idx="1">
                  <c:v>4.5999999999999996</c:v>
                </c:pt>
                <c:pt idx="2">
                  <c:v>5.2</c:v>
                </c:pt>
                <c:pt idx="3">
                  <c:v>5.3</c:v>
                </c:pt>
                <c:pt idx="4">
                  <c:v>4.4000000000000004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F54C-48CD-8003-95F4303AF99E}"/>
            </c:ext>
          </c:extLst>
        </c:ser>
        <c:ser>
          <c:idx val="2"/>
          <c:order val="2"/>
          <c:tx>
            <c:strRef>
              <c:f>Лист2!$E$5</c:f>
              <c:strCache>
                <c:ptCount val="1"/>
                <c:pt idx="0">
                  <c:v>35 год</c:v>
                </c:pt>
              </c:strCache>
            </c:strRef>
          </c:tx>
          <c:spPr>
            <a:solidFill>
              <a:srgbClr val="FF6E6E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Лист2!$B$6:$B$10</c:f>
              <c:strCache>
                <c:ptCount val="5"/>
                <c:pt idx="0">
                  <c:v>Контроль</c:v>
                </c:pt>
                <c:pt idx="1">
                  <c:v>Известь 1/4 г.к.</c:v>
                </c:pt>
                <c:pt idx="2">
                  <c:v>Известь 1/2 г.к.</c:v>
                </c:pt>
                <c:pt idx="3">
                  <c:v>Известь 1/1 г.к.</c:v>
                </c:pt>
                <c:pt idx="4">
                  <c:v>(NPK)60</c:v>
                </c:pt>
              </c:strCache>
            </c:strRef>
          </c:cat>
          <c:val>
            <c:numRef>
              <c:f>Лист2!$E$6:$E$10</c:f>
              <c:numCache>
                <c:formatCode>0.0</c:formatCode>
                <c:ptCount val="5"/>
                <c:pt idx="0">
                  <c:v>4.3</c:v>
                </c:pt>
                <c:pt idx="1">
                  <c:v>4.3</c:v>
                </c:pt>
                <c:pt idx="2">
                  <c:v>4.4000000000000004</c:v>
                </c:pt>
                <c:pt idx="3">
                  <c:v>4.4000000000000004</c:v>
                </c:pt>
                <c:pt idx="4">
                  <c:v>4.3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F54C-48CD-8003-95F4303AF99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709965720"/>
        <c:axId val="709959448"/>
      </c:barChart>
      <c:catAx>
        <c:axId val="709965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959448"/>
        <c:crosses val="autoZero"/>
        <c:auto val="1"/>
        <c:lblAlgn val="ctr"/>
        <c:lblOffset val="100"/>
        <c:noMultiLvlLbl val="0"/>
      </c:catAx>
      <c:valAx>
        <c:axId val="709959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965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3227696922564159E-2"/>
          <c:y val="0.90160085271220936"/>
          <c:w val="0.32727459785553098"/>
          <c:h val="8.721814375935545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ru-RU" sz="2400" b="1" i="0" u="none" strike="noStrike" baseline="0" dirty="0">
                <a:solidFill>
                  <a:srgbClr val="002060"/>
                </a:solidFill>
                <a:effectLst/>
              </a:rPr>
              <a:t>Изменение гидролитической кислотности почвы</a:t>
            </a:r>
          </a:p>
          <a:p>
            <a:pPr>
              <a:defRPr sz="2400">
                <a:solidFill>
                  <a:srgbClr val="002060"/>
                </a:solidFill>
              </a:defRPr>
            </a:pPr>
            <a:r>
              <a:rPr lang="ru-RU" sz="2400" b="1" i="0" u="none" strike="noStrike" baseline="0" dirty="0">
                <a:solidFill>
                  <a:srgbClr val="002060"/>
                </a:solidFill>
                <a:effectLst/>
              </a:rPr>
              <a:t>с течением времени</a:t>
            </a:r>
            <a:endParaRPr lang="ru-RU" sz="2400" dirty="0">
              <a:solidFill>
                <a:srgbClr val="00206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Лист2!$K$5</c:f>
              <c:strCache>
                <c:ptCount val="1"/>
                <c:pt idx="0">
                  <c:v>1 год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Лист2!$B$6:$B$10</c:f>
              <c:strCache>
                <c:ptCount val="5"/>
                <c:pt idx="0">
                  <c:v>Контроль</c:v>
                </c:pt>
                <c:pt idx="1">
                  <c:v>Известь 1/4 г.к.</c:v>
                </c:pt>
                <c:pt idx="2">
                  <c:v>Известь 1/2 г.к.</c:v>
                </c:pt>
                <c:pt idx="3">
                  <c:v>Известь 1/1 г.к.</c:v>
                </c:pt>
                <c:pt idx="4">
                  <c:v>(NPK)60</c:v>
                </c:pt>
              </c:strCache>
            </c:strRef>
          </c:cat>
          <c:val>
            <c:numRef>
              <c:f>Лист2!$K$6:$K$10</c:f>
              <c:numCache>
                <c:formatCode>0.0</c:formatCode>
                <c:ptCount val="5"/>
                <c:pt idx="0">
                  <c:v>5.5</c:v>
                </c:pt>
                <c:pt idx="1">
                  <c:v>5</c:v>
                </c:pt>
                <c:pt idx="2">
                  <c:v>3.5</c:v>
                </c:pt>
                <c:pt idx="3">
                  <c:v>2</c:v>
                </c:pt>
                <c:pt idx="4">
                  <c:v>6.2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1A3-4F1E-BC95-D094F9183991}"/>
            </c:ext>
          </c:extLst>
        </c:ser>
        <c:ser>
          <c:idx val="1"/>
          <c:order val="1"/>
          <c:tx>
            <c:strRef>
              <c:f>Лист2!$L$5</c:f>
              <c:strCache>
                <c:ptCount val="1"/>
                <c:pt idx="0">
                  <c:v>14 год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Лист2!$B$6:$B$10</c:f>
              <c:strCache>
                <c:ptCount val="5"/>
                <c:pt idx="0">
                  <c:v>Контроль</c:v>
                </c:pt>
                <c:pt idx="1">
                  <c:v>Известь 1/4 г.к.</c:v>
                </c:pt>
                <c:pt idx="2">
                  <c:v>Известь 1/2 г.к.</c:v>
                </c:pt>
                <c:pt idx="3">
                  <c:v>Известь 1/1 г.к.</c:v>
                </c:pt>
                <c:pt idx="4">
                  <c:v>(NPK)60</c:v>
                </c:pt>
              </c:strCache>
            </c:strRef>
          </c:cat>
          <c:val>
            <c:numRef>
              <c:f>Лист2!$L$6:$L$10</c:f>
              <c:numCache>
                <c:formatCode>0.0</c:formatCode>
                <c:ptCount val="5"/>
                <c:pt idx="0">
                  <c:v>4.3</c:v>
                </c:pt>
                <c:pt idx="1">
                  <c:v>3.6</c:v>
                </c:pt>
                <c:pt idx="2">
                  <c:v>3.6</c:v>
                </c:pt>
                <c:pt idx="3">
                  <c:v>3.5</c:v>
                </c:pt>
                <c:pt idx="4">
                  <c:v>5.3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1A3-4F1E-BC95-D094F9183991}"/>
            </c:ext>
          </c:extLst>
        </c:ser>
        <c:ser>
          <c:idx val="2"/>
          <c:order val="2"/>
          <c:tx>
            <c:strRef>
              <c:f>Лист2!$M$5</c:f>
              <c:strCache>
                <c:ptCount val="1"/>
                <c:pt idx="0">
                  <c:v>36 год</c:v>
                </c:pt>
              </c:strCache>
            </c:strRef>
          </c:tx>
          <c:spPr>
            <a:solidFill>
              <a:srgbClr val="FF6E6E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Лист2!$B$6:$B$10</c:f>
              <c:strCache>
                <c:ptCount val="5"/>
                <c:pt idx="0">
                  <c:v>Контроль</c:v>
                </c:pt>
                <c:pt idx="1">
                  <c:v>Известь 1/4 г.к.</c:v>
                </c:pt>
                <c:pt idx="2">
                  <c:v>Известь 1/2 г.к.</c:v>
                </c:pt>
                <c:pt idx="3">
                  <c:v>Известь 1/1 г.к.</c:v>
                </c:pt>
                <c:pt idx="4">
                  <c:v>(NPK)60</c:v>
                </c:pt>
              </c:strCache>
            </c:strRef>
          </c:cat>
          <c:val>
            <c:numRef>
              <c:f>Лист2!$M$6:$M$10</c:f>
              <c:numCache>
                <c:formatCode>0.0</c:formatCode>
                <c:ptCount val="5"/>
                <c:pt idx="0">
                  <c:v>5.28</c:v>
                </c:pt>
                <c:pt idx="1">
                  <c:v>5.3199999999999985</c:v>
                </c:pt>
                <c:pt idx="2">
                  <c:v>5.04</c:v>
                </c:pt>
                <c:pt idx="3">
                  <c:v>6.02</c:v>
                </c:pt>
                <c:pt idx="4">
                  <c:v>6.24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1A3-4F1E-BC95-D094F91839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709967288"/>
        <c:axId val="709961800"/>
      </c:barChart>
      <c:catAx>
        <c:axId val="709967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961800"/>
        <c:crosses val="autoZero"/>
        <c:auto val="1"/>
        <c:lblAlgn val="ctr"/>
        <c:lblOffset val="100"/>
        <c:noMultiLvlLbl val="0"/>
      </c:catAx>
      <c:valAx>
        <c:axId val="7099618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967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0069259344666681E-2"/>
          <c:y val="0.91490541060788888"/>
          <c:w val="0.22992134860832458"/>
          <c:h val="6.34057060548823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rgbClr val="002060"/>
                </a:solidFill>
              </a:rPr>
              <a:t>Изменение</a:t>
            </a:r>
            <a:r>
              <a:rPr lang="ru-RU" baseline="0" dirty="0">
                <a:solidFill>
                  <a:srgbClr val="002060"/>
                </a:solidFill>
              </a:rPr>
              <a:t> содержания алюминия в почве</a:t>
            </a:r>
          </a:p>
          <a:p>
            <a:pPr>
              <a:defRPr>
                <a:solidFill>
                  <a:srgbClr val="002060"/>
                </a:solidFill>
              </a:defRPr>
            </a:pPr>
            <a:r>
              <a:rPr lang="ru-RU" baseline="0" dirty="0">
                <a:solidFill>
                  <a:srgbClr val="002060"/>
                </a:solidFill>
              </a:rPr>
              <a:t>(мг/100 г почвы)</a:t>
            </a:r>
            <a:endParaRPr lang="ru-RU" dirty="0">
              <a:solidFill>
                <a:srgbClr val="002060"/>
              </a:solidFill>
            </a:endParaRPr>
          </a:p>
        </c:rich>
      </c:tx>
      <c:layout>
        <c:manualLayout>
          <c:xMode val="edge"/>
          <c:yMode val="edge"/>
          <c:x val="0.18513135020690588"/>
          <c:y val="3.82186453747221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rgbClr val="00206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Лист2!$G$5</c:f>
              <c:strCache>
                <c:ptCount val="1"/>
                <c:pt idx="0">
                  <c:v>1 год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Лист2!$B$6:$B$10</c:f>
              <c:strCache>
                <c:ptCount val="5"/>
                <c:pt idx="0">
                  <c:v>Контроль</c:v>
                </c:pt>
                <c:pt idx="1">
                  <c:v>Известь 1/4 г.к.</c:v>
                </c:pt>
                <c:pt idx="2">
                  <c:v>Известь 1/2 г.к.</c:v>
                </c:pt>
                <c:pt idx="3">
                  <c:v>Известь 1/1 г.к.</c:v>
                </c:pt>
                <c:pt idx="4">
                  <c:v>(NPK)60</c:v>
                </c:pt>
              </c:strCache>
            </c:strRef>
          </c:cat>
          <c:val>
            <c:numRef>
              <c:f>Лист2!$G$6:$G$10</c:f>
              <c:numCache>
                <c:formatCode>0.0</c:formatCode>
                <c:ptCount val="5"/>
                <c:pt idx="0">
                  <c:v>9.7000000000000011</c:v>
                </c:pt>
                <c:pt idx="1">
                  <c:v>6.8</c:v>
                </c:pt>
                <c:pt idx="2">
                  <c:v>4</c:v>
                </c:pt>
                <c:pt idx="3">
                  <c:v>0.70000000000000062</c:v>
                </c:pt>
                <c:pt idx="4">
                  <c:v>7.9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76-435D-9AED-3D09F01F4FC3}"/>
            </c:ext>
          </c:extLst>
        </c:ser>
        <c:ser>
          <c:idx val="1"/>
          <c:order val="1"/>
          <c:tx>
            <c:strRef>
              <c:f>Лист2!$H$5</c:f>
              <c:strCache>
                <c:ptCount val="1"/>
                <c:pt idx="0">
                  <c:v>14 год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Лист2!$B$6:$B$10</c:f>
              <c:strCache>
                <c:ptCount val="5"/>
                <c:pt idx="0">
                  <c:v>Контроль</c:v>
                </c:pt>
                <c:pt idx="1">
                  <c:v>Известь 1/4 г.к.</c:v>
                </c:pt>
                <c:pt idx="2">
                  <c:v>Известь 1/2 г.к.</c:v>
                </c:pt>
                <c:pt idx="3">
                  <c:v>Известь 1/1 г.к.</c:v>
                </c:pt>
                <c:pt idx="4">
                  <c:v>(NPK)60</c:v>
                </c:pt>
              </c:strCache>
            </c:strRef>
          </c:cat>
          <c:val>
            <c:numRef>
              <c:f>Лист2!$H$6:$H$10</c:f>
              <c:numCache>
                <c:formatCode>0.0</c:formatCode>
                <c:ptCount val="5"/>
                <c:pt idx="0">
                  <c:v>5</c:v>
                </c:pt>
                <c:pt idx="1">
                  <c:v>2.2000000000000002</c:v>
                </c:pt>
                <c:pt idx="2">
                  <c:v>1.1000000000000001</c:v>
                </c:pt>
                <c:pt idx="3">
                  <c:v>1.1000000000000001</c:v>
                </c:pt>
                <c:pt idx="4">
                  <c:v>3.4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776-435D-9AED-3D09F01F4FC3}"/>
            </c:ext>
          </c:extLst>
        </c:ser>
        <c:ser>
          <c:idx val="2"/>
          <c:order val="2"/>
          <c:tx>
            <c:strRef>
              <c:f>Лист2!$I$5</c:f>
              <c:strCache>
                <c:ptCount val="1"/>
                <c:pt idx="0">
                  <c:v>35 год</c:v>
                </c:pt>
              </c:strCache>
            </c:strRef>
          </c:tx>
          <c:spPr>
            <a:solidFill>
              <a:srgbClr val="FF6E6E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Лист2!$B$6:$B$10</c:f>
              <c:strCache>
                <c:ptCount val="5"/>
                <c:pt idx="0">
                  <c:v>Контроль</c:v>
                </c:pt>
                <c:pt idx="1">
                  <c:v>Известь 1/4 г.к.</c:v>
                </c:pt>
                <c:pt idx="2">
                  <c:v>Известь 1/2 г.к.</c:v>
                </c:pt>
                <c:pt idx="3">
                  <c:v>Известь 1/1 г.к.</c:v>
                </c:pt>
                <c:pt idx="4">
                  <c:v>(NPK)60</c:v>
                </c:pt>
              </c:strCache>
            </c:strRef>
          </c:cat>
          <c:val>
            <c:numRef>
              <c:f>Лист2!$I$6:$I$10</c:f>
              <c:numCache>
                <c:formatCode>0.0</c:formatCode>
                <c:ptCount val="5"/>
                <c:pt idx="0">
                  <c:v>5.6</c:v>
                </c:pt>
                <c:pt idx="1">
                  <c:v>5.2</c:v>
                </c:pt>
                <c:pt idx="2">
                  <c:v>3</c:v>
                </c:pt>
                <c:pt idx="3">
                  <c:v>2.9</c:v>
                </c:pt>
                <c:pt idx="4">
                  <c:v>5.8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776-435D-9AED-3D09F01F4F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709967680"/>
        <c:axId val="709963368"/>
      </c:barChart>
      <c:catAx>
        <c:axId val="709967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963368"/>
        <c:crosses val="autoZero"/>
        <c:auto val="1"/>
        <c:lblAlgn val="ctr"/>
        <c:lblOffset val="100"/>
        <c:noMultiLvlLbl val="0"/>
      </c:catAx>
      <c:valAx>
        <c:axId val="709963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9676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3277983177513825E-2"/>
          <c:y val="0.92219878279054457"/>
          <c:w val="0.23813000169576157"/>
          <c:h val="6.016184242112224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Лист4!$C$5</c:f>
              <c:strCache>
                <c:ptCount val="1"/>
                <c:pt idx="0">
                  <c:v>1 год</c:v>
                </c:pt>
              </c:strCache>
            </c:strRef>
          </c:tx>
          <c:spPr>
            <a:ln w="25400" cap="rnd" cmpd="sng" algn="ctr">
              <a:solidFill>
                <a:schemeClr val="tx1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chemeClr val="tx1"/>
              </a:solidFill>
              <a:ln w="9525" cap="flat" cmpd="sng" algn="ctr">
                <a:solidFill>
                  <a:schemeClr val="tx1"/>
                </a:solidFill>
                <a:round/>
              </a:ln>
              <a:effectLst/>
            </c:spPr>
          </c:marker>
          <c:cat>
            <c:strRef>
              <c:f>Лист4!$B$6:$B$13</c:f>
              <c:strCache>
                <c:ptCount val="8"/>
                <c:pt idx="0">
                  <c:v>Контроль</c:v>
                </c:pt>
                <c:pt idx="1">
                  <c:v>Са 1/4 г.к.</c:v>
                </c:pt>
                <c:pt idx="2">
                  <c:v>Са 1/2 г.к.</c:v>
                </c:pt>
                <c:pt idx="3">
                  <c:v>Са 1/1 г.к.</c:v>
                </c:pt>
                <c:pt idx="4">
                  <c:v>(NPK)60</c:v>
                </c:pt>
                <c:pt idx="5">
                  <c:v>Са 1/4 г.к.+(NPK)60</c:v>
                </c:pt>
                <c:pt idx="6">
                  <c:v>Са 1/2 г.к.+(NPK)60</c:v>
                </c:pt>
                <c:pt idx="7">
                  <c:v>Са 1/1 г.к.+(NPK)60</c:v>
                </c:pt>
              </c:strCache>
            </c:strRef>
          </c:cat>
          <c:val>
            <c:numRef>
              <c:f>Лист4!$C$6:$C$13</c:f>
              <c:numCache>
                <c:formatCode>0.0</c:formatCode>
                <c:ptCount val="8"/>
                <c:pt idx="0">
                  <c:v>8.8000000000000007</c:v>
                </c:pt>
                <c:pt idx="1">
                  <c:v>9.4</c:v>
                </c:pt>
                <c:pt idx="2">
                  <c:v>9.4</c:v>
                </c:pt>
                <c:pt idx="3">
                  <c:v>9.6</c:v>
                </c:pt>
                <c:pt idx="4">
                  <c:v>9.6</c:v>
                </c:pt>
                <c:pt idx="5">
                  <c:v>10.8</c:v>
                </c:pt>
                <c:pt idx="6">
                  <c:v>12.5</c:v>
                </c:pt>
                <c:pt idx="7">
                  <c:v>12.5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E0B-4AB4-AD08-E583C2F60220}"/>
            </c:ext>
          </c:extLst>
        </c:ser>
        <c:ser>
          <c:idx val="1"/>
          <c:order val="1"/>
          <c:tx>
            <c:strRef>
              <c:f>Лист4!$D$5</c:f>
              <c:strCache>
                <c:ptCount val="1"/>
                <c:pt idx="0">
                  <c:v>21 год</c:v>
                </c:pt>
              </c:strCache>
            </c:strRef>
          </c:tx>
          <c:spPr>
            <a:ln w="25400" cap="rnd" cmpd="sng" algn="ctr">
              <a:solidFill>
                <a:srgbClr val="FF0000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FF0000"/>
              </a:solidFill>
              <a:ln w="9525" cap="flat" cmpd="sng" algn="ctr">
                <a:solidFill>
                  <a:srgbClr val="FF0000"/>
                </a:solidFill>
                <a:round/>
              </a:ln>
              <a:effectLst/>
            </c:spPr>
          </c:marker>
          <c:cat>
            <c:strRef>
              <c:f>Лист4!$B$6:$B$13</c:f>
              <c:strCache>
                <c:ptCount val="8"/>
                <c:pt idx="0">
                  <c:v>Контроль</c:v>
                </c:pt>
                <c:pt idx="1">
                  <c:v>Са 1/4 г.к.</c:v>
                </c:pt>
                <c:pt idx="2">
                  <c:v>Са 1/2 г.к.</c:v>
                </c:pt>
                <c:pt idx="3">
                  <c:v>Са 1/1 г.к.</c:v>
                </c:pt>
                <c:pt idx="4">
                  <c:v>(NPK)60</c:v>
                </c:pt>
                <c:pt idx="5">
                  <c:v>Са 1/4 г.к.+(NPK)60</c:v>
                </c:pt>
                <c:pt idx="6">
                  <c:v>Са 1/2 г.к.+(NPK)60</c:v>
                </c:pt>
                <c:pt idx="7">
                  <c:v>Са 1/1 г.к.+(NPK)60</c:v>
                </c:pt>
              </c:strCache>
            </c:strRef>
          </c:cat>
          <c:val>
            <c:numRef>
              <c:f>Лист4!$D$6:$D$13</c:f>
              <c:numCache>
                <c:formatCode>0.0</c:formatCode>
                <c:ptCount val="8"/>
                <c:pt idx="0">
                  <c:v>9.6</c:v>
                </c:pt>
                <c:pt idx="1">
                  <c:v>9.2000000000000011</c:v>
                </c:pt>
                <c:pt idx="2">
                  <c:v>8.4</c:v>
                </c:pt>
                <c:pt idx="3">
                  <c:v>10.8</c:v>
                </c:pt>
                <c:pt idx="4">
                  <c:v>18.2</c:v>
                </c:pt>
                <c:pt idx="5">
                  <c:v>19.8</c:v>
                </c:pt>
                <c:pt idx="6">
                  <c:v>23.6</c:v>
                </c:pt>
                <c:pt idx="7">
                  <c:v>21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CE0B-4AB4-AD08-E583C2F60220}"/>
            </c:ext>
          </c:extLst>
        </c:ser>
        <c:ser>
          <c:idx val="2"/>
          <c:order val="2"/>
          <c:tx>
            <c:strRef>
              <c:f>Лист4!$E$5</c:f>
              <c:strCache>
                <c:ptCount val="1"/>
                <c:pt idx="0">
                  <c:v>35 год</c:v>
                </c:pt>
              </c:strCache>
            </c:strRef>
          </c:tx>
          <c:spPr>
            <a:ln w="25400" cap="rnd" cmpd="sng" algn="ctr">
              <a:solidFill>
                <a:srgbClr val="00B0F0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00B0F0"/>
              </a:solidFill>
              <a:ln w="9525" cap="flat" cmpd="sng" algn="ctr">
                <a:solidFill>
                  <a:srgbClr val="0BD0D9"/>
                </a:solidFill>
                <a:round/>
              </a:ln>
              <a:effectLst/>
            </c:spPr>
          </c:marker>
          <c:cat>
            <c:strRef>
              <c:f>Лист4!$B$6:$B$13</c:f>
              <c:strCache>
                <c:ptCount val="8"/>
                <c:pt idx="0">
                  <c:v>Контроль</c:v>
                </c:pt>
                <c:pt idx="1">
                  <c:v>Са 1/4 г.к.</c:v>
                </c:pt>
                <c:pt idx="2">
                  <c:v>Са 1/2 г.к.</c:v>
                </c:pt>
                <c:pt idx="3">
                  <c:v>Са 1/1 г.к.</c:v>
                </c:pt>
                <c:pt idx="4">
                  <c:v>(NPK)60</c:v>
                </c:pt>
                <c:pt idx="5">
                  <c:v>Са 1/4 г.к.+(NPK)60</c:v>
                </c:pt>
                <c:pt idx="6">
                  <c:v>Са 1/2 г.к.+(NPK)60</c:v>
                </c:pt>
                <c:pt idx="7">
                  <c:v>Са 1/1 г.к.+(NPK)60</c:v>
                </c:pt>
              </c:strCache>
            </c:strRef>
          </c:cat>
          <c:val>
            <c:numRef>
              <c:f>Лист4!$E$6:$E$13</c:f>
              <c:numCache>
                <c:formatCode>0.0</c:formatCode>
                <c:ptCount val="8"/>
                <c:pt idx="0">
                  <c:v>10.8</c:v>
                </c:pt>
                <c:pt idx="1">
                  <c:v>10.8</c:v>
                </c:pt>
                <c:pt idx="2">
                  <c:v>9.3000000000000007</c:v>
                </c:pt>
                <c:pt idx="3">
                  <c:v>9.8000000000000007</c:v>
                </c:pt>
                <c:pt idx="4">
                  <c:v>16</c:v>
                </c:pt>
                <c:pt idx="5">
                  <c:v>18.3</c:v>
                </c:pt>
                <c:pt idx="6">
                  <c:v>20.8</c:v>
                </c:pt>
                <c:pt idx="7">
                  <c:v>17.600000000000001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CE0B-4AB4-AD08-E583C2F602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marker val="1"/>
        <c:smooth val="0"/>
        <c:axId val="709968072"/>
        <c:axId val="709968464"/>
      </c:lineChart>
      <c:catAx>
        <c:axId val="709968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197" b="0" i="0" u="none" strike="noStrike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968464"/>
        <c:crosses val="autoZero"/>
        <c:auto val="1"/>
        <c:lblAlgn val="ctr"/>
        <c:lblOffset val="100"/>
        <c:noMultiLvlLbl val="0"/>
      </c:catAx>
      <c:valAx>
        <c:axId val="709968464"/>
        <c:scaling>
          <c:orientation val="minMax"/>
          <c:min val="5"/>
        </c:scaling>
        <c:delete val="0"/>
        <c:axPos val="l"/>
        <c:majorGridlines>
          <c:spPr>
            <a:ln>
              <a:solidFill>
                <a:schemeClr val="dk1">
                  <a:lumMod val="15000"/>
                  <a:lumOff val="85000"/>
                </a:schemeClr>
              </a:solidFill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200" b="0" i="0" u="none" strike="noStrike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968072"/>
        <c:crosses val="autoZero"/>
        <c:crossBetween val="between"/>
      </c:valAx>
      <c:spPr>
        <a:solidFill>
          <a:schemeClr val="accent4">
            <a:lumMod val="20000"/>
            <a:lumOff val="80000"/>
          </a:schemeClr>
        </a:soli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144903198788643"/>
          <c:y val="0.79495046411995729"/>
          <c:w val="0.51538082498880966"/>
          <c:h val="6.040718344638819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35299946883277"/>
          <c:y val="3.571804065840431E-2"/>
          <c:w val="0.85492065915323989"/>
          <c:h val="0.54962442722408933"/>
        </c:manualLayout>
      </c:layout>
      <c:lineChart>
        <c:grouping val="standard"/>
        <c:varyColors val="0"/>
        <c:ser>
          <c:idx val="0"/>
          <c:order val="0"/>
          <c:tx>
            <c:strRef>
              <c:f>Лист4!$G$5</c:f>
              <c:strCache>
                <c:ptCount val="1"/>
                <c:pt idx="0">
                  <c:v>1 год</c:v>
                </c:pt>
              </c:strCache>
            </c:strRef>
          </c:tx>
          <c:spPr>
            <a:ln w="25400" cap="rnd" cmpd="sng" algn="ctr">
              <a:solidFill>
                <a:schemeClr val="tx1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chemeClr val="tx1"/>
              </a:solidFill>
              <a:ln w="9525" cap="flat" cmpd="sng" algn="ctr">
                <a:solidFill>
                  <a:schemeClr val="accent1"/>
                </a:solidFill>
                <a:round/>
              </a:ln>
              <a:effectLst/>
            </c:spPr>
          </c:marker>
          <c:cat>
            <c:strRef>
              <c:f>Лист4!$B$6:$B$13</c:f>
              <c:strCache>
                <c:ptCount val="8"/>
                <c:pt idx="0">
                  <c:v>Контроль</c:v>
                </c:pt>
                <c:pt idx="1">
                  <c:v>Са 1/4 г.к.</c:v>
                </c:pt>
                <c:pt idx="2">
                  <c:v>Са 1/2 г.к.</c:v>
                </c:pt>
                <c:pt idx="3">
                  <c:v>Са 1/1 г.к.</c:v>
                </c:pt>
                <c:pt idx="4">
                  <c:v>(NPK)60</c:v>
                </c:pt>
                <c:pt idx="5">
                  <c:v>Са 1/4 г.к.+(NPK)60</c:v>
                </c:pt>
                <c:pt idx="6">
                  <c:v>Са 1/2 г.к.+(NPK)60</c:v>
                </c:pt>
                <c:pt idx="7">
                  <c:v>Са 1/1 г.к.+(NPK)60</c:v>
                </c:pt>
              </c:strCache>
            </c:strRef>
          </c:cat>
          <c:val>
            <c:numRef>
              <c:f>Лист4!$G$6:$G$13</c:f>
              <c:numCache>
                <c:formatCode>0.0</c:formatCode>
                <c:ptCount val="8"/>
                <c:pt idx="0">
                  <c:v>7.6</c:v>
                </c:pt>
                <c:pt idx="1">
                  <c:v>7.6</c:v>
                </c:pt>
                <c:pt idx="2">
                  <c:v>7.4</c:v>
                </c:pt>
                <c:pt idx="3">
                  <c:v>6.8</c:v>
                </c:pt>
                <c:pt idx="4">
                  <c:v>8.1</c:v>
                </c:pt>
                <c:pt idx="5">
                  <c:v>7.9</c:v>
                </c:pt>
                <c:pt idx="6">
                  <c:v>8</c:v>
                </c:pt>
                <c:pt idx="7">
                  <c:v>8.2000000000000011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59B-4B48-A857-67E995DA7C86}"/>
            </c:ext>
          </c:extLst>
        </c:ser>
        <c:ser>
          <c:idx val="1"/>
          <c:order val="1"/>
          <c:tx>
            <c:strRef>
              <c:f>Лист4!$H$5</c:f>
              <c:strCache>
                <c:ptCount val="1"/>
                <c:pt idx="0">
                  <c:v>28 год</c:v>
                </c:pt>
              </c:strCache>
            </c:strRef>
          </c:tx>
          <c:spPr>
            <a:ln w="25400" cap="rnd" cmpd="sng" algn="ctr">
              <a:solidFill>
                <a:srgbClr val="FF0000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FF0000"/>
              </a:solidFill>
              <a:ln w="9525" cap="flat" cmpd="sng" algn="ctr">
                <a:solidFill>
                  <a:srgbClr val="FF0000"/>
                </a:solidFill>
                <a:round/>
              </a:ln>
              <a:effectLst/>
            </c:spPr>
          </c:marker>
          <c:cat>
            <c:strRef>
              <c:f>Лист4!$B$6:$B$13</c:f>
              <c:strCache>
                <c:ptCount val="8"/>
                <c:pt idx="0">
                  <c:v>Контроль</c:v>
                </c:pt>
                <c:pt idx="1">
                  <c:v>Са 1/4 г.к.</c:v>
                </c:pt>
                <c:pt idx="2">
                  <c:v>Са 1/2 г.к.</c:v>
                </c:pt>
                <c:pt idx="3">
                  <c:v>Са 1/1 г.к.</c:v>
                </c:pt>
                <c:pt idx="4">
                  <c:v>(NPK)60</c:v>
                </c:pt>
                <c:pt idx="5">
                  <c:v>Са 1/4 г.к.+(NPK)60</c:v>
                </c:pt>
                <c:pt idx="6">
                  <c:v>Са 1/2 г.к.+(NPK)60</c:v>
                </c:pt>
                <c:pt idx="7">
                  <c:v>Са 1/1 г.к.+(NPK)60</c:v>
                </c:pt>
              </c:strCache>
            </c:strRef>
          </c:cat>
          <c:val>
            <c:numRef>
              <c:f>Лист4!$H$6:$H$13</c:f>
              <c:numCache>
                <c:formatCode>0.0</c:formatCode>
                <c:ptCount val="8"/>
                <c:pt idx="0">
                  <c:v>4.3</c:v>
                </c:pt>
                <c:pt idx="1">
                  <c:v>3.8</c:v>
                </c:pt>
                <c:pt idx="2">
                  <c:v>4.2</c:v>
                </c:pt>
                <c:pt idx="3">
                  <c:v>4.4000000000000004</c:v>
                </c:pt>
                <c:pt idx="4">
                  <c:v>7.5</c:v>
                </c:pt>
                <c:pt idx="5">
                  <c:v>7.2</c:v>
                </c:pt>
                <c:pt idx="6">
                  <c:v>6.8</c:v>
                </c:pt>
                <c:pt idx="7">
                  <c:v>7.4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59B-4B48-A857-67E995DA7C86}"/>
            </c:ext>
          </c:extLst>
        </c:ser>
        <c:ser>
          <c:idx val="2"/>
          <c:order val="2"/>
          <c:tx>
            <c:strRef>
              <c:f>Лист4!$I$5</c:f>
              <c:strCache>
                <c:ptCount val="1"/>
                <c:pt idx="0">
                  <c:v>35 год</c:v>
                </c:pt>
              </c:strCache>
            </c:strRef>
          </c:tx>
          <c:spPr>
            <a:ln w="25400" cap="rnd" cmpd="sng" algn="ctr">
              <a:solidFill>
                <a:srgbClr val="00B0F0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rgbClr val="00B0F0"/>
              </a:solidFill>
              <a:ln w="9525" cap="flat" cmpd="sng" algn="ctr">
                <a:solidFill>
                  <a:srgbClr val="00B0F0"/>
                </a:solidFill>
                <a:round/>
              </a:ln>
              <a:effectLst/>
            </c:spPr>
          </c:marker>
          <c:cat>
            <c:strRef>
              <c:f>Лист4!$B$6:$B$13</c:f>
              <c:strCache>
                <c:ptCount val="8"/>
                <c:pt idx="0">
                  <c:v>Контроль</c:v>
                </c:pt>
                <c:pt idx="1">
                  <c:v>Са 1/4 г.к.</c:v>
                </c:pt>
                <c:pt idx="2">
                  <c:v>Са 1/2 г.к.</c:v>
                </c:pt>
                <c:pt idx="3">
                  <c:v>Са 1/1 г.к.</c:v>
                </c:pt>
                <c:pt idx="4">
                  <c:v>(NPK)60</c:v>
                </c:pt>
                <c:pt idx="5">
                  <c:v>Са 1/4 г.к.+(NPK)60</c:v>
                </c:pt>
                <c:pt idx="6">
                  <c:v>Са 1/2 г.к.+(NPK)60</c:v>
                </c:pt>
                <c:pt idx="7">
                  <c:v>Са 1/1 г.к.+(NPK)60</c:v>
                </c:pt>
              </c:strCache>
            </c:strRef>
          </c:cat>
          <c:val>
            <c:numRef>
              <c:f>Лист4!$I$6:$I$13</c:f>
              <c:numCache>
                <c:formatCode>0.0</c:formatCode>
                <c:ptCount val="8"/>
                <c:pt idx="0">
                  <c:v>4.3</c:v>
                </c:pt>
                <c:pt idx="1">
                  <c:v>4.5999999999999996</c:v>
                </c:pt>
                <c:pt idx="2">
                  <c:v>4.9000000000000004</c:v>
                </c:pt>
                <c:pt idx="3">
                  <c:v>3.9</c:v>
                </c:pt>
                <c:pt idx="4">
                  <c:v>10.8</c:v>
                </c:pt>
                <c:pt idx="5">
                  <c:v>9</c:v>
                </c:pt>
                <c:pt idx="6">
                  <c:v>11.2</c:v>
                </c:pt>
                <c:pt idx="7">
                  <c:v>10.5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59B-4B48-A857-67E995DA7C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marker val="1"/>
        <c:smooth val="0"/>
        <c:axId val="709968856"/>
        <c:axId val="709962584"/>
      </c:lineChart>
      <c:catAx>
        <c:axId val="709968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197" b="0" i="0" u="none" strike="noStrike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962584"/>
        <c:crosses val="autoZero"/>
        <c:auto val="1"/>
        <c:lblAlgn val="ctr"/>
        <c:lblOffset val="100"/>
        <c:noMultiLvlLbl val="0"/>
      </c:catAx>
      <c:valAx>
        <c:axId val="709962584"/>
        <c:scaling>
          <c:orientation val="minMax"/>
        </c:scaling>
        <c:delete val="0"/>
        <c:axPos val="l"/>
        <c:majorGridlines>
          <c:spPr>
            <a:ln>
              <a:solidFill>
                <a:schemeClr val="dk1">
                  <a:lumMod val="15000"/>
                  <a:lumOff val="85000"/>
                </a:schemeClr>
              </a:solidFill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968856"/>
        <c:crosses val="autoZero"/>
        <c:crossBetween val="between"/>
      </c:valAx>
      <c:spPr>
        <a:solidFill>
          <a:schemeClr val="accent5">
            <a:lumMod val="20000"/>
            <a:lumOff val="80000"/>
          </a:schemeClr>
        </a:solid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2420957257298126E-2"/>
          <c:y val="0.79265353483817846"/>
          <c:w val="0.55697807399484733"/>
          <c:h val="6.021697313624005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1" tx1="lt1" bg2="dk2" tx2="lt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  <a:latin typeface="Calibri" pitchFamily="34" charset="0"/>
              </a:defRPr>
            </a:pPr>
            <a:r>
              <a:rPr lang="ru-RU" sz="1600" dirty="0">
                <a:solidFill>
                  <a:srgbClr val="002060"/>
                </a:solidFill>
                <a:latin typeface="Calibri" pitchFamily="34" charset="0"/>
              </a:rPr>
              <a:t>Первая ротация 1972-1978 года</a:t>
            </a:r>
          </a:p>
        </c:rich>
      </c:tx>
      <c:layout>
        <c:manualLayout>
          <c:xMode val="edge"/>
          <c:yMode val="edge"/>
          <c:x val="0.22582777127051631"/>
          <c:y val="0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8CF-4133-93FD-2F72A52837C4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8CF-4133-93FD-2F72A52837C4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8CF-4133-93FD-2F72A52837C4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1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8CF-4133-93FD-2F72A52837C4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38CF-4133-93FD-2F72A52837C4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38CF-4133-93FD-2F72A52837C4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38CF-4133-93FD-2F72A52837C4}"/>
              </c:ext>
            </c:extLst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Calibri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'III ярус'!$E$5:$E$11</c:f>
              <c:numCache>
                <c:formatCode>0</c:formatCode>
                <c:ptCount val="7"/>
                <c:pt idx="0">
                  <c:v>15.71428571428571</c:v>
                </c:pt>
                <c:pt idx="1">
                  <c:v>23.571428571428577</c:v>
                </c:pt>
                <c:pt idx="2">
                  <c:v>40.714285714285708</c:v>
                </c:pt>
                <c:pt idx="3">
                  <c:v>47.142857142857153</c:v>
                </c:pt>
                <c:pt idx="4">
                  <c:v>55</c:v>
                </c:pt>
                <c:pt idx="5">
                  <c:v>64.285714285714292</c:v>
                </c:pt>
                <c:pt idx="6">
                  <c:v>65.714285714285722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38CF-4133-93FD-2F72A52837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axId val="709964936"/>
        <c:axId val="709958664"/>
      </c:barChart>
      <c:catAx>
        <c:axId val="709964936"/>
        <c:scaling>
          <c:orientation val="minMax"/>
        </c:scaling>
        <c:delete val="1"/>
        <c:axPos val="b"/>
        <c:majorTickMark val="none"/>
        <c:minorTickMark val="none"/>
        <c:tickLblPos val="none"/>
        <c:crossAx val="709958664"/>
        <c:crosses val="autoZero"/>
        <c:auto val="1"/>
        <c:lblAlgn val="ctr"/>
        <c:lblOffset val="100"/>
        <c:noMultiLvlLbl val="0"/>
      </c:catAx>
      <c:valAx>
        <c:axId val="709958664"/>
        <c:scaling>
          <c:orientation val="minMax"/>
        </c:scaling>
        <c:delete val="0"/>
        <c:axPos val="l"/>
        <c:majorGridlines/>
        <c:minorGridlines/>
        <c:numFmt formatCode="0" sourceLinked="1"/>
        <c:majorTickMark val="none"/>
        <c:minorTickMark val="none"/>
        <c:tickLblPos val="none"/>
        <c:crossAx val="709964936"/>
        <c:crosses val="autoZero"/>
        <c:crossBetween val="between"/>
        <c:minorUnit val="5"/>
      </c:valAx>
    </c:plotArea>
    <c:plotVisOnly val="1"/>
    <c:dispBlanksAs val="gap"/>
    <c:showDLblsOverMax val="0"/>
  </c:chart>
  <c:spPr>
    <a:solidFill>
      <a:sysClr val="window" lastClr="FFFFFF"/>
    </a:solidFill>
  </c:sp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1" tx1="lt1" bg2="dk2" tx2="lt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  <a:latin typeface="Calibri" pitchFamily="34" charset="0"/>
              </a:defRPr>
            </a:pPr>
            <a:r>
              <a:rPr lang="ru-RU" sz="1600" dirty="0">
                <a:solidFill>
                  <a:srgbClr val="002060"/>
                </a:solidFill>
                <a:latin typeface="Calibri" pitchFamily="34" charset="0"/>
              </a:rPr>
              <a:t>Вторая ротация 1979-1985 года </a:t>
            </a:r>
          </a:p>
        </c:rich>
      </c:tx>
      <c:layout>
        <c:manualLayout>
          <c:xMode val="edge"/>
          <c:yMode val="edge"/>
          <c:x val="0.22881058743474547"/>
          <c:y val="6.5321993709543443E-3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FFFF00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476-4F68-A43A-36D71CC234BC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476-4F68-A43A-36D71CC234BC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476-4F68-A43A-36D71CC234BC}"/>
              </c:ext>
            </c:extLst>
          </c:dPt>
          <c:dPt>
            <c:idx val="3"/>
            <c:invertIfNegative val="0"/>
            <c:bubble3D val="0"/>
            <c:spPr>
              <a:solidFill>
                <a:srgbClr val="0070C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476-4F68-A43A-36D71CC234BC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476-4F68-A43A-36D71CC234BC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476-4F68-A43A-36D71CC234BC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476-4F68-A43A-36D71CC234BC}"/>
              </c:ext>
            </c:extLst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Calibri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'III ярус'!$H$5:$H$11</c:f>
              <c:numCache>
                <c:formatCode>0</c:formatCode>
                <c:ptCount val="7"/>
                <c:pt idx="0">
                  <c:v>6.7669172932330719</c:v>
                </c:pt>
                <c:pt idx="1">
                  <c:v>12.78195488721804</c:v>
                </c:pt>
                <c:pt idx="2">
                  <c:v>30.82706766917293</c:v>
                </c:pt>
                <c:pt idx="3">
                  <c:v>63.157894736841975</c:v>
                </c:pt>
                <c:pt idx="4">
                  <c:v>74.436090225563902</c:v>
                </c:pt>
                <c:pt idx="5">
                  <c:v>72.180451127818984</c:v>
                </c:pt>
                <c:pt idx="6">
                  <c:v>72.932330827067659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6476-4F68-A43A-36D71CC234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axId val="709965328"/>
        <c:axId val="709957880"/>
      </c:barChart>
      <c:catAx>
        <c:axId val="709965328"/>
        <c:scaling>
          <c:orientation val="minMax"/>
        </c:scaling>
        <c:delete val="1"/>
        <c:axPos val="b"/>
        <c:majorTickMark val="none"/>
        <c:minorTickMark val="none"/>
        <c:tickLblPos val="none"/>
        <c:crossAx val="709957880"/>
        <c:crosses val="autoZero"/>
        <c:auto val="1"/>
        <c:lblAlgn val="ctr"/>
        <c:lblOffset val="100"/>
        <c:noMultiLvlLbl val="0"/>
      </c:catAx>
      <c:valAx>
        <c:axId val="709957880"/>
        <c:scaling>
          <c:orientation val="minMax"/>
        </c:scaling>
        <c:delete val="0"/>
        <c:axPos val="l"/>
        <c:majorGridlines/>
        <c:minorGridlines/>
        <c:numFmt formatCode="0" sourceLinked="1"/>
        <c:majorTickMark val="none"/>
        <c:minorTickMark val="none"/>
        <c:tickLblPos val="none"/>
        <c:crossAx val="709965328"/>
        <c:crosses val="autoZero"/>
        <c:crossBetween val="between"/>
        <c:minorUnit val="5"/>
      </c:valAx>
    </c:plotArea>
    <c:plotVisOnly val="1"/>
    <c:dispBlanksAs val="gap"/>
    <c:showDLblsOverMax val="0"/>
  </c:chart>
  <c:spPr>
    <a:solidFill>
      <a:sysClr val="window" lastClr="FFFFFF"/>
    </a:solidFill>
  </c:sp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1" tx1="lt1" bg2="dk2" tx2="lt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>
                <a:solidFill>
                  <a:srgbClr val="002060"/>
                </a:solidFill>
                <a:latin typeface="Calibri" pitchFamily="34" charset="0"/>
              </a:defRPr>
            </a:pPr>
            <a:r>
              <a:rPr lang="ru-RU" sz="1600">
                <a:solidFill>
                  <a:srgbClr val="002060"/>
                </a:solidFill>
                <a:latin typeface="Calibri" pitchFamily="34" charset="0"/>
              </a:rPr>
              <a:t>Третья ротация 1986-1992 года </a:t>
            </a:r>
          </a:p>
        </c:rich>
      </c:tx>
      <c:layout>
        <c:manualLayout>
          <c:xMode val="edge"/>
          <c:yMode val="edge"/>
          <c:x val="0.25350699912510938"/>
          <c:y val="4.1666666666666664E-2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ysClr val="window" lastClr="FFFFFF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D63-4585-A377-8D03165CEDBF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D63-4585-A377-8D03165CEDBF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D63-4585-A377-8D03165CEDB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D63-4585-A377-8D03165CEDBF}"/>
              </c:ext>
            </c:extLst>
          </c:dPt>
          <c:dPt>
            <c:idx val="5"/>
            <c:invertIfNegative val="0"/>
            <c:bubble3D val="0"/>
            <c:spPr>
              <a:solidFill>
                <a:srgbClr val="0BD0D9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D63-4585-A377-8D03165CEDBF}"/>
              </c:ext>
            </c:extLst>
          </c:dPt>
          <c:dPt>
            <c:idx val="6"/>
            <c:invertIfNegative val="0"/>
            <c:bubble3D val="0"/>
            <c:spPr>
              <a:solidFill>
                <a:srgbClr val="0BD0D9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D63-4585-A377-8D03165CEDBF}"/>
              </c:ext>
            </c:extLst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Calibri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'III ярус'!$K$5:$K$11</c:f>
              <c:numCache>
                <c:formatCode>0</c:formatCode>
                <c:ptCount val="7"/>
                <c:pt idx="0">
                  <c:v>11.029411764705868</c:v>
                </c:pt>
                <c:pt idx="1">
                  <c:v>14.705882352941179</c:v>
                </c:pt>
                <c:pt idx="2">
                  <c:v>33.82352941176444</c:v>
                </c:pt>
                <c:pt idx="3">
                  <c:v>53.67647058823529</c:v>
                </c:pt>
                <c:pt idx="4">
                  <c:v>66.176470588235318</c:v>
                </c:pt>
                <c:pt idx="5">
                  <c:v>60.29411764705911</c:v>
                </c:pt>
                <c:pt idx="6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0D63-4585-A377-8D03165CED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axId val="709956312"/>
        <c:axId val="668961880"/>
      </c:barChart>
      <c:catAx>
        <c:axId val="709956312"/>
        <c:scaling>
          <c:orientation val="minMax"/>
        </c:scaling>
        <c:delete val="1"/>
        <c:axPos val="b"/>
        <c:majorTickMark val="none"/>
        <c:minorTickMark val="none"/>
        <c:tickLblPos val="none"/>
        <c:crossAx val="668961880"/>
        <c:crosses val="autoZero"/>
        <c:auto val="1"/>
        <c:lblAlgn val="ctr"/>
        <c:lblOffset val="100"/>
        <c:noMultiLvlLbl val="0"/>
      </c:catAx>
      <c:valAx>
        <c:axId val="668961880"/>
        <c:scaling>
          <c:orientation val="minMax"/>
        </c:scaling>
        <c:delete val="0"/>
        <c:axPos val="l"/>
        <c:majorGridlines/>
        <c:minorGridlines/>
        <c:numFmt formatCode="0" sourceLinked="1"/>
        <c:majorTickMark val="none"/>
        <c:minorTickMark val="none"/>
        <c:tickLblPos val="none"/>
        <c:crossAx val="709956312"/>
        <c:crosses val="autoZero"/>
        <c:crossBetween val="between"/>
        <c:minorUnit val="5"/>
      </c:valAx>
    </c:plotArea>
    <c:plotVisOnly val="1"/>
    <c:dispBlanksAs val="gap"/>
    <c:showDLblsOverMax val="0"/>
  </c:chart>
  <c:spPr>
    <a:solidFill>
      <a:sysClr val="window" lastClr="FFFFFF"/>
    </a:solidFill>
  </c:sp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dk1" tx1="lt1" bg2="dk2" tx2="lt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>
                <a:solidFill>
                  <a:srgbClr val="002060"/>
                </a:solidFill>
                <a:latin typeface="Calibri" pitchFamily="34" charset="0"/>
              </a:defRPr>
            </a:pPr>
            <a:r>
              <a:rPr lang="ru-RU" sz="1600" dirty="0">
                <a:solidFill>
                  <a:srgbClr val="002060"/>
                </a:solidFill>
                <a:latin typeface="Calibri" pitchFamily="34" charset="0"/>
              </a:rPr>
              <a:t>Четвёртая ротация 1993-1999</a:t>
            </a:r>
            <a:r>
              <a:rPr lang="ru-RU" sz="1600" baseline="0" dirty="0">
                <a:solidFill>
                  <a:srgbClr val="002060"/>
                </a:solidFill>
                <a:latin typeface="Calibri" pitchFamily="34" charset="0"/>
              </a:rPr>
              <a:t> года</a:t>
            </a:r>
            <a:endParaRPr lang="ru-RU" sz="1600" dirty="0">
              <a:solidFill>
                <a:srgbClr val="002060"/>
              </a:solidFill>
              <a:latin typeface="Calibri" pitchFamily="34" charset="0"/>
            </a:endParaRP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2.6785332528303393E-2"/>
          <c:y val="0.22824619103624502"/>
          <c:w val="0.94642933494339321"/>
          <c:h val="0.70485511188412031"/>
        </c:manualLayout>
      </c:layout>
      <c:barChart>
        <c:barDir val="col"/>
        <c:grouping val="clustered"/>
        <c:varyColors val="0"/>
        <c:ser>
          <c:idx val="0"/>
          <c:order val="0"/>
          <c:spPr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89D-4C29-9B0F-384B44C6CD4E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89D-4C29-9B0F-384B44C6CD4E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89D-4C29-9B0F-384B44C6CD4E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3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89D-4C29-9B0F-384B44C6CD4E}"/>
              </c:ext>
            </c:extLst>
          </c:dPt>
          <c:dPt>
            <c:idx val="5"/>
            <c:invertIfNegative val="0"/>
            <c:bubble3D val="0"/>
            <c:spPr>
              <a:solidFill>
                <a:srgbClr val="0BD0D9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189D-4C29-9B0F-384B44C6CD4E}"/>
              </c:ext>
            </c:extLst>
          </c:dPt>
          <c:dPt>
            <c:idx val="6"/>
            <c:invertIfNegative val="0"/>
            <c:bubble3D val="0"/>
            <c:spPr>
              <a:solidFill>
                <a:srgbClr val="0BD0D9"/>
              </a:solidFill>
              <a:ln>
                <a:solidFill>
                  <a:schemeClr val="tx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189D-4C29-9B0F-384B44C6CD4E}"/>
              </c:ext>
            </c:extLst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spPr/>
              <c:txPr>
                <a:bodyPr/>
                <a:lstStyle/>
                <a:p>
                  <a:pPr>
                    <a:defRPr sz="1600" b="1">
                      <a:solidFill>
                        <a:srgbClr val="FF0000"/>
                      </a:solidFill>
                      <a:latin typeface="Calibri" pitchFamily="34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latin typeface="Calibri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'III ярус'!$N$5:$N$11</c:f>
              <c:numCache>
                <c:formatCode>0</c:formatCode>
                <c:ptCount val="7"/>
                <c:pt idx="0">
                  <c:v>7.1428571428571352</c:v>
                </c:pt>
                <c:pt idx="1">
                  <c:v>9.18367346938774</c:v>
                </c:pt>
                <c:pt idx="2">
                  <c:v>25.510204081632651</c:v>
                </c:pt>
                <c:pt idx="3">
                  <c:v>60.204081632652994</c:v>
                </c:pt>
                <c:pt idx="4">
                  <c:v>69.387755102040558</c:v>
                </c:pt>
                <c:pt idx="5">
                  <c:v>64.285714285714292</c:v>
                </c:pt>
                <c:pt idx="6">
                  <c:v>61.224489795918345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189D-4C29-9B0F-384B44C6CD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9"/>
        <c:axId val="668962272"/>
        <c:axId val="668963056"/>
      </c:barChart>
      <c:catAx>
        <c:axId val="668962272"/>
        <c:scaling>
          <c:orientation val="minMax"/>
        </c:scaling>
        <c:delete val="1"/>
        <c:axPos val="b"/>
        <c:majorTickMark val="none"/>
        <c:minorTickMark val="none"/>
        <c:tickLblPos val="none"/>
        <c:crossAx val="668963056"/>
        <c:crosses val="autoZero"/>
        <c:auto val="1"/>
        <c:lblAlgn val="ctr"/>
        <c:lblOffset val="100"/>
        <c:noMultiLvlLbl val="0"/>
      </c:catAx>
      <c:valAx>
        <c:axId val="668963056"/>
        <c:scaling>
          <c:orientation val="minMax"/>
        </c:scaling>
        <c:delete val="0"/>
        <c:axPos val="l"/>
        <c:majorGridlines/>
        <c:minorGridlines/>
        <c:numFmt formatCode="0" sourceLinked="1"/>
        <c:majorTickMark val="none"/>
        <c:minorTickMark val="none"/>
        <c:tickLblPos val="none"/>
        <c:crossAx val="668962272"/>
        <c:crosses val="autoZero"/>
        <c:crossBetween val="between"/>
        <c:minorUnit val="5"/>
      </c:valAx>
    </c:plotArea>
    <c:plotVisOnly val="1"/>
    <c:dispBlanksAs val="gap"/>
    <c:showDLblsOverMax val="0"/>
  </c:chart>
  <c:spPr>
    <a:solidFill>
      <a:sysClr val="window" lastClr="FFFFFF"/>
    </a:solidFill>
  </c:sp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0.18918</cdr:x>
      <cdr:y>0.05627</cdr:y>
    </cdr:from>
    <cdr:to>
      <cdr:x>0.68184</cdr:x>
      <cdr:y>0.14211</cdr:y>
    </cdr:to>
    <cdr:sp macro="" textlink="">
      <cdr:nvSpPr>
        <cdr:cNvPr id="2" name="Прямоугольник 1">
          <a:extLst xmlns:a="http://schemas.openxmlformats.org/drawingml/2006/main">
            <a:ext uri="{FF2B5EF4-FFF2-40B4-BE49-F238E27FC236}">
              <a16:creationId xmlns="" xmlns:a16="http://schemas.microsoft.com/office/drawing/2014/main" id="{7B93C023-2DB0-4643-8B71-C35DBB329EA6}"/>
            </a:ext>
          </a:extLst>
        </cdr:cNvPr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905288" y="242072"/>
          <a:ext cx="2357588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9pPr>
        </a:lstStyle>
        <a:p xmlns:a="http://schemas.openxmlformats.org/drawingml/2006/main">
          <a:pPr eaLnBrk="1" hangingPunct="1">
            <a:buClrTx/>
            <a:buSzTx/>
            <a:buFontTx/>
            <a:buNone/>
          </a:pPr>
          <a:r>
            <a:rPr lang="ru-RU" altLang="ru-RU" sz="1800" b="1" dirty="0">
              <a:latin typeface="Calibri" panose="020F0502020204030204" pitchFamily="34" charset="0"/>
            </a:rPr>
            <a:t>Р</a:t>
          </a:r>
          <a:r>
            <a:rPr lang="ru-RU" altLang="ru-RU" sz="1800" b="1" baseline="-25000" dirty="0">
              <a:latin typeface="Calibri" panose="020F0502020204030204" pitchFamily="34" charset="0"/>
            </a:rPr>
            <a:t>2</a:t>
          </a:r>
          <a:r>
            <a:rPr lang="ru-RU" altLang="ru-RU" sz="1800" b="1" dirty="0">
              <a:latin typeface="Calibri" panose="020F0502020204030204" pitchFamily="34" charset="0"/>
            </a:rPr>
            <a:t>О</a:t>
          </a:r>
          <a:r>
            <a:rPr lang="ru-RU" altLang="ru-RU" sz="1800" b="1" baseline="-25000" dirty="0">
              <a:latin typeface="Calibri" panose="020F0502020204030204" pitchFamily="34" charset="0"/>
            </a:rPr>
            <a:t>5</a:t>
          </a:r>
          <a:r>
            <a:rPr lang="ru-RU" altLang="ru-RU" sz="1800" b="1" dirty="0">
              <a:latin typeface="Calibri" panose="020F0502020204030204" pitchFamily="34" charset="0"/>
            </a:rPr>
            <a:t> МГ/100 г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0.13825</cdr:x>
      <cdr:y>0.05438</cdr:y>
    </cdr:from>
    <cdr:to>
      <cdr:x>0.5448</cdr:x>
      <cdr:y>0.13996</cdr:y>
    </cdr:to>
    <cdr:sp macro="" textlink="">
      <cdr:nvSpPr>
        <cdr:cNvPr id="2" name="Прямоугольник 1">
          <a:extLst xmlns:a="http://schemas.openxmlformats.org/drawingml/2006/main">
            <a:ext uri="{FF2B5EF4-FFF2-40B4-BE49-F238E27FC236}">
              <a16:creationId xmlns="" xmlns:a16="http://schemas.microsoft.com/office/drawing/2014/main" id="{225DAAD5-D7C1-4082-A046-D7369328F2A4}"/>
            </a:ext>
          </a:extLst>
        </cdr:cNvPr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12147" y="234717"/>
          <a:ext cx="1800225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>
          <a:spAutoFit/>
        </a:bodyPr>
        <a:lstStyle xmlns:a="http://schemas.openxmlformats.org/drawingml/2006/main">
          <a:defPPr>
            <a:defRPr lang="ru-RU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lvl9pPr>
        </a:lstStyle>
        <a:p xmlns:a="http://schemas.openxmlformats.org/drawingml/2006/main">
          <a:pPr eaLnBrk="1" hangingPunct="1">
            <a:buClrTx/>
            <a:buSzTx/>
            <a:buFontTx/>
            <a:buNone/>
          </a:pPr>
          <a:r>
            <a:rPr lang="ru-RU" altLang="ru-RU" sz="1800" b="1" dirty="0">
              <a:latin typeface="Calibri" panose="020F0502020204030204" pitchFamily="34" charset="0"/>
            </a:rPr>
            <a:t>К</a:t>
          </a:r>
          <a:r>
            <a:rPr lang="ru-RU" altLang="ru-RU" sz="1800" b="1" baseline="-25000" dirty="0">
              <a:latin typeface="Calibri" panose="020F0502020204030204" pitchFamily="34" charset="0"/>
            </a:rPr>
            <a:t>2</a:t>
          </a:r>
          <a:r>
            <a:rPr lang="ru-RU" altLang="ru-RU" sz="1800" b="1" dirty="0">
              <a:latin typeface="Calibri" panose="020F0502020204030204" pitchFamily="34" charset="0"/>
            </a:rPr>
            <a:t>О мг/100 г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97967-D5F0-4772-BAC3-2A9DA116E5BF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84725"/>
            <a:ext cx="5408613" cy="3914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B722A0-7397-450B-946B-53190A164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561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B722A0-7397-450B-946B-53190A16487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449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A4099C-F189-4188-A014-6E05BC8BCDC3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073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8BC1ACE-9720-48A6-B1EB-E55E753DD7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79DC9B0-FCCC-44D6-96DD-051294236C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B29B2F6-45CB-4F19-992E-62BE54FA0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AF791F6-5875-41BF-B85C-E3FA1E734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8A430F3-4C4D-49C9-8D9A-F5AAEAAAB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285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F3A981-BA46-44BB-A4E5-A154818E2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3380AFD-D2B7-4D6A-B0DF-C944CAB69B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905C5EB-3AD6-4CE6-95D5-92C649BBE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75105E8-9809-4D38-B04D-09D183BB7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E76FB8C-1529-4A32-9910-3DC220EB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775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B02852C-86A1-4324-BD5D-8ECC883E1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5BEF892-EDF8-4E9B-B888-C89BEDA5D9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7416EE6-9012-4009-BD92-D4D25B3E9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4426F61-2833-46B6-91FD-A8C1CA712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7C19158-84D3-4A73-8F42-CC6FC3565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315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78EFADF-7C6A-43C7-9088-2F4CC0D6E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C697185-2853-46CC-8070-2F125E1377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D49E731-8A57-4E6C-8982-5485611431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2FE1DBD-73D4-4E8B-B575-9123872A7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DE2F47E-E38A-4A20-BA1C-3B3188E30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977528C-DD18-47BA-A6B7-CAA228D19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958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006E7B3-7EF1-48F5-8DEF-A6EB1D9AF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C559D22-3D66-4A87-8E40-0C0530A5F3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5E7F2DF2-3AFF-44AC-8AF9-3D60230A0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E6092A3D-5013-4874-8813-716D2FC090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9D5BF7D2-C3FB-4CA0-AA49-6E3C187772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B6FB3E-529D-47A1-8BDD-F8DF35900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25F7424D-3AA3-4284-97B5-8A502930D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644FD48F-C42F-4740-8837-EDC977397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236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BCC48D3-6B07-4363-9B8D-4DC8837D4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2CA6C899-895E-468E-AE23-4264AF325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A036212F-F934-4272-A869-264F5C13C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35D58A0D-EE29-4D77-A966-604B27700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077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A036A16F-1CB7-473C-AE35-5898537BD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DC8873CE-C853-48B9-99F9-D759B8029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7594D06A-DAD0-43C5-AC76-64963EAF7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44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1A091E1-EDB2-4DFC-BA66-626A0257E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1E1A795-F484-4517-BD63-DE1EAFB4F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E607A7A1-56AF-4BDE-8B6E-DCE4838EA3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016C622-3067-4AE3-8121-35F4E509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7E97D27-70FB-4FC5-9E21-549912FB0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444AD1F-7FB4-453C-BD98-B22FFA26A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438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62CDE1D-E7A2-4F9B-B6DB-16B36CCF0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8B0C463B-8832-4CA6-8863-693E72B454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864FA8DF-6B12-4E3A-8C9B-EED52DA230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5752A7C-A78B-451A-9E38-BF42D7A22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DAF0EDD-4914-4026-9818-E992E7BAD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E5E089A-FF83-439B-BBF5-21C129F17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4443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8157A5C-7B97-4E1E-B948-2315650C8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16B599F-5928-432D-89F1-819656C527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1344906-1C47-49AB-B624-1321546C4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74AF1FE-A0A6-4457-9B53-A4D94373D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479132C-F537-4564-8047-A7F85F7D5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333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CA8D19EF-A859-4F3B-BF65-B7633DD440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B59C72AB-20F4-4B6D-94A7-2B1C68A550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0C6B027-35F3-47BF-9E7B-F01B4DE3F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01ACB2F-F23E-4EB2-8EE7-7588EC007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D34DF6F-66B6-45EF-A191-79EBF4D2F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01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9998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849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31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717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9333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2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5693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8284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007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5993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628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098CB78-8DA0-41EC-9C08-D87E8A261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2388876-AE8D-42CB-BFEF-F2821988BA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98B036F-1183-445F-9F0A-07E4728F1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ED19B-BB41-438F-A910-34F72B2EA609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2BE981A-B4B2-46BA-9251-17081FFB9B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0FDCCDE-B934-4743-AD2F-6774023EA0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AE794-44FF-4947-93FD-6817F0FD9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702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764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81825" y="4682669"/>
            <a:ext cx="10308987" cy="830997"/>
          </a:xfrm>
          <a:prstGeom prst="rect">
            <a:avLst/>
          </a:prstGeom>
          <a:solidFill>
            <a:sysClr val="window" lastClr="FFFFFF">
              <a:alpha val="10000"/>
            </a:sysClr>
          </a:soli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000" kern="0" dirty="0">
                <a:solidFill>
                  <a:prstClr val="black"/>
                </a:solidFill>
              </a:rPr>
              <a:t>ЛИТВИНЧУК Ольга Васильевна</a:t>
            </a:r>
            <a:endParaRPr lang="ru-RU" sz="1400" b="1" kern="0" dirty="0" smtClean="0">
              <a:solidFill>
                <a:prstClr val="black"/>
              </a:solidFill>
            </a:endParaRPr>
          </a:p>
          <a:p>
            <a:pPr algn="r"/>
            <a:r>
              <a:rPr lang="ru-RU" sz="1400" i="1" kern="0" dirty="0">
                <a:solidFill>
                  <a:prstClr val="black"/>
                </a:solidFill>
              </a:rPr>
              <a:t>старший научный сотрудник </a:t>
            </a:r>
            <a:r>
              <a:rPr lang="ru-RU" sz="1400" i="1" kern="0" dirty="0" err="1">
                <a:solidFill>
                  <a:prstClr val="black"/>
                </a:solidFill>
              </a:rPr>
              <a:t>СибНИИСХиТ</a:t>
            </a:r>
            <a:r>
              <a:rPr lang="ru-RU" sz="1400" i="1" kern="0" dirty="0">
                <a:solidFill>
                  <a:prstClr val="black"/>
                </a:solidFill>
              </a:rPr>
              <a:t> – филиала СФНЦА РАН, кандидат сельскохозяйственных наук </a:t>
            </a:r>
            <a:r>
              <a:rPr lang="ru-RU" sz="1400" i="1" kern="0" dirty="0" smtClean="0">
                <a:solidFill>
                  <a:prstClr val="black"/>
                </a:solidFill>
              </a:rPr>
              <a:t/>
            </a:r>
            <a:br>
              <a:rPr lang="ru-RU" sz="1400" i="1" kern="0" dirty="0" smtClean="0">
                <a:solidFill>
                  <a:prstClr val="black"/>
                </a:solidFill>
              </a:rPr>
            </a:br>
            <a:r>
              <a:rPr lang="ru-RU" sz="1400" i="1" kern="0" dirty="0" smtClean="0">
                <a:solidFill>
                  <a:prstClr val="black"/>
                </a:solidFill>
              </a:rPr>
              <a:t>(</a:t>
            </a:r>
            <a:r>
              <a:rPr lang="ru-RU" sz="1400" i="1" kern="0" dirty="0">
                <a:solidFill>
                  <a:prstClr val="black"/>
                </a:solidFill>
              </a:rPr>
              <a:t>г. </a:t>
            </a:r>
            <a:r>
              <a:rPr lang="ru-RU" sz="1400" i="1" kern="0" dirty="0">
                <a:solidFill>
                  <a:prstClr val="black"/>
                </a:solidFill>
              </a:rPr>
              <a:t>Колпашево, Томская область)</a:t>
            </a:r>
            <a:endParaRPr lang="ru-RU" sz="1400" i="1" kern="0" dirty="0" smtClean="0">
              <a:solidFill>
                <a:prstClr val="black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44731" y="2169182"/>
            <a:ext cx="1116438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kern="0" dirty="0">
                <a:solidFill>
                  <a:srgbClr val="663300"/>
                </a:solidFill>
              </a:rPr>
              <a:t>«Результаты многолетнего эксперимента по известкованию кислых почв в Нарымском крае (условия крайнего севера)»</a:t>
            </a:r>
            <a:endParaRPr lang="ru-RU" sz="3600" kern="0" dirty="0" smtClean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470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24E3B1F-032E-4BC7-8670-0E2F5D2E9C17}"/>
              </a:ext>
            </a:extLst>
          </p:cNvPr>
          <p:cNvSpPr txBox="1"/>
          <p:nvPr/>
        </p:nvSpPr>
        <p:spPr>
          <a:xfrm>
            <a:off x="0" y="179348"/>
            <a:ext cx="121920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ДЛИТЕЛЬНЫЙ СТАЦИОНАРНЫЙ ЭКСПЕРИМЕНТ С УДОБРЕНИЯМИ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AA0C49D-0124-4EBA-90E3-F466AF15D0C1}"/>
              </a:ext>
            </a:extLst>
          </p:cNvPr>
          <p:cNvSpPr txBox="1"/>
          <p:nvPr/>
        </p:nvSpPr>
        <p:spPr>
          <a:xfrm>
            <a:off x="3204378" y="1101881"/>
            <a:ext cx="26831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u="sng" dirty="0">
                <a:solidFill>
                  <a:srgbClr val="002060"/>
                </a:solidFill>
              </a:rPr>
              <a:t>ЦЕЛЬ:</a:t>
            </a:r>
          </a:p>
          <a:p>
            <a:pPr algn="just"/>
            <a:r>
              <a:rPr lang="ru-RU" dirty="0"/>
              <a:t>выявить закономерности влияния и последействия извести на свойства кислых почв</a:t>
            </a:r>
          </a:p>
        </p:txBody>
      </p:sp>
      <p:grpSp>
        <p:nvGrpSpPr>
          <p:cNvPr id="29" name="Группа 28">
            <a:extLst>
              <a:ext uri="{FF2B5EF4-FFF2-40B4-BE49-F238E27FC236}">
                <a16:creationId xmlns="" xmlns:a16="http://schemas.microsoft.com/office/drawing/2014/main" id="{DDDA6772-FF9F-4B9A-B871-CC83FED9AFEC}"/>
              </a:ext>
            </a:extLst>
          </p:cNvPr>
          <p:cNvGrpSpPr/>
          <p:nvPr/>
        </p:nvGrpSpPr>
        <p:grpSpPr>
          <a:xfrm>
            <a:off x="360126" y="1101881"/>
            <a:ext cx="2494594" cy="1470288"/>
            <a:chOff x="9451422" y="641019"/>
            <a:chExt cx="2494594" cy="1470288"/>
          </a:xfrm>
        </p:grpSpPr>
        <p:pic>
          <p:nvPicPr>
            <p:cNvPr id="14" name="Рисунок 13">
              <a:extLst>
                <a:ext uri="{FF2B5EF4-FFF2-40B4-BE49-F238E27FC236}">
                  <a16:creationId xmlns="" xmlns:a16="http://schemas.microsoft.com/office/drawing/2014/main" id="{1B5D5126-7B80-4F29-BED8-B9A761CF70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3575" y="641019"/>
              <a:ext cx="1470288" cy="1470288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FF81BD9F-962C-4CE1-9C3D-2757ECA1ABFD}"/>
                </a:ext>
              </a:extLst>
            </p:cNvPr>
            <p:cNvSpPr txBox="1"/>
            <p:nvPr/>
          </p:nvSpPr>
          <p:spPr>
            <a:xfrm>
              <a:off x="9451422" y="837554"/>
              <a:ext cx="2494594" cy="1077218"/>
            </a:xfrm>
            <a:prstGeom prst="rect">
              <a:avLst/>
            </a:prstGeom>
            <a:solidFill>
              <a:schemeClr val="bg1">
                <a:alpha val="26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ru-RU" sz="3600" b="1" dirty="0">
                  <a:solidFill>
                    <a:srgbClr val="002060"/>
                  </a:solidFill>
                </a:rPr>
                <a:t>1972 – 2006</a:t>
              </a:r>
            </a:p>
            <a:p>
              <a:pPr algn="ctr"/>
              <a:r>
                <a:rPr lang="ru-RU" sz="2800" b="1" dirty="0">
                  <a:solidFill>
                    <a:srgbClr val="002060"/>
                  </a:solidFill>
                </a:rPr>
                <a:t>34 года</a:t>
              </a:r>
            </a:p>
          </p:txBody>
        </p:sp>
      </p:grpSp>
      <p:graphicFrame>
        <p:nvGraphicFramePr>
          <p:cNvPr id="17" name="Таблица 16">
            <a:extLst>
              <a:ext uri="{FF2B5EF4-FFF2-40B4-BE49-F238E27FC236}">
                <a16:creationId xmlns="" xmlns:a16="http://schemas.microsoft.com/office/drawing/2014/main" id="{9E034B28-EC1F-498A-BA0E-A9BFD7B10C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496204"/>
              </p:ext>
            </p:extLst>
          </p:nvPr>
        </p:nvGraphicFramePr>
        <p:xfrm>
          <a:off x="360126" y="3727394"/>
          <a:ext cx="5493828" cy="301730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5428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735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1249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5349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73200">
                <a:tc>
                  <a:txBody>
                    <a:bodyPr/>
                    <a:lstStyle/>
                    <a:p>
                      <a:pPr algn="l"/>
                      <a:r>
                        <a:rPr lang="ru-RU" sz="1600" b="1" baseline="0" dirty="0">
                          <a:latin typeface="Calibri" pitchFamily="34" charset="0"/>
                        </a:rPr>
                        <a:t>№</a:t>
                      </a:r>
                    </a:p>
                  </a:txBody>
                  <a:tcPr marL="91435" marR="91435" marT="45708" marB="45708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Вариант</a:t>
                      </a:r>
                    </a:p>
                  </a:txBody>
                  <a:tcPr marL="91435" marR="91435" marT="45708" marB="45708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Дозы извести </a:t>
                      </a:r>
                    </a:p>
                  </a:txBody>
                  <a:tcPr marL="91435" marR="91435" marT="45708" marB="45708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Дозы </a:t>
                      </a:r>
                      <a:r>
                        <a:rPr lang="en-US" sz="1600" b="1" baseline="0" dirty="0">
                          <a:latin typeface="Calibri" pitchFamily="34" charset="0"/>
                        </a:rPr>
                        <a:t>NPK</a:t>
                      </a:r>
                      <a:endParaRPr lang="ru-RU" sz="1600" b="1" baseline="0" dirty="0">
                        <a:latin typeface="Calibri" pitchFamily="34" charset="0"/>
                      </a:endParaRPr>
                    </a:p>
                  </a:txBody>
                  <a:tcPr marL="91435" marR="91435" marT="45708" marB="45708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3200">
                <a:tc>
                  <a:txBody>
                    <a:bodyPr/>
                    <a:lstStyle/>
                    <a:p>
                      <a:pPr algn="l"/>
                      <a:r>
                        <a:rPr lang="ru-RU" sz="1600" b="1" baseline="0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Контроль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-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-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25070801"/>
                  </a:ext>
                </a:extLst>
              </a:tr>
              <a:tr h="273200">
                <a:tc>
                  <a:txBody>
                    <a:bodyPr/>
                    <a:lstStyle/>
                    <a:p>
                      <a:pPr algn="l"/>
                      <a:r>
                        <a:rPr lang="ru-RU" sz="1600" b="1" baseline="0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Известь 1/4 г.к.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2,38 т/га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-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3200">
                <a:tc>
                  <a:txBody>
                    <a:bodyPr/>
                    <a:lstStyle/>
                    <a:p>
                      <a:pPr algn="l"/>
                      <a:r>
                        <a:rPr lang="ru-RU" sz="1600" b="1" baseline="0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Известь 1/2 г.к.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4,75 т/га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-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3200">
                <a:tc>
                  <a:txBody>
                    <a:bodyPr/>
                    <a:lstStyle/>
                    <a:p>
                      <a:pPr algn="l"/>
                      <a:r>
                        <a:rPr lang="ru-RU" sz="1600" b="1" baseline="0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Известь 1/1 г.к. 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9,5 т/га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-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3200">
                <a:tc>
                  <a:txBody>
                    <a:bodyPr/>
                    <a:lstStyle/>
                    <a:p>
                      <a:pPr algn="l"/>
                      <a:r>
                        <a:rPr lang="ru-RU" sz="1600" b="1" baseline="0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NPK</a:t>
                      </a:r>
                      <a:endParaRPr lang="ru-RU" sz="1600" b="1" baseline="0" dirty="0">
                        <a:latin typeface="Calibri" pitchFamily="34" charset="0"/>
                      </a:endParaRP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-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60 кг д.в./га</a:t>
                      </a:r>
                      <a:endParaRPr lang="ru-RU" sz="1600" b="1" baseline="0" dirty="0">
                        <a:latin typeface="Calibri" pitchFamily="34" charset="0"/>
                      </a:endParaRP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73200">
                <a:tc>
                  <a:txBody>
                    <a:bodyPr/>
                    <a:lstStyle/>
                    <a:p>
                      <a:pPr algn="l"/>
                      <a:r>
                        <a:rPr lang="ru-RU" sz="1600" b="1" baseline="0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Известь 1/4 г.к.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2,38 т/га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+ (</a:t>
                      </a:r>
                      <a:r>
                        <a:rPr kumimoji="0" lang="en-US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NPK</a:t>
                      </a:r>
                      <a:r>
                        <a:rPr kumimoji="0" lang="ru-RU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)60</a:t>
                      </a:r>
                      <a:endParaRPr lang="ru-RU" sz="1600" b="1" baseline="0" dirty="0">
                        <a:latin typeface="Calibri" pitchFamily="34" charset="0"/>
                      </a:endParaRP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3200">
                <a:tc>
                  <a:txBody>
                    <a:bodyPr/>
                    <a:lstStyle/>
                    <a:p>
                      <a:pPr algn="l"/>
                      <a:r>
                        <a:rPr lang="ru-RU" sz="1600" b="1" baseline="0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Известь 1/2 г.к.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4,75 т/га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+ (</a:t>
                      </a:r>
                      <a:r>
                        <a:rPr kumimoji="0" lang="en-US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NPK</a:t>
                      </a:r>
                      <a:r>
                        <a:rPr kumimoji="0" lang="ru-RU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)60</a:t>
                      </a:r>
                      <a:endParaRPr lang="ru-RU" sz="1600" b="1" baseline="0" dirty="0">
                        <a:latin typeface="Calibri" pitchFamily="34" charset="0"/>
                      </a:endParaRPr>
                    </a:p>
                  </a:txBody>
                  <a:tcPr marL="91435" marR="91435" marT="45708" marB="4570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3200">
                <a:tc>
                  <a:txBody>
                    <a:bodyPr/>
                    <a:lstStyle/>
                    <a:p>
                      <a:pPr algn="l"/>
                      <a:r>
                        <a:rPr lang="ru-RU" sz="1600" b="1" baseline="0" dirty="0">
                          <a:latin typeface="Calibri" pitchFamily="34" charset="0"/>
                        </a:rPr>
                        <a:t>8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Известь 1/1 г.к. 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baseline="0" dirty="0">
                          <a:latin typeface="Calibri" pitchFamily="34" charset="0"/>
                        </a:rPr>
                        <a:t>9,5 т/га</a:t>
                      </a: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+ (</a:t>
                      </a:r>
                      <a:r>
                        <a:rPr kumimoji="0" lang="en-US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NPK</a:t>
                      </a:r>
                      <a:r>
                        <a:rPr kumimoji="0" lang="ru-RU" sz="1600" b="1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  <a:latin typeface="Calibri" pitchFamily="34" charset="0"/>
                        </a:rPr>
                        <a:t>)60</a:t>
                      </a:r>
                      <a:endParaRPr lang="ru-RU" sz="1600" b="1" baseline="0" dirty="0">
                        <a:latin typeface="Calibri" pitchFamily="34" charset="0"/>
                      </a:endParaRPr>
                    </a:p>
                  </a:txBody>
                  <a:tcPr marL="91435" marR="91435" marT="45708" marB="45708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18" name="Таблица 17">
            <a:extLst>
              <a:ext uri="{FF2B5EF4-FFF2-40B4-BE49-F238E27FC236}">
                <a16:creationId xmlns="" xmlns:a16="http://schemas.microsoft.com/office/drawing/2014/main" id="{3E479902-D695-44D6-BBF0-D1CFDF9BD0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167516"/>
              </p:ext>
            </p:extLst>
          </p:nvPr>
        </p:nvGraphicFramePr>
        <p:xfrm>
          <a:off x="6528619" y="3752460"/>
          <a:ext cx="5303255" cy="292619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6395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636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38846"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Поле севооборота</a:t>
                      </a:r>
                    </a:p>
                  </a:txBody>
                  <a:tcPr marT="45727" marB="45727"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solidFill>
                            <a:schemeClr val="bg1"/>
                          </a:solidFill>
                          <a:latin typeface="Calibri" pitchFamily="34" charset="0"/>
                        </a:rPr>
                        <a:t>Культура</a:t>
                      </a:r>
                    </a:p>
                  </a:txBody>
                  <a:tcPr marT="45727" marB="45727"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01110448"/>
                  </a:ext>
                </a:extLst>
              </a:tr>
              <a:tr h="194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T="45727" marB="45727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baseline="0" dirty="0">
                          <a:latin typeface="Calibri" pitchFamily="34" charset="0"/>
                        </a:rPr>
                        <a:t>Пшеница + клевер</a:t>
                      </a:r>
                    </a:p>
                  </a:txBody>
                  <a:tcPr marT="45727" marB="45727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4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b="1" baseline="0" dirty="0">
                          <a:latin typeface="Calibri" pitchFamily="34" charset="0"/>
                        </a:rPr>
                        <a:t>Клевер на зелёную массу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94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T="45727" marB="45727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baseline="0" dirty="0">
                          <a:latin typeface="Calibri" pitchFamily="34" charset="0"/>
                        </a:rPr>
                        <a:t>Озимая рожь </a:t>
                      </a:r>
                    </a:p>
                  </a:txBody>
                  <a:tcPr marT="45727" marB="45727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94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b="1" baseline="0" dirty="0">
                          <a:latin typeface="Calibri" pitchFamily="34" charset="0"/>
                        </a:rPr>
                        <a:t>Ячмень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94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T="45727" marB="45727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baseline="0" dirty="0">
                          <a:latin typeface="Calibri" pitchFamily="34" charset="0"/>
                        </a:rPr>
                        <a:t>Горох</a:t>
                      </a:r>
                    </a:p>
                  </a:txBody>
                  <a:tcPr marT="45727" marB="45727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94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600" b="1" baseline="0" dirty="0">
                          <a:latin typeface="Calibri" pitchFamily="34" charset="0"/>
                        </a:rPr>
                        <a:t>Овёс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94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baseline="0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T="45727" marB="45727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baseline="0" dirty="0">
                          <a:latin typeface="Calibri" pitchFamily="34" charset="0"/>
                        </a:rPr>
                        <a:t>Овёс + горох на зелёную массу</a:t>
                      </a:r>
                    </a:p>
                  </a:txBody>
                  <a:tcPr marT="45727" marB="45727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1773DD7-E5C0-4417-9A13-F08AFEBBD9AE}"/>
              </a:ext>
            </a:extLst>
          </p:cNvPr>
          <p:cNvSpPr txBox="1"/>
          <p:nvPr/>
        </p:nvSpPr>
        <p:spPr>
          <a:xfrm>
            <a:off x="7849753" y="3342696"/>
            <a:ext cx="26609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u="sng" dirty="0">
                <a:solidFill>
                  <a:schemeClr val="accent6">
                    <a:lumMod val="50000"/>
                  </a:schemeClr>
                </a:solidFill>
              </a:rPr>
              <a:t>СХЕМА СЕВООБОРОТА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49A37199-5D87-4F39-856D-1DE54FD59620}"/>
              </a:ext>
            </a:extLst>
          </p:cNvPr>
          <p:cNvSpPr txBox="1"/>
          <p:nvPr/>
        </p:nvSpPr>
        <p:spPr>
          <a:xfrm>
            <a:off x="1802788" y="3272588"/>
            <a:ext cx="27976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u="sng" dirty="0">
                <a:solidFill>
                  <a:srgbClr val="C00000"/>
                </a:solidFill>
              </a:rPr>
              <a:t>СХЕМА ЭКСПЕРИМЕНТА</a:t>
            </a:r>
          </a:p>
        </p:txBody>
      </p:sp>
      <p:grpSp>
        <p:nvGrpSpPr>
          <p:cNvPr id="28" name="Группа 27">
            <a:extLst>
              <a:ext uri="{FF2B5EF4-FFF2-40B4-BE49-F238E27FC236}">
                <a16:creationId xmlns="" xmlns:a16="http://schemas.microsoft.com/office/drawing/2014/main" id="{73908446-2C74-4B43-8F8F-C99493D4BCF9}"/>
              </a:ext>
            </a:extLst>
          </p:cNvPr>
          <p:cNvGrpSpPr/>
          <p:nvPr/>
        </p:nvGrpSpPr>
        <p:grpSpPr>
          <a:xfrm>
            <a:off x="6418888" y="582320"/>
            <a:ext cx="1961255" cy="1470287"/>
            <a:chOff x="2551751" y="1673222"/>
            <a:chExt cx="1490826" cy="1049594"/>
          </a:xfrm>
        </p:grpSpPr>
        <p:pic>
          <p:nvPicPr>
            <p:cNvPr id="25" name="Рисунок 24">
              <a:extLst>
                <a:ext uri="{FF2B5EF4-FFF2-40B4-BE49-F238E27FC236}">
                  <a16:creationId xmlns="" xmlns:a16="http://schemas.microsoft.com/office/drawing/2014/main" id="{561184E3-F401-4EA7-B699-36765F4DD8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1751" y="1947784"/>
              <a:ext cx="748035" cy="748035"/>
            </a:xfrm>
            <a:prstGeom prst="rect">
              <a:avLst/>
            </a:prstGeom>
          </p:spPr>
        </p:pic>
        <p:pic>
          <p:nvPicPr>
            <p:cNvPr id="24" name="Рисунок 23">
              <a:extLst>
                <a:ext uri="{FF2B5EF4-FFF2-40B4-BE49-F238E27FC236}">
                  <a16:creationId xmlns="" xmlns:a16="http://schemas.microsoft.com/office/drawing/2014/main" id="{D73C5747-9E42-4C42-8E98-07BECDAAC5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4542" y="1947784"/>
              <a:ext cx="748035" cy="748035"/>
            </a:xfrm>
            <a:prstGeom prst="rect">
              <a:avLst/>
            </a:prstGeom>
          </p:spPr>
        </p:pic>
        <p:pic>
          <p:nvPicPr>
            <p:cNvPr id="23" name="Рисунок 22">
              <a:extLst>
                <a:ext uri="{FF2B5EF4-FFF2-40B4-BE49-F238E27FC236}">
                  <a16:creationId xmlns="" xmlns:a16="http://schemas.microsoft.com/office/drawing/2014/main" id="{46D0F79C-B187-4AF0-B696-44CAC4B07D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9745" y="1673222"/>
              <a:ext cx="1049594" cy="1049594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C496335-40FA-4C91-B0CE-0997EB11327E}"/>
              </a:ext>
            </a:extLst>
          </p:cNvPr>
          <p:cNvSpPr txBox="1"/>
          <p:nvPr/>
        </p:nvSpPr>
        <p:spPr>
          <a:xfrm>
            <a:off x="6418888" y="2048430"/>
            <a:ext cx="2153346" cy="1015663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2400" b="1" dirty="0"/>
              <a:t>ЮЖНАЯ ТАЙГА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/>
              <a:t>Дефицит тепла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/>
              <a:t>Избыток влаги</a:t>
            </a:r>
            <a:endParaRPr lang="ru-RU" sz="2400" b="1" dirty="0"/>
          </a:p>
        </p:txBody>
      </p:sp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218728D4-EF04-47D8-A6B9-623451E4793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6" t="13316" r="19602" b="7129"/>
          <a:stretch/>
        </p:blipFill>
        <p:spPr>
          <a:xfrm>
            <a:off x="9218455" y="548680"/>
            <a:ext cx="2226293" cy="162622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01627218-B0A2-450B-80ED-73D81C07C7DD}"/>
              </a:ext>
            </a:extLst>
          </p:cNvPr>
          <p:cNvSpPr txBox="1"/>
          <p:nvPr/>
        </p:nvSpPr>
        <p:spPr>
          <a:xfrm>
            <a:off x="8939202" y="2038824"/>
            <a:ext cx="2784801" cy="129266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/>
              <a:t>ПОЧВА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/>
              <a:t>Среднекислая (рН=4,8)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dirty="0"/>
              <a:t>Бедная (Гумус – 2%)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dirty="0"/>
              <a:t>NPK</a:t>
            </a:r>
            <a:r>
              <a:rPr lang="ru-RU" dirty="0"/>
              <a:t> - дефицит</a:t>
            </a:r>
          </a:p>
        </p:txBody>
      </p:sp>
    </p:spTree>
    <p:extLst>
      <p:ext uri="{BB962C8B-B14F-4D97-AF65-F5344CB8AC3E}">
        <p14:creationId xmlns:p14="http://schemas.microsoft.com/office/powerpoint/2010/main" val="834660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4">
            <a:extLst>
              <a:ext uri="{FF2B5EF4-FFF2-40B4-BE49-F238E27FC236}">
                <a16:creationId xmlns="" xmlns:a16="http://schemas.microsoft.com/office/drawing/2014/main" id="{06CFEE36-0F93-4DB2-9DBC-3C99939965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082005"/>
              </p:ext>
            </p:extLst>
          </p:nvPr>
        </p:nvGraphicFramePr>
        <p:xfrm>
          <a:off x="3767229" y="1364294"/>
          <a:ext cx="7960572" cy="36890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6" name="Прямая со стрелкой 15">
            <a:extLst>
              <a:ext uri="{FF2B5EF4-FFF2-40B4-BE49-F238E27FC236}">
                <a16:creationId xmlns="" xmlns:a16="http://schemas.microsoft.com/office/drawing/2014/main" id="{D548DFDB-1589-4088-9AC4-030F404FC568}"/>
              </a:ext>
            </a:extLst>
          </p:cNvPr>
          <p:cNvCxnSpPr>
            <a:cxnSpLocks/>
            <a:stCxn id="28" idx="0"/>
          </p:cNvCxnSpPr>
          <p:nvPr/>
        </p:nvCxnSpPr>
        <p:spPr>
          <a:xfrm flipH="1" flipV="1">
            <a:off x="7944465" y="4630994"/>
            <a:ext cx="496256" cy="6984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858E74B4-9DCC-4CD8-91C9-BED30C4C7D3B}"/>
              </a:ext>
            </a:extLst>
          </p:cNvPr>
          <p:cNvSpPr txBox="1"/>
          <p:nvPr/>
        </p:nvSpPr>
        <p:spPr>
          <a:xfrm>
            <a:off x="9787772" y="5329486"/>
            <a:ext cx="2193189" cy="923330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Отсутствие</a:t>
            </a:r>
          </a:p>
          <a:p>
            <a:pPr algn="ctr"/>
            <a:r>
              <a:rPr lang="ru-RU" dirty="0"/>
              <a:t>изменения</a:t>
            </a:r>
          </a:p>
          <a:p>
            <a:pPr algn="ctr"/>
            <a:r>
              <a:rPr lang="ru-RU" dirty="0"/>
              <a:t>кислотности</a:t>
            </a:r>
          </a:p>
        </p:txBody>
      </p:sp>
      <p:cxnSp>
        <p:nvCxnSpPr>
          <p:cNvPr id="20" name="Прямая со стрелкой 19">
            <a:extLst>
              <a:ext uri="{FF2B5EF4-FFF2-40B4-BE49-F238E27FC236}">
                <a16:creationId xmlns="" xmlns:a16="http://schemas.microsoft.com/office/drawing/2014/main" id="{2C574F4B-DE42-4D5B-B1FA-4E1EDF4077FC}"/>
              </a:ext>
            </a:extLst>
          </p:cNvPr>
          <p:cNvCxnSpPr>
            <a:cxnSpLocks/>
            <a:stCxn id="19" idx="0"/>
          </p:cNvCxnSpPr>
          <p:nvPr/>
        </p:nvCxnSpPr>
        <p:spPr>
          <a:xfrm flipH="1" flipV="1">
            <a:off x="10884366" y="4630994"/>
            <a:ext cx="1" cy="6984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5FDF729-4313-42A6-BBD6-0BABB6B88124}"/>
              </a:ext>
            </a:extLst>
          </p:cNvPr>
          <p:cNvSpPr txBox="1"/>
          <p:nvPr/>
        </p:nvSpPr>
        <p:spPr>
          <a:xfrm>
            <a:off x="-1" y="394692"/>
            <a:ext cx="3303031" cy="646330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ru-RU" b="1" u="sng" dirty="0">
              <a:solidFill>
                <a:srgbClr val="002060"/>
              </a:solidFill>
            </a:endParaRPr>
          </a:p>
          <a:p>
            <a:pPr algn="ctr"/>
            <a:r>
              <a:rPr lang="ru-RU" b="1" u="sng" dirty="0">
                <a:solidFill>
                  <a:srgbClr val="002060"/>
                </a:solidFill>
              </a:rPr>
              <a:t>КИСЛОТНОСТЬ </a:t>
            </a:r>
            <a:endParaRPr lang="ru-RU" dirty="0"/>
          </a:p>
          <a:p>
            <a:pPr algn="ctr"/>
            <a:r>
              <a:rPr lang="ru-RU" dirty="0">
                <a:ea typeface="Times New Roman" panose="02020603050405020304" pitchFamily="18" charset="0"/>
              </a:rPr>
              <a:t>с</a:t>
            </a:r>
            <a:r>
              <a:rPr lang="ru-RU" sz="1800" dirty="0">
                <a:effectLst/>
                <a:ea typeface="Times New Roman" panose="02020603050405020304" pitchFamily="18" charset="0"/>
              </a:rPr>
              <a:t>пособность почвы подкислять почвенный раствор</a:t>
            </a:r>
          </a:p>
          <a:p>
            <a:pPr algn="ctr"/>
            <a:endParaRPr lang="ru-RU" dirty="0">
              <a:ea typeface="Times New Roman" panose="02020603050405020304" pitchFamily="18" charset="0"/>
            </a:endParaRPr>
          </a:p>
          <a:p>
            <a:pPr algn="ctr"/>
            <a:r>
              <a:rPr lang="ru-RU" sz="1800" b="1" u="sng" dirty="0">
                <a:effectLst/>
                <a:ea typeface="Times New Roman" panose="02020603050405020304" pitchFamily="18" charset="0"/>
              </a:rPr>
              <a:t>ПРИЧИНА</a:t>
            </a:r>
          </a:p>
          <a:p>
            <a:pPr algn="ctr"/>
            <a:r>
              <a:rPr lang="ru-RU" sz="1800" dirty="0">
                <a:effectLst/>
                <a:ea typeface="Times New Roman" panose="02020603050405020304" pitchFamily="18" charset="0"/>
              </a:rPr>
              <a:t>водород (Н+)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algn="ctr"/>
            <a:r>
              <a:rPr lang="ru-RU" sz="1800" dirty="0">
                <a:effectLst/>
                <a:ea typeface="Times New Roman" panose="02020603050405020304" pitchFamily="18" charset="0"/>
              </a:rPr>
              <a:t>алюмини</a:t>
            </a:r>
            <a:r>
              <a:rPr lang="ru-RU" dirty="0">
                <a:ea typeface="Times New Roman" panose="02020603050405020304" pitchFamily="18" charset="0"/>
              </a:rPr>
              <a:t>й</a:t>
            </a:r>
            <a:r>
              <a:rPr lang="ru-RU" sz="1800" dirty="0">
                <a:effectLst/>
                <a:ea typeface="Times New Roman" panose="02020603050405020304" pitchFamily="18" charset="0"/>
              </a:rPr>
              <a:t> (</a:t>
            </a:r>
            <a:r>
              <a:rPr lang="en-US" sz="1800" dirty="0">
                <a:effectLst/>
                <a:ea typeface="Times New Roman" panose="02020603050405020304" pitchFamily="18" charset="0"/>
              </a:rPr>
              <a:t>Al+++)</a:t>
            </a:r>
            <a:endParaRPr lang="ru-RU" sz="1800" dirty="0">
              <a:effectLst/>
              <a:ea typeface="Times New Roman" panose="02020603050405020304" pitchFamily="18" charset="0"/>
            </a:endParaRPr>
          </a:p>
          <a:p>
            <a:pPr algn="ctr"/>
            <a:endParaRPr lang="ru-RU" dirty="0"/>
          </a:p>
          <a:p>
            <a:pPr algn="ctr"/>
            <a:r>
              <a:rPr lang="ru-RU" b="1" u="sng" dirty="0"/>
              <a:t>ОБМЕННАЯ КИСЛОТНОСТЬ</a:t>
            </a:r>
          </a:p>
          <a:p>
            <a:pPr algn="ctr"/>
            <a:r>
              <a:rPr lang="ru-RU" dirty="0"/>
              <a:t>Наиболее вредная для растений!!!</a:t>
            </a:r>
          </a:p>
          <a:p>
            <a:pPr algn="ctr"/>
            <a:endParaRPr lang="ru-RU" dirty="0"/>
          </a:p>
          <a:p>
            <a:pPr algn="ctr"/>
            <a:r>
              <a:rPr lang="ru-RU" dirty="0"/>
              <a:t>Нейтрализует действие минеральных удобрений,</a:t>
            </a:r>
          </a:p>
          <a:p>
            <a:pPr algn="ctr"/>
            <a:r>
              <a:rPr lang="ru-RU" dirty="0"/>
              <a:t>особенно калийных и аммиачных</a:t>
            </a:r>
          </a:p>
          <a:p>
            <a:pPr algn="ctr"/>
            <a:endParaRPr lang="ru-RU" dirty="0"/>
          </a:p>
          <a:p>
            <a:pPr algn="ctr"/>
            <a:r>
              <a:rPr lang="ru-RU" b="1" u="sng" dirty="0"/>
              <a:t>ПОЧВЫ</a:t>
            </a:r>
          </a:p>
          <a:p>
            <a:pPr algn="ctr"/>
            <a:r>
              <a:rPr lang="ru-RU" dirty="0"/>
              <a:t>Дерновые</a:t>
            </a:r>
          </a:p>
          <a:p>
            <a:pPr algn="ctr"/>
            <a:r>
              <a:rPr lang="ru-RU" dirty="0"/>
              <a:t>Дерново-подзолистые</a:t>
            </a:r>
          </a:p>
          <a:p>
            <a:pPr algn="ctr"/>
            <a:r>
              <a:rPr lang="ru-RU" dirty="0"/>
              <a:t>Серые лесные</a:t>
            </a:r>
          </a:p>
          <a:p>
            <a:pPr algn="ctr"/>
            <a:r>
              <a:rPr lang="ru-RU" dirty="0"/>
              <a:t>...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F4706BC-27AC-4815-82C1-348E4685393D}"/>
              </a:ext>
            </a:extLst>
          </p:cNvPr>
          <p:cNvSpPr txBox="1"/>
          <p:nvPr/>
        </p:nvSpPr>
        <p:spPr>
          <a:xfrm>
            <a:off x="0" y="189180"/>
            <a:ext cx="121920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КИСЛОТНОСТЬ (рН)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24A324AE-8DBD-4F36-A839-4C793AAAC8BD}"/>
              </a:ext>
            </a:extLst>
          </p:cNvPr>
          <p:cNvSpPr txBox="1"/>
          <p:nvPr/>
        </p:nvSpPr>
        <p:spPr>
          <a:xfrm>
            <a:off x="7303839" y="5329486"/>
            <a:ext cx="2273764" cy="923330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Непродолжительный</a:t>
            </a:r>
          </a:p>
          <a:p>
            <a:pPr algn="ctr"/>
            <a:r>
              <a:rPr lang="ru-RU" dirty="0"/>
              <a:t>эффект</a:t>
            </a:r>
          </a:p>
          <a:p>
            <a:pPr algn="ctr"/>
            <a:r>
              <a:rPr lang="ru-RU" dirty="0"/>
              <a:t>последействия</a:t>
            </a:r>
          </a:p>
        </p:txBody>
      </p:sp>
      <p:sp>
        <p:nvSpPr>
          <p:cNvPr id="37" name="Овал 36">
            <a:extLst>
              <a:ext uri="{FF2B5EF4-FFF2-40B4-BE49-F238E27FC236}">
                <a16:creationId xmlns="" xmlns:a16="http://schemas.microsoft.com/office/drawing/2014/main" id="{673679C2-1CA8-405E-A826-57B586520F5F}"/>
              </a:ext>
            </a:extLst>
          </p:cNvPr>
          <p:cNvSpPr/>
          <p:nvPr/>
        </p:nvSpPr>
        <p:spPr>
          <a:xfrm>
            <a:off x="8632050" y="1408486"/>
            <a:ext cx="1146873" cy="1120141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E46B51F4-602B-4E79-8A1F-5F33AF7609E5}"/>
              </a:ext>
            </a:extLst>
          </p:cNvPr>
          <p:cNvSpPr txBox="1"/>
          <p:nvPr/>
        </p:nvSpPr>
        <p:spPr>
          <a:xfrm>
            <a:off x="5616310" y="5310224"/>
            <a:ext cx="1477360" cy="147732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35-ый год</a:t>
            </a:r>
          </a:p>
          <a:p>
            <a:pPr algn="ctr"/>
            <a:r>
              <a:rPr lang="ru-RU" dirty="0"/>
              <a:t>кислотность вернулась</a:t>
            </a:r>
          </a:p>
          <a:p>
            <a:pPr algn="ctr"/>
            <a:r>
              <a:rPr lang="ru-RU" dirty="0"/>
              <a:t>к исходным значениями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AA7E028-8341-4720-A442-57E875707702}"/>
              </a:ext>
            </a:extLst>
          </p:cNvPr>
          <p:cNvSpPr txBox="1"/>
          <p:nvPr/>
        </p:nvSpPr>
        <p:spPr>
          <a:xfrm>
            <a:off x="3350040" y="5329486"/>
            <a:ext cx="2056101" cy="1477328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1-ый – 35-ый год</a:t>
            </a:r>
          </a:p>
          <a:p>
            <a:pPr algn="ctr"/>
            <a:r>
              <a:rPr lang="ru-RU" dirty="0"/>
              <a:t>закономерное</a:t>
            </a:r>
          </a:p>
          <a:p>
            <a:pPr algn="ctr"/>
            <a:r>
              <a:rPr lang="ru-RU" dirty="0"/>
              <a:t>увеличение</a:t>
            </a:r>
          </a:p>
          <a:p>
            <a:pPr algn="ctr"/>
            <a:r>
              <a:rPr lang="ru-RU" dirty="0"/>
              <a:t>кислотности</a:t>
            </a:r>
          </a:p>
          <a:p>
            <a:pPr algn="ctr"/>
            <a:r>
              <a:rPr lang="ru-RU" dirty="0"/>
              <a:t>в контроле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4C955BDC-6415-4656-B6B3-0C3328731816}"/>
              </a:ext>
            </a:extLst>
          </p:cNvPr>
          <p:cNvSpPr txBox="1"/>
          <p:nvPr/>
        </p:nvSpPr>
        <p:spPr>
          <a:xfrm>
            <a:off x="5656250" y="774177"/>
            <a:ext cx="4741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Динамика обменной кислотности</a:t>
            </a:r>
          </a:p>
        </p:txBody>
      </p:sp>
    </p:spTree>
    <p:extLst>
      <p:ext uri="{BB962C8B-B14F-4D97-AF65-F5344CB8AC3E}">
        <p14:creationId xmlns:p14="http://schemas.microsoft.com/office/powerpoint/2010/main" val="71370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97906E3-5791-492C-8190-CC8A9DCE55AE}"/>
              </a:ext>
            </a:extLst>
          </p:cNvPr>
          <p:cNvSpPr txBox="1"/>
          <p:nvPr/>
        </p:nvSpPr>
        <p:spPr>
          <a:xfrm>
            <a:off x="3403376" y="5830976"/>
            <a:ext cx="3160802" cy="923330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14-ый год</a:t>
            </a:r>
          </a:p>
          <a:p>
            <a:pPr algn="ctr"/>
            <a:r>
              <a:rPr lang="ru-RU" dirty="0"/>
              <a:t>выравнивание ГК по</a:t>
            </a:r>
          </a:p>
          <a:p>
            <a:pPr algn="ctr"/>
            <a:r>
              <a:rPr lang="ru-RU" dirty="0"/>
              <a:t>вариантам внесения извести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858E74B4-9DCC-4CD8-91C9-BED30C4C7D3B}"/>
              </a:ext>
            </a:extLst>
          </p:cNvPr>
          <p:cNvSpPr txBox="1"/>
          <p:nvPr/>
        </p:nvSpPr>
        <p:spPr>
          <a:xfrm>
            <a:off x="6766406" y="5562560"/>
            <a:ext cx="2387898" cy="1200329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36-ой год</a:t>
            </a:r>
          </a:p>
          <a:p>
            <a:pPr algn="ctr"/>
            <a:r>
              <a:rPr lang="ru-RU" dirty="0"/>
              <a:t>возврат к исходным</a:t>
            </a:r>
          </a:p>
          <a:p>
            <a:pPr algn="ctr"/>
            <a:r>
              <a:rPr lang="ru-RU" dirty="0"/>
              <a:t>значениям</a:t>
            </a:r>
          </a:p>
          <a:p>
            <a:pPr algn="ctr"/>
            <a:r>
              <a:rPr lang="ru-RU" dirty="0"/>
              <a:t>и увеличение ГК</a:t>
            </a:r>
          </a:p>
        </p:txBody>
      </p:sp>
      <p:graphicFrame>
        <p:nvGraphicFramePr>
          <p:cNvPr id="12" name="Содержимое 8">
            <a:extLst>
              <a:ext uri="{FF2B5EF4-FFF2-40B4-BE49-F238E27FC236}">
                <a16:creationId xmlns="" xmlns:a16="http://schemas.microsoft.com/office/drawing/2014/main" id="{A57B7DEB-E718-4151-A138-D3EDC934845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9295260"/>
              </p:ext>
            </p:extLst>
          </p:nvPr>
        </p:nvGraphicFramePr>
        <p:xfrm>
          <a:off x="3535426" y="703858"/>
          <a:ext cx="8568952" cy="4098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5F49CBEE-A8CC-4E7E-94C0-A2ABA8A0C359}"/>
              </a:ext>
            </a:extLst>
          </p:cNvPr>
          <p:cNvSpPr txBox="1"/>
          <p:nvPr/>
        </p:nvSpPr>
        <p:spPr>
          <a:xfrm>
            <a:off x="0" y="391016"/>
            <a:ext cx="3303031" cy="646330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ru-RU" b="1" u="sng" dirty="0">
              <a:solidFill>
                <a:srgbClr val="00206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...</a:t>
            </a:r>
          </a:p>
          <a:p>
            <a:pPr algn="ctr"/>
            <a:endParaRPr lang="ru-RU" b="1" u="sng" dirty="0">
              <a:solidFill>
                <a:srgbClr val="002060"/>
              </a:solidFill>
            </a:endParaRPr>
          </a:p>
          <a:p>
            <a:pPr algn="ctr"/>
            <a:r>
              <a:rPr lang="ru-RU" b="1" u="sng" dirty="0">
                <a:solidFill>
                  <a:srgbClr val="002060"/>
                </a:solidFill>
              </a:rPr>
              <a:t>СОДЕРЖАНИЕ ОБМЕННЫХ И ПРОЧНОСВЯЗАННЫХ ИОНОВ</a:t>
            </a:r>
            <a:endParaRPr lang="ru-RU" sz="1800" b="1" u="sng" dirty="0">
              <a:effectLst/>
              <a:ea typeface="Times New Roman" panose="02020603050405020304" pitchFamily="18" charset="0"/>
            </a:endParaRPr>
          </a:p>
          <a:p>
            <a:pPr algn="ctr"/>
            <a:r>
              <a:rPr lang="ru-RU" sz="1800" dirty="0">
                <a:effectLst/>
                <a:ea typeface="Times New Roman" panose="02020603050405020304" pitchFamily="18" charset="0"/>
              </a:rPr>
              <a:t>водорода (Н+)</a:t>
            </a:r>
          </a:p>
          <a:p>
            <a:pPr algn="ctr"/>
            <a:endParaRPr lang="ru-RU" dirty="0">
              <a:ea typeface="Times New Roman" panose="02020603050405020304" pitchFamily="18" charset="0"/>
            </a:endParaRPr>
          </a:p>
          <a:p>
            <a:pPr algn="ctr"/>
            <a:r>
              <a:rPr lang="ru-RU" sz="1800" dirty="0">
                <a:effectLst/>
                <a:ea typeface="Times New Roman" panose="02020603050405020304" pitchFamily="18" charset="0"/>
              </a:rPr>
              <a:t>Опасна для растений при наличии обменной кислотности!!!</a:t>
            </a:r>
            <a:endParaRPr lang="en-US" sz="1800" dirty="0">
              <a:effectLst/>
              <a:ea typeface="Times New Roman" panose="02020603050405020304" pitchFamily="18" charset="0"/>
            </a:endParaRPr>
          </a:p>
          <a:p>
            <a:pPr algn="ctr"/>
            <a:endParaRPr lang="ru-RU" dirty="0"/>
          </a:p>
          <a:p>
            <a:pPr algn="ctr"/>
            <a:r>
              <a:rPr lang="ru-RU" b="1" u="sng" dirty="0"/>
              <a:t>ПОТРЕБНОСТЬ В ИЗУЧЕНИИ</a:t>
            </a:r>
          </a:p>
          <a:p>
            <a:pPr algn="ctr"/>
            <a:r>
              <a:rPr lang="ru-RU" dirty="0"/>
              <a:t>Определение доз внесения извести для нейтрализации кислотности</a:t>
            </a:r>
          </a:p>
          <a:p>
            <a:pPr algn="ctr"/>
            <a:endParaRPr lang="ru-RU" dirty="0"/>
          </a:p>
          <a:p>
            <a:pPr algn="ctr"/>
            <a:r>
              <a:rPr lang="ru-RU" b="1" dirty="0"/>
              <a:t>ДОЗА ИЗВЕСТИ (т/га)</a:t>
            </a:r>
          </a:p>
          <a:p>
            <a:pPr algn="ctr"/>
            <a:r>
              <a:rPr lang="ru-RU" b="1" dirty="0"/>
              <a:t>=</a:t>
            </a:r>
          </a:p>
          <a:p>
            <a:pPr algn="ctr"/>
            <a:r>
              <a:rPr lang="ru-RU" b="1" dirty="0"/>
              <a:t>1,5*ГИДРОЛИТИЧЕСКАЯ</a:t>
            </a:r>
          </a:p>
          <a:p>
            <a:pPr algn="ctr"/>
            <a:r>
              <a:rPr lang="ru-RU" b="1" dirty="0"/>
              <a:t>КИСЛОТНОСТЬ</a:t>
            </a:r>
          </a:p>
          <a:p>
            <a:pPr algn="ctr"/>
            <a:endParaRPr lang="ru-RU" b="1" dirty="0"/>
          </a:p>
          <a:p>
            <a:pPr algn="ctr"/>
            <a:r>
              <a:rPr lang="ru-RU" b="1" dirty="0"/>
              <a:t>...</a:t>
            </a:r>
          </a:p>
          <a:p>
            <a:pPr algn="ctr"/>
            <a:endParaRPr lang="ru-RU" b="1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F4706BC-27AC-4815-82C1-348E4685393D}"/>
              </a:ext>
            </a:extLst>
          </p:cNvPr>
          <p:cNvSpPr txBox="1"/>
          <p:nvPr/>
        </p:nvSpPr>
        <p:spPr>
          <a:xfrm>
            <a:off x="0" y="189180"/>
            <a:ext cx="121920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ГИДРОЛИТИЧЕСКАЯ КИСЛОТНОСТЬ</a:t>
            </a:r>
          </a:p>
        </p:txBody>
      </p:sp>
      <p:sp>
        <p:nvSpPr>
          <p:cNvPr id="17" name="Правая фигурная скобка 16">
            <a:extLst>
              <a:ext uri="{FF2B5EF4-FFF2-40B4-BE49-F238E27FC236}">
                <a16:creationId xmlns="" xmlns:a16="http://schemas.microsoft.com/office/drawing/2014/main" id="{B2D778B3-880B-47BA-9877-F80B2136FC57}"/>
              </a:ext>
            </a:extLst>
          </p:cNvPr>
          <p:cNvSpPr/>
          <p:nvPr/>
        </p:nvSpPr>
        <p:spPr>
          <a:xfrm rot="5400000">
            <a:off x="7574989" y="2149324"/>
            <a:ext cx="770729" cy="4746693"/>
          </a:xfrm>
          <a:prstGeom prst="rightBrace">
            <a:avLst>
              <a:gd name="adj1" fmla="val 8333"/>
              <a:gd name="adj2" fmla="val 49793"/>
            </a:avLst>
          </a:prstGeom>
          <a:ln w="190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B96839A-6D48-4573-A935-7922F8DB56A3}"/>
              </a:ext>
            </a:extLst>
          </p:cNvPr>
          <p:cNvSpPr txBox="1"/>
          <p:nvPr/>
        </p:nvSpPr>
        <p:spPr>
          <a:xfrm>
            <a:off x="6766406" y="4842077"/>
            <a:ext cx="2387898" cy="646331"/>
          </a:xfrm>
          <a:prstGeom prst="rect">
            <a:avLst/>
          </a:prstGeom>
          <a:solidFill>
            <a:schemeClr val="bg1"/>
          </a:solidFill>
          <a:ln w="12700"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Сохранение эффекта </a:t>
            </a:r>
          </a:p>
          <a:p>
            <a:pPr algn="ctr"/>
            <a:r>
              <a:rPr lang="ru-RU" b="1" dirty="0"/>
              <a:t>в течение 2-х ротаций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61015CED-6AFF-41F7-B577-E62D45014DBF}"/>
              </a:ext>
            </a:extLst>
          </p:cNvPr>
          <p:cNvSpPr txBox="1"/>
          <p:nvPr/>
        </p:nvSpPr>
        <p:spPr>
          <a:xfrm>
            <a:off x="9327651" y="4836835"/>
            <a:ext cx="2669384" cy="1200329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Негативное влияние</a:t>
            </a:r>
          </a:p>
          <a:p>
            <a:pPr algn="ctr"/>
            <a:r>
              <a:rPr lang="ru-RU" dirty="0"/>
              <a:t>минеральных удобрений</a:t>
            </a:r>
          </a:p>
          <a:p>
            <a:pPr algn="ctr"/>
            <a:r>
              <a:rPr lang="ru-RU" dirty="0"/>
              <a:t>на фоне отсутствия</a:t>
            </a:r>
          </a:p>
          <a:p>
            <a:pPr algn="ctr"/>
            <a:r>
              <a:rPr lang="ru-RU" dirty="0"/>
              <a:t>известкования</a:t>
            </a:r>
          </a:p>
        </p:txBody>
      </p:sp>
      <p:cxnSp>
        <p:nvCxnSpPr>
          <p:cNvPr id="23" name="Прямая со стрелкой 22">
            <a:extLst>
              <a:ext uri="{FF2B5EF4-FFF2-40B4-BE49-F238E27FC236}">
                <a16:creationId xmlns="" xmlns:a16="http://schemas.microsoft.com/office/drawing/2014/main" id="{AEDD2002-6570-48FE-97CC-40FCF8388FD7}"/>
              </a:ext>
            </a:extLst>
          </p:cNvPr>
          <p:cNvCxnSpPr>
            <a:cxnSpLocks/>
            <a:stCxn id="22" idx="0"/>
          </p:cNvCxnSpPr>
          <p:nvPr/>
        </p:nvCxnSpPr>
        <p:spPr>
          <a:xfrm flipV="1">
            <a:off x="10662343" y="4407977"/>
            <a:ext cx="477605" cy="428858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Овал 24">
            <a:extLst>
              <a:ext uri="{FF2B5EF4-FFF2-40B4-BE49-F238E27FC236}">
                <a16:creationId xmlns="" xmlns:a16="http://schemas.microsoft.com/office/drawing/2014/main" id="{BCB63A04-3ED4-4986-976B-02A5C98DD2F2}"/>
              </a:ext>
            </a:extLst>
          </p:cNvPr>
          <p:cNvSpPr/>
          <p:nvPr/>
        </p:nvSpPr>
        <p:spPr>
          <a:xfrm>
            <a:off x="8754215" y="2502529"/>
            <a:ext cx="1146873" cy="1120141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AA7E028-8341-4720-A442-57E875707702}"/>
              </a:ext>
            </a:extLst>
          </p:cNvPr>
          <p:cNvSpPr txBox="1"/>
          <p:nvPr/>
        </p:nvSpPr>
        <p:spPr>
          <a:xfrm>
            <a:off x="3403376" y="4842077"/>
            <a:ext cx="3174005" cy="923330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1-ый год</a:t>
            </a:r>
          </a:p>
          <a:p>
            <a:pPr algn="ctr"/>
            <a:r>
              <a:rPr lang="ru-RU" dirty="0"/>
              <a:t>снижение величины ГК</a:t>
            </a:r>
          </a:p>
          <a:p>
            <a:pPr algn="ctr"/>
            <a:r>
              <a:rPr lang="ru-RU" dirty="0"/>
              <a:t>при увеличении норм извести</a:t>
            </a:r>
          </a:p>
        </p:txBody>
      </p:sp>
    </p:spTree>
    <p:extLst>
      <p:ext uri="{BB962C8B-B14F-4D97-AF65-F5344CB8AC3E}">
        <p14:creationId xmlns:p14="http://schemas.microsoft.com/office/powerpoint/2010/main" val="3874604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AA7E028-8341-4720-A442-57E875707702}"/>
              </a:ext>
            </a:extLst>
          </p:cNvPr>
          <p:cNvSpPr txBox="1"/>
          <p:nvPr/>
        </p:nvSpPr>
        <p:spPr>
          <a:xfrm>
            <a:off x="3595283" y="5223349"/>
            <a:ext cx="5001433" cy="1200329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35-ый год</a:t>
            </a:r>
          </a:p>
          <a:p>
            <a:pPr algn="ctr"/>
            <a:r>
              <a:rPr lang="ru-RU" dirty="0"/>
              <a:t>Положительный эффект</a:t>
            </a:r>
          </a:p>
          <a:p>
            <a:pPr algn="ctr"/>
            <a:r>
              <a:rPr lang="en-US" dirty="0"/>
              <a:t>(</a:t>
            </a:r>
            <a:r>
              <a:rPr lang="ru-RU" dirty="0"/>
              <a:t>А</a:t>
            </a:r>
            <a:r>
              <a:rPr lang="en-US" dirty="0"/>
              <a:t>l+++)</a:t>
            </a:r>
            <a:r>
              <a:rPr lang="ru-RU" dirty="0"/>
              <a:t> остается связанным</a:t>
            </a:r>
          </a:p>
          <a:p>
            <a:pPr algn="ctr"/>
            <a:r>
              <a:rPr lang="ru-RU" dirty="0"/>
              <a:t>Сохраняется низкий уровень подвижного </a:t>
            </a:r>
            <a:r>
              <a:rPr lang="en-US" dirty="0"/>
              <a:t>(</a:t>
            </a:r>
            <a:r>
              <a:rPr lang="ru-RU" dirty="0"/>
              <a:t>А</a:t>
            </a:r>
            <a:r>
              <a:rPr lang="en-US" dirty="0"/>
              <a:t>l+++)</a:t>
            </a:r>
            <a:endParaRPr lang="ru-RU" dirty="0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858E74B4-9DCC-4CD8-91C9-BED30C4C7D3B}"/>
              </a:ext>
            </a:extLst>
          </p:cNvPr>
          <p:cNvSpPr txBox="1"/>
          <p:nvPr/>
        </p:nvSpPr>
        <p:spPr>
          <a:xfrm>
            <a:off x="8945074" y="5223348"/>
            <a:ext cx="2929392" cy="1200329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Негативный эффект</a:t>
            </a:r>
          </a:p>
          <a:p>
            <a:pPr algn="ctr"/>
            <a:r>
              <a:rPr lang="ru-RU" dirty="0"/>
              <a:t>Минеральные удобрения</a:t>
            </a:r>
          </a:p>
          <a:p>
            <a:pPr algn="ctr"/>
            <a:r>
              <a:rPr lang="ru-RU" dirty="0"/>
              <a:t>способствуют переходу</a:t>
            </a:r>
          </a:p>
          <a:p>
            <a:pPr algn="ctr"/>
            <a:r>
              <a:rPr lang="en-US" dirty="0"/>
              <a:t>(</a:t>
            </a:r>
            <a:r>
              <a:rPr lang="ru-RU" dirty="0"/>
              <a:t>А</a:t>
            </a:r>
            <a:r>
              <a:rPr lang="en-US" dirty="0"/>
              <a:t>l+++)</a:t>
            </a:r>
            <a:r>
              <a:rPr lang="ru-RU" dirty="0"/>
              <a:t> в подвижную форму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5FDF729-4313-42A6-BBD6-0BABB6B88124}"/>
              </a:ext>
            </a:extLst>
          </p:cNvPr>
          <p:cNvSpPr txBox="1"/>
          <p:nvPr/>
        </p:nvSpPr>
        <p:spPr>
          <a:xfrm>
            <a:off x="-1" y="394692"/>
            <a:ext cx="3303031" cy="646330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ru-RU" b="1" u="sng" dirty="0">
              <a:solidFill>
                <a:srgbClr val="00206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...</a:t>
            </a:r>
          </a:p>
          <a:p>
            <a:pPr algn="ctr"/>
            <a:r>
              <a:rPr lang="ru-RU" b="1" u="sng" dirty="0">
                <a:solidFill>
                  <a:srgbClr val="002060"/>
                </a:solidFill>
              </a:rPr>
              <a:t>АЛЮМИНИЙ (</a:t>
            </a:r>
            <a:r>
              <a:rPr lang="en-US" b="1" u="sng" dirty="0">
                <a:solidFill>
                  <a:srgbClr val="002060"/>
                </a:solidFill>
              </a:rPr>
              <a:t>AL+++)</a:t>
            </a:r>
            <a:endParaRPr lang="ru-RU" b="1" u="sng" dirty="0">
              <a:solidFill>
                <a:srgbClr val="002060"/>
              </a:solidFill>
            </a:endParaRP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 кислых почвах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становится подвижным</a:t>
            </a:r>
          </a:p>
          <a:p>
            <a:pPr algn="ctr"/>
            <a:endParaRPr lang="ru-RU" b="1" dirty="0">
              <a:solidFill>
                <a:srgbClr val="002060"/>
              </a:solidFill>
            </a:endParaRP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 подвижной форме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токсичен для растений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и микроорганизмов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dirty="0">
                <a:solidFill>
                  <a:srgbClr val="002060"/>
                </a:solidFill>
              </a:rPr>
              <a:t>Отрицательно влияет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на их рост и развитие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dirty="0">
                <a:solidFill>
                  <a:srgbClr val="002060"/>
                </a:solidFill>
              </a:rPr>
              <a:t>Повышает </a:t>
            </a:r>
            <a:r>
              <a:rPr lang="ru-RU" dirty="0" err="1">
                <a:solidFill>
                  <a:srgbClr val="002060"/>
                </a:solidFill>
              </a:rPr>
              <a:t>буферность</a:t>
            </a:r>
            <a:r>
              <a:rPr lang="ru-RU" dirty="0">
                <a:solidFill>
                  <a:srgbClr val="002060"/>
                </a:solidFill>
              </a:rPr>
              <a:t> почвы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Снижает положительный эффект последействия известкования</a:t>
            </a:r>
            <a:endParaRPr lang="en-US" dirty="0">
              <a:solidFill>
                <a:srgbClr val="002060"/>
              </a:solidFill>
            </a:endParaRPr>
          </a:p>
          <a:p>
            <a:pPr algn="ctr"/>
            <a:endParaRPr lang="en-US" b="1" u="sng" dirty="0">
              <a:solidFill>
                <a:srgbClr val="002060"/>
              </a:solidFill>
            </a:endParaRPr>
          </a:p>
          <a:p>
            <a:pPr algn="ctr"/>
            <a:r>
              <a:rPr lang="ru-RU" b="1" u="sng" dirty="0">
                <a:solidFill>
                  <a:srgbClr val="002060"/>
                </a:solidFill>
              </a:rPr>
              <a:t>НЕЙТРАЛИЗАЦИЯ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перевод алюминия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 связанную форму</a:t>
            </a:r>
            <a:endParaRPr lang="ru-RU" b="1" u="sng" dirty="0">
              <a:solidFill>
                <a:srgbClr val="00206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...</a:t>
            </a:r>
          </a:p>
          <a:p>
            <a:pPr algn="ctr"/>
            <a:endParaRPr lang="ru-RU" b="1" u="sng" dirty="0">
              <a:solidFill>
                <a:srgbClr val="00206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F4706BC-27AC-4815-82C1-348E4685393D}"/>
              </a:ext>
            </a:extLst>
          </p:cNvPr>
          <p:cNvSpPr txBox="1"/>
          <p:nvPr/>
        </p:nvSpPr>
        <p:spPr>
          <a:xfrm>
            <a:off x="0" y="189180"/>
            <a:ext cx="121920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АЛЮМИНИЙ В ПОЧВЕ </a:t>
            </a:r>
          </a:p>
        </p:txBody>
      </p:sp>
      <p:graphicFrame>
        <p:nvGraphicFramePr>
          <p:cNvPr id="13" name="Содержимое 3">
            <a:extLst>
              <a:ext uri="{FF2B5EF4-FFF2-40B4-BE49-F238E27FC236}">
                <a16:creationId xmlns="" xmlns:a16="http://schemas.microsoft.com/office/drawing/2014/main" id="{A255C5D7-ADD8-4C5B-AEBE-BBD6EC979A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0588"/>
              </p:ext>
            </p:extLst>
          </p:nvPr>
        </p:nvGraphicFramePr>
        <p:xfrm>
          <a:off x="3600897" y="730990"/>
          <a:ext cx="8273569" cy="43198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Овал 16">
            <a:extLst>
              <a:ext uri="{FF2B5EF4-FFF2-40B4-BE49-F238E27FC236}">
                <a16:creationId xmlns="" xmlns:a16="http://schemas.microsoft.com/office/drawing/2014/main" id="{5A239FF6-3FFC-46A9-BB2F-F1237C499B5D}"/>
              </a:ext>
            </a:extLst>
          </p:cNvPr>
          <p:cNvSpPr/>
          <p:nvPr/>
        </p:nvSpPr>
        <p:spPr>
          <a:xfrm>
            <a:off x="8645848" y="2867080"/>
            <a:ext cx="1569869" cy="1518532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97906E3-5791-492C-8190-CC8A9DCE55AE}"/>
              </a:ext>
            </a:extLst>
          </p:cNvPr>
          <p:cNvSpPr txBox="1"/>
          <p:nvPr/>
        </p:nvSpPr>
        <p:spPr>
          <a:xfrm>
            <a:off x="8563149" y="1830266"/>
            <a:ext cx="1652568" cy="923330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Лучший</a:t>
            </a:r>
          </a:p>
          <a:p>
            <a:pPr algn="ctr"/>
            <a:r>
              <a:rPr lang="ru-RU" dirty="0"/>
              <a:t>эффект</a:t>
            </a:r>
          </a:p>
          <a:p>
            <a:pPr algn="ctr"/>
            <a:r>
              <a:rPr lang="ru-RU" dirty="0"/>
              <a:t>последействия</a:t>
            </a:r>
          </a:p>
        </p:txBody>
      </p:sp>
    </p:spTree>
    <p:extLst>
      <p:ext uri="{BB962C8B-B14F-4D97-AF65-F5344CB8AC3E}">
        <p14:creationId xmlns:p14="http://schemas.microsoft.com/office/powerpoint/2010/main" val="2368641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Диаграмма 13">
            <a:extLst>
              <a:ext uri="{FF2B5EF4-FFF2-40B4-BE49-F238E27FC236}">
                <a16:creationId xmlns="" xmlns:a16="http://schemas.microsoft.com/office/drawing/2014/main" id="{61754EE5-5906-4461-8B55-906087483A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9848364"/>
              </p:ext>
            </p:extLst>
          </p:nvPr>
        </p:nvGraphicFramePr>
        <p:xfrm>
          <a:off x="3039602" y="777184"/>
          <a:ext cx="4785374" cy="4302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>
            <a:extLst>
              <a:ext uri="{FF2B5EF4-FFF2-40B4-BE49-F238E27FC236}">
                <a16:creationId xmlns="" xmlns:a16="http://schemas.microsoft.com/office/drawing/2014/main" id="{82DA1272-F685-4B99-8415-8FD02916254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1404176"/>
              </p:ext>
            </p:extLst>
          </p:nvPr>
        </p:nvGraphicFramePr>
        <p:xfrm>
          <a:off x="7754292" y="777184"/>
          <a:ext cx="4427984" cy="4315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5FDF729-4313-42A6-BBD6-0BABB6B88124}"/>
              </a:ext>
            </a:extLst>
          </p:cNvPr>
          <p:cNvSpPr txBox="1"/>
          <p:nvPr/>
        </p:nvSpPr>
        <p:spPr>
          <a:xfrm>
            <a:off x="9840" y="394692"/>
            <a:ext cx="3029761" cy="646330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ru-RU" b="1" u="sng" dirty="0">
              <a:solidFill>
                <a:srgbClr val="00206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...</a:t>
            </a:r>
          </a:p>
          <a:p>
            <a:pPr algn="ctr"/>
            <a:endParaRPr lang="ru-RU" b="1" dirty="0">
              <a:solidFill>
                <a:srgbClr val="002060"/>
              </a:solidFill>
            </a:endParaRPr>
          </a:p>
          <a:p>
            <a:pPr algn="ctr"/>
            <a:r>
              <a:rPr lang="ru-RU" b="1" u="sng" dirty="0">
                <a:solidFill>
                  <a:srgbClr val="002060"/>
                </a:solidFill>
              </a:rPr>
              <a:t>ФОСФОР И КАЛИЙ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Основные элементы минерального питания растений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 кислых почвах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находятся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 связанном состоянии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недоступны для растений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dirty="0">
                <a:solidFill>
                  <a:srgbClr val="002060"/>
                </a:solidFill>
              </a:rPr>
              <a:t>Калийное и фосфорное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Голодание</a:t>
            </a:r>
          </a:p>
          <a:p>
            <a:pPr algn="ctr"/>
            <a:endParaRPr lang="ru-RU" b="1" u="sng" dirty="0">
              <a:solidFill>
                <a:srgbClr val="002060"/>
              </a:solidFill>
            </a:endParaRPr>
          </a:p>
          <a:p>
            <a:pPr algn="ctr"/>
            <a:r>
              <a:rPr lang="ru-RU" b="1" u="sng" dirty="0">
                <a:solidFill>
                  <a:srgbClr val="002060"/>
                </a:solidFill>
              </a:rPr>
              <a:t>ВЛИЯНИЕ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Структура урожая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Качество продукции</a:t>
            </a:r>
            <a:endParaRPr lang="ru-RU" b="1" u="sng" dirty="0">
              <a:solidFill>
                <a:srgbClr val="002060"/>
              </a:solidFill>
            </a:endParaRPr>
          </a:p>
          <a:p>
            <a:pPr algn="ctr"/>
            <a:endParaRPr lang="ru-RU" b="1" u="sng" dirty="0">
              <a:solidFill>
                <a:srgbClr val="00206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...</a:t>
            </a:r>
            <a:endParaRPr lang="ru-RU" b="1" u="sng" dirty="0">
              <a:solidFill>
                <a:srgbClr val="002060"/>
              </a:solidFill>
            </a:endParaRPr>
          </a:p>
          <a:p>
            <a:pPr algn="ctr"/>
            <a:endParaRPr lang="ru-RU" dirty="0"/>
          </a:p>
        </p:txBody>
      </p:sp>
      <p:cxnSp>
        <p:nvCxnSpPr>
          <p:cNvPr id="18" name="Прямая со стрелкой 17">
            <a:extLst>
              <a:ext uri="{FF2B5EF4-FFF2-40B4-BE49-F238E27FC236}">
                <a16:creationId xmlns="" xmlns:a16="http://schemas.microsoft.com/office/drawing/2014/main" id="{83699A21-D1B3-4251-BDD5-4A33E1281373}"/>
              </a:ext>
            </a:extLst>
          </p:cNvPr>
          <p:cNvCxnSpPr>
            <a:cxnSpLocks/>
          </p:cNvCxnSpPr>
          <p:nvPr/>
        </p:nvCxnSpPr>
        <p:spPr>
          <a:xfrm>
            <a:off x="1484680" y="3755922"/>
            <a:ext cx="0" cy="570271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F4706BC-27AC-4815-82C1-348E4685393D}"/>
              </a:ext>
            </a:extLst>
          </p:cNvPr>
          <p:cNvSpPr txBox="1"/>
          <p:nvPr/>
        </p:nvSpPr>
        <p:spPr>
          <a:xfrm>
            <a:off x="0" y="189180"/>
            <a:ext cx="121920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ФОСФОР И КАЛИЙ В ПОЧВЕ </a:t>
            </a:r>
          </a:p>
        </p:txBody>
      </p:sp>
      <p:graphicFrame>
        <p:nvGraphicFramePr>
          <p:cNvPr id="12" name="Таблица 20">
            <a:extLst>
              <a:ext uri="{FF2B5EF4-FFF2-40B4-BE49-F238E27FC236}">
                <a16:creationId xmlns="" xmlns:a16="http://schemas.microsoft.com/office/drawing/2014/main" id="{EA708957-A81B-4981-AD69-A9985D10F9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8006785"/>
              </p:ext>
            </p:extLst>
          </p:nvPr>
        </p:nvGraphicFramePr>
        <p:xfrm>
          <a:off x="3039601" y="4916220"/>
          <a:ext cx="9142559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512">
                  <a:extLst>
                    <a:ext uri="{9D8B030D-6E8A-4147-A177-3AD203B41FA5}">
                      <a16:colId xmlns="" xmlns:a16="http://schemas.microsoft.com/office/drawing/2014/main" val="533631638"/>
                    </a:ext>
                  </a:extLst>
                </a:gridCol>
                <a:gridCol w="1588503">
                  <a:extLst>
                    <a:ext uri="{9D8B030D-6E8A-4147-A177-3AD203B41FA5}">
                      <a16:colId xmlns="" xmlns:a16="http://schemas.microsoft.com/office/drawing/2014/main" val="3224779120"/>
                    </a:ext>
                  </a:extLst>
                </a:gridCol>
                <a:gridCol w="2068520">
                  <a:extLst>
                    <a:ext uri="{9D8B030D-6E8A-4147-A177-3AD203B41FA5}">
                      <a16:colId xmlns="" xmlns:a16="http://schemas.microsoft.com/office/drawing/2014/main" val="1587108035"/>
                    </a:ext>
                  </a:extLst>
                </a:gridCol>
                <a:gridCol w="1968850">
                  <a:extLst>
                    <a:ext uri="{9D8B030D-6E8A-4147-A177-3AD203B41FA5}">
                      <a16:colId xmlns="" xmlns:a16="http://schemas.microsoft.com/office/drawing/2014/main" val="3997889747"/>
                    </a:ext>
                  </a:extLst>
                </a:gridCol>
                <a:gridCol w="1688174">
                  <a:extLst>
                    <a:ext uri="{9D8B030D-6E8A-4147-A177-3AD203B41FA5}">
                      <a16:colId xmlns="" xmlns:a16="http://schemas.microsoft.com/office/drawing/2014/main" val="117657327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/>
                        <a:t>Обеспеченность </a:t>
                      </a:r>
                      <a:r>
                        <a:rPr lang="ru-RU" altLang="ru-RU" sz="1800" b="1" dirty="0">
                          <a:latin typeface="Calibri" panose="020F0502020204030204" pitchFamily="34" charset="0"/>
                        </a:rPr>
                        <a:t>фосфором и калием</a:t>
                      </a:r>
                      <a:endParaRPr lang="ru-RU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726777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Исходное содержание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 год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За 1-ую ротацию</a:t>
                      </a:r>
                    </a:p>
                    <a:p>
                      <a:pPr algn="ctr"/>
                      <a:r>
                        <a:rPr lang="ru-RU" dirty="0"/>
                        <a:t>(7-ой год)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За 4-ую ротацию (28-ой год)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35-ый год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45550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Низкое </a:t>
                      </a:r>
                      <a:r>
                        <a:rPr lang="ru-RU" altLang="ru-RU" sz="1800" b="1" dirty="0">
                          <a:latin typeface="Calibri" panose="020F0502020204030204" pitchFamily="34" charset="0"/>
                        </a:rPr>
                        <a:t>Р</a:t>
                      </a:r>
                      <a:r>
                        <a:rPr lang="ru-RU" altLang="ru-RU" sz="1800" b="1" baseline="-25000" dirty="0"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ru-RU" altLang="ru-RU" sz="1800" b="1" dirty="0">
                          <a:latin typeface="Calibri" panose="020F0502020204030204" pitchFamily="34" charset="0"/>
                        </a:rPr>
                        <a:t>О</a:t>
                      </a:r>
                      <a:r>
                        <a:rPr lang="ru-RU" altLang="ru-RU" sz="1800" b="1" baseline="-250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Средняя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Повышенная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964035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Низкое </a:t>
                      </a:r>
                      <a:r>
                        <a:rPr lang="ru-RU" altLang="ru-RU" sz="1800" b="1" dirty="0">
                          <a:latin typeface="Calibri" panose="020F0502020204030204" pitchFamily="34" charset="0"/>
                        </a:rPr>
                        <a:t>К</a:t>
                      </a:r>
                      <a:r>
                        <a:rPr lang="ru-RU" altLang="ru-RU" sz="1800" b="1" baseline="-25000" dirty="0"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ru-RU" altLang="ru-RU" sz="1800" b="1" dirty="0">
                          <a:latin typeface="Calibri" panose="020F0502020204030204" pitchFamily="34" charset="0"/>
                        </a:rPr>
                        <a:t>О</a:t>
                      </a:r>
                      <a:endParaRPr lang="ru-RU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Низкая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Низкая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Средняя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Повышенная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27904098"/>
                  </a:ext>
                </a:extLst>
              </a:tr>
            </a:tbl>
          </a:graphicData>
        </a:graphic>
      </p:graphicFrame>
      <p:cxnSp>
        <p:nvCxnSpPr>
          <p:cNvPr id="24" name="Прямая со стрелкой 23">
            <a:extLst>
              <a:ext uri="{FF2B5EF4-FFF2-40B4-BE49-F238E27FC236}">
                <a16:creationId xmlns="" xmlns:a16="http://schemas.microsoft.com/office/drawing/2014/main" id="{DC3FC1AF-3253-4BBF-A97D-31ED6DC2C1D7}"/>
              </a:ext>
            </a:extLst>
          </p:cNvPr>
          <p:cNvCxnSpPr>
            <a:cxnSpLocks/>
          </p:cNvCxnSpPr>
          <p:nvPr/>
        </p:nvCxnSpPr>
        <p:spPr>
          <a:xfrm>
            <a:off x="1696074" y="3755922"/>
            <a:ext cx="0" cy="570271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="" xmlns:a16="http://schemas.microsoft.com/office/drawing/2014/main" id="{967DEEA2-7BDB-4337-876C-C14B7C20DC7B}"/>
              </a:ext>
            </a:extLst>
          </p:cNvPr>
          <p:cNvCxnSpPr>
            <a:cxnSpLocks/>
          </p:cNvCxnSpPr>
          <p:nvPr/>
        </p:nvCxnSpPr>
        <p:spPr>
          <a:xfrm>
            <a:off x="1268370" y="3755922"/>
            <a:ext cx="0" cy="570271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8651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96C6E628-0958-4A31-8E0D-22FF01883363}"/>
              </a:ext>
            </a:extLst>
          </p:cNvPr>
          <p:cNvSpPr/>
          <p:nvPr/>
        </p:nvSpPr>
        <p:spPr>
          <a:xfrm>
            <a:off x="1" y="3323587"/>
            <a:ext cx="9153832" cy="233875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47FA8887-6233-4C8A-BADF-38400901E65D}"/>
              </a:ext>
            </a:extLst>
          </p:cNvPr>
          <p:cNvSpPr/>
          <p:nvPr/>
        </p:nvSpPr>
        <p:spPr>
          <a:xfrm>
            <a:off x="1" y="698091"/>
            <a:ext cx="9016178" cy="233875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F4706BC-27AC-4815-82C1-348E4685393D}"/>
              </a:ext>
            </a:extLst>
          </p:cNvPr>
          <p:cNvSpPr txBox="1"/>
          <p:nvPr/>
        </p:nvSpPr>
        <p:spPr>
          <a:xfrm>
            <a:off x="0" y="189180"/>
            <a:ext cx="121920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ИЗМЕНЕНИЕ УРОЖАЙНОСТИ, %</a:t>
            </a:r>
          </a:p>
        </p:txBody>
      </p:sp>
      <p:graphicFrame>
        <p:nvGraphicFramePr>
          <p:cNvPr id="14" name="Содержимое 9">
            <a:extLst>
              <a:ext uri="{FF2B5EF4-FFF2-40B4-BE49-F238E27FC236}">
                <a16:creationId xmlns="" xmlns:a16="http://schemas.microsoft.com/office/drawing/2014/main" id="{9A3AF485-47DA-42E7-A964-053F7D4ED5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7963756"/>
              </p:ext>
            </p:extLst>
          </p:nvPr>
        </p:nvGraphicFramePr>
        <p:xfrm>
          <a:off x="103238" y="806529"/>
          <a:ext cx="4473679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Диаграмма 16">
            <a:extLst>
              <a:ext uri="{FF2B5EF4-FFF2-40B4-BE49-F238E27FC236}">
                <a16:creationId xmlns="" xmlns:a16="http://schemas.microsoft.com/office/drawing/2014/main" id="{1F2D9880-9EFA-442B-956F-34D8AF30F25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6021380"/>
              </p:ext>
            </p:extLst>
          </p:nvPr>
        </p:nvGraphicFramePr>
        <p:xfrm>
          <a:off x="4646121" y="806529"/>
          <a:ext cx="4267200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Диаграмма 17">
            <a:extLst>
              <a:ext uri="{FF2B5EF4-FFF2-40B4-BE49-F238E27FC236}">
                <a16:creationId xmlns="" xmlns:a16="http://schemas.microsoft.com/office/drawing/2014/main" id="{E6E78A8C-549B-4ADD-BF32-B8110AB220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92458332"/>
              </p:ext>
            </p:extLst>
          </p:nvPr>
        </p:nvGraphicFramePr>
        <p:xfrm>
          <a:off x="88490" y="3438353"/>
          <a:ext cx="4473679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Диаграмма 20">
            <a:extLst>
              <a:ext uri="{FF2B5EF4-FFF2-40B4-BE49-F238E27FC236}">
                <a16:creationId xmlns="" xmlns:a16="http://schemas.microsoft.com/office/drawing/2014/main" id="{03E2229B-6C44-4734-8659-8410064606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6682510"/>
              </p:ext>
            </p:extLst>
          </p:nvPr>
        </p:nvGraphicFramePr>
        <p:xfrm>
          <a:off x="4640827" y="3438353"/>
          <a:ext cx="4267200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2" name="Таблица 21">
            <a:extLst>
              <a:ext uri="{FF2B5EF4-FFF2-40B4-BE49-F238E27FC236}">
                <a16:creationId xmlns="" xmlns:a16="http://schemas.microsoft.com/office/drawing/2014/main" id="{DAC9B265-6308-46A4-BC2A-9F59EF13D4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631399"/>
              </p:ext>
            </p:extLst>
          </p:nvPr>
        </p:nvGraphicFramePr>
        <p:xfrm>
          <a:off x="109497" y="5778963"/>
          <a:ext cx="4855793" cy="9145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2602">
                  <a:extLst>
                    <a:ext uri="{9D8B030D-6E8A-4147-A177-3AD203B41FA5}">
                      <a16:colId xmlns="" xmlns:a16="http://schemas.microsoft.com/office/drawing/2014/main" val="2385245915"/>
                    </a:ext>
                  </a:extLst>
                </a:gridCol>
                <a:gridCol w="42931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1429" marR="91429" marT="45749" marB="45749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latin typeface="Calibri" pitchFamily="34" charset="0"/>
                        </a:rPr>
                        <a:t>Известкование</a:t>
                      </a:r>
                      <a:r>
                        <a:rPr lang="ru-RU" sz="1400" b="0" baseline="0" dirty="0">
                          <a:latin typeface="Calibri" pitchFamily="34" charset="0"/>
                        </a:rPr>
                        <a:t> по</a:t>
                      </a:r>
                      <a:r>
                        <a:rPr lang="ru-RU" sz="1400" b="0" dirty="0">
                          <a:latin typeface="Calibri" pitchFamily="34" charset="0"/>
                        </a:rPr>
                        <a:t> 1/4  </a:t>
                      </a:r>
                      <a:r>
                        <a:rPr lang="ru-RU" sz="1400" b="0" baseline="0" dirty="0">
                          <a:latin typeface="Calibri" pitchFamily="34" charset="0"/>
                        </a:rPr>
                        <a:t>- </a:t>
                      </a:r>
                      <a:r>
                        <a:rPr lang="ru-RU" sz="1400" b="0" dirty="0">
                          <a:latin typeface="Calibri" pitchFamily="34" charset="0"/>
                        </a:rPr>
                        <a:t>1/2</a:t>
                      </a:r>
                      <a:r>
                        <a:rPr lang="ru-RU" sz="1400" b="0" baseline="0" dirty="0">
                          <a:latin typeface="Calibri" pitchFamily="34" charset="0"/>
                        </a:rPr>
                        <a:t>  - </a:t>
                      </a:r>
                      <a:r>
                        <a:rPr lang="ru-RU" sz="1400" b="0" dirty="0">
                          <a:latin typeface="Calibri" pitchFamily="34" charset="0"/>
                        </a:rPr>
                        <a:t>1/1 г.к.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1429" marR="91429" marT="45749" marB="45749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1429" marR="91429" marT="45749" marB="45749"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latin typeface="Calibri" pitchFamily="34" charset="0"/>
                        </a:rPr>
                        <a:t>Минеральные удобрения </a:t>
                      </a:r>
                      <a:r>
                        <a:rPr lang="en-US" sz="1400" b="0" dirty="0">
                          <a:latin typeface="Calibri" pitchFamily="34" charset="0"/>
                        </a:rPr>
                        <a:t>(NPK)60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1429" marR="91429" marT="45749" marB="45749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1429" marR="91429" marT="45749" marB="45749">
                    <a:solidFill>
                      <a:srgbClr val="0BD0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latin typeface="Calibri" pitchFamily="34" charset="0"/>
                        </a:rPr>
                        <a:t>Известкование по 1/4</a:t>
                      </a:r>
                      <a:r>
                        <a:rPr lang="ru-RU" sz="1400" b="0" baseline="0" dirty="0">
                          <a:latin typeface="Calibri" pitchFamily="34" charset="0"/>
                        </a:rPr>
                        <a:t> -</a:t>
                      </a:r>
                      <a:r>
                        <a:rPr lang="ru-RU" sz="1400" b="0" dirty="0">
                          <a:latin typeface="Calibri" pitchFamily="34" charset="0"/>
                        </a:rPr>
                        <a:t> 1/2 - 1/1 г.к. + </a:t>
                      </a:r>
                      <a:r>
                        <a:rPr lang="en-US" sz="1400" b="0" dirty="0">
                          <a:latin typeface="Calibri" pitchFamily="34" charset="0"/>
                        </a:rPr>
                        <a:t>(NPK)60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marL="91429" marR="91429" marT="45749" marB="45749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9BBF887D-ED04-4D1D-82C4-4C9C78707F7D}"/>
              </a:ext>
            </a:extLst>
          </p:cNvPr>
          <p:cNvSpPr/>
          <p:nvPr/>
        </p:nvSpPr>
        <p:spPr>
          <a:xfrm>
            <a:off x="9016179" y="558512"/>
            <a:ext cx="3165990" cy="62994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80A8877-3FBD-45A1-824C-E98DF2E5D261}"/>
              </a:ext>
            </a:extLst>
          </p:cNvPr>
          <p:cNvSpPr txBox="1"/>
          <p:nvPr/>
        </p:nvSpPr>
        <p:spPr>
          <a:xfrm>
            <a:off x="8932985" y="650105"/>
            <a:ext cx="3318601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u="sng" dirty="0">
                <a:solidFill>
                  <a:srgbClr val="002060"/>
                </a:solidFill>
              </a:rPr>
              <a:t>ПРИБАВКИ</a:t>
            </a:r>
          </a:p>
          <a:p>
            <a:pPr algn="ctr"/>
            <a:r>
              <a:rPr lang="ru-RU" b="1" u="sng" dirty="0">
                <a:solidFill>
                  <a:srgbClr val="002060"/>
                </a:solidFill>
              </a:rPr>
              <a:t>К КОНТРОЛЮ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во течение пяти ротаций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во всех вариантах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Известкование 1/2 нормой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повышает урожайность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 течение 1 ротации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Известкование полной нормой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повышает урожайность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 течение 3 ротаций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Минеральные удобрения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повышают урожайность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во всех ротациях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Минеральные удобрения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эффективнее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на фоне известкования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в 1/2 и полной норме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A4A1E44-7601-4747-8A49-1690D791A40C}"/>
              </a:ext>
            </a:extLst>
          </p:cNvPr>
          <p:cNvSpPr txBox="1"/>
          <p:nvPr/>
        </p:nvSpPr>
        <p:spPr>
          <a:xfrm>
            <a:off x="4004025" y="5756409"/>
            <a:ext cx="1642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* - достоверно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F2BE258-F775-4D0B-BD2A-7659991D1F86}"/>
              </a:ext>
            </a:extLst>
          </p:cNvPr>
          <p:cNvSpPr txBox="1"/>
          <p:nvPr/>
        </p:nvSpPr>
        <p:spPr>
          <a:xfrm>
            <a:off x="6426916" y="5913084"/>
            <a:ext cx="2513637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По прошествии 35 лет</a:t>
            </a:r>
          </a:p>
          <a:p>
            <a:pPr algn="ctr"/>
            <a:r>
              <a:rPr lang="ru-RU" dirty="0"/>
              <a:t>снижение урожайности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9BED3E5C-AC84-4CB6-BC44-9A5460DE3CAB}"/>
              </a:ext>
            </a:extLst>
          </p:cNvPr>
          <p:cNvSpPr txBox="1"/>
          <p:nvPr/>
        </p:nvSpPr>
        <p:spPr>
          <a:xfrm>
            <a:off x="1186266" y="186746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2693068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39">
            <a:extLst>
              <a:ext uri="{FF2B5EF4-FFF2-40B4-BE49-F238E27FC236}">
                <a16:creationId xmlns="" xmlns:a16="http://schemas.microsoft.com/office/drawing/2014/main" id="{6D5AA0CE-2F57-4227-BB80-AEA8F50149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544636"/>
              </p:ext>
            </p:extLst>
          </p:nvPr>
        </p:nvGraphicFramePr>
        <p:xfrm>
          <a:off x="113071" y="705686"/>
          <a:ext cx="11965857" cy="573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9058">
                  <a:extLst>
                    <a:ext uri="{9D8B030D-6E8A-4147-A177-3AD203B41FA5}">
                      <a16:colId xmlns="" xmlns:a16="http://schemas.microsoft.com/office/drawing/2014/main" val="322966805"/>
                    </a:ext>
                  </a:extLst>
                </a:gridCol>
                <a:gridCol w="3077497">
                  <a:extLst>
                    <a:ext uri="{9D8B030D-6E8A-4147-A177-3AD203B41FA5}">
                      <a16:colId xmlns="" xmlns:a16="http://schemas.microsoft.com/office/drawing/2014/main" val="2147418856"/>
                    </a:ext>
                  </a:extLst>
                </a:gridCol>
                <a:gridCol w="2979174">
                  <a:extLst>
                    <a:ext uri="{9D8B030D-6E8A-4147-A177-3AD203B41FA5}">
                      <a16:colId xmlns="" xmlns:a16="http://schemas.microsoft.com/office/drawing/2014/main" val="4184636033"/>
                    </a:ext>
                  </a:extLst>
                </a:gridCol>
                <a:gridCol w="1233451">
                  <a:extLst>
                    <a:ext uri="{9D8B030D-6E8A-4147-A177-3AD203B41FA5}">
                      <a16:colId xmlns="" xmlns:a16="http://schemas.microsoft.com/office/drawing/2014/main" val="994859121"/>
                    </a:ext>
                  </a:extLst>
                </a:gridCol>
                <a:gridCol w="1396677">
                  <a:extLst>
                    <a:ext uri="{9D8B030D-6E8A-4147-A177-3AD203B41FA5}">
                      <a16:colId xmlns="" xmlns:a16="http://schemas.microsoft.com/office/drawing/2014/main" val="755357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Известкование</a:t>
                      </a:r>
                    </a:p>
                    <a:p>
                      <a:pPr algn="ctr"/>
                      <a:r>
                        <a:rPr lang="ru-RU" sz="1600" dirty="0"/>
                        <a:t>(однократное внесение)</a:t>
                      </a: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Кислотность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(рН и </a:t>
                      </a:r>
                      <a:r>
                        <a:rPr lang="en-US" sz="1600" dirty="0"/>
                        <a:t>Al+++)</a:t>
                      </a:r>
                      <a:endParaRPr lang="ru-RU" sz="1600" dirty="0"/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Минеральное питание</a:t>
                      </a:r>
                    </a:p>
                    <a:p>
                      <a:pPr algn="ctr"/>
                      <a:r>
                        <a:rPr lang="ru-RU" sz="1600" dirty="0"/>
                        <a:t>(фосфор, калий)</a:t>
                      </a: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Урожайность</a:t>
                      </a:r>
                    </a:p>
                    <a:p>
                      <a:pPr algn="ctr"/>
                      <a:r>
                        <a:rPr lang="ru-RU" sz="1600" dirty="0"/>
                        <a:t>(прибавки)</a:t>
                      </a: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179561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1/4 (четвертная норма)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/>
                        <a:t>Слабый эффект</a:t>
                      </a:r>
                    </a:p>
                    <a:p>
                      <a:pPr algn="ctr"/>
                      <a:r>
                        <a:rPr lang="ru-RU" sz="1600" dirty="0"/>
                        <a:t>Снижение рН на 0,2 ед.</a:t>
                      </a:r>
                    </a:p>
                    <a:p>
                      <a:pPr algn="ctr"/>
                      <a:r>
                        <a:rPr lang="ru-RU" sz="1600" dirty="0"/>
                        <a:t>Длительность до 14-го года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Слабый эффект</a:t>
                      </a:r>
                      <a:r>
                        <a:rPr lang="ru-RU" sz="1600" dirty="0"/>
                        <a:t> по фосфору</a:t>
                      </a:r>
                    </a:p>
                    <a:p>
                      <a:pPr algn="ctr"/>
                      <a:endParaRPr lang="ru-RU" sz="1600" dirty="0"/>
                    </a:p>
                    <a:p>
                      <a:pPr algn="ctr"/>
                      <a:r>
                        <a:rPr lang="ru-RU" sz="1600" b="1" dirty="0"/>
                        <a:t>Умеренный эффект </a:t>
                      </a:r>
                      <a:r>
                        <a:rPr lang="ru-RU" sz="1600" dirty="0"/>
                        <a:t>по калию только в первый год</a:t>
                      </a:r>
                    </a:p>
                  </a:txBody>
                  <a:tcPr anchor="ctr">
                    <a:gradFill>
                      <a:gsLst>
                        <a:gs pos="0">
                          <a:schemeClr val="bg1">
                            <a:lumMod val="85000"/>
                          </a:schemeClr>
                        </a:gs>
                        <a:gs pos="100000">
                          <a:schemeClr val="accent4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недостоверны</a:t>
                      </a:r>
                    </a:p>
                  </a:txBody>
                  <a:tcPr anchor="ctr">
                    <a:solidFill>
                      <a:srgbClr val="FF6E6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5521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1/2 (половинная норма)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Умеренный эффект</a:t>
                      </a:r>
                    </a:p>
                    <a:p>
                      <a:pPr algn="ctr"/>
                      <a:r>
                        <a:rPr lang="ru-RU" sz="1600" dirty="0"/>
                        <a:t>Снижение рН на 0,8 ед.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Длительность до 14-го года (рН)</a:t>
                      </a:r>
                    </a:p>
                    <a:p>
                      <a:pPr marL="1169988" marR="0" lvl="0" indent="-88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до 35-го года (</a:t>
                      </a:r>
                      <a:r>
                        <a:rPr lang="en-US" sz="1600" dirty="0"/>
                        <a:t>Al+++)</a:t>
                      </a:r>
                      <a:endParaRPr lang="ru-RU" sz="1600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b="1" dirty="0"/>
                        <a:t>24%</a:t>
                      </a:r>
                    </a:p>
                    <a:p>
                      <a:pPr algn="ctr"/>
                      <a:r>
                        <a:rPr lang="ru-RU" sz="1600" dirty="0"/>
                        <a:t>Длительность до 7-го года (только в 1-ой ротации)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491500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1/1 (полная норма)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Высокий эффект</a:t>
                      </a:r>
                    </a:p>
                    <a:p>
                      <a:pPr algn="ctr"/>
                      <a:r>
                        <a:rPr lang="ru-RU" sz="1600" dirty="0"/>
                        <a:t>Снижение рН на 1,6 ед.</a:t>
                      </a:r>
                    </a:p>
                    <a:p>
                      <a:pPr algn="ctr"/>
                      <a:r>
                        <a:rPr lang="ru-RU" sz="1600" dirty="0"/>
                        <a:t>Длительность до 21-го года (рН)</a:t>
                      </a:r>
                    </a:p>
                    <a:p>
                      <a:pPr marL="1169988" marR="0" lvl="0" indent="-88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до 35-го года (</a:t>
                      </a:r>
                      <a:r>
                        <a:rPr lang="en-US" sz="1600" dirty="0"/>
                        <a:t>Al+++)</a:t>
                      </a:r>
                      <a:endParaRPr lang="ru-RU" sz="1600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b="1" dirty="0"/>
                        <a:t>31-41%</a:t>
                      </a:r>
                    </a:p>
                    <a:p>
                      <a:pPr algn="ctr"/>
                      <a:r>
                        <a:rPr lang="ru-RU" sz="1600" dirty="0"/>
                        <a:t>Длительность до 21-го года</a:t>
                      </a:r>
                    </a:p>
                    <a:p>
                      <a:pPr algn="ctr"/>
                      <a:r>
                        <a:rPr lang="ru-RU" sz="1600" dirty="0"/>
                        <a:t>(в трех ротациях)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30318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NPK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) 60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без известкования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Отрицательный эффект</a:t>
                      </a:r>
                    </a:p>
                  </a:txBody>
                  <a:tcPr anchor="ctr">
                    <a:solidFill>
                      <a:srgbClr val="FF6E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Умеренный эффект </a:t>
                      </a:r>
                      <a:r>
                        <a:rPr lang="ru-RU" sz="1600" dirty="0"/>
                        <a:t>по фосфору</a:t>
                      </a:r>
                    </a:p>
                    <a:p>
                      <a:pPr algn="ctr"/>
                      <a:r>
                        <a:rPr lang="ru-RU" sz="1600" dirty="0"/>
                        <a:t>Длительность до 35-го года</a:t>
                      </a:r>
                    </a:p>
                    <a:p>
                      <a:pPr algn="ctr"/>
                      <a:r>
                        <a:rPr lang="ru-RU" sz="1600" b="1" dirty="0"/>
                        <a:t>Слабый эффект </a:t>
                      </a:r>
                      <a:r>
                        <a:rPr lang="ru-RU" sz="1600" dirty="0"/>
                        <a:t>по калию</a:t>
                      </a: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lumMod val="40000"/>
                            <a:lumOff val="60000"/>
                          </a:schemeClr>
                        </a:gs>
                        <a:gs pos="100000">
                          <a:schemeClr val="bg1">
                            <a:lumMod val="85000"/>
                          </a:schemeClr>
                        </a:gs>
                      </a:gsLst>
                      <a:lin ang="5400000" scaled="1"/>
                    </a:gra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b="1" dirty="0"/>
                        <a:t>47-63%</a:t>
                      </a:r>
                    </a:p>
                    <a:p>
                      <a:pPr algn="ctr"/>
                      <a:r>
                        <a:rPr lang="ru-RU" sz="1600" dirty="0"/>
                        <a:t>Длительность до 28-го года</a:t>
                      </a:r>
                    </a:p>
                    <a:p>
                      <a:pPr algn="ctr"/>
                      <a:r>
                        <a:rPr lang="ru-RU" sz="1600" dirty="0"/>
                        <a:t>(в четырех ротациях)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076157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NPK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) 60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+ 1/4 (четвертная норма)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/>
                        <a:t>Умеренный эффект</a:t>
                      </a:r>
                    </a:p>
                    <a:p>
                      <a:pPr algn="ctr"/>
                      <a:r>
                        <a:rPr lang="ru-RU" sz="1600" dirty="0"/>
                        <a:t>Компенсация отрицательного эффекта от внесения минеральных удобрений</a:t>
                      </a:r>
                    </a:p>
                    <a:p>
                      <a:pPr algn="ctr"/>
                      <a:r>
                        <a:rPr lang="ru-RU" sz="1600" dirty="0"/>
                        <a:t>Длительность до 28-го года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Высокий эффект</a:t>
                      </a:r>
                    </a:p>
                    <a:p>
                      <a:pPr algn="ctr"/>
                      <a:r>
                        <a:rPr lang="ru-RU" sz="1600" dirty="0"/>
                        <a:t>Переход элементов питания в доступную для растений форму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Длительность до 28-го года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/>
                        <a:t>47-63%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Длительность до 28–го года</a:t>
                      </a:r>
                    </a:p>
                    <a:p>
                      <a:pPr algn="ctr"/>
                      <a:r>
                        <a:rPr lang="ru-RU" sz="1600" dirty="0"/>
                        <a:t>(в четырех ротациях)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13978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NPK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) 60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+ 1/2 (половинная норма)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60-72%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40447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NPK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) 60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600" b="1" dirty="0">
                          <a:solidFill>
                            <a:schemeClr val="bg1"/>
                          </a:solidFill>
                        </a:rPr>
                        <a:t>+ 1/1 (полная норма)</a:t>
                      </a:r>
                    </a:p>
                  </a:txBody>
                  <a:tcPr anchor="ctr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50-73%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6005255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D29100B-1E97-455B-9B42-B8D1D59F80E0}"/>
              </a:ext>
            </a:extLst>
          </p:cNvPr>
          <p:cNvSpPr txBox="1"/>
          <p:nvPr/>
        </p:nvSpPr>
        <p:spPr>
          <a:xfrm>
            <a:off x="0" y="189180"/>
            <a:ext cx="1219200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ЗАКЛЮЧЕНИЕ ПО ЭКСПЕРИМЕНТУ</a:t>
            </a:r>
          </a:p>
        </p:txBody>
      </p:sp>
    </p:spTree>
    <p:extLst>
      <p:ext uri="{BB962C8B-B14F-4D97-AF65-F5344CB8AC3E}">
        <p14:creationId xmlns:p14="http://schemas.microsoft.com/office/powerpoint/2010/main" val="2859197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584D927-14E0-4DF9-B79A-DC7E716601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29744" t="23214" r="46098" b="14497"/>
          <a:stretch/>
        </p:blipFill>
        <p:spPr>
          <a:xfrm>
            <a:off x="5375920" y="5337207"/>
            <a:ext cx="934683" cy="135560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FCE02039-F093-413A-9956-9744CCC4D28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5" b="17481"/>
          <a:stretch/>
        </p:blipFill>
        <p:spPr>
          <a:xfrm>
            <a:off x="-24680" y="404664"/>
            <a:ext cx="12216680" cy="410445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F7BF074-78BC-884A-9070-97009045F6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816" y="4797152"/>
            <a:ext cx="2683596" cy="5321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5ED6B15-EE07-4F3C-908E-5BDF6E91F249}"/>
              </a:ext>
            </a:extLst>
          </p:cNvPr>
          <p:cNvSpPr txBox="1"/>
          <p:nvPr/>
        </p:nvSpPr>
        <p:spPr>
          <a:xfrm>
            <a:off x="2783632" y="3212976"/>
            <a:ext cx="6342057" cy="769441"/>
          </a:xfrm>
          <a:prstGeom prst="rect">
            <a:avLst/>
          </a:prstGeom>
          <a:solidFill>
            <a:schemeClr val="bg1">
              <a:alpha val="66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4400" b="1" dirty="0"/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350019720"/>
      </p:ext>
    </p:extLst>
  </p:cSld>
  <p:clrMapOvr>
    <a:masterClrMapping/>
  </p:clrMapOvr>
</p:sld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Overr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  <a:fontScheme name="Литейная">
    <a:majorFont>
      <a:latin typeface="Rockwell"/>
      <a:ea typeface=""/>
      <a:cs typeface=""/>
      <a:font script="Grek" typeface="Cambria"/>
      <a:font script="Cyrl" typeface="Cambria"/>
      <a:font script="Jpan" typeface="HG明朝B"/>
      <a:font script="Hang" typeface="바탕"/>
      <a:font script="Hans" typeface="方正姚体"/>
      <a:font script="Hant" typeface="微軟正黑體"/>
      <a:font script="Arab" typeface="Times New Roman"/>
      <a:font script="Hebr" typeface="David"/>
      <a:font script="Thai" typeface="Jasmine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Rockwell"/>
      <a:ea typeface=""/>
      <a:cs typeface=""/>
      <a:font script="Grek" typeface="Cambria"/>
      <a:font script="Cyrl" typeface="Cambria"/>
      <a:font script="Jpan" typeface="HG明朝B"/>
      <a:font script="Hang" typeface="바탕"/>
      <a:font script="Hans" typeface="方正姚体"/>
      <a:font script="Hant" typeface="標楷體"/>
      <a:font script="Arab" typeface="Times New Roman"/>
      <a:font script="Hebr" typeface="David"/>
      <a:font script="Thai" typeface="Jasmine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Литейная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80000"/>
            </a:schemeClr>
          </a:gs>
          <a:gs pos="62000">
            <a:schemeClr val="phClr">
              <a:tint val="30000"/>
              <a:satMod val="180000"/>
            </a:schemeClr>
          </a:gs>
          <a:gs pos="100000">
            <a:schemeClr val="phClr">
              <a:tint val="22000"/>
              <a:satMod val="18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58000"/>
              <a:satMod val="150000"/>
            </a:schemeClr>
          </a:gs>
          <a:gs pos="72000">
            <a:schemeClr val="phClr">
              <a:tint val="90000"/>
              <a:satMod val="135000"/>
            </a:schemeClr>
          </a:gs>
          <a:gs pos="100000">
            <a:schemeClr val="phClr">
              <a:tint val="8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80000"/>
          </a:schemeClr>
        </a:solidFill>
        <a:prstDash val="solid"/>
      </a:ln>
      <a:ln w="381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75000"/>
              <a:satMod val="400000"/>
            </a:schemeClr>
          </a:gs>
          <a:gs pos="20000">
            <a:schemeClr val="phClr">
              <a:tint val="80000"/>
              <a:satMod val="355000"/>
            </a:schemeClr>
          </a:gs>
          <a:gs pos="100000">
            <a:schemeClr val="phClr">
              <a:tint val="95000"/>
              <a:shade val="55000"/>
              <a:satMod val="355000"/>
            </a:schemeClr>
          </a:gs>
        </a:gsLst>
        <a:path path="circle">
          <a:fillToRect l="67500" t="35000" r="32500" b="65000"/>
        </a:path>
      </a:gradFill>
      <a:blipFill>
        <a:blip xmlns:r="http://schemas.openxmlformats.org/officeDocument/2006/relationships" r:embed="rId1">
          <a:duotone>
            <a:schemeClr val="phClr">
              <a:shade val="30000"/>
              <a:satMod val="120000"/>
            </a:schemeClr>
            <a:schemeClr val="phClr">
              <a:tint val="70000"/>
              <a:satMod val="250000"/>
            </a:schemeClr>
          </a:duotone>
        </a:blip>
        <a:tile tx="0" ty="0" sx="50000" sy="50000" flip="none" algn="t"/>
      </a:blipFill>
    </a:bgFillStyleLst>
  </a:fmt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  <a:fontScheme name="Литейная">
    <a:majorFont>
      <a:latin typeface="Rockwell"/>
      <a:ea typeface=""/>
      <a:cs typeface=""/>
      <a:font script="Grek" typeface="Cambria"/>
      <a:font script="Cyrl" typeface="Cambria"/>
      <a:font script="Jpan" typeface="HG明朝B"/>
      <a:font script="Hang" typeface="바탕"/>
      <a:font script="Hans" typeface="方正姚体"/>
      <a:font script="Hant" typeface="微軟正黑體"/>
      <a:font script="Arab" typeface="Times New Roman"/>
      <a:font script="Hebr" typeface="David"/>
      <a:font script="Thai" typeface="Jasmine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Rockwell"/>
      <a:ea typeface=""/>
      <a:cs typeface=""/>
      <a:font script="Grek" typeface="Cambria"/>
      <a:font script="Cyrl" typeface="Cambria"/>
      <a:font script="Jpan" typeface="HG明朝B"/>
      <a:font script="Hang" typeface="바탕"/>
      <a:font script="Hans" typeface="方正姚体"/>
      <a:font script="Hant" typeface="標楷體"/>
      <a:font script="Arab" typeface="Times New Roman"/>
      <a:font script="Hebr" typeface="David"/>
      <a:font script="Thai" typeface="Jasmine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Литейная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80000"/>
            </a:schemeClr>
          </a:gs>
          <a:gs pos="62000">
            <a:schemeClr val="phClr">
              <a:tint val="30000"/>
              <a:satMod val="180000"/>
            </a:schemeClr>
          </a:gs>
          <a:gs pos="100000">
            <a:schemeClr val="phClr">
              <a:tint val="22000"/>
              <a:satMod val="18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58000"/>
              <a:satMod val="150000"/>
            </a:schemeClr>
          </a:gs>
          <a:gs pos="72000">
            <a:schemeClr val="phClr">
              <a:tint val="90000"/>
              <a:satMod val="135000"/>
            </a:schemeClr>
          </a:gs>
          <a:gs pos="100000">
            <a:schemeClr val="phClr">
              <a:tint val="8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80000"/>
          </a:schemeClr>
        </a:solidFill>
        <a:prstDash val="solid"/>
      </a:ln>
      <a:ln w="381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75000"/>
              <a:satMod val="400000"/>
            </a:schemeClr>
          </a:gs>
          <a:gs pos="20000">
            <a:schemeClr val="phClr">
              <a:tint val="80000"/>
              <a:satMod val="355000"/>
            </a:schemeClr>
          </a:gs>
          <a:gs pos="100000">
            <a:schemeClr val="phClr">
              <a:tint val="95000"/>
              <a:shade val="55000"/>
              <a:satMod val="355000"/>
            </a:schemeClr>
          </a:gs>
        </a:gsLst>
        <a:path path="circle">
          <a:fillToRect l="67500" t="35000" r="32500" b="65000"/>
        </a:path>
      </a:gradFill>
      <a:blipFill>
        <a:blip xmlns:r="http://schemas.openxmlformats.org/officeDocument/2006/relationships" r:embed="rId1">
          <a:duotone>
            <a:schemeClr val="phClr">
              <a:shade val="30000"/>
              <a:satMod val="120000"/>
            </a:schemeClr>
            <a:schemeClr val="phClr">
              <a:tint val="70000"/>
              <a:satMod val="250000"/>
            </a:schemeClr>
          </a:duotone>
        </a:blip>
        <a:tile tx="0" ty="0" sx="50000" sy="50000" flip="none" algn="t"/>
      </a:blipFill>
    </a:bgFillStyleLst>
  </a:fmtScheme>
</a:themeOverride>
</file>

<file path=ppt/theme/themeOverride3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  <a:fontScheme name="Литейная">
    <a:majorFont>
      <a:latin typeface="Rockwell"/>
      <a:ea typeface=""/>
      <a:cs typeface=""/>
      <a:font script="Grek" typeface="Cambria"/>
      <a:font script="Cyrl" typeface="Cambria"/>
      <a:font script="Jpan" typeface="HG明朝B"/>
      <a:font script="Hang" typeface="바탕"/>
      <a:font script="Hans" typeface="方正姚体"/>
      <a:font script="Hant" typeface="微軟正黑體"/>
      <a:font script="Arab" typeface="Times New Roman"/>
      <a:font script="Hebr" typeface="David"/>
      <a:font script="Thai" typeface="Jasmine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Rockwell"/>
      <a:ea typeface=""/>
      <a:cs typeface=""/>
      <a:font script="Grek" typeface="Cambria"/>
      <a:font script="Cyrl" typeface="Cambria"/>
      <a:font script="Jpan" typeface="HG明朝B"/>
      <a:font script="Hang" typeface="바탕"/>
      <a:font script="Hans" typeface="方正姚体"/>
      <a:font script="Hant" typeface="標楷體"/>
      <a:font script="Arab" typeface="Times New Roman"/>
      <a:font script="Hebr" typeface="David"/>
      <a:font script="Thai" typeface="Jasmine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Литейная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80000"/>
            </a:schemeClr>
          </a:gs>
          <a:gs pos="62000">
            <a:schemeClr val="phClr">
              <a:tint val="30000"/>
              <a:satMod val="180000"/>
            </a:schemeClr>
          </a:gs>
          <a:gs pos="100000">
            <a:schemeClr val="phClr">
              <a:tint val="22000"/>
              <a:satMod val="18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58000"/>
              <a:satMod val="150000"/>
            </a:schemeClr>
          </a:gs>
          <a:gs pos="72000">
            <a:schemeClr val="phClr">
              <a:tint val="90000"/>
              <a:satMod val="135000"/>
            </a:schemeClr>
          </a:gs>
          <a:gs pos="100000">
            <a:schemeClr val="phClr">
              <a:tint val="8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80000"/>
          </a:schemeClr>
        </a:solidFill>
        <a:prstDash val="solid"/>
      </a:ln>
      <a:ln w="381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75000"/>
              <a:satMod val="400000"/>
            </a:schemeClr>
          </a:gs>
          <a:gs pos="20000">
            <a:schemeClr val="phClr">
              <a:tint val="80000"/>
              <a:satMod val="355000"/>
            </a:schemeClr>
          </a:gs>
          <a:gs pos="100000">
            <a:schemeClr val="phClr">
              <a:tint val="95000"/>
              <a:shade val="55000"/>
              <a:satMod val="355000"/>
            </a:schemeClr>
          </a:gs>
        </a:gsLst>
        <a:path path="circle">
          <a:fillToRect l="67500" t="35000" r="32500" b="65000"/>
        </a:path>
      </a:gradFill>
      <a:blipFill>
        <a:blip xmlns:r="http://schemas.openxmlformats.org/officeDocument/2006/relationships" r:embed="rId1">
          <a:duotone>
            <a:schemeClr val="phClr">
              <a:shade val="30000"/>
              <a:satMod val="120000"/>
            </a:schemeClr>
            <a:schemeClr val="phClr">
              <a:tint val="70000"/>
              <a:satMod val="250000"/>
            </a:schemeClr>
          </a:duotone>
        </a:blip>
        <a:tile tx="0" ty="0" sx="50000" sy="50000" flip="none" algn="t"/>
      </a:blipFill>
    </a:bgFillStyleLst>
  </a:fmtScheme>
</a:themeOverride>
</file>

<file path=ppt/theme/themeOverride4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  <a:fontScheme name="Литейная">
    <a:majorFont>
      <a:latin typeface="Rockwell"/>
      <a:ea typeface=""/>
      <a:cs typeface=""/>
      <a:font script="Grek" typeface="Cambria"/>
      <a:font script="Cyrl" typeface="Cambria"/>
      <a:font script="Jpan" typeface="HG明朝B"/>
      <a:font script="Hang" typeface="바탕"/>
      <a:font script="Hans" typeface="方正姚体"/>
      <a:font script="Hant" typeface="微軟正黑體"/>
      <a:font script="Arab" typeface="Times New Roman"/>
      <a:font script="Hebr" typeface="David"/>
      <a:font script="Thai" typeface="Jasmine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Rockwell"/>
      <a:ea typeface=""/>
      <a:cs typeface=""/>
      <a:font script="Grek" typeface="Cambria"/>
      <a:font script="Cyrl" typeface="Cambria"/>
      <a:font script="Jpan" typeface="HG明朝B"/>
      <a:font script="Hang" typeface="바탕"/>
      <a:font script="Hans" typeface="方正姚体"/>
      <a:font script="Hant" typeface="標楷體"/>
      <a:font script="Arab" typeface="Times New Roman"/>
      <a:font script="Hebr" typeface="David"/>
      <a:font script="Thai" typeface="Jasmine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Литейная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80000"/>
            </a:schemeClr>
          </a:gs>
          <a:gs pos="62000">
            <a:schemeClr val="phClr">
              <a:tint val="30000"/>
              <a:satMod val="180000"/>
            </a:schemeClr>
          </a:gs>
          <a:gs pos="100000">
            <a:schemeClr val="phClr">
              <a:tint val="22000"/>
              <a:satMod val="18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58000"/>
              <a:satMod val="150000"/>
            </a:schemeClr>
          </a:gs>
          <a:gs pos="72000">
            <a:schemeClr val="phClr">
              <a:tint val="90000"/>
              <a:satMod val="135000"/>
            </a:schemeClr>
          </a:gs>
          <a:gs pos="100000">
            <a:schemeClr val="phClr">
              <a:tint val="8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80000"/>
          </a:schemeClr>
        </a:solidFill>
        <a:prstDash val="solid"/>
      </a:ln>
      <a:ln w="381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000000"/>
          </a:lightRig>
        </a:scene3d>
        <a:sp3d prstMaterial="matte">
          <a:bevelT w="63500" h="6350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75000"/>
              <a:satMod val="400000"/>
            </a:schemeClr>
          </a:gs>
          <a:gs pos="20000">
            <a:schemeClr val="phClr">
              <a:tint val="80000"/>
              <a:satMod val="355000"/>
            </a:schemeClr>
          </a:gs>
          <a:gs pos="100000">
            <a:schemeClr val="phClr">
              <a:tint val="95000"/>
              <a:shade val="55000"/>
              <a:satMod val="355000"/>
            </a:schemeClr>
          </a:gs>
        </a:gsLst>
        <a:path path="circle">
          <a:fillToRect l="67500" t="35000" r="32500" b="65000"/>
        </a:path>
      </a:gradFill>
      <a:blipFill>
        <a:blip xmlns:r="http://schemas.openxmlformats.org/officeDocument/2006/relationships" r:embed="rId1">
          <a:duotone>
            <a:schemeClr val="phClr">
              <a:shade val="30000"/>
              <a:satMod val="120000"/>
            </a:schemeClr>
            <a:schemeClr val="phClr">
              <a:tint val="70000"/>
              <a:satMod val="250000"/>
            </a:schemeClr>
          </a:duotone>
        </a:blip>
        <a:tile tx="0" ty="0" sx="50000" sy="50000" flip="none" algn="t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1451</TotalTime>
  <Words>833</Words>
  <Application>Microsoft Office PowerPoint</Application>
  <PresentationFormat>Широкоэкранный</PresentationFormat>
  <Paragraphs>302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Wingdings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Даша Савельева</dc:creator>
  <cp:lastModifiedBy>Алексей Емельянов</cp:lastModifiedBy>
  <cp:revision>30</cp:revision>
  <cp:lastPrinted>2022-03-24T03:15:46Z</cp:lastPrinted>
  <dcterms:created xsi:type="dcterms:W3CDTF">2022-03-23T09:02:20Z</dcterms:created>
  <dcterms:modified xsi:type="dcterms:W3CDTF">2022-03-24T13:15:58Z</dcterms:modified>
</cp:coreProperties>
</file>