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72" r:id="rId2"/>
    <p:sldId id="273" r:id="rId3"/>
    <p:sldId id="358" r:id="rId4"/>
    <p:sldId id="275" r:id="rId5"/>
    <p:sldId id="372" r:id="rId6"/>
    <p:sldId id="335" r:id="rId7"/>
    <p:sldId id="278" r:id="rId8"/>
    <p:sldId id="279" r:id="rId9"/>
    <p:sldId id="327" r:id="rId10"/>
    <p:sldId id="373" r:id="rId11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024" autoAdjust="0"/>
    <p:restoredTop sz="94660"/>
  </p:normalViewPr>
  <p:slideViewPr>
    <p:cSldViewPr snapToGrid="0">
      <p:cViewPr varScale="1">
        <p:scale>
          <a:sx n="79" d="100"/>
          <a:sy n="79" d="100"/>
        </p:scale>
        <p:origin x="-77" y="-2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072" y="7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20C13-2514-4D9C-8D4B-A10DA4FFD5A1}" type="datetime1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CC122-5347-4C75-98DE-0F72C4F2551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760612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B67CA5-ECF1-43FF-A31E-6BD9B21B57BB}" type="datetime1">
              <a:rPr lang="ru-RU" smtClean="0"/>
              <a:pPr/>
              <a:t>23.07.2020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93B0CF2-7F87-4E02-A248-870047730F99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83625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>
              <a:latin typeface="Arial" pitchFamily="34" charset="0"/>
            </a:endParaRPr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eaLnBrk="0" hangingPunct="0"/>
            <a:fld id="{5D5D9D3B-94F1-432F-B8FF-D90A00B591F7}" type="slidenum">
              <a:rPr lang="ru-RU" altLang="ru-RU" smtClean="0">
                <a:solidFill>
                  <a:srgbClr val="000000"/>
                </a:solidFill>
                <a:latin typeface="Arial" pitchFamily="34" charset="0"/>
              </a:rPr>
              <a:pPr eaLnBrk="0" hangingPunct="0"/>
              <a:t>3</a:t>
            </a:fld>
            <a:endParaRPr lang="ru-RU" altLang="ru-RU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39726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7A80E9-8756-4F28-B43C-C602B294203B}" type="slidenum">
              <a:rPr lang="ru-RU" altLang="ru-RU" smtClean="0"/>
              <a:pPr/>
              <a:t>6</a:t>
            </a:fld>
            <a:endParaRPr lang="ru-RU" altLang="ru-RU"/>
          </a:p>
        </p:txBody>
      </p:sp>
      <p:sp>
        <p:nvSpPr>
          <p:cNvPr id="44035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altLang="ru-RU"/>
          </a:p>
        </p:txBody>
      </p:sp>
      <p:sp>
        <p:nvSpPr>
          <p:cNvPr id="44037" name="Номер слайда 3"/>
          <p:cNvSpPr txBox="1">
            <a:spLocks noGrp="1"/>
          </p:cNvSpPr>
          <p:nvPr/>
        </p:nvSpPr>
        <p:spPr bwMode="auto">
          <a:xfrm>
            <a:off x="3816708" y="10238623"/>
            <a:ext cx="2921159" cy="53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49" tIns="45725" rIns="91449" bIns="45725" anchor="b"/>
          <a:lstStyle/>
          <a:p>
            <a:pPr algn="r"/>
            <a:fld id="{888121F0-0551-480C-8DCE-F5D57746066D}" type="slidenum">
              <a:rPr lang="ru-RU" altLang="ru-RU" sz="1200"/>
              <a:pPr algn="r"/>
              <a:t>6</a:t>
            </a:fld>
            <a:endParaRPr lang="ru-RU" altLang="ru-RU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23002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ru-RU" smtClean="0"/>
              <a:pPr rtl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223989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3E759E-773D-4F21-9F5D-368ED162038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ru-RU" noProof="0" dirty="0"/>
            </a:p>
          </p:txBody>
        </p:sp>
        <p:cxnSp>
          <p:nvCxnSpPr>
            <p:cNvPr id="7" name="Прямая соединительная линия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Прямая соединительная линия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ru-RU" noProof="0"/>
              <a:t>Образец подзаголовка</a:t>
            </a:r>
            <a:endParaRPr kumimoji="0" lang="ru-RU" noProof="0" dirty="0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1042E67-0227-4BC3-82B0-5759BC2EE067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DEFBE7-4C1B-4778-8B46-649E4193A0B2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48168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8CCFD91-7790-4468-A129-07AFFDDBA1C7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53193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CE41293-93E0-46D4-A151-C6BFE1D839E4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09018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791C00-DC62-4142-9F6D-DA1C45AB977D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250188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395BA2-92C5-4296-B336-F8334E18CE48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07181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5DBA5C4-3A0B-44F2-A553-77BCC15D81C0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25288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601DC2-C9FF-4CCB-9CA8-59247185429A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1991926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о скругленным и усеч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ru-RU" sz="1800" noProof="0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ru-RU" sz="1800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/>
            </a:lvl1pPr>
          </a:lstStyle>
          <a:p>
            <a:pPr rtl="0"/>
            <a:r>
              <a:rPr lang="ru-RU" noProof="0"/>
              <a:t>Вставка рисунка</a:t>
            </a:r>
            <a:endParaRPr kumimoji="0"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900A0FC-F56C-4772-9C86-2C39F56A45E8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ru-RU" sz="180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ru-RU" sz="180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62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ADCC9AE-B7F3-45CB-BB2E-3222B2AEBBC3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87777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kumimoji="0"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ru-RU" noProof="0"/>
              <a:t>Образец текста</a:t>
            </a:r>
          </a:p>
          <a:p>
            <a:pPr lvl="1" rtl="0" eaLnBrk="1" latinLnBrk="0" hangingPunct="1"/>
            <a:r>
              <a:rPr lang="ru-RU" noProof="0"/>
              <a:t>Второй уровень</a:t>
            </a:r>
          </a:p>
          <a:p>
            <a:pPr lvl="2" rtl="0" eaLnBrk="1" latinLnBrk="0" hangingPunct="1"/>
            <a:r>
              <a:rPr lang="ru-RU" noProof="0"/>
              <a:t>Третий уровень</a:t>
            </a:r>
          </a:p>
          <a:p>
            <a:pPr lvl="3" rtl="0" eaLnBrk="1" latinLnBrk="0" hangingPunct="1"/>
            <a:r>
              <a:rPr lang="ru-RU" noProof="0"/>
              <a:t>Четвертый уровень</a:t>
            </a:r>
          </a:p>
          <a:p>
            <a:pPr lvl="4" rtl="0" eaLnBrk="1" latinLnBrk="0" hangingPunct="1"/>
            <a:r>
              <a:rPr lang="ru-RU" noProof="0"/>
              <a:t>Пятый уровень</a:t>
            </a:r>
            <a:endParaRPr kumimoji="0"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E58623-7ACF-43A9-B9A8-787CA2B0B620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336975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C353B-8884-46E4-8CAE-00076FA9C3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2995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уппа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Прямоугольник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noProof="0" dirty="0"/>
            </a:p>
          </p:txBody>
        </p:sp>
        <p:grpSp>
          <p:nvGrpSpPr>
            <p:cNvPr id="27" name="Группа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Полилиния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ru-RU" sz="1800" noProof="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9" name="Полилиния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ru-RU" sz="1800" noProof="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31" name="Группа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Полилиния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ru-RU" sz="1800" noProof="0" dirty="0"/>
                </a:p>
              </p:txBody>
            </p:sp>
            <p:sp>
              <p:nvSpPr>
                <p:cNvPr id="33" name="Полилиния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ru-RU" sz="1800" noProof="0" dirty="0"/>
                </a:p>
              </p:txBody>
            </p:sp>
          </p:grpSp>
        </p:grpSp>
      </p:grp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  <a:endParaRPr kumimoji="0" lang="ru-RU" noProof="0" dirty="0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ru-RU" noProof="0" dirty="0"/>
              <a:t>Образец текста</a:t>
            </a:r>
          </a:p>
          <a:p>
            <a:pPr lvl="1" rtl="0" eaLnBrk="1" latinLnBrk="0" hangingPunct="1"/>
            <a:r>
              <a:rPr lang="ru-RU" noProof="0" dirty="0"/>
              <a:t>Второй уровень</a:t>
            </a:r>
          </a:p>
          <a:p>
            <a:pPr lvl="2" rtl="0" eaLnBrk="1" latinLnBrk="0" hangingPunct="1"/>
            <a:r>
              <a:rPr lang="ru-RU" noProof="0" dirty="0"/>
              <a:t>Третий уровень</a:t>
            </a:r>
          </a:p>
          <a:p>
            <a:pPr lvl="3" rtl="0" eaLnBrk="1" latinLnBrk="0" hangingPunct="1"/>
            <a:r>
              <a:rPr lang="ru-RU" noProof="0" dirty="0"/>
              <a:t>Четвертый уровень</a:t>
            </a:r>
          </a:p>
          <a:p>
            <a:pPr lvl="4" rtl="0" eaLnBrk="1" latinLnBrk="0" hangingPunct="1"/>
            <a:r>
              <a:rPr lang="ru-RU" noProof="0" dirty="0"/>
              <a:t>Пятый уровень</a:t>
            </a:r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pPr rtl="0"/>
            <a:fld id="{E2826595-62FB-4CCD-B121-F144066977C5}" type="datetime1">
              <a:rPr lang="ru-RU" noProof="0" smtClean="0"/>
              <a:pPr rtl="0"/>
              <a:t>23.07.2020</a:t>
            </a:fld>
            <a:endParaRPr lang="ru-RU" noProof="0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</a:defRPr>
            </a:lvl1pPr>
          </a:lstStyle>
          <a:p>
            <a:pPr rtl="0"/>
            <a:fld id="{401CF334-2D5C-4859-84A6-CA7E6E43FAEB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xmlns="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2.pn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8.jpe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jpeg"/><Relationship Id="rId11" Type="http://schemas.openxmlformats.org/officeDocument/2006/relationships/image" Target="../media/image17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48149" y="602158"/>
            <a:ext cx="10468864" cy="998738"/>
          </a:xfrm>
        </p:spPr>
        <p:txBody>
          <a:bodyPr rtlCol="0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Федеральное государственное бюджетное научное учреждение </a:t>
            </a:r>
            <a:br>
              <a:rPr lang="ru-RU" sz="28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</a:br>
            <a:r>
              <a:rPr lang="ru-RU" sz="28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Омский аграрный научный центр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859533" y="2186830"/>
            <a:ext cx="10472928" cy="1752600"/>
          </a:xfrm>
        </p:spPr>
        <p:txBody>
          <a:bodyPr rtlCol="0">
            <a:normAutofit fontScale="92500" lnSpcReduction="20000"/>
          </a:bodyPr>
          <a:lstStyle/>
          <a:p>
            <a:pPr algn="ctr"/>
            <a:r>
              <a:rPr lang="ru-RU" sz="3900" b="1" dirty="0">
                <a:ln w="22225">
                  <a:noFill/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Возможности селекционеров </a:t>
            </a:r>
          </a:p>
          <a:p>
            <a:pPr algn="ctr"/>
            <a:r>
              <a:rPr lang="ru-RU" sz="3900" b="1" dirty="0">
                <a:ln w="22225">
                  <a:noFill/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по созданию экспортно-ориентированных </a:t>
            </a:r>
          </a:p>
          <a:p>
            <a:pPr algn="ctr"/>
            <a:r>
              <a:rPr lang="ru-RU" sz="3900" b="1" dirty="0">
                <a:ln w="22225">
                  <a:noFill/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сортов сельскохозяйственных культур</a:t>
            </a:r>
          </a:p>
          <a:p>
            <a:pPr rtl="0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34127225-CDC6-4E15-8001-D20EBC4BCA20}"/>
              </a:ext>
            </a:extLst>
          </p:cNvPr>
          <p:cNvCxnSpPr/>
          <p:nvPr/>
        </p:nvCxnSpPr>
        <p:spPr>
          <a:xfrm>
            <a:off x="1236028" y="3826911"/>
            <a:ext cx="9880847" cy="0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головок 3">
            <a:extLst>
              <a:ext uri="{FF2B5EF4-FFF2-40B4-BE49-F238E27FC236}">
                <a16:creationId xmlns:a16="http://schemas.microsoft.com/office/drawing/2014/main" xmlns="" id="{76401449-B013-4CDC-AB92-A9182933A02A}"/>
              </a:ext>
            </a:extLst>
          </p:cNvPr>
          <p:cNvSpPr txBox="1">
            <a:spLocks/>
          </p:cNvSpPr>
          <p:nvPr/>
        </p:nvSpPr>
        <p:spPr>
          <a:xfrm>
            <a:off x="7197818" y="4940624"/>
            <a:ext cx="4755965" cy="125619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5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М.С. </a:t>
            </a:r>
            <a:r>
              <a:rPr lang="ru-RU" sz="4500" dirty="0" err="1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Чекусов</a:t>
            </a:r>
            <a:r>
              <a:rPr lang="ru-RU" sz="45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,  директор</a:t>
            </a:r>
          </a:p>
          <a:p>
            <a:pPr algn="ctr"/>
            <a:r>
              <a:rPr lang="ru-RU" sz="45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ФГБНУ «Омский АНЦ»,</a:t>
            </a:r>
          </a:p>
          <a:p>
            <a:pPr algn="ctr"/>
            <a:r>
              <a:rPr lang="ru-RU" sz="45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кандидат </a:t>
            </a:r>
            <a:r>
              <a:rPr lang="ru-RU" sz="4500" dirty="0" err="1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техн</a:t>
            </a:r>
            <a:r>
              <a:rPr lang="ru-RU" sz="45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. наук </a:t>
            </a:r>
          </a:p>
          <a:p>
            <a:pPr algn="ctr"/>
            <a:r>
              <a:rPr lang="en-GB" sz="24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charset="0"/>
                <a:cs typeface="Arial" pitchFamily="34" charset="0"/>
              </a:rPr>
              <a:t/>
            </a:r>
            <a:br>
              <a:rPr lang="en-GB" sz="240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charset="0"/>
                <a:cs typeface="Arial" pitchFamily="34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549628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62868" y="855008"/>
            <a:ext cx="10972800" cy="1143000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Myriad Pro Black Cond" panose="020B0806030403020204" pitchFamily="34" charset="0"/>
              </a:rPr>
              <a:t>Селекция в ФГБНУ «Омский АНЦ»                                  ведется по 14 культурам: 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263588" y="2184055"/>
            <a:ext cx="4921188" cy="4389120"/>
          </a:xfrm>
        </p:spPr>
        <p:txBody>
          <a:bodyPr rtlCol="0"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озимая пшеница</a:t>
            </a:r>
            <a:r>
              <a:rPr lang="en-US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;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озимая рожь;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озимый тритикале;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мягкая</a:t>
            </a:r>
            <a:r>
              <a:rPr lang="en-US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яровая пшеница</a:t>
            </a:r>
            <a:r>
              <a:rPr lang="en-US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;</a:t>
            </a:r>
            <a:endParaRPr lang="ru-RU" sz="28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Myriad Pro Black Cond" panose="020B0806030403020204" pitchFamily="34" charset="0"/>
              <a:cs typeface="Arial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твердая яровая пшеница;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ячмень;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донник ;</a:t>
            </a:r>
          </a:p>
          <a:p>
            <a:pPr rtl="0"/>
            <a:endParaRPr lang="ru-RU" dirty="0"/>
          </a:p>
        </p:txBody>
      </p:sp>
      <p:sp>
        <p:nvSpPr>
          <p:cNvPr id="4" name="Объект 1">
            <a:extLst>
              <a:ext uri="{FF2B5EF4-FFF2-40B4-BE49-F238E27FC236}">
                <a16:creationId xmlns:a16="http://schemas.microsoft.com/office/drawing/2014/main" xmlns="" id="{85B82D47-FC3D-42BC-9E65-4A1DD7D072DF}"/>
              </a:ext>
            </a:extLst>
          </p:cNvPr>
          <p:cNvSpPr txBox="1">
            <a:spLocks/>
          </p:cNvSpPr>
          <p:nvPr/>
        </p:nvSpPr>
        <p:spPr>
          <a:xfrm>
            <a:off x="6966012" y="2184055"/>
            <a:ext cx="5225988" cy="3772994"/>
          </a:xfrm>
          <a:prstGeom prst="rect">
            <a:avLst/>
          </a:prstGeom>
        </p:spPr>
        <p:txBody>
          <a:bodyPr vert="horz" rtlCol="0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овёс;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горох</a:t>
            </a:r>
            <a:r>
              <a:rPr lang="en-US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соя;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люцерна;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чечевица</a:t>
            </a:r>
            <a:r>
              <a:rPr lang="en-US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;</a:t>
            </a: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кострец безостый;      </a:t>
            </a: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ru-RU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Cond" panose="020B0806030403020204" pitchFamily="34" charset="0"/>
                <a:cs typeface="Arial" pitchFamily="34" charset="0"/>
              </a:rPr>
              <a:t> картофель. </a:t>
            </a:r>
          </a:p>
          <a:p>
            <a:endParaRPr lang="ru-RU" dirty="0"/>
          </a:p>
        </p:txBody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xmlns="" id="{849FCCA6-6CE2-48D7-AD90-2052D906B8C9}"/>
              </a:ext>
            </a:extLst>
          </p:cNvPr>
          <p:cNvSpPr txBox="1">
            <a:spLocks/>
          </p:cNvSpPr>
          <p:nvPr/>
        </p:nvSpPr>
        <p:spPr>
          <a:xfrm>
            <a:off x="609600" y="5985607"/>
            <a:ext cx="10972800" cy="525557"/>
          </a:xfrm>
          <a:prstGeom prst="rect">
            <a:avLst/>
          </a:prstGeom>
        </p:spPr>
        <p:txBody>
          <a:bodyPr vert="horz" lIns="0" rIns="0" bIns="0" rtlCol="0" anchor="b">
            <a:normAutofit fontScale="7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ct val="50000"/>
              </a:spcBef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SemiCond" panose="020B0803030403020204" pitchFamily="34" charset="0"/>
                <a:cs typeface="Arial" pitchFamily="34" charset="0"/>
              </a:rPr>
              <a:t>Первичное семеноводство ежегодно осуществляется по 45-55 сортам </a:t>
            </a:r>
            <a:endParaRPr lang="ru-RU" sz="3200" dirty="0">
              <a:solidFill>
                <a:schemeClr val="accent1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yriad Pro Black SemiCond" panose="020B08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910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6" name="Picture 66" descr="алферова па 0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242" y="1416228"/>
            <a:ext cx="1822545" cy="13989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07" name="Picture 67" descr="Приемка, 06-4 0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344" y="2984822"/>
            <a:ext cx="1918342" cy="13989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08" name="Picture 68" descr="Фото 0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2987" y="4516588"/>
            <a:ext cx="1935210" cy="14510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09" name="Picture 69"/>
          <p:cNvPicPr>
            <a:picLocks noChangeAspect="1" noChangeArrowheads="1"/>
          </p:cNvPicPr>
          <p:nvPr/>
        </p:nvPicPr>
        <p:blipFill>
          <a:blip r:embed="rId6" cstate="print"/>
          <a:srcRect b="16640"/>
          <a:stretch>
            <a:fillRect/>
          </a:stretch>
        </p:blipFill>
        <p:spPr bwMode="auto">
          <a:xfrm>
            <a:off x="9545692" y="1322078"/>
            <a:ext cx="1966123" cy="1531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11" name="Picture 7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605923" y="4456497"/>
            <a:ext cx="1915517" cy="1479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864606" y="6015113"/>
            <a:ext cx="8804467" cy="830997"/>
          </a:xfrm>
          <a:prstGeom prst="rect">
            <a:avLst/>
          </a:prstGeom>
          <a:noFill/>
        </p:spPr>
        <p:txBody>
          <a:bodyPr lIns="91430" tIns="45716" rIns="91430" bIns="45716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prstClr val="white">
                      <a:alpha val="60000"/>
                    </a:prstClr>
                  </a:glow>
                </a:effectLst>
                <a:latin typeface="Myriad Pro Black Cond" panose="020B0806030403020204" pitchFamily="34" charset="0"/>
                <a:cs typeface="Times New Roman" pitchFamily="18" charset="0"/>
              </a:rPr>
              <a:t>В Госреестре РФ на 15.02.2020 г. зарегистрировано 111 сортов селекции ФГБНУ «Омский АНЦ»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>
                <a:glow rad="101600">
                  <a:prstClr val="white">
                    <a:alpha val="60000"/>
                  </a:prstClr>
                </a:glow>
              </a:effectLst>
              <a:latin typeface="Myriad Pro Black Cond" panose="020B0806030403020204" pitchFamily="34" charset="0"/>
            </a:endParaRP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594140" y="2926080"/>
            <a:ext cx="1930937" cy="14291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13" name="Таблица 4">
            <a:extLst>
              <a:ext uri="{FF2B5EF4-FFF2-40B4-BE49-F238E27FC236}">
                <a16:creationId xmlns:a16="http://schemas.microsoft.com/office/drawing/2014/main" xmlns="" id="{3A3049E4-0298-4CC7-983A-6FB138752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52145435"/>
              </p:ext>
            </p:extLst>
          </p:nvPr>
        </p:nvGraphicFramePr>
        <p:xfrm>
          <a:off x="3607856" y="1407998"/>
          <a:ext cx="4976288" cy="46329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94235">
                  <a:extLst>
                    <a:ext uri="{9D8B030D-6E8A-4147-A177-3AD203B41FA5}">
                      <a16:colId xmlns:a16="http://schemas.microsoft.com/office/drawing/2014/main" xmlns="" val="4237713122"/>
                    </a:ext>
                  </a:extLst>
                </a:gridCol>
                <a:gridCol w="1798197">
                  <a:extLst>
                    <a:ext uri="{9D8B030D-6E8A-4147-A177-3AD203B41FA5}">
                      <a16:colId xmlns:a16="http://schemas.microsoft.com/office/drawing/2014/main" xmlns="" val="2618237080"/>
                    </a:ext>
                  </a:extLst>
                </a:gridCol>
                <a:gridCol w="1583856">
                  <a:extLst>
                    <a:ext uri="{9D8B030D-6E8A-4147-A177-3AD203B41FA5}">
                      <a16:colId xmlns:a16="http://schemas.microsoft.com/office/drawing/2014/main" xmlns="" val="4018197568"/>
                    </a:ext>
                  </a:extLst>
                </a:gridCol>
              </a:tblGrid>
              <a:tr h="7209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 SemiCond" panose="020B0803030403020204" pitchFamily="34" charset="0"/>
                          <a:cs typeface="Times New Roman" pitchFamily="18" charset="0"/>
                        </a:rPr>
                        <a:t>Период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 SemiCond" panose="020B0803030403020204" pitchFamily="34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 SemiCond" panose="020B0803030403020204" pitchFamily="34" charset="0"/>
                          <a:cs typeface="Times New Roman" pitchFamily="18" charset="0"/>
                        </a:rPr>
                        <a:t>Количество сортов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 SemiCond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 SemiCond" panose="020B0803030403020204" pitchFamily="34" charset="0"/>
                          <a:cs typeface="Times New Roman" pitchFamily="18" charset="0"/>
                        </a:rPr>
                        <a:t>Процент</a:t>
                      </a:r>
                      <a:endParaRPr kumimoji="0" lang="ru-RU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 SemiCond" panose="020B0803030403020204" pitchFamily="34" charset="0"/>
                      </a:endParaRPr>
                    </a:p>
                    <a:p>
                      <a:pPr algn="ctr"/>
                      <a:endParaRPr lang="ru-RU" sz="2400" dirty="0">
                        <a:latin typeface="Myriad Pro Black SemiCond" panose="020B08030304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1693129"/>
                  </a:ext>
                </a:extLst>
              </a:tr>
              <a:tr h="6675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1926-1970</a:t>
                      </a:r>
                    </a:p>
                    <a:p>
                      <a:pPr algn="ctr"/>
                      <a:endParaRPr lang="ru-RU" sz="2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41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18,2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u="none" dirty="0">
                        <a:solidFill>
                          <a:schemeClr val="tx1"/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41465014"/>
                  </a:ext>
                </a:extLst>
              </a:tr>
              <a:tr h="6675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1971-1990 </a:t>
                      </a:r>
                    </a:p>
                    <a:p>
                      <a:pPr algn="ctr"/>
                      <a:endParaRPr lang="ru-RU" sz="2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41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18,2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u="none" dirty="0">
                        <a:solidFill>
                          <a:schemeClr val="tx1"/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49269964"/>
                  </a:ext>
                </a:extLst>
              </a:tr>
              <a:tr h="6675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1991-2010 </a:t>
                      </a:r>
                    </a:p>
                    <a:p>
                      <a:pPr algn="ctr"/>
                      <a:endParaRPr lang="ru-RU" sz="2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108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48,0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u="none" dirty="0">
                        <a:solidFill>
                          <a:schemeClr val="tx1"/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66959545"/>
                  </a:ext>
                </a:extLst>
              </a:tr>
              <a:tr h="6675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2011-2019</a:t>
                      </a:r>
                    </a:p>
                    <a:p>
                      <a:pPr algn="ctr"/>
                      <a:endParaRPr lang="ru-RU" sz="2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35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15,6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u="none" dirty="0">
                        <a:solidFill>
                          <a:schemeClr val="tx1"/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3603036"/>
                  </a:ext>
                </a:extLst>
              </a:tr>
              <a:tr h="6675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1926-2020 </a:t>
                      </a:r>
                    </a:p>
                    <a:p>
                      <a:pPr algn="ctr"/>
                      <a:endParaRPr lang="ru-RU" sz="2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229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dirty="0"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yriad Pro Black" panose="020B0803030403020204" pitchFamily="34" charset="0"/>
                          <a:cs typeface="Times New Roman" pitchFamily="18" charset="0"/>
                        </a:rPr>
                        <a:t>100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sz="2000" u="none" dirty="0">
                        <a:solidFill>
                          <a:schemeClr val="tx1"/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25516887"/>
                  </a:ext>
                </a:extLst>
              </a:tr>
            </a:tbl>
          </a:graphicData>
        </a:graphic>
      </p:graphicFrame>
      <p:sp>
        <p:nvSpPr>
          <p:cNvPr id="16" name="Заголовок 2">
            <a:extLst>
              <a:ext uri="{FF2B5EF4-FFF2-40B4-BE49-F238E27FC236}">
                <a16:creationId xmlns:a16="http://schemas.microsoft.com/office/drawing/2014/main" xmlns="" id="{8EBD90E2-C8C6-4D7C-A58D-71E1D8F79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157199"/>
            <a:ext cx="10972800" cy="1143000"/>
          </a:xfrm>
        </p:spPr>
        <p:txBody>
          <a:bodyPr rtlCol="0">
            <a:noAutofit/>
          </a:bodyPr>
          <a:lstStyle/>
          <a:p>
            <a:pPr algn="ctr" rtl="0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 Cond" panose="020B0806030403020204" pitchFamily="34" charset="0"/>
                <a:cs typeface="Arial" pitchFamily="34" charset="0"/>
                <a:sym typeface="Arial" charset="0"/>
              </a:rPr>
              <a:t>СОРТА  СЕЛЬСКОХОЗЯЙСТВЕННЫХ   КУЛЬТУР,</a:t>
            </a:r>
            <a:br>
              <a:rPr lang="ru-RU" sz="28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 Cond" panose="020B0806030403020204" pitchFamily="34" charset="0"/>
                <a:cs typeface="Arial" pitchFamily="34" charset="0"/>
                <a:sym typeface="Arial" charset="0"/>
              </a:rPr>
            </a:b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 Cond" panose="020B0806030403020204" pitchFamily="34" charset="0"/>
                <a:cs typeface="Arial" pitchFamily="34" charset="0"/>
                <a:sym typeface="Arial" charset="0"/>
              </a:rPr>
              <a:t> ВКЛЮЧЕННЫЕ  В  ГОСРЕЕСТРЫ   РФ  И  РК</a:t>
            </a:r>
            <a:endParaRPr lang="ru-RU" sz="2800" dirty="0">
              <a:solidFill>
                <a:schemeClr val="accent1">
                  <a:lumMod val="50000"/>
                </a:schemeClr>
              </a:solidFill>
              <a:effectLst/>
              <a:latin typeface="Myriad Pro Black Cond" panose="020B0806030403020204" pitchFamily="34" charset="0"/>
            </a:endParaRPr>
          </a:p>
        </p:txBody>
      </p:sp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283041" y="124286"/>
            <a:ext cx="7625918" cy="1349405"/>
          </a:xfrm>
        </p:spPr>
        <p:txBody>
          <a:bodyPr rtlCol="0">
            <a:normAutofit/>
          </a:bodyPr>
          <a:lstStyle/>
          <a:p>
            <a:pPr algn="ctr"/>
            <a:r>
              <a:rPr lang="ru-RU" sz="5400" b="1" dirty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5400" b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SemiCond" panose="020B0803030403020204" pitchFamily="34" charset="0"/>
                <a:cs typeface="Arial" pitchFamily="34" charset="0"/>
              </a:rPr>
              <a:t>ВЫЗОВЫ СЕЛЕКЦИИ</a:t>
            </a: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xmlns="" id="{2D4284F4-CC8A-4134-B52D-8B1598ECBE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45191960"/>
              </p:ext>
            </p:extLst>
          </p:nvPr>
        </p:nvGraphicFramePr>
        <p:xfrm>
          <a:off x="295678" y="1748901"/>
          <a:ext cx="2953552" cy="3827543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953552">
                  <a:extLst>
                    <a:ext uri="{9D8B030D-6E8A-4147-A177-3AD203B41FA5}">
                      <a16:colId xmlns:a16="http://schemas.microsoft.com/office/drawing/2014/main" xmlns="" val="2817502654"/>
                    </a:ext>
                  </a:extLst>
                </a:gridCol>
              </a:tblGrid>
              <a:tr h="542805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Урожайность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9816184"/>
                  </a:ext>
                </a:extLst>
              </a:tr>
              <a:tr h="542805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Адаптивность 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2080065674"/>
                  </a:ext>
                </a:extLst>
              </a:tr>
              <a:tr h="542805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Короткостебельность</a:t>
                      </a:r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222276027"/>
                  </a:ext>
                </a:extLst>
              </a:tr>
              <a:tr h="6446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Устойчивость к болезням 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3145705842"/>
                  </a:ext>
                </a:extLst>
              </a:tr>
              <a:tr h="5428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Вредители сельскохозяйственных культур 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493861083"/>
                  </a:ext>
                </a:extLst>
              </a:tr>
              <a:tr h="5428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Качество зерна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  <a:p>
                      <a:pPr algn="ctr"/>
                      <a:endParaRPr 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126235148"/>
                  </a:ext>
                </a:extLst>
              </a:tr>
            </a:tbl>
          </a:graphicData>
        </a:graphic>
      </p:graphicFrame>
      <p:graphicFrame>
        <p:nvGraphicFramePr>
          <p:cNvPr id="7" name="Таблица 4">
            <a:extLst>
              <a:ext uri="{FF2B5EF4-FFF2-40B4-BE49-F238E27FC236}">
                <a16:creationId xmlns:a16="http://schemas.microsoft.com/office/drawing/2014/main" xmlns="" id="{CBB78689-8095-43EE-89D1-974CB84AD3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16059091"/>
              </p:ext>
            </p:extLst>
          </p:nvPr>
        </p:nvGraphicFramePr>
        <p:xfrm>
          <a:off x="3677101" y="1748901"/>
          <a:ext cx="2345185" cy="128016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345185">
                  <a:extLst>
                    <a:ext uri="{9D8B030D-6E8A-4147-A177-3AD203B41FA5}">
                      <a16:colId xmlns:a16="http://schemas.microsoft.com/office/drawing/2014/main" xmlns="" val="2817502654"/>
                    </a:ext>
                  </a:extLst>
                </a:gridCol>
              </a:tblGrid>
              <a:tr h="542805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Изменения климата 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9816184"/>
                  </a:ext>
                </a:extLst>
              </a:tr>
              <a:tr h="542805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Интродукция культур 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2080065674"/>
                  </a:ext>
                </a:extLst>
              </a:tr>
            </a:tbl>
          </a:graphicData>
        </a:graphic>
      </p:graphicFrame>
      <p:graphicFrame>
        <p:nvGraphicFramePr>
          <p:cNvPr id="8" name="Таблица 4">
            <a:extLst>
              <a:ext uri="{FF2B5EF4-FFF2-40B4-BE49-F238E27FC236}">
                <a16:creationId xmlns:a16="http://schemas.microsoft.com/office/drawing/2014/main" xmlns="" id="{AC0D4F18-4879-4F40-9BE2-CDE58A27FF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0671892"/>
              </p:ext>
            </p:extLst>
          </p:nvPr>
        </p:nvGraphicFramePr>
        <p:xfrm>
          <a:off x="6457767" y="1731146"/>
          <a:ext cx="2345185" cy="128016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345185">
                  <a:extLst>
                    <a:ext uri="{9D8B030D-6E8A-4147-A177-3AD203B41FA5}">
                      <a16:colId xmlns:a16="http://schemas.microsoft.com/office/drawing/2014/main" xmlns="" val="2817502654"/>
                    </a:ext>
                  </a:extLst>
                </a:gridCol>
              </a:tblGrid>
              <a:tr h="587443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Отсутствие ГМО 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9816184"/>
                  </a:ext>
                </a:extLst>
              </a:tr>
              <a:tr h="692717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Экологически чистая продукция 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2080065674"/>
                  </a:ext>
                </a:extLst>
              </a:tr>
            </a:tbl>
          </a:graphicData>
        </a:graphic>
      </p:graphicFrame>
      <p:graphicFrame>
        <p:nvGraphicFramePr>
          <p:cNvPr id="9" name="Таблица 4">
            <a:extLst>
              <a:ext uri="{FF2B5EF4-FFF2-40B4-BE49-F238E27FC236}">
                <a16:creationId xmlns:a16="http://schemas.microsoft.com/office/drawing/2014/main" xmlns="" id="{7B968EA5-0AB9-4E74-9FB7-77711F99C2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72136688"/>
              </p:ext>
            </p:extLst>
          </p:nvPr>
        </p:nvGraphicFramePr>
        <p:xfrm>
          <a:off x="9129206" y="1677880"/>
          <a:ext cx="2703250" cy="236146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703250">
                  <a:extLst>
                    <a:ext uri="{9D8B030D-6E8A-4147-A177-3AD203B41FA5}">
                      <a16:colId xmlns:a16="http://schemas.microsoft.com/office/drawing/2014/main" xmlns="" val="2817502654"/>
                    </a:ext>
                  </a:extLst>
                </a:gridCol>
              </a:tblGrid>
              <a:tr h="611177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Конкуренция  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69816184"/>
                  </a:ext>
                </a:extLst>
              </a:tr>
              <a:tr h="720705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Кадровый потенциал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2080065674"/>
                  </a:ext>
                </a:extLst>
              </a:tr>
              <a:tr h="1029578">
                <a:tc>
                  <a:txBody>
                    <a:bodyPr/>
                    <a:lstStyle/>
                    <a:p>
                      <a:pPr algn="ctr"/>
                      <a:r>
                        <a:rPr lang="ru-RU" altLang="ru-RU" b="1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Myriad Pro Black" panose="020B0803030403020204" pitchFamily="34" charset="0"/>
                          <a:cs typeface="Times New Roman" pitchFamily="18" charset="0"/>
                        </a:rPr>
                        <a:t>Материально-техническая и научная база</a:t>
                      </a:r>
                      <a:endParaRPr lang="ru-RU" altLang="ru-RU" dirty="0">
                        <a:solidFill>
                          <a:schemeClr val="tx2">
                            <a:lumMod val="50000"/>
                          </a:schemeClr>
                        </a:solidFill>
                        <a:latin typeface="Myriad Pro Black" panose="020B0803030403020204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222276027"/>
                  </a:ext>
                </a:extLst>
              </a:tr>
            </a:tbl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A45F6AF-C861-4CD3-A4E2-6AE05E34FF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696" y="3306570"/>
            <a:ext cx="5068622" cy="3382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085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27" t="62500" r="12727"/>
          <a:stretch>
            <a:fillRect/>
          </a:stretch>
        </p:blipFill>
        <p:spPr bwMode="auto">
          <a:xfrm>
            <a:off x="2011905" y="5569114"/>
            <a:ext cx="2563813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035" name="Group 46"/>
          <p:cNvGrpSpPr>
            <a:grpSpLocks/>
          </p:cNvGrpSpPr>
          <p:nvPr/>
        </p:nvGrpSpPr>
        <p:grpSpPr bwMode="auto">
          <a:xfrm>
            <a:off x="1265780" y="1451275"/>
            <a:ext cx="5555065" cy="4289290"/>
            <a:chOff x="1516" y="1124"/>
            <a:chExt cx="2647" cy="2738"/>
          </a:xfrm>
        </p:grpSpPr>
        <p:sp>
          <p:nvSpPr>
            <p:cNvPr id="33" name="Rectangle 9"/>
            <p:cNvSpPr>
              <a:spLocks noChangeArrowheads="1"/>
            </p:cNvSpPr>
            <p:nvPr/>
          </p:nvSpPr>
          <p:spPr bwMode="auto">
            <a:xfrm rot="19860000">
              <a:off x="1516" y="1179"/>
              <a:ext cx="1112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ru-RU" altLang="ru-RU" b="1" kern="0" dirty="0">
                  <a:solidFill>
                    <a:srgbClr val="000000"/>
                  </a:solidFill>
                  <a:latin typeface="Calibri" pitchFamily="34" charset="0"/>
                </a:rPr>
                <a:t>Основные этапы</a:t>
              </a:r>
              <a:r>
                <a:rPr lang="en-US" altLang="ru-RU" b="1" kern="0" dirty="0">
                  <a:solidFill>
                    <a:srgbClr val="000000"/>
                  </a:solidFill>
                  <a:latin typeface="Calibri" pitchFamily="34" charset="0"/>
                </a:rPr>
                <a:t> </a:t>
              </a:r>
              <a:endParaRPr lang="en-US" altLang="ru-RU" kern="0" dirty="0">
                <a:solidFill>
                  <a:srgbClr val="000000"/>
                </a:solidFill>
              </a:endParaRPr>
            </a:p>
          </p:txBody>
        </p:sp>
        <p:sp>
          <p:nvSpPr>
            <p:cNvPr id="34" name="Rectangle 12"/>
            <p:cNvSpPr>
              <a:spLocks noChangeArrowheads="1"/>
            </p:cNvSpPr>
            <p:nvPr/>
          </p:nvSpPr>
          <p:spPr bwMode="auto">
            <a:xfrm rot="1845613">
              <a:off x="3047" y="1124"/>
              <a:ext cx="1116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defRPr/>
              </a:pPr>
              <a:r>
                <a:rPr lang="ru-RU" altLang="ru-RU" b="1" kern="0" dirty="0">
                  <a:solidFill>
                    <a:srgbClr val="000000"/>
                  </a:solidFill>
                  <a:latin typeface="Calibri" pitchFamily="34" charset="0"/>
                </a:rPr>
                <a:t>Практический выход</a:t>
              </a:r>
              <a:r>
                <a:rPr lang="en-US" altLang="ru-RU" b="1" kern="0" dirty="0">
                  <a:solidFill>
                    <a:srgbClr val="000000"/>
                  </a:solidFill>
                  <a:latin typeface="Calibri" pitchFamily="34" charset="0"/>
                </a:rPr>
                <a:t> </a:t>
              </a:r>
              <a:endParaRPr lang="en-US" altLang="ru-RU" kern="0" dirty="0">
                <a:solidFill>
                  <a:srgbClr val="000000"/>
                </a:solidFill>
              </a:endParaRPr>
            </a:p>
          </p:txBody>
        </p:sp>
        <p:sp>
          <p:nvSpPr>
            <p:cNvPr id="36" name="Text Box 39"/>
            <p:cNvSpPr txBox="1">
              <a:spLocks noChangeArrowheads="1"/>
            </p:cNvSpPr>
            <p:nvPr/>
          </p:nvSpPr>
          <p:spPr bwMode="auto">
            <a:xfrm>
              <a:off x="1687" y="3646"/>
              <a:ext cx="1997" cy="216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altLang="ru-RU" sz="1600" b="1" kern="0" dirty="0">
                  <a:solidFill>
                    <a:prstClr val="black"/>
                  </a:solidFill>
                  <a:latin typeface="Times New Roman" pitchFamily="18" charset="0"/>
                </a:rPr>
                <a:t>Секвенирование генома</a:t>
              </a:r>
            </a:p>
          </p:txBody>
        </p:sp>
        <p:sp>
          <p:nvSpPr>
            <p:cNvPr id="37" name="Text Box 40"/>
            <p:cNvSpPr txBox="1">
              <a:spLocks noChangeArrowheads="1"/>
            </p:cNvSpPr>
            <p:nvPr/>
          </p:nvSpPr>
          <p:spPr bwMode="auto">
            <a:xfrm>
              <a:off x="2087" y="1577"/>
              <a:ext cx="1723" cy="236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ru-RU" altLang="ru-RU" b="1" kern="0" dirty="0">
                  <a:solidFill>
                    <a:prstClr val="black"/>
                  </a:solidFill>
                  <a:latin typeface="Times New Roman" pitchFamily="18" charset="0"/>
                </a:rPr>
                <a:t>Комплексная оценка пшеницы </a:t>
              </a:r>
            </a:p>
          </p:txBody>
        </p:sp>
      </p:grpSp>
      <p:grpSp>
        <p:nvGrpSpPr>
          <p:cNvPr id="44036" name="Группа 9"/>
          <p:cNvGrpSpPr>
            <a:grpSpLocks/>
          </p:cNvGrpSpPr>
          <p:nvPr/>
        </p:nvGrpSpPr>
        <p:grpSpPr bwMode="auto">
          <a:xfrm>
            <a:off x="1475330" y="1159040"/>
            <a:ext cx="5427663" cy="5089525"/>
            <a:chOff x="6600056" y="0"/>
            <a:chExt cx="5472608" cy="5157192"/>
          </a:xfrm>
        </p:grpSpPr>
        <p:sp>
          <p:nvSpPr>
            <p:cNvPr id="29" name="Прямоугольник 28"/>
            <p:cNvSpPr/>
            <p:nvPr/>
          </p:nvSpPr>
          <p:spPr>
            <a:xfrm>
              <a:off x="6816144" y="1484743"/>
              <a:ext cx="5112462" cy="1512090"/>
            </a:xfrm>
            <a:prstGeom prst="rect">
              <a:avLst/>
            </a:prstGeom>
            <a:noFill/>
            <a:ln w="25400" cap="flat" cmpd="sng" algn="ctr">
              <a:solidFill>
                <a:srgbClr val="CC0000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ru-RU" sz="2000" kern="0">
                <a:solidFill>
                  <a:prstClr val="white"/>
                </a:solidFill>
                <a:latin typeface="Times New Roman"/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6816144" y="2996833"/>
              <a:ext cx="5112462" cy="1368925"/>
            </a:xfrm>
            <a:prstGeom prst="rect">
              <a:avLst/>
            </a:prstGeom>
            <a:noFill/>
            <a:ln w="25400" cap="flat" cmpd="sng" algn="ctr">
              <a:solidFill>
                <a:srgbClr val="CC0000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ru-RU" sz="2000" kern="0">
                <a:solidFill>
                  <a:prstClr val="white"/>
                </a:solidFill>
                <a:latin typeface="Times New Roman"/>
              </a:endParaRP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6816144" y="4365758"/>
              <a:ext cx="5112462" cy="791434"/>
            </a:xfrm>
            <a:prstGeom prst="rect">
              <a:avLst/>
            </a:prstGeom>
            <a:noFill/>
            <a:ln w="25400" cap="flat" cmpd="sng" algn="ctr">
              <a:solidFill>
                <a:srgbClr val="CC0000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ru-RU" sz="2000" kern="0">
                <a:solidFill>
                  <a:prstClr val="white"/>
                </a:solidFill>
                <a:latin typeface="Times New Roman"/>
              </a:endParaRPr>
            </a:p>
          </p:txBody>
        </p:sp>
        <p:sp>
          <p:nvSpPr>
            <p:cNvPr id="32" name="Равнобедренный треугольник 31"/>
            <p:cNvSpPr/>
            <p:nvPr/>
          </p:nvSpPr>
          <p:spPr>
            <a:xfrm>
              <a:off x="6600056" y="0"/>
              <a:ext cx="5472608" cy="1484743"/>
            </a:xfrm>
            <a:prstGeom prst="triangle">
              <a:avLst/>
            </a:prstGeom>
            <a:noFill/>
            <a:ln w="25400" cap="flat" cmpd="sng" algn="ctr">
              <a:solidFill>
                <a:srgbClr val="CC0000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ru-RU" sz="2000" kern="0">
                <a:solidFill>
                  <a:prstClr val="white"/>
                </a:solidFill>
                <a:latin typeface="Times New Roman"/>
              </a:endParaRPr>
            </a:p>
          </p:txBody>
        </p:sp>
      </p:grpSp>
      <p:sp>
        <p:nvSpPr>
          <p:cNvPr id="11" name="TextBox 10"/>
          <p:cNvSpPr txBox="1"/>
          <p:nvPr/>
        </p:nvSpPr>
        <p:spPr bwMode="auto">
          <a:xfrm>
            <a:off x="1653129" y="4080039"/>
            <a:ext cx="371768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600" b="1" kern="0" dirty="0" err="1">
                <a:solidFill>
                  <a:prstClr val="black"/>
                </a:solidFill>
                <a:latin typeface="Times New Roman" pitchFamily="18" charset="0"/>
              </a:rPr>
              <a:t>Генотипирование</a:t>
            </a:r>
            <a:r>
              <a:rPr lang="ru-RU" sz="1600" b="1" kern="0" dirty="0">
                <a:solidFill>
                  <a:prstClr val="black"/>
                </a:solidFill>
                <a:latin typeface="Times New Roman" pitchFamily="18" charset="0"/>
              </a:rPr>
              <a:t>, локализация генов</a:t>
            </a:r>
          </a:p>
        </p:txBody>
      </p:sp>
      <p:sp>
        <p:nvSpPr>
          <p:cNvPr id="12" name="TextBox 11"/>
          <p:cNvSpPr txBox="1"/>
          <p:nvPr/>
        </p:nvSpPr>
        <p:spPr bwMode="auto">
          <a:xfrm>
            <a:off x="1686468" y="2587789"/>
            <a:ext cx="1888659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1600" b="1" kern="0" dirty="0" err="1">
                <a:solidFill>
                  <a:prstClr val="black"/>
                </a:solidFill>
                <a:latin typeface="Times New Roman" pitchFamily="18" charset="0"/>
              </a:rPr>
              <a:t>Фенотипирование</a:t>
            </a:r>
            <a:endParaRPr lang="ru-RU" sz="1600" b="1" kern="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pic>
        <p:nvPicPr>
          <p:cNvPr id="44039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1905" y="2922751"/>
            <a:ext cx="1604963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4040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79404436"/>
              </p:ext>
            </p:extLst>
          </p:nvPr>
        </p:nvGraphicFramePr>
        <p:xfrm>
          <a:off x="3828005" y="2708439"/>
          <a:ext cx="396875" cy="1289050"/>
        </p:xfrm>
        <a:graphic>
          <a:graphicData uri="http://schemas.openxmlformats.org/presentationml/2006/ole">
            <p:oleObj spid="_x0000_s1041" name="Image" r:id="rId5" imgW="4419048" imgH="14425397" progId="">
              <p:embed/>
            </p:oleObj>
          </a:graphicData>
        </a:graphic>
      </p:graphicFrame>
      <p:pic>
        <p:nvPicPr>
          <p:cNvPr id="44041" name="Picture 417" descr="Pm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4554" y="2854767"/>
            <a:ext cx="1284287" cy="106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4043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31243945"/>
              </p:ext>
            </p:extLst>
          </p:nvPr>
        </p:nvGraphicFramePr>
        <p:xfrm>
          <a:off x="1776954" y="4388014"/>
          <a:ext cx="2185988" cy="990600"/>
        </p:xfrm>
        <a:graphic>
          <a:graphicData uri="http://schemas.openxmlformats.org/presentationml/2006/ole">
            <p:oleObj spid="_x0000_s1042" name="Image" r:id="rId7" imgW="5358730" imgH="2438095" progId="">
              <p:embed/>
            </p:oleObj>
          </a:graphicData>
        </a:graphic>
      </p:graphicFrame>
      <p:graphicFrame>
        <p:nvGraphicFramePr>
          <p:cNvPr id="44044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52309642"/>
              </p:ext>
            </p:extLst>
          </p:nvPr>
        </p:nvGraphicFramePr>
        <p:xfrm>
          <a:off x="5634580" y="4184814"/>
          <a:ext cx="796925" cy="1149350"/>
        </p:xfrm>
        <a:graphic>
          <a:graphicData uri="http://schemas.openxmlformats.org/presentationml/2006/ole">
            <p:oleObj spid="_x0000_s1043" name="Image" r:id="rId8" imgW="3212698" imgH="4660317" progId="">
              <p:embed/>
            </p:oleObj>
          </a:graphicData>
        </a:graphic>
      </p:graphicFrame>
      <p:pic>
        <p:nvPicPr>
          <p:cNvPr id="19" name="Picture 58" descr="fig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2950" y="4432514"/>
            <a:ext cx="1097927" cy="93549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contourW="12700">
            <a:contourClr>
              <a:srgbClr val="0070C0">
                <a:lumMod val="50000"/>
              </a:srgbClr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4046" name="Image 4" descr="5blreqd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898" t="16397" r="20857" b="38338"/>
          <a:stretch>
            <a:fillRect/>
          </a:stretch>
        </p:blipFill>
        <p:spPr bwMode="auto">
          <a:xfrm>
            <a:off x="5831429" y="5596101"/>
            <a:ext cx="806450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47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34" t="12875" r="887" b="5681"/>
          <a:stretch>
            <a:fillRect/>
          </a:stretch>
        </p:blipFill>
        <p:spPr bwMode="auto">
          <a:xfrm>
            <a:off x="4682080" y="5489739"/>
            <a:ext cx="969963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Flèche courbée vers le bas 20"/>
          <p:cNvSpPr/>
          <p:nvPr/>
        </p:nvSpPr>
        <p:spPr bwMode="auto">
          <a:xfrm rot="10602001" flipH="1" flipV="1">
            <a:off x="6125117" y="1088258"/>
            <a:ext cx="1554162" cy="595313"/>
          </a:xfrm>
          <a:prstGeom prst="curvedDownArrow">
            <a:avLst>
              <a:gd name="adj1" fmla="val 51643"/>
              <a:gd name="adj2" fmla="val 68023"/>
              <a:gd name="adj3" fmla="val 77237"/>
            </a:avLst>
          </a:prstGeom>
          <a:solidFill>
            <a:srgbClr val="C00000"/>
          </a:solidFill>
          <a:ln w="25400" cap="flat" cmpd="sng" algn="ctr">
            <a:solidFill>
              <a:srgbClr val="CC0000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n-US" sz="2000" kern="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4" name="Text Box 38"/>
          <p:cNvSpPr txBox="1">
            <a:spLocks noChangeArrowheads="1"/>
          </p:cNvSpPr>
          <p:nvPr/>
        </p:nvSpPr>
        <p:spPr bwMode="auto">
          <a:xfrm>
            <a:off x="6944267" y="2525876"/>
            <a:ext cx="1720850" cy="1200150"/>
          </a:xfrm>
          <a:prstGeom prst="rect">
            <a:avLst/>
          </a:prstGeom>
          <a:solidFill>
            <a:sysClr val="window" lastClr="FFFFFF"/>
          </a:solidFill>
          <a:ln w="635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Неограниченное число маркеров</a:t>
            </a:r>
          </a:p>
          <a:p>
            <a:pPr>
              <a:spcBef>
                <a:spcPct val="50000"/>
              </a:spcBef>
              <a:defRPr/>
            </a:pP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Маркеры к генам и </a:t>
            </a:r>
            <a:r>
              <a:rPr lang="en-US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QTL</a:t>
            </a: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</a:t>
            </a:r>
            <a:endParaRPr lang="ru-RU" altLang="ru-RU" sz="1200" b="1" kern="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95042" y="1585145"/>
            <a:ext cx="457200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altLang="ru-RU" b="1" kern="0" dirty="0">
                <a:solidFill>
                  <a:srgbClr val="C00000"/>
                </a:solidFill>
                <a:latin typeface="Times New Roman" pitchFamily="18" charset="0"/>
              </a:rPr>
              <a:t>Инструментарий и технологии для генетиков и селекционеров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22029" y="4003840"/>
            <a:ext cx="2438400" cy="1062037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Маркер</a:t>
            </a:r>
            <a:r>
              <a:rPr lang="en-US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-</a:t>
            </a:r>
            <a:r>
              <a:rPr lang="ru-RU" altLang="ru-RU" b="1" kern="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ориентиро</a:t>
            </a: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-ванная селекция</a:t>
            </a:r>
          </a:p>
          <a:p>
            <a:pPr>
              <a:spcBef>
                <a:spcPct val="50000"/>
              </a:spcBef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Геномная селекция</a:t>
            </a:r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8798468" y="2525877"/>
            <a:ext cx="1709737" cy="1076325"/>
          </a:xfrm>
          <a:prstGeom prst="rect">
            <a:avLst/>
          </a:prstGeom>
          <a:solidFill>
            <a:sysClr val="window" lastClr="FFFFFF"/>
          </a:solidFill>
          <a:ln w="6350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Идентификация нуклеотидной последователь-</a:t>
            </a:r>
            <a:r>
              <a:rPr lang="ru-RU" altLang="ru-RU" sz="1600" b="1" kern="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ности</a:t>
            </a:r>
            <a:r>
              <a:rPr lang="ru-RU" altLang="ru-RU" sz="1600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генов</a:t>
            </a:r>
            <a:endParaRPr lang="ru-RU" altLang="ru-RU" sz="1200" b="1" kern="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7952330" y="2241714"/>
            <a:ext cx="1655763" cy="203200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8460330" y="6183477"/>
            <a:ext cx="2016125" cy="646113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Редактирование генома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6899818" y="5405601"/>
            <a:ext cx="2016125" cy="64770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Моделирование генома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7376068" y="3772065"/>
            <a:ext cx="936625" cy="219075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9608092" y="3683164"/>
            <a:ext cx="444500" cy="2335212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600029" y="3648239"/>
            <a:ext cx="660400" cy="303212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7376067" y="5111915"/>
            <a:ext cx="1084262" cy="255587"/>
          </a:xfrm>
          <a:prstGeom prst="downArrow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72387" name="Picture 3" descr="H:\сибниисхоз\6-входящие и исход по годам\2020\касиб фото\1\IM1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1320" y="2684051"/>
            <a:ext cx="852657" cy="137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Заголовок 2">
            <a:extLst>
              <a:ext uri="{FF2B5EF4-FFF2-40B4-BE49-F238E27FC236}">
                <a16:creationId xmlns:a16="http://schemas.microsoft.com/office/drawing/2014/main" xmlns="" id="{72DF649C-5CE5-45AA-B0D2-B1F773C05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139" y="223333"/>
            <a:ext cx="11109008" cy="1349405"/>
          </a:xfrm>
        </p:spPr>
        <p:txBody>
          <a:bodyPr rtlCol="0">
            <a:noAutofit/>
          </a:bodyPr>
          <a:lstStyle/>
          <a:p>
            <a:pPr algn="ctr"/>
            <a:r>
              <a:rPr lang="ru-RU" sz="3600" b="1" dirty="0">
                <a:solidFill>
                  <a:srgbClr val="008E4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 SemiCond" panose="020B0803030403020204" pitchFamily="34" charset="0"/>
                <a:cs typeface="Arial" pitchFamily="34" charset="0"/>
              </a:rPr>
              <a:t>Маркер-ориентированная и геномная селекция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SemiCond" panose="020B0803030403020204" pitchFamily="34" charset="0"/>
                <a:cs typeface="Arial" pitchFamily="34" charset="0"/>
              </a:rPr>
              <a:t/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 SemiCond" panose="020B0803030403020204" pitchFamily="34" charset="0"/>
                <a:cs typeface="Arial" pitchFamily="34" charset="0"/>
              </a:rPr>
            </a:br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yriad Pro Black SemiCond" panose="020B0803030403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2292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4846987" y="4008004"/>
            <a:ext cx="3072901" cy="114353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Использование иммунных линий, созданных в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ИЦиГ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220936" y="5735407"/>
            <a:ext cx="2917807" cy="8548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Сигма, Уралосибирская2,   </a:t>
            </a:r>
          </a:p>
          <a:p>
            <a:pPr algn="ctr">
              <a:defRPr/>
            </a:pP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Ишимская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11, Каравай</a:t>
            </a:r>
          </a:p>
          <a:p>
            <a:pPr>
              <a:defRPr/>
            </a:pPr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240697" y="4008004"/>
            <a:ext cx="2876481" cy="107206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Использование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аллоплазматических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рекомбинантных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линий</a:t>
            </a:r>
            <a:endParaRPr lang="ru-RU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</p:txBody>
      </p:sp>
      <p:sp>
        <p:nvSpPr>
          <p:cNvPr id="3" name="Скругленный прямоугольник 17"/>
          <p:cNvSpPr/>
          <p:nvPr/>
        </p:nvSpPr>
        <p:spPr>
          <a:xfrm>
            <a:off x="2724563" y="1730921"/>
            <a:ext cx="6348416" cy="5992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Myriad Pro Black" panose="020B0803030403020204" pitchFamily="34" charset="0"/>
              </a:rPr>
              <a:t>Сочетание традиционной селекции с новыми методами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80793" y="4004037"/>
            <a:ext cx="3887540" cy="11514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Использование пшенично-ржаной 1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RS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.1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BL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и пшенично-пырейной 7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DL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-7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Ai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транслокаций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1309579" y="5779793"/>
            <a:ext cx="2787050" cy="92912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Омская 37,  Омская 38,  </a:t>
            </a: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Омская 41, Сигма 2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5061375" y="5828942"/>
            <a:ext cx="2644124" cy="70413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Памяти Майстренко, </a:t>
            </a: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Т-173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8463827" y="2926323"/>
            <a:ext cx="2470472" cy="92912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>
              <a:defRPr/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Использование</a:t>
            </a: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дигаплоидов</a:t>
            </a:r>
          </a:p>
          <a:p>
            <a:pPr>
              <a:defRPr/>
            </a:pPr>
            <a:endParaRPr lang="ru-RU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cxnSp>
        <p:nvCxnSpPr>
          <p:cNvPr id="21" name="Прямая со стрелкой 20"/>
          <p:cNvCxnSpPr>
            <a:cxnSpLocks/>
          </p:cNvCxnSpPr>
          <p:nvPr/>
        </p:nvCxnSpPr>
        <p:spPr>
          <a:xfrm>
            <a:off x="8000904" y="2482129"/>
            <a:ext cx="440065" cy="336986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cxnSpLocks/>
          </p:cNvCxnSpPr>
          <p:nvPr/>
        </p:nvCxnSpPr>
        <p:spPr>
          <a:xfrm>
            <a:off x="6188797" y="2473834"/>
            <a:ext cx="1" cy="1507085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cxnSpLocks/>
          </p:cNvCxnSpPr>
          <p:nvPr/>
        </p:nvCxnSpPr>
        <p:spPr>
          <a:xfrm>
            <a:off x="2738860" y="5370993"/>
            <a:ext cx="0" cy="364414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cxnSpLocks/>
          </p:cNvCxnSpPr>
          <p:nvPr/>
        </p:nvCxnSpPr>
        <p:spPr>
          <a:xfrm flipH="1">
            <a:off x="3433713" y="2473834"/>
            <a:ext cx="942978" cy="1452558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cxnSpLocks/>
          </p:cNvCxnSpPr>
          <p:nvPr/>
        </p:nvCxnSpPr>
        <p:spPr>
          <a:xfrm>
            <a:off x="6383437" y="5401145"/>
            <a:ext cx="2" cy="406425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cxnSpLocks/>
          </p:cNvCxnSpPr>
          <p:nvPr/>
        </p:nvCxnSpPr>
        <p:spPr>
          <a:xfrm>
            <a:off x="7128769" y="2473834"/>
            <a:ext cx="1159163" cy="1382224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cxnSpLocks/>
          </p:cNvCxnSpPr>
          <p:nvPr/>
        </p:nvCxnSpPr>
        <p:spPr>
          <a:xfrm>
            <a:off x="9664123" y="5234962"/>
            <a:ext cx="0" cy="390099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74C2366-2795-4CA1-B062-8F0B515A7439}"/>
              </a:ext>
            </a:extLst>
          </p:cNvPr>
          <p:cNvSpPr txBox="1"/>
          <p:nvPr/>
        </p:nvSpPr>
        <p:spPr>
          <a:xfrm>
            <a:off x="0" y="291055"/>
            <a:ext cx="11771696" cy="107721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" panose="020B0803030403020204" pitchFamily="34" charset="0"/>
                <a:cs typeface="Arial" pitchFamily="34" charset="0"/>
              </a:rPr>
              <a:t>Создание сортов яровой мягкой  </a:t>
            </a:r>
          </a:p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" panose="020B0803030403020204" pitchFamily="34" charset="0"/>
                <a:cs typeface="Arial" pitchFamily="34" charset="0"/>
              </a:rPr>
              <a:t> пшеницы нового поколения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9A916C3-1AFA-40B1-BB15-ED10E1BB7A0C}"/>
              </a:ext>
            </a:extLst>
          </p:cNvPr>
          <p:cNvSpPr txBox="1"/>
          <p:nvPr/>
        </p:nvSpPr>
        <p:spPr>
          <a:xfrm>
            <a:off x="1374227" y="546580"/>
            <a:ext cx="9871969" cy="107721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" panose="020B0803030403020204" pitchFamily="34" charset="0"/>
                <a:cs typeface="Arial" pitchFamily="34" charset="0"/>
              </a:rPr>
              <a:t>Создание новых экспортно-ориентированных</a:t>
            </a:r>
            <a:b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" panose="020B0803030403020204" pitchFamily="34" charset="0"/>
                <a:cs typeface="Arial" pitchFamily="34" charset="0"/>
              </a:rPr>
            </a:b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" panose="020B0803030403020204" pitchFamily="34" charset="0"/>
                <a:cs typeface="Arial" pitchFamily="34" charset="0"/>
              </a:rPr>
              <a:t> сортов твердой пшеницы</a:t>
            </a:r>
          </a:p>
        </p:txBody>
      </p:sp>
      <p:sp>
        <p:nvSpPr>
          <p:cNvPr id="9" name="Стрелка вправо 9">
            <a:extLst>
              <a:ext uri="{FF2B5EF4-FFF2-40B4-BE49-F238E27FC236}">
                <a16:creationId xmlns:a16="http://schemas.microsoft.com/office/drawing/2014/main" xmlns="" id="{67F0A04F-1CF0-4252-B3A7-4C891587F17F}"/>
              </a:ext>
            </a:extLst>
          </p:cNvPr>
          <p:cNvSpPr/>
          <p:nvPr/>
        </p:nvSpPr>
        <p:spPr>
          <a:xfrm>
            <a:off x="2550695" y="3436219"/>
            <a:ext cx="2415941" cy="188655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Ускорение процесс  селекции</a:t>
            </a:r>
          </a:p>
        </p:txBody>
      </p:sp>
      <p:pic>
        <p:nvPicPr>
          <p:cNvPr id="12" name="Рисунок 16">
            <a:extLst>
              <a:ext uri="{FF2B5EF4-FFF2-40B4-BE49-F238E27FC236}">
                <a16:creationId xmlns:a16="http://schemas.microsoft.com/office/drawing/2014/main" xmlns="" id="{D71A0DBB-FF5A-4EB3-9621-17A0747D1B7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5498" y="1532800"/>
            <a:ext cx="3041013" cy="2330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">
            <a:extLst>
              <a:ext uri="{FF2B5EF4-FFF2-40B4-BE49-F238E27FC236}">
                <a16:creationId xmlns:a16="http://schemas.microsoft.com/office/drawing/2014/main" xmlns="" id="{48F82F0E-9D9B-4648-8130-4D4ED8CD601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54757" y="1518352"/>
            <a:ext cx="2883908" cy="255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14">
            <a:extLst>
              <a:ext uri="{FF2B5EF4-FFF2-40B4-BE49-F238E27FC236}">
                <a16:creationId xmlns:a16="http://schemas.microsoft.com/office/drawing/2014/main" xmlns="" id="{A0E56EF0-62BE-4D87-B035-9CF8B67AD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86004" y="2427746"/>
            <a:ext cx="32266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ru-RU" b="1" dirty="0">
                <a:solidFill>
                  <a:schemeClr val="accent1">
                    <a:lumMod val="50000"/>
                  </a:schemeClr>
                </a:solidFill>
                <a:latin typeface="Arial" charset="0"/>
              </a:rPr>
              <a:t>X</a:t>
            </a:r>
            <a:endParaRPr lang="ru-RU" altLang="ru-RU" b="1" dirty="0">
              <a:solidFill>
                <a:schemeClr val="accent1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18" name="Скругленный прямоугольник 17">
            <a:extLst>
              <a:ext uri="{FF2B5EF4-FFF2-40B4-BE49-F238E27FC236}">
                <a16:creationId xmlns:a16="http://schemas.microsoft.com/office/drawing/2014/main" xmlns="" id="{8E103004-FD26-47AB-BC08-EC3A680C44FD}"/>
              </a:ext>
            </a:extLst>
          </p:cNvPr>
          <p:cNvSpPr/>
          <p:nvPr/>
        </p:nvSpPr>
        <p:spPr>
          <a:xfrm>
            <a:off x="3647974" y="2030931"/>
            <a:ext cx="3378467" cy="133710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  <a:effectLst/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Маркер</a:t>
            </a:r>
            <a:r>
              <a:rPr lang="en-US" altLang="ru-RU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-</a:t>
            </a: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ориентированная селекция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Геномная селекция </a:t>
            </a:r>
            <a:r>
              <a:rPr lang="ru-RU" altLang="ru-RU" b="1" kern="0" dirty="0">
                <a:solidFill>
                  <a:srgbClr val="C00000"/>
                </a:solidFill>
                <a:latin typeface="Myriad Pro Black Cond" panose="020B0806030403020204" pitchFamily="34" charset="0"/>
              </a:rPr>
              <a:t>- 5 лет</a:t>
            </a:r>
          </a:p>
        </p:txBody>
      </p:sp>
      <p:sp>
        <p:nvSpPr>
          <p:cNvPr id="19" name="Скругленный прямоугольник 17">
            <a:extLst>
              <a:ext uri="{FF2B5EF4-FFF2-40B4-BE49-F238E27FC236}">
                <a16:creationId xmlns:a16="http://schemas.microsoft.com/office/drawing/2014/main" xmlns="" id="{C0A1B327-AE30-41B4-957C-E25902027B9D}"/>
              </a:ext>
            </a:extLst>
          </p:cNvPr>
          <p:cNvSpPr/>
          <p:nvPr/>
        </p:nvSpPr>
        <p:spPr>
          <a:xfrm>
            <a:off x="0" y="3886346"/>
            <a:ext cx="2428470" cy="90703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  <a:effectLst/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2000" b="1" kern="0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Классическая</a:t>
            </a:r>
          </a:p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2000" b="1" kern="0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селекция</a:t>
            </a:r>
          </a:p>
        </p:txBody>
      </p:sp>
      <p:sp>
        <p:nvSpPr>
          <p:cNvPr id="20" name="Скругленный прямоугольник 17">
            <a:extLst>
              <a:ext uri="{FF2B5EF4-FFF2-40B4-BE49-F238E27FC236}">
                <a16:creationId xmlns:a16="http://schemas.microsoft.com/office/drawing/2014/main" xmlns="" id="{CA3DEFC7-63B0-41D9-B63C-AB51D737BFAD}"/>
              </a:ext>
            </a:extLst>
          </p:cNvPr>
          <p:cNvSpPr/>
          <p:nvPr/>
        </p:nvSpPr>
        <p:spPr>
          <a:xfrm>
            <a:off x="3608554" y="5429252"/>
            <a:ext cx="2883909" cy="92342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  <a:effectLst/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t"/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Использование фитотронов -</a:t>
            </a:r>
            <a:r>
              <a:rPr lang="ru-RU" altLang="ru-RU" b="1" kern="0" dirty="0">
                <a:solidFill>
                  <a:srgbClr val="C00000"/>
                </a:solidFill>
                <a:latin typeface="Myriad Pro Black Cond" panose="020B0806030403020204" pitchFamily="34" charset="0"/>
              </a:rPr>
              <a:t>3 года</a:t>
            </a:r>
          </a:p>
        </p:txBody>
      </p:sp>
      <p:sp>
        <p:nvSpPr>
          <p:cNvPr id="21" name="Скругленный прямоугольник 17">
            <a:extLst>
              <a:ext uri="{FF2B5EF4-FFF2-40B4-BE49-F238E27FC236}">
                <a16:creationId xmlns:a16="http://schemas.microsoft.com/office/drawing/2014/main" xmlns="" id="{BC5729C4-C735-4144-B271-B38C9A904CC5}"/>
              </a:ext>
            </a:extLst>
          </p:cNvPr>
          <p:cNvSpPr/>
          <p:nvPr/>
        </p:nvSpPr>
        <p:spPr>
          <a:xfrm>
            <a:off x="6626166" y="4266339"/>
            <a:ext cx="2980345" cy="23307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  <a:effectLst/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t"/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endParaRPr lang="ru-RU" altLang="ru-RU" b="1" kern="0" dirty="0">
              <a:solidFill>
                <a:srgbClr val="C00000"/>
              </a:solidFill>
              <a:latin typeface="Myriad Pro Black Cond" panose="020B0806030403020204" pitchFamily="34" charset="0"/>
            </a:endParaRPr>
          </a:p>
        </p:txBody>
      </p:sp>
      <p:pic>
        <p:nvPicPr>
          <p:cNvPr id="16" name="Picture 4" descr="http://imaco.co.ir/upload/products_small_pic/47.jpg">
            <a:extLst>
              <a:ext uri="{FF2B5EF4-FFF2-40B4-BE49-F238E27FC236}">
                <a16:creationId xmlns:a16="http://schemas.microsoft.com/office/drawing/2014/main" xmlns="" id="{7EF6EB11-6AFC-42ED-B37F-145DC2F97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0184" y="4430747"/>
            <a:ext cx="2140737" cy="200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054880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5DD946A-F09A-4019-8410-785EB967227A}"/>
              </a:ext>
            </a:extLst>
          </p:cNvPr>
          <p:cNvSpPr txBox="1"/>
          <p:nvPr/>
        </p:nvSpPr>
        <p:spPr>
          <a:xfrm>
            <a:off x="0" y="547232"/>
            <a:ext cx="12091387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Myriad Pro Black" panose="020B0803030403020204" pitchFamily="34" charset="0"/>
                <a:cs typeface="Arial" pitchFamily="34" charset="0"/>
              </a:rPr>
              <a:t>Создание новых экспортно-ориентированных сортов  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15158F52-0A2A-437C-9AE7-5CBE38010B17}"/>
              </a:ext>
            </a:extLst>
          </p:cNvPr>
          <p:cNvCxnSpPr>
            <a:cxnSpLocks/>
          </p:cNvCxnSpPr>
          <p:nvPr/>
        </p:nvCxnSpPr>
        <p:spPr>
          <a:xfrm>
            <a:off x="5877017" y="1491449"/>
            <a:ext cx="0" cy="5033638"/>
          </a:xfrm>
          <a:prstGeom prst="line">
            <a:avLst/>
          </a:prstGeom>
          <a:ln w="28575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C3C7FDF-86B6-4BF5-8B17-9650A235A24D}"/>
              </a:ext>
            </a:extLst>
          </p:cNvPr>
          <p:cNvSpPr txBox="1"/>
          <p:nvPr/>
        </p:nvSpPr>
        <p:spPr>
          <a:xfrm>
            <a:off x="2223061" y="1177511"/>
            <a:ext cx="2379215" cy="46166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u="sng" dirty="0">
                <a:solidFill>
                  <a:schemeClr val="accent1">
                    <a:lumMod val="50000"/>
                  </a:schemeClr>
                </a:solidFill>
                <a:latin typeface="Myriad Pro Black SemiCond" panose="020B0803030403020204" pitchFamily="34" charset="0"/>
              </a:rPr>
              <a:t>ЯЧМЕНЬ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03F03BD-4259-4DE8-84B6-627CF2949C73}"/>
              </a:ext>
            </a:extLst>
          </p:cNvPr>
          <p:cNvSpPr txBox="1"/>
          <p:nvPr/>
        </p:nvSpPr>
        <p:spPr>
          <a:xfrm>
            <a:off x="8571343" y="1217730"/>
            <a:ext cx="1811045" cy="46166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u="sng" dirty="0">
                <a:solidFill>
                  <a:schemeClr val="accent2">
                    <a:lumMod val="50000"/>
                  </a:schemeClr>
                </a:solidFill>
                <a:latin typeface="Myriad Pro Black SemiCond" panose="020B0803030403020204" pitchFamily="34" charset="0"/>
              </a:rPr>
              <a:t>СОЯ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9F8F8FD-51B5-47AA-99FC-913661E45B5B}"/>
              </a:ext>
            </a:extLst>
          </p:cNvPr>
          <p:cNvSpPr txBox="1"/>
          <p:nvPr/>
        </p:nvSpPr>
        <p:spPr>
          <a:xfrm>
            <a:off x="435800" y="1725504"/>
            <a:ext cx="5197876" cy="203132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Основные требования к сортам ячменя пивоваренного направления содержание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: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                        Альфа-амилазы,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                        белка,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                       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бетта-глюкана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,                         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                      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аминного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азота,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                       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экстрактивности</a:t>
            </a:r>
            <a:endParaRPr lang="ru-RU" b="1" dirty="0">
              <a:solidFill>
                <a:schemeClr val="tx2">
                  <a:lumMod val="50000"/>
                </a:schemeClr>
              </a:solidFill>
              <a:effectLst/>
              <a:latin typeface="Myriad Pro Black Cond" panose="020B0806030403020204" pitchFamily="34" charset="0"/>
              <a:cs typeface="Arial" pitchFamily="34" charset="0"/>
            </a:endParaRPr>
          </a:p>
        </p:txBody>
      </p:sp>
      <p:sp>
        <p:nvSpPr>
          <p:cNvPr id="19" name="Стрелка вправо 9">
            <a:extLst>
              <a:ext uri="{FF2B5EF4-FFF2-40B4-BE49-F238E27FC236}">
                <a16:creationId xmlns:a16="http://schemas.microsoft.com/office/drawing/2014/main" xmlns="" id="{793B2B65-EF90-4900-B850-58C25FCEE489}"/>
              </a:ext>
            </a:extLst>
          </p:cNvPr>
          <p:cNvSpPr/>
          <p:nvPr/>
        </p:nvSpPr>
        <p:spPr>
          <a:xfrm>
            <a:off x="1608318" y="4302494"/>
            <a:ext cx="1876028" cy="154004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Ускорение процесс  селекции</a:t>
            </a:r>
          </a:p>
        </p:txBody>
      </p:sp>
      <p:sp>
        <p:nvSpPr>
          <p:cNvPr id="20" name="Скругленный прямоугольник 17">
            <a:extLst>
              <a:ext uri="{FF2B5EF4-FFF2-40B4-BE49-F238E27FC236}">
                <a16:creationId xmlns:a16="http://schemas.microsoft.com/office/drawing/2014/main" xmlns="" id="{51E9C2AB-5DD9-4E2D-B5F3-CF7C73EAC79E}"/>
              </a:ext>
            </a:extLst>
          </p:cNvPr>
          <p:cNvSpPr/>
          <p:nvPr/>
        </p:nvSpPr>
        <p:spPr>
          <a:xfrm>
            <a:off x="3163441" y="3840481"/>
            <a:ext cx="2650217" cy="95034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  <a:effectLst/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400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Маркер</a:t>
            </a:r>
            <a:r>
              <a:rPr lang="en-US" altLang="ru-RU" sz="1400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-</a:t>
            </a:r>
            <a:r>
              <a:rPr lang="ru-RU" altLang="ru-RU" sz="1400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ориентированная селекция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400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Геномная селекция </a:t>
            </a:r>
            <a:r>
              <a:rPr lang="ru-RU" altLang="ru-RU" sz="1400" b="1" kern="0" dirty="0">
                <a:solidFill>
                  <a:srgbClr val="C00000"/>
                </a:solidFill>
                <a:latin typeface="Myriad Pro Black Cond" panose="020B0806030403020204" pitchFamily="34" charset="0"/>
              </a:rPr>
              <a:t>- 5 лет</a:t>
            </a:r>
          </a:p>
        </p:txBody>
      </p:sp>
      <p:sp>
        <p:nvSpPr>
          <p:cNvPr id="21" name="Скругленный прямоугольник 17">
            <a:extLst>
              <a:ext uri="{FF2B5EF4-FFF2-40B4-BE49-F238E27FC236}">
                <a16:creationId xmlns:a16="http://schemas.microsoft.com/office/drawing/2014/main" xmlns="" id="{6D976E2E-8B95-460B-9128-3F2CCB506670}"/>
              </a:ext>
            </a:extLst>
          </p:cNvPr>
          <p:cNvSpPr/>
          <p:nvPr/>
        </p:nvSpPr>
        <p:spPr>
          <a:xfrm>
            <a:off x="0" y="4566492"/>
            <a:ext cx="1453415" cy="106374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  <a:effectLst/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ctr"/>
          <a:lstStyle/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b="1" kern="0" dirty="0" err="1" smtClean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Класси-ческая</a:t>
            </a:r>
            <a:endParaRPr lang="ru-RU" altLang="ru-RU" b="1" kern="0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b="1" kern="0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селекция</a:t>
            </a:r>
          </a:p>
        </p:txBody>
      </p:sp>
      <p:sp>
        <p:nvSpPr>
          <p:cNvPr id="22" name="Скругленный прямоугольник 17">
            <a:extLst>
              <a:ext uri="{FF2B5EF4-FFF2-40B4-BE49-F238E27FC236}">
                <a16:creationId xmlns:a16="http://schemas.microsoft.com/office/drawing/2014/main" xmlns="" id="{DE0532D4-CE00-4BF5-96EB-D426E3CA198B}"/>
              </a:ext>
            </a:extLst>
          </p:cNvPr>
          <p:cNvSpPr/>
          <p:nvPr/>
        </p:nvSpPr>
        <p:spPr>
          <a:xfrm>
            <a:off x="3163442" y="5497912"/>
            <a:ext cx="2560480" cy="80689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  <a:effectLst/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91467" tIns="45734" rIns="91467" bIns="45734" anchor="t"/>
          <a:lstStyle/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ru-RU" altLang="ru-RU" sz="1400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Использование </a:t>
            </a:r>
            <a:r>
              <a:rPr lang="ru-RU" altLang="ru-RU" sz="1400" b="1" kern="0" dirty="0" err="1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микросолодовни</a:t>
            </a:r>
            <a:r>
              <a:rPr lang="ru-RU" altLang="ru-RU" sz="1400" b="1" kern="0" dirty="0">
                <a:solidFill>
                  <a:schemeClr val="tx2">
                    <a:lumMod val="75000"/>
                  </a:schemeClr>
                </a:solidFill>
                <a:latin typeface="Myriad Pro Black Cond" panose="020B0806030403020204" pitchFamily="34" charset="0"/>
              </a:rPr>
              <a:t> -</a:t>
            </a:r>
            <a:r>
              <a:rPr lang="ru-RU" altLang="ru-RU" sz="1400" b="1" kern="0" dirty="0">
                <a:solidFill>
                  <a:srgbClr val="C00000"/>
                </a:solidFill>
                <a:latin typeface="Myriad Pro Black Cond" panose="020B0806030403020204" pitchFamily="34" charset="0"/>
              </a:rPr>
              <a:t>3 года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D5D0D20-4170-467E-8FE9-51B51A872B6C}"/>
              </a:ext>
            </a:extLst>
          </p:cNvPr>
          <p:cNvSpPr txBox="1"/>
          <p:nvPr/>
        </p:nvSpPr>
        <p:spPr>
          <a:xfrm>
            <a:off x="6636300" y="1806251"/>
            <a:ext cx="5197876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Основные требования к сортам сои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: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8B0EFF79-A065-426F-BD16-4FB738149DB6}"/>
              </a:ext>
            </a:extLst>
          </p:cNvPr>
          <p:cNvSpPr txBox="1"/>
          <p:nvPr/>
        </p:nvSpPr>
        <p:spPr>
          <a:xfrm>
            <a:off x="6198669" y="2281460"/>
            <a:ext cx="5993331" cy="2308324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повышение продуктивности сортов,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качества семян (содержании белка, жира,) скороспелость,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комплексная устойчивость к болезням и вредителям,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устойчивость к неблагоприятным условиям внешней среды,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без использования ГМО-форм.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E06F6327-F959-489B-9AA6-DEB3035FC8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53701" y="4567589"/>
            <a:ext cx="3407344" cy="227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60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4177982" y="1379439"/>
            <a:ext cx="1511300" cy="8855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ИЦиГ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467039" y="3276102"/>
            <a:ext cx="2737334" cy="129698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ФГБНУ</a:t>
            </a:r>
          </a:p>
          <a:p>
            <a:pPr algn="ctr">
              <a:defRPr/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«Омский АНЦ»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964799" y="5671732"/>
            <a:ext cx="1728787" cy="92869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СК СОС</a:t>
            </a: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(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Kazakhstan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)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535065" y="3658276"/>
            <a:ext cx="1937221" cy="75460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НГРРУ (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Ukraine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) </a:t>
            </a:r>
          </a:p>
          <a:p>
            <a:pPr>
              <a:defRPr/>
            </a:pP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506189" y="2535251"/>
            <a:ext cx="1956472" cy="8529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Кургансемена</a:t>
            </a:r>
            <a:endParaRPr lang="ru-RU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300826" y="2474517"/>
            <a:ext cx="1866216" cy="80158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ВНИИР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438852" y="1379439"/>
            <a:ext cx="1357322" cy="9144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ВНИИЗР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838814" y="5680199"/>
            <a:ext cx="1701549" cy="9366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Институт зерна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926839" y="1379439"/>
            <a:ext cx="1785950" cy="89796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ТатНИИСХ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300825" y="3507807"/>
            <a:ext cx="2087267" cy="87735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Институт биотехнологий</a:t>
            </a:r>
          </a:p>
        </p:txBody>
      </p:sp>
      <p:sp>
        <p:nvSpPr>
          <p:cNvPr id="2" name="Скругленный прямоугольник 17"/>
          <p:cNvSpPr/>
          <p:nvPr/>
        </p:nvSpPr>
        <p:spPr>
          <a:xfrm>
            <a:off x="8506188" y="4606196"/>
            <a:ext cx="1966098" cy="8529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  <a:p>
            <a:pPr algn="ctr">
              <a:defRPr/>
            </a:pPr>
            <a:r>
              <a:rPr lang="sv-SE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CIMMYT</a:t>
            </a:r>
          </a:p>
          <a:p>
            <a:pPr algn="ctr">
              <a:defRPr/>
            </a:pPr>
            <a:r>
              <a:rPr lang="sv-SE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(Mexico)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  <a:cs typeface="Times New Roman" pitchFamily="18" charset="0"/>
              </a:rPr>
              <a:t> </a:t>
            </a:r>
          </a:p>
          <a:p>
            <a:pPr>
              <a:defRPr/>
            </a:pPr>
            <a:endParaRPr lang="ru-RU" b="1" dirty="0">
              <a:solidFill>
                <a:schemeClr val="tx2">
                  <a:lumMod val="50000"/>
                </a:schemeClr>
              </a:solidFill>
              <a:latin typeface="Myriad Pro Black Cond" panose="020B0806030403020204" pitchFamily="34" charset="0"/>
            </a:endParaRPr>
          </a:p>
        </p:txBody>
      </p:sp>
      <p:sp>
        <p:nvSpPr>
          <p:cNvPr id="3" name="Скругленный прямоугольник 17"/>
          <p:cNvSpPr/>
          <p:nvPr/>
        </p:nvSpPr>
        <p:spPr>
          <a:xfrm>
            <a:off x="1300826" y="4606196"/>
            <a:ext cx="2096892" cy="8529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ФИЦ «</a:t>
            </a:r>
            <a:r>
              <a:rPr lang="ru-RU" b="1" dirty="0" err="1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Немчиновка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»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4984932" y="5680199"/>
            <a:ext cx="1701549" cy="9366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К СОС</a:t>
            </a:r>
          </a:p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(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Kazakhstan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)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083545" y="1379439"/>
            <a:ext cx="1511300" cy="88550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0">
            <a:schemeClr val="accent1"/>
          </a:lnRef>
          <a:fillRef idx="1003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Myriad Pro Black Cond" panose="020B0806030403020204" pitchFamily="34" charset="0"/>
              </a:rPr>
              <a:t>ИМБ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32A41C9-8D6B-49F2-A4D3-3196FC463B94}"/>
              </a:ext>
            </a:extLst>
          </p:cNvPr>
          <p:cNvSpPr txBox="1"/>
          <p:nvPr/>
        </p:nvSpPr>
        <p:spPr>
          <a:xfrm>
            <a:off x="1540043" y="574614"/>
            <a:ext cx="9654138" cy="707886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yriad Pro Black" panose="020B0803030403020204" pitchFamily="34" charset="0"/>
                <a:cs typeface="Arial" pitchFamily="34" charset="0"/>
              </a:rPr>
              <a:t>НАУЧНОЕ СОТРУДНИЧЕСТВО</a:t>
            </a:r>
            <a:endParaRPr lang="ru-RU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B3CBCA-B225-4F69-8AC1-839D4B34D9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699" y="1967898"/>
            <a:ext cx="10468864" cy="1828800"/>
          </a:xfrm>
        </p:spPr>
        <p:txBody>
          <a:bodyPr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r>
              <a:rPr lang="ru-RU" dirty="0">
                <a:latin typeface="Myriad Pro Black SemiCond" panose="020B0803030403020204" pitchFamily="34" charset="0"/>
              </a:rPr>
              <a:t>БЛАГОДАРЮ ЗА ВНИМАНИЕ! 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33FFDB1E-4119-4228-8CA5-D2CC80F9D7AC}"/>
              </a:ext>
            </a:extLst>
          </p:cNvPr>
          <p:cNvSpPr txBox="1">
            <a:spLocks/>
          </p:cNvSpPr>
          <p:nvPr/>
        </p:nvSpPr>
        <p:spPr>
          <a:xfrm>
            <a:off x="1003611" y="275208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Myriad Pro Black SemiCond" panose="020B0803030403020204" pitchFamily="34" charset="0"/>
              </a:rPr>
              <a:t>Федеральное государственное бюджетное научное учреждение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  <a:latin typeface="Myriad Pro Black SemiCond" panose="020B0803030403020204" pitchFamily="34" charset="0"/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Myriad Pro Black SemiCond" panose="020B0803030403020204" pitchFamily="34" charset="0"/>
              </a:rPr>
              <a:t>«Омский аграрный научный центр» </a:t>
            </a:r>
          </a:p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Myriad Pro Black SemiCond" panose="020B0803030403020204" pitchFamily="34" charset="0"/>
              </a:rPr>
              <a:t>(ФГБНУ «Омский АНЦ») 55asc@bk.ru</a:t>
            </a:r>
          </a:p>
        </p:txBody>
      </p:sp>
      <p:sp>
        <p:nvSpPr>
          <p:cNvPr id="7" name="Подзаголовок 4">
            <a:extLst>
              <a:ext uri="{FF2B5EF4-FFF2-40B4-BE49-F238E27FC236}">
                <a16:creationId xmlns:a16="http://schemas.microsoft.com/office/drawing/2014/main" xmlns="" id="{E22741AD-5068-4259-95CD-0BD5C31CAB41}"/>
              </a:ext>
            </a:extLst>
          </p:cNvPr>
          <p:cNvSpPr txBox="1">
            <a:spLocks/>
          </p:cNvSpPr>
          <p:nvPr/>
        </p:nvSpPr>
        <p:spPr>
          <a:xfrm>
            <a:off x="7856738" y="4556834"/>
            <a:ext cx="4656457" cy="1752600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200" b="1" dirty="0">
                <a:ln w="22225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М.С. </a:t>
            </a:r>
            <a:r>
              <a:rPr lang="ru-RU" sz="2200" b="1" dirty="0" err="1">
                <a:ln w="22225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Чекусов</a:t>
            </a:r>
            <a:r>
              <a:rPr lang="ru-RU" sz="2200" b="1" dirty="0">
                <a:ln w="22225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,  директор</a:t>
            </a:r>
          </a:p>
          <a:p>
            <a:pPr algn="ctr"/>
            <a:r>
              <a:rPr lang="ru-RU" sz="2200" b="1" dirty="0">
                <a:ln w="22225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ФГБНУ «Омский АНЦ»,</a:t>
            </a:r>
          </a:p>
          <a:p>
            <a:pPr algn="ctr"/>
            <a:r>
              <a:rPr lang="ru-RU" sz="2200" b="1" dirty="0">
                <a:ln w="22225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кандидат </a:t>
            </a:r>
            <a:r>
              <a:rPr lang="ru-RU" sz="2200" b="1" dirty="0" err="1">
                <a:ln w="22225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техн</a:t>
            </a:r>
            <a:r>
              <a:rPr lang="ru-RU" sz="2200" b="1" dirty="0">
                <a:ln w="22225">
                  <a:noFill/>
                  <a:prstDash val="solid"/>
                </a:ln>
                <a:solidFill>
                  <a:schemeClr val="tx2">
                    <a:lumMod val="50000"/>
                  </a:schemeClr>
                </a:solidFill>
                <a:effectLst/>
                <a:latin typeface="Myriad Pro Black SemiCond" panose="020B0803030403020204" pitchFamily="34" charset="0"/>
              </a:rPr>
              <a:t>. наук </a:t>
            </a:r>
          </a:p>
        </p:txBody>
      </p:sp>
    </p:spTree>
    <p:extLst>
      <p:ext uri="{BB962C8B-B14F-4D97-AF65-F5344CB8AC3E}">
        <p14:creationId xmlns:p14="http://schemas.microsoft.com/office/powerpoint/2010/main" xmlns="" val="115845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езентация мозгового штурма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_15870845_TF03460637.potx" id="{F42726C0-6660-44EB-84CB-9AAEF4C07D5F}" vid="{C5E20908-8830-4429-B2D1-54A91E0450D7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Деловая презентация для мозгового штурма</Template>
  <TotalTime>137</TotalTime>
  <Words>448</Words>
  <Application>Microsoft Office PowerPoint</Application>
  <PresentationFormat>Произвольный</PresentationFormat>
  <Paragraphs>155</Paragraphs>
  <Slides>10</Slides>
  <Notes>8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Презентация мозгового штурма</vt:lpstr>
      <vt:lpstr>Image</vt:lpstr>
      <vt:lpstr>Федеральное государственное бюджетное научное учреждение  Омский аграрный научный центр</vt:lpstr>
      <vt:lpstr>Селекция в ФГБНУ «Омский АНЦ»                                  ведется по 14 культурам: </vt:lpstr>
      <vt:lpstr>СОРТА  СЕЛЬСКОХОЗЯЙСТВЕННЫХ   КУЛЬТУР,  ВКЛЮЧЕННЫЕ  В  ГОСРЕЕСТРЫ   РФ  И  РК</vt:lpstr>
      <vt:lpstr> ВЫЗОВЫ СЕЛЕКЦИИ</vt:lpstr>
      <vt:lpstr> Маркер-ориентированная и геномная селекция </vt:lpstr>
      <vt:lpstr>Слайд 6</vt:lpstr>
      <vt:lpstr>Слайд 7</vt:lpstr>
      <vt:lpstr>Слайд 8</vt:lpstr>
      <vt:lpstr>Слайд 9</vt:lpstr>
      <vt:lpstr>БЛАГОДАРЮ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 государственное бюджетное научное учреждение  Омский аграрный научный центр</dc:title>
  <dc:creator>l340</dc:creator>
  <cp:lastModifiedBy>user</cp:lastModifiedBy>
  <cp:revision>25</cp:revision>
  <dcterms:created xsi:type="dcterms:W3CDTF">2020-07-23T05:03:59Z</dcterms:created>
  <dcterms:modified xsi:type="dcterms:W3CDTF">2020-07-23T11:22:29Z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