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342" r:id="rId3"/>
    <p:sldId id="258" r:id="rId4"/>
    <p:sldId id="298" r:id="rId5"/>
    <p:sldId id="310" r:id="rId6"/>
    <p:sldId id="305" r:id="rId7"/>
    <p:sldId id="303" r:id="rId8"/>
    <p:sldId id="304" r:id="rId9"/>
    <p:sldId id="302" r:id="rId10"/>
    <p:sldId id="312" r:id="rId11"/>
    <p:sldId id="311" r:id="rId12"/>
    <p:sldId id="300" r:id="rId13"/>
    <p:sldId id="301" r:id="rId14"/>
    <p:sldId id="341" r:id="rId15"/>
    <p:sldId id="313" r:id="rId16"/>
    <p:sldId id="317" r:id="rId17"/>
    <p:sldId id="318" r:id="rId18"/>
    <p:sldId id="321" r:id="rId19"/>
    <p:sldId id="336" r:id="rId20"/>
    <p:sldId id="339" r:id="rId21"/>
    <p:sldId id="340" r:id="rId22"/>
    <p:sldId id="297" r:id="rId23"/>
    <p:sldId id="283" r:id="rId24"/>
  </p:sldIdLst>
  <p:sldSz cx="12192000" cy="6858000"/>
  <p:notesSz cx="6858000" cy="9144000"/>
  <p:defaultTextStyle>
    <a:defPPr>
      <a:defRPr lang="ru-RU"/>
    </a:defPPr>
    <a:lvl1pPr marL="0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770" userDrawn="1">
          <p15:clr>
            <a:srgbClr val="A4A3A4"/>
          </p15:clr>
        </p15:guide>
        <p15:guide id="2" pos="116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2F13"/>
    <a:srgbClr val="134A09"/>
    <a:srgbClr val="173D1D"/>
    <a:srgbClr val="427729"/>
    <a:srgbClr val="8C8D01"/>
    <a:srgbClr val="FF5399"/>
    <a:srgbClr val="FF0066"/>
    <a:srgbClr val="157720"/>
    <a:srgbClr val="407CB4"/>
    <a:srgbClr val="7671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35" autoAdjust="0"/>
    <p:restoredTop sz="94930" autoAdjust="0"/>
  </p:normalViewPr>
  <p:slideViewPr>
    <p:cSldViewPr snapToGrid="0">
      <p:cViewPr>
        <p:scale>
          <a:sx n="75" d="100"/>
          <a:sy n="75" d="100"/>
        </p:scale>
        <p:origin x="-324" y="222"/>
      </p:cViewPr>
      <p:guideLst>
        <p:guide orient="horz" pos="3771"/>
        <p:guide pos="116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2.bin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3.bin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4.bin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v>По состоянию на 2018</c:v>
          </c:tx>
          <c:invertIfNegative val="0"/>
          <c:cat>
            <c:strRef>
              <c:f>('Валовый сбор'!$B$2,'Валовый сбор'!$D$2,'Валовый сбор'!$E$2,'Валовый сбор'!$O$2,'Валовый сбор'!$R$2,'Валовый сбор'!$S$2,'Валовый сбор'!$W$2,'Валовый сбор'!$X$2,'Валовый сбор'!$Z$2)</c:f>
              <c:strCache>
                <c:ptCount val="9"/>
                <c:pt idx="0">
                  <c:v>Пшеница</c:v>
                </c:pt>
                <c:pt idx="1">
                  <c:v>Овес</c:v>
                </c:pt>
                <c:pt idx="2">
                  <c:v>Ячмень</c:v>
                </c:pt>
                <c:pt idx="3">
                  <c:v>Кукуруза корм</c:v>
                </c:pt>
                <c:pt idx="4">
                  <c:v>Сахарная свекла</c:v>
                </c:pt>
                <c:pt idx="5">
                  <c:v>Картофель</c:v>
                </c:pt>
                <c:pt idx="6">
                  <c:v>Однолетние травы(з.корм)</c:v>
                </c:pt>
                <c:pt idx="7">
                  <c:v>Многолетние травы(Сено)</c:v>
                </c:pt>
                <c:pt idx="8">
                  <c:v>Кормовые культуры</c:v>
                </c:pt>
              </c:strCache>
            </c:strRef>
          </c:cat>
          <c:val>
            <c:numRef>
              <c:f>('Валовый сбор'!$B$12,'Валовый сбор'!$D$12,'Валовый сбор'!$E$12,'Валовый сбор'!$O$12,'Валовый сбор'!$R$12,'Валовый сбор'!$S$12,'Валовый сбор'!$W$12,'Валовый сбор'!$X$12,'Валовый сбор'!$Z$12)</c:f>
              <c:numCache>
                <c:formatCode>General</c:formatCode>
                <c:ptCount val="9"/>
                <c:pt idx="0">
                  <c:v>9330.9869999999992</c:v>
                </c:pt>
                <c:pt idx="1">
                  <c:v>1955.3149999999998</c:v>
                </c:pt>
                <c:pt idx="2">
                  <c:v>2142.6559999999999</c:v>
                </c:pt>
                <c:pt idx="3">
                  <c:v>3059.0730000000003</c:v>
                </c:pt>
                <c:pt idx="4">
                  <c:v>1776.2260000000001</c:v>
                </c:pt>
                <c:pt idx="5">
                  <c:v>3856.7609999999991</c:v>
                </c:pt>
                <c:pt idx="6">
                  <c:v>2264.7966500000002</c:v>
                </c:pt>
                <c:pt idx="7">
                  <c:v>1284.9870000000001</c:v>
                </c:pt>
                <c:pt idx="8">
                  <c:v>7052.079999999999</c:v>
                </c:pt>
              </c:numCache>
            </c:numRef>
          </c:val>
        </c:ser>
        <c:ser>
          <c:idx val="1"/>
          <c:order val="1"/>
          <c:tx>
            <c:v>По плану на 2024</c:v>
          </c:tx>
          <c:invertIfNegative val="0"/>
          <c:val>
            <c:numRef>
              <c:f>('Валовый сбор'!$B$25,'Валовый сбор'!$D$25,'Валовый сбор'!$E$25,'Валовый сбор'!$O$25,'Валовый сбор'!$R$25,'Валовый сбор'!$S$25,'Валовый сбор'!$W$25,'Валовый сбор'!$X$25,'Валовый сбор'!$Z$25)</c:f>
              <c:numCache>
                <c:formatCode>General</c:formatCode>
                <c:ptCount val="9"/>
                <c:pt idx="0">
                  <c:v>11119.14</c:v>
                </c:pt>
                <c:pt idx="1">
                  <c:v>2275.8939999999998</c:v>
                </c:pt>
                <c:pt idx="2">
                  <c:v>2622.2799999999997</c:v>
                </c:pt>
                <c:pt idx="3">
                  <c:v>3562.1530000000007</c:v>
                </c:pt>
                <c:pt idx="4">
                  <c:v>1350.4</c:v>
                </c:pt>
                <c:pt idx="5">
                  <c:v>3840</c:v>
                </c:pt>
                <c:pt idx="6">
                  <c:v>2391.8355340335165</c:v>
                </c:pt>
                <c:pt idx="7">
                  <c:v>1306.5650000000001</c:v>
                </c:pt>
                <c:pt idx="8">
                  <c:v>8192.4019704697348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95336832"/>
        <c:axId val="495343104"/>
        <c:axId val="0"/>
      </c:bar3DChart>
      <c:catAx>
        <c:axId val="49533683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Сельхозкультуры</a:t>
                </a:r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nextTo"/>
        <c:crossAx val="495343104"/>
        <c:crosses val="autoZero"/>
        <c:auto val="1"/>
        <c:lblAlgn val="ctr"/>
        <c:lblOffset val="100"/>
        <c:noMultiLvlLbl val="0"/>
      </c:catAx>
      <c:valAx>
        <c:axId val="49534310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/>
                  <a:t>Валовый сбор, тыс.тонн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495336832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v>По состоянию на 2018</c:v>
          </c:tx>
          <c:invertIfNegative val="0"/>
          <c:cat>
            <c:strRef>
              <c:f>('Валовый сбор'!$C$2,'Валовый сбор'!$H$2,'Валовый сбор'!$I$2,'Валовый сбор'!$J$2,'Валовый сбор'!$K$2,'Валовый сбор'!$L$2,'Валовый сбор'!$N$2,'Валовый сбор'!$U$2,'Валовый сбор'!$V$2,'Валовый сбор'!$Y$2)</c:f>
              <c:strCache>
                <c:ptCount val="10"/>
                <c:pt idx="0">
                  <c:v>Рожь</c:v>
                </c:pt>
                <c:pt idx="1">
                  <c:v>Гречиха</c:v>
                </c:pt>
                <c:pt idx="2">
                  <c:v>Горох</c:v>
                </c:pt>
                <c:pt idx="3">
                  <c:v>Соя</c:v>
                </c:pt>
                <c:pt idx="4">
                  <c:v>Рапс</c:v>
                </c:pt>
                <c:pt idx="5">
                  <c:v>Подсолнечник</c:v>
                </c:pt>
                <c:pt idx="6">
                  <c:v>Лен-кудряш</c:v>
                </c:pt>
                <c:pt idx="7">
                  <c:v>Овощи открыт.</c:v>
                </c:pt>
                <c:pt idx="8">
                  <c:v>Однолетние травы(сено)</c:v>
                </c:pt>
                <c:pt idx="9">
                  <c:v>Многолетние травы (з.корм)</c:v>
                </c:pt>
              </c:strCache>
            </c:strRef>
          </c:cat>
          <c:val>
            <c:numRef>
              <c:f>('Валовый сбор'!$C$12,'Валовый сбор'!$H$12,'Валовый сбор'!$I$12,'Валовый сбор'!$J$12,'Валовый сбор'!$K$12,'Валовый сбор'!$L$12,'Валовый сбор'!$N$12,'Валовый сбор'!$U$12,'Валовый сбор'!$V$12,'Валовый сбор'!$Y$12)</c:f>
              <c:numCache>
                <c:formatCode>General</c:formatCode>
                <c:ptCount val="10"/>
                <c:pt idx="0">
                  <c:v>174.79800000000003</c:v>
                </c:pt>
                <c:pt idx="1">
                  <c:v>573.41700000000003</c:v>
                </c:pt>
                <c:pt idx="2">
                  <c:v>430.86299999999994</c:v>
                </c:pt>
                <c:pt idx="3">
                  <c:v>158.82899999999998</c:v>
                </c:pt>
                <c:pt idx="4">
                  <c:v>778.7109999999999</c:v>
                </c:pt>
                <c:pt idx="5">
                  <c:v>902.50000000000011</c:v>
                </c:pt>
                <c:pt idx="6">
                  <c:v>161.72299999999998</c:v>
                </c:pt>
                <c:pt idx="7">
                  <c:v>954.33600000000013</c:v>
                </c:pt>
                <c:pt idx="8">
                  <c:v>282.78899999999999</c:v>
                </c:pt>
                <c:pt idx="9">
                  <c:v>926.11000999999999</c:v>
                </c:pt>
              </c:numCache>
            </c:numRef>
          </c:val>
        </c:ser>
        <c:ser>
          <c:idx val="1"/>
          <c:order val="1"/>
          <c:tx>
            <c:v>По плану на 2024</c:v>
          </c:tx>
          <c:invertIfNegative val="0"/>
          <c:cat>
            <c:strRef>
              <c:f>('Валовый сбор'!$C$2,'Валовый сбор'!$H$2,'Валовый сбор'!$I$2,'Валовый сбор'!$J$2,'Валовый сбор'!$K$2,'Валовый сбор'!$L$2,'Валовый сбор'!$N$2,'Валовый сбор'!$U$2,'Валовый сбор'!$V$2,'Валовый сбор'!$Y$2)</c:f>
              <c:strCache>
                <c:ptCount val="10"/>
                <c:pt idx="0">
                  <c:v>Рожь</c:v>
                </c:pt>
                <c:pt idx="1">
                  <c:v>Гречиха</c:v>
                </c:pt>
                <c:pt idx="2">
                  <c:v>Горох</c:v>
                </c:pt>
                <c:pt idx="3">
                  <c:v>Соя</c:v>
                </c:pt>
                <c:pt idx="4">
                  <c:v>Рапс</c:v>
                </c:pt>
                <c:pt idx="5">
                  <c:v>Подсолнечник</c:v>
                </c:pt>
                <c:pt idx="6">
                  <c:v>Лен-кудряш</c:v>
                </c:pt>
                <c:pt idx="7">
                  <c:v>Овощи открыт.</c:v>
                </c:pt>
                <c:pt idx="8">
                  <c:v>Однолетние травы(сено)</c:v>
                </c:pt>
                <c:pt idx="9">
                  <c:v>Многолетние травы (з.корм)</c:v>
                </c:pt>
              </c:strCache>
            </c:strRef>
          </c:cat>
          <c:val>
            <c:numRef>
              <c:f>('Валовый сбор'!$C$25,'Валовый сбор'!$H$25,'Валовый сбор'!$I$25,'Валовый сбор'!$J$25,'Валовый сбор'!$K$25,'Валовый сбор'!$L$25,'Валовый сбор'!$N$25,'Валовый сбор'!$U$25,'Валовый сбор'!$V$25,'Валовый сбор'!$Y$25)</c:f>
              <c:numCache>
                <c:formatCode>General</c:formatCode>
                <c:ptCount val="10"/>
                <c:pt idx="0">
                  <c:v>197.79999999999995</c:v>
                </c:pt>
                <c:pt idx="1">
                  <c:v>633.49999999999989</c:v>
                </c:pt>
                <c:pt idx="2">
                  <c:v>471.5</c:v>
                </c:pt>
                <c:pt idx="3">
                  <c:v>260.2</c:v>
                </c:pt>
                <c:pt idx="4">
                  <c:v>1424.6</c:v>
                </c:pt>
                <c:pt idx="5">
                  <c:v>669.54500000000007</c:v>
                </c:pt>
                <c:pt idx="6">
                  <c:v>156.4</c:v>
                </c:pt>
                <c:pt idx="7">
                  <c:v>1048.4259999999999</c:v>
                </c:pt>
                <c:pt idx="8">
                  <c:v>304.28200000000004</c:v>
                </c:pt>
                <c:pt idx="9">
                  <c:v>1002.7089314312155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97220992"/>
        <c:axId val="194127360"/>
        <c:axId val="0"/>
      </c:bar3DChart>
      <c:catAx>
        <c:axId val="49722099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Сельхозкультуры</a:t>
                </a:r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nextTo"/>
        <c:crossAx val="194127360"/>
        <c:crosses val="autoZero"/>
        <c:auto val="1"/>
        <c:lblAlgn val="ctr"/>
        <c:lblOffset val="100"/>
        <c:noMultiLvlLbl val="0"/>
      </c:catAx>
      <c:valAx>
        <c:axId val="194127360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/>
                  <a:t>Валовый сбор, тыс.тонн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497220992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v>По состоянию на 2018</c:v>
          </c:tx>
          <c:invertIfNegative val="0"/>
          <c:cat>
            <c:strRef>
              <c:f>('Валовый сбор'!$F$2,'Валовый сбор'!$G$2,'Валовый сбор'!$M$2,'Валовый сбор'!$P$2,'Валовый сбор'!$Q$2,'Валовый сбор'!$T$2,'Валовый сбор'!$AA$2,'Валовый сбор'!$AB$2)</c:f>
              <c:strCache>
                <c:ptCount val="8"/>
                <c:pt idx="0">
                  <c:v>Просо</c:v>
                </c:pt>
                <c:pt idx="1">
                  <c:v>Кукуруза зерно</c:v>
                </c:pt>
                <c:pt idx="2">
                  <c:v>Лен-долгунец</c:v>
                </c:pt>
                <c:pt idx="3">
                  <c:v>Силосные</c:v>
                </c:pt>
                <c:pt idx="4">
                  <c:v>Горчица</c:v>
                </c:pt>
                <c:pt idx="5">
                  <c:v>Бахчевые</c:v>
                </c:pt>
                <c:pt idx="6">
                  <c:v>Семечковые</c:v>
                </c:pt>
                <c:pt idx="7">
                  <c:v>Ягодные</c:v>
                </c:pt>
              </c:strCache>
            </c:strRef>
          </c:cat>
          <c:val>
            <c:numRef>
              <c:f>('Валовый сбор'!$F$12,'Валовый сбор'!$G$12,'Валовый сбор'!$M$12,'Валовый сбор'!$P$12,'Валовый сбор'!$Q$12,'Валовый сбор'!$T$12,'Валовый сбор'!$AA$12,'Валовый сбор'!$AB$12)</c:f>
              <c:numCache>
                <c:formatCode>General</c:formatCode>
                <c:ptCount val="8"/>
                <c:pt idx="0">
                  <c:v>18.3</c:v>
                </c:pt>
                <c:pt idx="1">
                  <c:v>47.673999999999999</c:v>
                </c:pt>
                <c:pt idx="2">
                  <c:v>20.227999999999998</c:v>
                </c:pt>
                <c:pt idx="3">
                  <c:v>36.375</c:v>
                </c:pt>
                <c:pt idx="4">
                  <c:v>6.7650000000000006</c:v>
                </c:pt>
                <c:pt idx="5">
                  <c:v>13.606</c:v>
                </c:pt>
                <c:pt idx="6">
                  <c:v>33.009399999999999</c:v>
                </c:pt>
                <c:pt idx="7">
                  <c:v>69.751500000000007</c:v>
                </c:pt>
              </c:numCache>
            </c:numRef>
          </c:val>
        </c:ser>
        <c:ser>
          <c:idx val="1"/>
          <c:order val="1"/>
          <c:tx>
            <c:v>По плану на 2024</c:v>
          </c:tx>
          <c:invertIfNegative val="0"/>
          <c:val>
            <c:numRef>
              <c:f>('Валовый сбор'!$F$25,'Валовый сбор'!$G$25,'Валовый сбор'!$M$25,'Валовый сбор'!$P$25,'Валовый сбор'!$Q$25,'Валовый сбор'!$T$25,'Валовый сбор'!$AA$25,'Валовый сбор'!$AB$25)</c:f>
              <c:numCache>
                <c:formatCode>General</c:formatCode>
                <c:ptCount val="8"/>
                <c:pt idx="0">
                  <c:v>17.569999999999997</c:v>
                </c:pt>
                <c:pt idx="1">
                  <c:v>63.250000000000007</c:v>
                </c:pt>
                <c:pt idx="2">
                  <c:v>24.500000000000004</c:v>
                </c:pt>
                <c:pt idx="3">
                  <c:v>36.602505005002499</c:v>
                </c:pt>
                <c:pt idx="4">
                  <c:v>6.7</c:v>
                </c:pt>
                <c:pt idx="5">
                  <c:v>10.162999999999998</c:v>
                </c:pt>
                <c:pt idx="6">
                  <c:v>33.835895237999999</c:v>
                </c:pt>
                <c:pt idx="7">
                  <c:v>75.319172199999997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78050688"/>
        <c:axId val="278052864"/>
        <c:axId val="0"/>
      </c:bar3DChart>
      <c:catAx>
        <c:axId val="27805068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Сельхозкультуры</a:t>
                </a:r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nextTo"/>
        <c:crossAx val="278052864"/>
        <c:crosses val="autoZero"/>
        <c:auto val="1"/>
        <c:lblAlgn val="ctr"/>
        <c:lblOffset val="100"/>
        <c:noMultiLvlLbl val="0"/>
      </c:catAx>
      <c:valAx>
        <c:axId val="27805286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/>
                  <a:t>Валовый сбор, тыс.тонн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278050688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5426169003059548"/>
          <c:y val="0.19449152071787923"/>
          <c:w val="0.82222147405278245"/>
          <c:h val="0.39946642776846125"/>
        </c:manualLayout>
      </c:layout>
      <c:bar3DChart>
        <c:barDir val="col"/>
        <c:grouping val="clustered"/>
        <c:varyColors val="0"/>
        <c:ser>
          <c:idx val="0"/>
          <c:order val="0"/>
          <c:tx>
            <c:v>По состоянию на 2018</c:v>
          </c:tx>
          <c:invertIfNegative val="0"/>
          <c:cat>
            <c:strRef>
              <c:f>('Посевные площади'!$B$2,'Посевные площади'!$D$2,'Посевные площади'!$E$2,'Посевные площади'!$H$2,'Посевные площади'!$I$2,'Посевные площади'!$K$2,'Посевные площади'!$L$2,'Посевные площади'!$V$2,'Посевные площади'!$W$2,'Посевные площади'!$X$2)</c:f>
              <c:strCache>
                <c:ptCount val="10"/>
                <c:pt idx="0">
                  <c:v>Пшеница</c:v>
                </c:pt>
                <c:pt idx="1">
                  <c:v>Овес</c:v>
                </c:pt>
                <c:pt idx="2">
                  <c:v>Ячмень</c:v>
                </c:pt>
                <c:pt idx="3">
                  <c:v>Гречиха</c:v>
                </c:pt>
                <c:pt idx="4">
                  <c:v>Горох</c:v>
                </c:pt>
                <c:pt idx="5">
                  <c:v>Рапс</c:v>
                </c:pt>
                <c:pt idx="6">
                  <c:v>Подсолнечник</c:v>
                </c:pt>
                <c:pt idx="7">
                  <c:v>Однолетние травы</c:v>
                </c:pt>
                <c:pt idx="8">
                  <c:v>Многолетние травы</c:v>
                </c:pt>
                <c:pt idx="9">
                  <c:v>Кормовые культуры</c:v>
                </c:pt>
              </c:strCache>
            </c:strRef>
          </c:cat>
          <c:val>
            <c:numRef>
              <c:f>('Посевные площади'!$B$12,'Посевные площади'!$D$12,'Посевные площади'!$E$12,'Посевные площади'!$H$12,'Посевные площади'!$I$12,'Посевные площади'!$K$12,'Посевные площади'!$L$12,'Посевные площади'!$V$12,'Посевные площади'!$W$12,'Посевные площади'!$X$12)</c:f>
              <c:numCache>
                <c:formatCode>#,##0.00</c:formatCode>
                <c:ptCount val="10"/>
                <c:pt idx="0">
                  <c:v>5394.9000000000005</c:v>
                </c:pt>
                <c:pt idx="1">
                  <c:v>1117.8</c:v>
                </c:pt>
                <c:pt idx="2">
                  <c:v>1115</c:v>
                </c:pt>
                <c:pt idx="3">
                  <c:v>579.20000000000005</c:v>
                </c:pt>
                <c:pt idx="4">
                  <c:v>269.79999999999995</c:v>
                </c:pt>
                <c:pt idx="5">
                  <c:v>619.79999999999995</c:v>
                </c:pt>
                <c:pt idx="6">
                  <c:v>736.49999999999989</c:v>
                </c:pt>
                <c:pt idx="7">
                  <c:v>1119</c:v>
                </c:pt>
                <c:pt idx="8">
                  <c:v>1529.3000000000002</c:v>
                </c:pt>
                <c:pt idx="9">
                  <c:v>1958.7</c:v>
                </c:pt>
              </c:numCache>
            </c:numRef>
          </c:val>
        </c:ser>
        <c:ser>
          <c:idx val="1"/>
          <c:order val="1"/>
          <c:tx>
            <c:v>По плану на 2024</c:v>
          </c:tx>
          <c:invertIfNegative val="0"/>
          <c:val>
            <c:numRef>
              <c:f>('Посевные площади'!$B$25,'Посевные площади'!$D$25,'Посевные площади'!$E$25,'Посевные площади'!$H$25,'Посевные площади'!$I$25,'Посевные площади'!$K$25,'Посевные площади'!$L$25,'Посевные площади'!$V$25,'Посевные площади'!$W$25,'Посевные площади'!$X$25)</c:f>
              <c:numCache>
                <c:formatCode>General</c:formatCode>
                <c:ptCount val="10"/>
                <c:pt idx="0">
                  <c:v>5675.7110000000002</c:v>
                </c:pt>
                <c:pt idx="1">
                  <c:v>1136.47</c:v>
                </c:pt>
                <c:pt idx="2">
                  <c:v>1193.5000000000002</c:v>
                </c:pt>
                <c:pt idx="3">
                  <c:v>677.5</c:v>
                </c:pt>
                <c:pt idx="4">
                  <c:v>294.89999999999998</c:v>
                </c:pt>
                <c:pt idx="5">
                  <c:v>868.02199999999993</c:v>
                </c:pt>
                <c:pt idx="6">
                  <c:v>768.5</c:v>
                </c:pt>
                <c:pt idx="7">
                  <c:v>1280.8017782776385</c:v>
                </c:pt>
                <c:pt idx="8">
                  <c:v>1779.3649099089541</c:v>
                </c:pt>
                <c:pt idx="9">
                  <c:v>3358.0812852836411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88650880"/>
        <c:axId val="388653056"/>
        <c:axId val="0"/>
      </c:bar3DChart>
      <c:catAx>
        <c:axId val="38865088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Сельхозкультуры</a:t>
                </a:r>
                <a:r>
                  <a:rPr lang="ru-RU" baseline="0"/>
                  <a:t> </a:t>
                </a:r>
                <a:endParaRPr lang="ru-RU"/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nextTo"/>
        <c:crossAx val="388653056"/>
        <c:crosses val="autoZero"/>
        <c:auto val="1"/>
        <c:lblAlgn val="ctr"/>
        <c:lblOffset val="100"/>
        <c:noMultiLvlLbl val="0"/>
      </c:catAx>
      <c:valAx>
        <c:axId val="388653056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/>
                  <a:t>Посевные площади, тыс.га.</a:t>
                </a:r>
              </a:p>
            </c:rich>
          </c:tx>
          <c:layout/>
          <c:overlay val="0"/>
        </c:title>
        <c:numFmt formatCode="#,##0.00" sourceLinked="1"/>
        <c:majorTickMark val="out"/>
        <c:minorTickMark val="none"/>
        <c:tickLblPos val="nextTo"/>
        <c:crossAx val="388650880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v>по состоянию на 2018</c:v>
          </c:tx>
          <c:invertIfNegative val="0"/>
          <c:cat>
            <c:strRef>
              <c:f>('Посевные площади'!$C$15,'Посевные площади'!$F$15,'Посевные площади'!$G$15,'Посевные площади'!$J$15,'Посевные площади'!$N$15,'Посевные площади'!$O$15,'Посевные площади'!$R$15,'Посевные площади'!$S$15)</c:f>
              <c:strCache>
                <c:ptCount val="8"/>
                <c:pt idx="0">
                  <c:v>Рожь</c:v>
                </c:pt>
                <c:pt idx="1">
                  <c:v>Просо</c:v>
                </c:pt>
                <c:pt idx="2">
                  <c:v>Кукуруза зерно</c:v>
                </c:pt>
                <c:pt idx="3">
                  <c:v>Соя</c:v>
                </c:pt>
                <c:pt idx="4">
                  <c:v>Лен-кудряш</c:v>
                </c:pt>
                <c:pt idx="5">
                  <c:v>Кукуруза корм</c:v>
                </c:pt>
                <c:pt idx="6">
                  <c:v>Сахарная свекла</c:v>
                </c:pt>
                <c:pt idx="7">
                  <c:v>Картофель</c:v>
                </c:pt>
              </c:strCache>
            </c:strRef>
          </c:cat>
          <c:val>
            <c:numRef>
              <c:f>('Посевные площади'!$C$12,'Посевные площади'!$F$12,'Посевные площади'!$G$12,'Посевные площади'!$J$12,'Посевные площади'!$N$12,'Посевные площади'!$O$12,'Посевные площади'!$R$12,'Посевные площади'!$S$12)</c:f>
              <c:numCache>
                <c:formatCode>#,##0.00</c:formatCode>
                <c:ptCount val="8"/>
                <c:pt idx="0">
                  <c:v>72.2</c:v>
                </c:pt>
                <c:pt idx="1">
                  <c:v>15.5</c:v>
                </c:pt>
                <c:pt idx="2">
                  <c:v>15.700000000000001</c:v>
                </c:pt>
                <c:pt idx="3">
                  <c:v>151</c:v>
                </c:pt>
                <c:pt idx="4">
                  <c:v>171.4</c:v>
                </c:pt>
                <c:pt idx="5">
                  <c:v>194.99999999999997</c:v>
                </c:pt>
                <c:pt idx="6">
                  <c:v>23.4</c:v>
                </c:pt>
                <c:pt idx="7">
                  <c:v>38.500000000000007</c:v>
                </c:pt>
              </c:numCache>
            </c:numRef>
          </c:val>
        </c:ser>
        <c:ser>
          <c:idx val="1"/>
          <c:order val="1"/>
          <c:tx>
            <c:v>По плану на 2024</c:v>
          </c:tx>
          <c:invertIfNegative val="0"/>
          <c:cat>
            <c:strRef>
              <c:f>('Посевные площади'!$C$15,'Посевные площади'!$F$15,'Посевные площади'!$G$15,'Посевные площади'!$J$15,'Посевные площади'!$N$15,'Посевные площади'!$O$15,'Посевные площади'!$R$15,'Посевные площади'!$S$15)</c:f>
              <c:strCache>
                <c:ptCount val="8"/>
                <c:pt idx="0">
                  <c:v>Рожь</c:v>
                </c:pt>
                <c:pt idx="1">
                  <c:v>Просо</c:v>
                </c:pt>
                <c:pt idx="2">
                  <c:v>Кукуруза зерно</c:v>
                </c:pt>
                <c:pt idx="3">
                  <c:v>Соя</c:v>
                </c:pt>
                <c:pt idx="4">
                  <c:v>Лен-кудряш</c:v>
                </c:pt>
                <c:pt idx="5">
                  <c:v>Кукуруза корм</c:v>
                </c:pt>
                <c:pt idx="6">
                  <c:v>Сахарная свекла</c:v>
                </c:pt>
                <c:pt idx="7">
                  <c:v>Картофель</c:v>
                </c:pt>
              </c:strCache>
            </c:strRef>
          </c:cat>
          <c:val>
            <c:numRef>
              <c:f>('Посевные площади'!$C$25,'Посевные площади'!$F$25,'Посевные площади'!$G$25,'Посевные площади'!$J$25,'Посевные площади'!$N$25,'Посевные площади'!$O$25,'Посевные площади'!$R$25,'Посевные площади'!$S$25)</c:f>
              <c:numCache>
                <c:formatCode>General</c:formatCode>
                <c:ptCount val="8"/>
                <c:pt idx="0">
                  <c:v>97.300000000000011</c:v>
                </c:pt>
                <c:pt idx="1">
                  <c:v>22.629000000000001</c:v>
                </c:pt>
                <c:pt idx="2">
                  <c:v>33.199999999999996</c:v>
                </c:pt>
                <c:pt idx="3">
                  <c:v>179.1</c:v>
                </c:pt>
                <c:pt idx="4">
                  <c:v>179.60000000000002</c:v>
                </c:pt>
                <c:pt idx="5">
                  <c:v>218.46</c:v>
                </c:pt>
                <c:pt idx="6">
                  <c:v>23</c:v>
                </c:pt>
                <c:pt idx="7">
                  <c:v>39.869999999999997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00036992"/>
        <c:axId val="400038912"/>
        <c:axId val="0"/>
      </c:bar3DChart>
      <c:catAx>
        <c:axId val="40003699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Сельхозкультуры</a:t>
                </a:r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nextTo"/>
        <c:crossAx val="400038912"/>
        <c:crosses val="autoZero"/>
        <c:auto val="1"/>
        <c:lblAlgn val="ctr"/>
        <c:lblOffset val="100"/>
        <c:noMultiLvlLbl val="0"/>
      </c:catAx>
      <c:valAx>
        <c:axId val="400038912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/>
                  <a:t>Посевные площади, тыс.га</a:t>
                </a:r>
              </a:p>
            </c:rich>
          </c:tx>
          <c:layout/>
          <c:overlay val="0"/>
        </c:title>
        <c:numFmt formatCode="#,##0.00" sourceLinked="1"/>
        <c:majorTickMark val="out"/>
        <c:minorTickMark val="none"/>
        <c:tickLblPos val="nextTo"/>
        <c:crossAx val="400036992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6162560325120651"/>
          <c:y val="0.21929787412031662"/>
          <c:w val="0.82117009567352472"/>
          <c:h val="0.32824005814014284"/>
        </c:manualLayout>
      </c:layout>
      <c:bar3DChart>
        <c:barDir val="col"/>
        <c:grouping val="clustered"/>
        <c:varyColors val="0"/>
        <c:ser>
          <c:idx val="0"/>
          <c:order val="0"/>
          <c:tx>
            <c:v>По состоянию на 2019</c:v>
          </c:tx>
          <c:invertIfNegative val="0"/>
          <c:cat>
            <c:strRef>
              <c:f>'Посевные площади'!$A$16:$A$24</c:f>
              <c:strCache>
                <c:ptCount val="9"/>
                <c:pt idx="0">
                  <c:v>Алтайский край</c:v>
                </c:pt>
                <c:pt idx="1">
                  <c:v>Иркутская область</c:v>
                </c:pt>
                <c:pt idx="2">
                  <c:v>Кемеровская область</c:v>
                </c:pt>
                <c:pt idx="3">
                  <c:v>Красноярский край</c:v>
                </c:pt>
                <c:pt idx="4">
                  <c:v>Новосибирская область</c:v>
                </c:pt>
                <c:pt idx="5">
                  <c:v>Омская область</c:v>
                </c:pt>
                <c:pt idx="6">
                  <c:v>Республика Алтай</c:v>
                </c:pt>
                <c:pt idx="7">
                  <c:v>Республика Хакасия</c:v>
                </c:pt>
                <c:pt idx="8">
                  <c:v>Томская область</c:v>
                </c:pt>
              </c:strCache>
            </c:strRef>
          </c:cat>
          <c:val>
            <c:numRef>
              <c:f>'Посевные площади'!$AA$3:$AA$11</c:f>
              <c:numCache>
                <c:formatCode>#,##0.00</c:formatCode>
                <c:ptCount val="9"/>
                <c:pt idx="0">
                  <c:v>5826.4999999999991</c:v>
                </c:pt>
                <c:pt idx="1">
                  <c:v>875.40000000000009</c:v>
                </c:pt>
                <c:pt idx="2">
                  <c:v>1036.2999999999997</c:v>
                </c:pt>
                <c:pt idx="3">
                  <c:v>1095.3</c:v>
                </c:pt>
                <c:pt idx="4">
                  <c:v>2174.3000000000002</c:v>
                </c:pt>
                <c:pt idx="5">
                  <c:v>3435.7999999999997</c:v>
                </c:pt>
                <c:pt idx="6">
                  <c:v>190.59999999999997</c:v>
                </c:pt>
                <c:pt idx="7">
                  <c:v>223.60000000000002</c:v>
                </c:pt>
                <c:pt idx="8">
                  <c:v>316.5</c:v>
                </c:pt>
              </c:numCache>
            </c:numRef>
          </c:val>
        </c:ser>
        <c:ser>
          <c:idx val="1"/>
          <c:order val="1"/>
          <c:tx>
            <c:v>По плану на 2024</c:v>
          </c:tx>
          <c:invertIfNegative val="0"/>
          <c:cat>
            <c:strRef>
              <c:f>'Посевные площади'!$A$16:$A$24</c:f>
              <c:strCache>
                <c:ptCount val="9"/>
                <c:pt idx="0">
                  <c:v>Алтайский край</c:v>
                </c:pt>
                <c:pt idx="1">
                  <c:v>Иркутская область</c:v>
                </c:pt>
                <c:pt idx="2">
                  <c:v>Кемеровская область</c:v>
                </c:pt>
                <c:pt idx="3">
                  <c:v>Красноярский край</c:v>
                </c:pt>
                <c:pt idx="4">
                  <c:v>Новосибирская область</c:v>
                </c:pt>
                <c:pt idx="5">
                  <c:v>Омская область</c:v>
                </c:pt>
                <c:pt idx="6">
                  <c:v>Республика Алтай</c:v>
                </c:pt>
                <c:pt idx="7">
                  <c:v>Республика Хакасия</c:v>
                </c:pt>
                <c:pt idx="8">
                  <c:v>Томская область</c:v>
                </c:pt>
              </c:strCache>
            </c:strRef>
          </c:cat>
          <c:val>
            <c:numRef>
              <c:f>'Посевные площади'!$AA$16:$AA$24</c:f>
              <c:numCache>
                <c:formatCode>General</c:formatCode>
                <c:ptCount val="9"/>
                <c:pt idx="0">
                  <c:v>6035.8059999999996</c:v>
                </c:pt>
                <c:pt idx="1">
                  <c:v>1022.66</c:v>
                </c:pt>
                <c:pt idx="2">
                  <c:v>1151.5329999999999</c:v>
                </c:pt>
                <c:pt idx="3">
                  <c:v>1916.8264804772375</c:v>
                </c:pt>
                <c:pt idx="4">
                  <c:v>3059.9840000000004</c:v>
                </c:pt>
                <c:pt idx="5">
                  <c:v>3506.48</c:v>
                </c:pt>
                <c:pt idx="6">
                  <c:v>192.346</c:v>
                </c:pt>
                <c:pt idx="7">
                  <c:v>451.09000000000003</c:v>
                </c:pt>
                <c:pt idx="8">
                  <c:v>549.57000000000005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00075008"/>
        <c:axId val="400081280"/>
        <c:axId val="0"/>
      </c:bar3DChart>
      <c:catAx>
        <c:axId val="40007500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Субъекты СФО</a:t>
                </a:r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nextTo"/>
        <c:crossAx val="400081280"/>
        <c:crosses val="autoZero"/>
        <c:auto val="1"/>
        <c:lblAlgn val="ctr"/>
        <c:lblOffset val="100"/>
        <c:noMultiLvlLbl val="0"/>
      </c:catAx>
      <c:valAx>
        <c:axId val="400081280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/>
                  <a:t>Посевные</a:t>
                </a:r>
                <a:r>
                  <a:rPr lang="ru-RU" baseline="0"/>
                  <a:t> площади, тыс.га</a:t>
                </a:r>
                <a:endParaRPr lang="ru-RU"/>
              </a:p>
            </c:rich>
          </c:tx>
          <c:layout/>
          <c:overlay val="0"/>
        </c:title>
        <c:numFmt formatCode="#,##0.00" sourceLinked="1"/>
        <c:majorTickMark val="out"/>
        <c:minorTickMark val="none"/>
        <c:tickLblPos val="nextTo"/>
        <c:crossAx val="400075008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8534253870440111"/>
          <c:y val="0.77182658104109325"/>
          <c:w val="0.27520864239796111"/>
          <c:h val="3.8423745212989247E-2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7918700352152626E-2"/>
          <c:y val="0"/>
          <c:w val="0.81661768463157713"/>
          <c:h val="0.57917113920363461"/>
        </c:manualLayout>
      </c:layout>
      <c:pie3DChart>
        <c:varyColors val="1"/>
        <c:ser>
          <c:idx val="0"/>
          <c:order val="0"/>
          <c:explosion val="25"/>
          <c:cat>
            <c:strRef>
              <c:f>'Посевные площади'!$B$15:$Z$15</c:f>
              <c:strCache>
                <c:ptCount val="25"/>
                <c:pt idx="0">
                  <c:v>Пшеница</c:v>
                </c:pt>
                <c:pt idx="1">
                  <c:v>Рожь</c:v>
                </c:pt>
                <c:pt idx="2">
                  <c:v>Овес</c:v>
                </c:pt>
                <c:pt idx="3">
                  <c:v>Ячмень</c:v>
                </c:pt>
                <c:pt idx="4">
                  <c:v>Просо</c:v>
                </c:pt>
                <c:pt idx="5">
                  <c:v>Кукуруза зерно</c:v>
                </c:pt>
                <c:pt idx="6">
                  <c:v>Гречиха</c:v>
                </c:pt>
                <c:pt idx="7">
                  <c:v>Горох</c:v>
                </c:pt>
                <c:pt idx="8">
                  <c:v>Соя</c:v>
                </c:pt>
                <c:pt idx="9">
                  <c:v>Рапс</c:v>
                </c:pt>
                <c:pt idx="10">
                  <c:v>Подсолнечник</c:v>
                </c:pt>
                <c:pt idx="11">
                  <c:v>Лен-долгунец</c:v>
                </c:pt>
                <c:pt idx="12">
                  <c:v>Лен-кудряш</c:v>
                </c:pt>
                <c:pt idx="13">
                  <c:v>Кукуруза корм</c:v>
                </c:pt>
                <c:pt idx="14">
                  <c:v>Силосные</c:v>
                </c:pt>
                <c:pt idx="15">
                  <c:v>Горчица</c:v>
                </c:pt>
                <c:pt idx="16">
                  <c:v>Сахарная свекла</c:v>
                </c:pt>
                <c:pt idx="17">
                  <c:v>Картофель</c:v>
                </c:pt>
                <c:pt idx="18">
                  <c:v>Бахчевые</c:v>
                </c:pt>
                <c:pt idx="19">
                  <c:v>Овощи открыт.</c:v>
                </c:pt>
                <c:pt idx="20">
                  <c:v>Однолетние травы</c:v>
                </c:pt>
                <c:pt idx="21">
                  <c:v>Многолетние травы</c:v>
                </c:pt>
                <c:pt idx="22">
                  <c:v>Кормовые культуры</c:v>
                </c:pt>
                <c:pt idx="23">
                  <c:v>Семечковые</c:v>
                </c:pt>
                <c:pt idx="24">
                  <c:v>Ягодные</c:v>
                </c:pt>
              </c:strCache>
            </c:strRef>
          </c:cat>
          <c:val>
            <c:numRef>
              <c:f>'Посевные площади'!$B$25:$Z$25</c:f>
              <c:numCache>
                <c:formatCode>General</c:formatCode>
                <c:ptCount val="25"/>
                <c:pt idx="0">
                  <c:v>5675.7110000000002</c:v>
                </c:pt>
                <c:pt idx="1">
                  <c:v>97.300000000000011</c:v>
                </c:pt>
                <c:pt idx="2">
                  <c:v>1136.47</c:v>
                </c:pt>
                <c:pt idx="3">
                  <c:v>1193.5000000000002</c:v>
                </c:pt>
                <c:pt idx="4">
                  <c:v>22.629000000000001</c:v>
                </c:pt>
                <c:pt idx="5">
                  <c:v>33.199999999999996</c:v>
                </c:pt>
                <c:pt idx="6">
                  <c:v>677.5</c:v>
                </c:pt>
                <c:pt idx="7">
                  <c:v>294.89999999999998</c:v>
                </c:pt>
                <c:pt idx="8">
                  <c:v>179.1</c:v>
                </c:pt>
                <c:pt idx="9">
                  <c:v>868.02199999999993</c:v>
                </c:pt>
                <c:pt idx="10">
                  <c:v>768.5</c:v>
                </c:pt>
                <c:pt idx="11">
                  <c:v>11.65</c:v>
                </c:pt>
                <c:pt idx="12">
                  <c:v>179.60000000000002</c:v>
                </c:pt>
                <c:pt idx="13">
                  <c:v>218.46</c:v>
                </c:pt>
                <c:pt idx="14">
                  <c:v>24.1035070070035</c:v>
                </c:pt>
                <c:pt idx="15">
                  <c:v>8.0599999999999987</c:v>
                </c:pt>
                <c:pt idx="16">
                  <c:v>23</c:v>
                </c:pt>
                <c:pt idx="17">
                  <c:v>39.869999999999997</c:v>
                </c:pt>
                <c:pt idx="18">
                  <c:v>0.35</c:v>
                </c:pt>
                <c:pt idx="19">
                  <c:v>9.9170000000000016</c:v>
                </c:pt>
                <c:pt idx="20">
                  <c:v>1280.8017782776385</c:v>
                </c:pt>
                <c:pt idx="21">
                  <c:v>1779.3649099089541</c:v>
                </c:pt>
                <c:pt idx="22">
                  <c:v>3358.0812852836411</c:v>
                </c:pt>
                <c:pt idx="23">
                  <c:v>0.70299999999999996</c:v>
                </c:pt>
                <c:pt idx="24">
                  <c:v>5.5019999999999998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>
        <c:manualLayout>
          <c:xMode val="edge"/>
          <c:yMode val="edge"/>
          <c:x val="0.11012775224730326"/>
          <c:y val="0.5702174906064903"/>
          <c:w val="0.82162254782465538"/>
          <c:h val="0.29766337330323372"/>
        </c:manualLayout>
      </c:layout>
      <c:overlay val="0"/>
      <c:txPr>
        <a:bodyPr/>
        <a:lstStyle/>
        <a:p>
          <a:pPr rtl="0">
            <a:defRPr/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v>По состоянию на 2018</c:v>
          </c:tx>
          <c:invertIfNegative val="0"/>
          <c:cat>
            <c:strRef>
              <c:f>(Урожайность!$B$2,Урожайность!$C$2,Урожайность!$D$2,Урожайность!$E$2,Урожайность!$F$2,Урожайность!$G$2,Урожайность!$H$2,Урожайность!$I$2,Урожайность!$J$2,Урожайность!$K$2,Урожайность!$L$2,Урожайность!$M$2,Урожайность!$N$2,Урожайность!$P$2,Урожайность!$U$2,Урожайность!$V$2)</c:f>
              <c:strCache>
                <c:ptCount val="16"/>
                <c:pt idx="0">
                  <c:v>Пшеница</c:v>
                </c:pt>
                <c:pt idx="1">
                  <c:v>Рожь</c:v>
                </c:pt>
                <c:pt idx="2">
                  <c:v>Овес</c:v>
                </c:pt>
                <c:pt idx="3">
                  <c:v>Ячмень</c:v>
                </c:pt>
                <c:pt idx="4">
                  <c:v>Просо</c:v>
                </c:pt>
                <c:pt idx="5">
                  <c:v>Кукуруза зерно</c:v>
                </c:pt>
                <c:pt idx="6">
                  <c:v>Гречиха</c:v>
                </c:pt>
                <c:pt idx="7">
                  <c:v>Горох</c:v>
                </c:pt>
                <c:pt idx="8">
                  <c:v>Соя</c:v>
                </c:pt>
                <c:pt idx="9">
                  <c:v>Рапс</c:v>
                </c:pt>
                <c:pt idx="10">
                  <c:v>Подсолнечник</c:v>
                </c:pt>
                <c:pt idx="11">
                  <c:v>Лен-долгунец</c:v>
                </c:pt>
                <c:pt idx="12">
                  <c:v>Лен-кудряш</c:v>
                </c:pt>
                <c:pt idx="13">
                  <c:v>Горчица</c:v>
                </c:pt>
                <c:pt idx="14">
                  <c:v>Семечковые</c:v>
                </c:pt>
                <c:pt idx="15">
                  <c:v>Ягодные</c:v>
                </c:pt>
              </c:strCache>
            </c:strRef>
          </c:cat>
          <c:val>
            <c:numRef>
              <c:f>(Урожайность!$B$12,Урожайность!$C$12,Урожайность!$D$12,Урожайность!$E$12,Урожайность!$F$12,Урожайность!$G$12,Урожайность!$H$12,Урожайность!$I$12,Урожайность!$J$12,Урожайность!$K$12,Урожайность!$L$12,Урожайность!$M$12,Урожайность!$N$12,Урожайность!$P$12,Урожайность!$U$12,Урожайность!$V$12)</c:f>
              <c:numCache>
                <c:formatCode>General</c:formatCode>
                <c:ptCount val="16"/>
                <c:pt idx="0">
                  <c:v>17.046790825707799</c:v>
                </c:pt>
                <c:pt idx="1">
                  <c:v>22.943294117647064</c:v>
                </c:pt>
                <c:pt idx="2">
                  <c:v>16.591358523607465</c:v>
                </c:pt>
                <c:pt idx="3">
                  <c:v>18.455097483299674</c:v>
                </c:pt>
                <c:pt idx="4">
                  <c:v>13.406474103585658</c:v>
                </c:pt>
                <c:pt idx="5">
                  <c:v>26.002619047619049</c:v>
                </c:pt>
                <c:pt idx="6">
                  <c:v>9.4541481459234351</c:v>
                </c:pt>
                <c:pt idx="7">
                  <c:v>15.662080400649703</c:v>
                </c:pt>
                <c:pt idx="8">
                  <c:v>6.9571428571428573</c:v>
                </c:pt>
                <c:pt idx="9">
                  <c:v>12.3375</c:v>
                </c:pt>
                <c:pt idx="10">
                  <c:v>7.6399999999999988</c:v>
                </c:pt>
                <c:pt idx="11">
                  <c:v>7.5</c:v>
                </c:pt>
                <c:pt idx="12">
                  <c:v>9.5333333333333332</c:v>
                </c:pt>
                <c:pt idx="13">
                  <c:v>7.9666666666666677</c:v>
                </c:pt>
                <c:pt idx="14">
                  <c:v>10.34</c:v>
                </c:pt>
                <c:pt idx="15">
                  <c:v>9.2000000000000011</c:v>
                </c:pt>
              </c:numCache>
            </c:numRef>
          </c:val>
        </c:ser>
        <c:ser>
          <c:idx val="1"/>
          <c:order val="1"/>
          <c:tx>
            <c:v>По плану на 2024</c:v>
          </c:tx>
          <c:invertIfNegative val="0"/>
          <c:val>
            <c:numRef>
              <c:f>(Урожайность!$B$27,Урожайность!$C$27:$N$27,Урожайность!$P$27,Урожайность!$U$27:$V$27)</c:f>
              <c:numCache>
                <c:formatCode>General</c:formatCode>
                <c:ptCount val="16"/>
                <c:pt idx="0">
                  <c:v>20.133515270112408</c:v>
                </c:pt>
                <c:pt idx="1">
                  <c:v>21.60793956976454</c:v>
                </c:pt>
                <c:pt idx="2">
                  <c:v>18.540263300999541</c:v>
                </c:pt>
                <c:pt idx="3">
                  <c:v>20.413394247611528</c:v>
                </c:pt>
                <c:pt idx="4">
                  <c:v>11.653333333333332</c:v>
                </c:pt>
                <c:pt idx="5">
                  <c:v>23.349056603773587</c:v>
                </c:pt>
                <c:pt idx="6">
                  <c:v>9.7626596242381432</c:v>
                </c:pt>
                <c:pt idx="7">
                  <c:v>15.691296855205309</c:v>
                </c:pt>
                <c:pt idx="8">
                  <c:v>10.46481110904068</c:v>
                </c:pt>
                <c:pt idx="9">
                  <c:v>16.55884605615098</c:v>
                </c:pt>
                <c:pt idx="10">
                  <c:v>9.7587922658453987</c:v>
                </c:pt>
                <c:pt idx="11">
                  <c:v>7.8837837837837839</c:v>
                </c:pt>
                <c:pt idx="12">
                  <c:v>9.6488262910798106</c:v>
                </c:pt>
                <c:pt idx="13">
                  <c:v>10</c:v>
                </c:pt>
                <c:pt idx="14">
                  <c:v>10.426666666666666</c:v>
                </c:pt>
                <c:pt idx="15">
                  <c:v>10.959158660099302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89204608"/>
        <c:axId val="389210880"/>
        <c:axId val="0"/>
      </c:bar3DChart>
      <c:catAx>
        <c:axId val="38920460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Сельхозкультуры</a:t>
                </a:r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nextTo"/>
        <c:crossAx val="389210880"/>
        <c:crosses val="autoZero"/>
        <c:auto val="1"/>
        <c:lblAlgn val="ctr"/>
        <c:lblOffset val="100"/>
        <c:noMultiLvlLbl val="0"/>
      </c:catAx>
      <c:valAx>
        <c:axId val="389210880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/>
                  <a:t>Урожайность, ц/га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389204608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4902903884627123"/>
          <c:y val="0.91531976763521838"/>
          <c:w val="0.30194181797314956"/>
          <c:h val="4.4927653044495891E-2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v>По состоянию на 2018</c:v>
          </c:tx>
          <c:invertIfNegative val="0"/>
          <c:cat>
            <c:strRef>
              <c:f>(Урожайность!$O$2,Урожайность!$Q$2,Урожайность!$R$2,Урожайность!$S$2,Урожайность!$T$2)</c:f>
              <c:strCache>
                <c:ptCount val="5"/>
                <c:pt idx="0">
                  <c:v>Кукуруза корм</c:v>
                </c:pt>
                <c:pt idx="1">
                  <c:v>Сахарная свекла</c:v>
                </c:pt>
                <c:pt idx="2">
                  <c:v>Картофель</c:v>
                </c:pt>
                <c:pt idx="3">
                  <c:v>Бахчевые</c:v>
                </c:pt>
                <c:pt idx="4">
                  <c:v>Овощи открыт.</c:v>
                </c:pt>
              </c:strCache>
            </c:strRef>
          </c:cat>
          <c:val>
            <c:numRef>
              <c:f>(Урожайность!$O$12,Урожайность!$Q$12,Урожайность!$R$12,Урожайность!$S$12,Урожайность!$T$12)</c:f>
              <c:numCache>
                <c:formatCode>General</c:formatCode>
                <c:ptCount val="5"/>
                <c:pt idx="0">
                  <c:v>157.4375</c:v>
                </c:pt>
                <c:pt idx="1">
                  <c:v>387.9</c:v>
                </c:pt>
                <c:pt idx="2">
                  <c:v>175.87777777777777</c:v>
                </c:pt>
                <c:pt idx="3">
                  <c:v>51.1</c:v>
                </c:pt>
                <c:pt idx="4">
                  <c:v>255.37777777777774</c:v>
                </c:pt>
              </c:numCache>
            </c:numRef>
          </c:val>
        </c:ser>
        <c:ser>
          <c:idx val="1"/>
          <c:order val="1"/>
          <c:tx>
            <c:v>По плану на 2024</c:v>
          </c:tx>
          <c:invertIfNegative val="0"/>
          <c:val>
            <c:numRef>
              <c:f>(Урожайность!$O$27,Урожайность!$Q$27,Урожайность!$R$27,Урожайность!$S$27,Урожайность!$T$27)</c:f>
              <c:numCache>
                <c:formatCode>General</c:formatCode>
                <c:ptCount val="5"/>
                <c:pt idx="0">
                  <c:v>186.77600764950398</c:v>
                </c:pt>
                <c:pt idx="1">
                  <c:v>293.60000000000002</c:v>
                </c:pt>
                <c:pt idx="2">
                  <c:v>166.7620652582917</c:v>
                </c:pt>
                <c:pt idx="3">
                  <c:v>88</c:v>
                </c:pt>
                <c:pt idx="4">
                  <c:v>252.59324204982653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00125952"/>
        <c:axId val="400127872"/>
        <c:axId val="0"/>
      </c:bar3DChart>
      <c:catAx>
        <c:axId val="40012595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Сельхозкультуры</a:t>
                </a:r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nextTo"/>
        <c:crossAx val="400127872"/>
        <c:crosses val="autoZero"/>
        <c:auto val="1"/>
        <c:lblAlgn val="ctr"/>
        <c:lblOffset val="100"/>
        <c:noMultiLvlLbl val="0"/>
      </c:catAx>
      <c:valAx>
        <c:axId val="400127872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/>
                  <a:t>Урожайность, ц/га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400125952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C9D011-9E4C-6647-82B3-EF5B6D2F241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BAD7DF-7442-7C48-9ADD-2E05D580B2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11271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843BB-9ACD-4530-88D0-F5362F63B18B}" type="slidenum">
              <a:rPr lang="ru-RU" smtClean="0">
                <a:solidFill>
                  <a:prstClr val="black"/>
                </a:solidFill>
              </a:rPr>
              <a:pPr/>
              <a:t>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022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9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06EF0-8189-42E2-BC7D-FDD80FB5BC4C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5B3E0-27A5-42E2-8DBA-431DF4C6A8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436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06EF0-8189-42E2-BC7D-FDD80FB5BC4C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5B3E0-27A5-42E2-8DBA-431DF4C6A8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2036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49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49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06EF0-8189-42E2-BC7D-FDD80FB5BC4C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5B3E0-27A5-42E2-8DBA-431DF4C6A8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6855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4"/>
            <a:ext cx="5181600" cy="435133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4"/>
            <a:ext cx="5181600" cy="435133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06EF0-8189-42E2-BC7D-FDD80FB5BC4C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5B3E0-27A5-42E2-8DBA-431DF4C6A8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7688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06EF0-8189-42E2-BC7D-FDD80FB5BC4C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5B3E0-27A5-42E2-8DBA-431DF4C6A8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93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06EF0-8189-42E2-BC7D-FDD80FB5BC4C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5B3E0-27A5-42E2-8DBA-431DF4C6A8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7135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06EF0-8189-42E2-BC7D-FDD80FB5BC4C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5B3E0-27A5-42E2-8DBA-431DF4C6A8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044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500"/>
            </a:lvl2pPr>
            <a:lvl3pPr marL="914377" indent="0">
              <a:buNone/>
              <a:defRPr sz="1200"/>
            </a:lvl3pPr>
            <a:lvl4pPr marL="1371566" indent="0">
              <a:buNone/>
              <a:defRPr sz="1100"/>
            </a:lvl4pPr>
            <a:lvl5pPr marL="1828754" indent="0">
              <a:buNone/>
              <a:defRPr sz="1100"/>
            </a:lvl5pPr>
            <a:lvl6pPr marL="2285943" indent="0">
              <a:buNone/>
              <a:defRPr sz="1100"/>
            </a:lvl6pPr>
            <a:lvl7pPr marL="2743131" indent="0">
              <a:buNone/>
              <a:defRPr sz="1100"/>
            </a:lvl7pPr>
            <a:lvl8pPr marL="3200320" indent="0">
              <a:buNone/>
              <a:defRPr sz="1100"/>
            </a:lvl8pPr>
            <a:lvl9pPr marL="3657509" indent="0">
              <a:buNone/>
              <a:defRPr sz="11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06EF0-8189-42E2-BC7D-FDD80FB5BC4C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5B3E0-27A5-42E2-8DBA-431DF4C6A8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9224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500"/>
            </a:lvl2pPr>
            <a:lvl3pPr marL="914377" indent="0">
              <a:buNone/>
              <a:defRPr sz="1200"/>
            </a:lvl3pPr>
            <a:lvl4pPr marL="1371566" indent="0">
              <a:buNone/>
              <a:defRPr sz="1100"/>
            </a:lvl4pPr>
            <a:lvl5pPr marL="1828754" indent="0">
              <a:buNone/>
              <a:defRPr sz="1100"/>
            </a:lvl5pPr>
            <a:lvl6pPr marL="2285943" indent="0">
              <a:buNone/>
              <a:defRPr sz="1100"/>
            </a:lvl6pPr>
            <a:lvl7pPr marL="2743131" indent="0">
              <a:buNone/>
              <a:defRPr sz="1100"/>
            </a:lvl7pPr>
            <a:lvl8pPr marL="3200320" indent="0">
              <a:buNone/>
              <a:defRPr sz="1100"/>
            </a:lvl8pPr>
            <a:lvl9pPr marL="3657509" indent="0">
              <a:buNone/>
              <a:defRPr sz="11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06EF0-8189-42E2-BC7D-FDD80FB5BC4C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5B3E0-27A5-42E2-8DBA-431DF4C6A8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7723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06EF0-8189-42E2-BC7D-FDD80FB5BC4C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5B3E0-27A5-42E2-8DBA-431DF4C6A8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3698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1" y="365124"/>
            <a:ext cx="2628900" cy="581183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1" y="365124"/>
            <a:ext cx="7734300" cy="581183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06EF0-8189-42E2-BC7D-FDD80FB5BC4C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5B3E0-27A5-42E2-8DBA-431DF4C6A8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61418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3001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91774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2980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4741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700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00" b="1"/>
            </a:lvl4pPr>
            <a:lvl5pPr marL="2438339" indent="0">
              <a:buNone/>
              <a:defRPr sz="2100" b="1"/>
            </a:lvl5pPr>
            <a:lvl6pPr marL="3047924" indent="0">
              <a:buNone/>
              <a:defRPr sz="2100" b="1"/>
            </a:lvl6pPr>
            <a:lvl7pPr marL="3657509" indent="0">
              <a:buNone/>
              <a:defRPr sz="2100" b="1"/>
            </a:lvl7pPr>
            <a:lvl8pPr marL="4267093" indent="0">
              <a:buNone/>
              <a:defRPr sz="2100" b="1"/>
            </a:lvl8pPr>
            <a:lvl9pPr marL="4876678" indent="0">
              <a:buNone/>
              <a:defRPr sz="21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2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700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00" b="1"/>
            </a:lvl4pPr>
            <a:lvl5pPr marL="2438339" indent="0">
              <a:buNone/>
              <a:defRPr sz="2100" b="1"/>
            </a:lvl5pPr>
            <a:lvl6pPr marL="3047924" indent="0">
              <a:buNone/>
              <a:defRPr sz="2100" b="1"/>
            </a:lvl6pPr>
            <a:lvl7pPr marL="3657509" indent="0">
              <a:buNone/>
              <a:defRPr sz="2100" b="1"/>
            </a:lvl7pPr>
            <a:lvl8pPr marL="4267093" indent="0">
              <a:buNone/>
              <a:defRPr sz="2100" b="1"/>
            </a:lvl8pPr>
            <a:lvl9pPr marL="4876678" indent="0">
              <a:buNone/>
              <a:defRPr sz="21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6487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3891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7928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900"/>
            </a:lvl1pPr>
            <a:lvl2pPr marL="609585" indent="0">
              <a:buNone/>
              <a:defRPr sz="1600"/>
            </a:lvl2pPr>
            <a:lvl3pPr marL="1219170" indent="0">
              <a:buNone/>
              <a:defRPr sz="1300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9513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30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900"/>
            </a:lvl1pPr>
            <a:lvl2pPr marL="609585" indent="0">
              <a:buNone/>
              <a:defRPr sz="1600"/>
            </a:lvl2pPr>
            <a:lvl3pPr marL="1219170" indent="0">
              <a:buNone/>
              <a:defRPr sz="1300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41616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9305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3986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38" tIns="45719" rIns="91438" bIns="45719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4"/>
            <a:ext cx="10515600" cy="4351339"/>
          </a:xfrm>
          <a:prstGeom prst="rect">
            <a:avLst/>
          </a:prstGeom>
        </p:spPr>
        <p:txBody>
          <a:bodyPr vert="horz" lIns="91438" tIns="45719" rIns="91438" bIns="45719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506EF0-8189-42E2-BC7D-FDD80FB5BC4C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15B3E0-27A5-42E2-8DBA-431DF4C6A8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7608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 vert="horz" lIns="121917" tIns="60958" rIns="121917" bIns="60958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121917" tIns="60958" rIns="121917" bIns="6095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219170"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598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ЧОВ\Desktop\День поля -2019\Заставка на слайди и общая\3х4 (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0" y="2060848"/>
            <a:ext cx="12192000" cy="4478143"/>
          </a:xfrm>
          <a:prstGeom prst="rect">
            <a:avLst/>
          </a:prstGeom>
          <a:noFill/>
        </p:spPr>
        <p:txBody>
          <a:bodyPr wrap="square" lIns="121914" tIns="60957" rIns="121914" bIns="60957" rtlCol="0">
            <a:spAutoFit/>
          </a:bodyPr>
          <a:lstStyle/>
          <a:p>
            <a:pPr algn="ctr" defTabSz="1219140"/>
            <a:r>
              <a:rPr lang="ru-RU" sz="4800" b="1" dirty="0">
                <a:solidFill>
                  <a:srgbClr val="663300"/>
                </a:solidFill>
              </a:rPr>
              <a:t>Особенности районирования сортов </a:t>
            </a:r>
            <a:br>
              <a:rPr lang="ru-RU" sz="4800" b="1" dirty="0">
                <a:solidFill>
                  <a:srgbClr val="663300"/>
                </a:solidFill>
              </a:rPr>
            </a:br>
            <a:r>
              <a:rPr lang="ru-RU" sz="4800" b="1" dirty="0">
                <a:solidFill>
                  <a:srgbClr val="663300"/>
                </a:solidFill>
              </a:rPr>
              <a:t>в регионах с учетом специализации</a:t>
            </a:r>
          </a:p>
          <a:p>
            <a:pPr algn="ctr" defTabSz="1219140"/>
            <a:endParaRPr lang="ru-RU" sz="4300" b="1" dirty="0">
              <a:solidFill>
                <a:srgbClr val="663300"/>
              </a:solidFill>
            </a:endParaRPr>
          </a:p>
          <a:p>
            <a:pPr defTabSz="1219140"/>
            <a:r>
              <a:rPr lang="ru-RU" sz="3200" b="1" dirty="0">
                <a:solidFill>
                  <a:prstClr val="black"/>
                </a:solidFill>
              </a:rPr>
              <a:t>Лесных Ольга </a:t>
            </a:r>
            <a:r>
              <a:rPr lang="ru-RU" sz="3200" b="1" dirty="0" err="1">
                <a:solidFill>
                  <a:prstClr val="black"/>
                </a:solidFill>
              </a:rPr>
              <a:t>Серговна</a:t>
            </a:r>
            <a:r>
              <a:rPr lang="ru-RU" sz="3200" b="1" dirty="0">
                <a:solidFill>
                  <a:prstClr val="black"/>
                </a:solidFill>
              </a:rPr>
              <a:t>,</a:t>
            </a:r>
          </a:p>
          <a:p>
            <a:pPr defTabSz="1219140"/>
            <a:r>
              <a:rPr lang="ru-RU" sz="2800" i="1" dirty="0" err="1">
                <a:solidFill>
                  <a:prstClr val="black"/>
                </a:solidFill>
              </a:rPr>
              <a:t>Врио</a:t>
            </a:r>
            <a:r>
              <a:rPr lang="ru-RU" sz="2800" i="1" dirty="0">
                <a:solidFill>
                  <a:prstClr val="black"/>
                </a:solidFill>
              </a:rPr>
              <a:t> председателя Федерального государственного бюджетного учреждения "Государственная комиссия Российской Федерации по </a:t>
            </a:r>
            <a:r>
              <a:rPr lang="ru-RU" sz="2800" i="1" dirty="0" err="1">
                <a:solidFill>
                  <a:prstClr val="black"/>
                </a:solidFill>
              </a:rPr>
              <a:t>иcпытанию</a:t>
            </a:r>
            <a:r>
              <a:rPr lang="ru-RU" sz="2800" i="1" dirty="0">
                <a:solidFill>
                  <a:prstClr val="black"/>
                </a:solidFill>
              </a:rPr>
              <a:t> и охране селекционных достижений" </a:t>
            </a:r>
          </a:p>
          <a:p>
            <a:pPr defTabSz="1219140"/>
            <a:r>
              <a:rPr lang="ru-RU" sz="2800" i="1" dirty="0">
                <a:solidFill>
                  <a:prstClr val="black"/>
                </a:solidFill>
              </a:rPr>
              <a:t>(ФГБУ «Госсорткомиссия), (г. Москва)</a:t>
            </a:r>
          </a:p>
        </p:txBody>
      </p:sp>
    </p:spTree>
    <p:extLst>
      <p:ext uri="{BB962C8B-B14F-4D97-AF65-F5344CB8AC3E}">
        <p14:creationId xmlns:p14="http://schemas.microsoft.com/office/powerpoint/2010/main" val="2639723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8837"/>
            <a:ext cx="12192000" cy="6739163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8476" y="217041"/>
            <a:ext cx="8170653" cy="1192379"/>
          </a:xfrm>
        </p:spPr>
        <p:txBody>
          <a:bodyPr>
            <a:noAutofit/>
          </a:bodyPr>
          <a:lstStyle/>
          <a:p>
            <a:pPr algn="r">
              <a:lnSpc>
                <a:spcPts val="2500"/>
              </a:lnSpc>
            </a:pP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</a:rPr>
              <a:t>ЕДИНСТВЕННАЯ В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</a:rPr>
              <a:t>МИРЕ </a:t>
            </a:r>
            <a:r>
              <a:rPr lang="ru-RU" sz="2400" dirty="0">
                <a:solidFill>
                  <a:schemeClr val="accent6">
                    <a:lumMod val="75000"/>
                  </a:schemeClr>
                </a:solidFill>
              </a:rPr>
              <a:t>СОРТОИСПЫТАТЕЛЬНАЯ 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sz="2400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2400" dirty="0">
                <a:solidFill>
                  <a:schemeClr val="accent6">
                    <a:lumMod val="75000"/>
                  </a:schemeClr>
                </a:solidFill>
              </a:rPr>
              <a:t>СЕТЬ С ОДНОВРЕМЕННЫМИ ИСПЫТАНИЯМИ 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sz="2400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2400" dirty="0">
                <a:solidFill>
                  <a:schemeClr val="accent6">
                    <a:lumMod val="75000"/>
                  </a:schemeClr>
                </a:solidFill>
              </a:rPr>
              <a:t>В 35 ПРИРОДНО-КЛИМАТИЧЕСКИХ ЗОНАХ</a:t>
            </a:r>
            <a:r>
              <a:rPr lang="ru-RU" altLang="ru-RU" sz="2400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altLang="ru-RU" sz="2400" dirty="0">
                <a:solidFill>
                  <a:schemeClr val="accent6">
                    <a:lumMod val="75000"/>
                  </a:schemeClr>
                </a:solidFill>
              </a:rPr>
            </a:br>
            <a:endParaRPr lang="ru-RU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18189" y="6331790"/>
            <a:ext cx="308094" cy="384719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2</a:t>
            </a:r>
          </a:p>
        </p:txBody>
      </p:sp>
      <p:pic>
        <p:nvPicPr>
          <p:cNvPr id="6" name="Объект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40" y="1409420"/>
            <a:ext cx="11335248" cy="5291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287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8837"/>
            <a:ext cx="12192000" cy="673916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487" b="16676"/>
          <a:stretch/>
        </p:blipFill>
        <p:spPr>
          <a:xfrm>
            <a:off x="10682857" y="2391125"/>
            <a:ext cx="1509145" cy="360830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8476" y="270049"/>
            <a:ext cx="8170653" cy="1192379"/>
          </a:xfrm>
        </p:spPr>
        <p:txBody>
          <a:bodyPr>
            <a:noAutofit/>
          </a:bodyPr>
          <a:lstStyle/>
          <a:p>
            <a:pPr algn="r">
              <a:lnSpc>
                <a:spcPts val="2500"/>
              </a:lnSpc>
            </a:pPr>
            <a:r>
              <a:rPr lang="ru-RU" sz="2400" dirty="0">
                <a:solidFill>
                  <a:schemeClr val="accent6">
                    <a:lumMod val="75000"/>
                  </a:schemeClr>
                </a:solidFill>
              </a:rPr>
              <a:t>ГОСУДАРСТВЕННОЕ СОРТОИСПЫТАНИЕ</a:t>
            </a:r>
            <a:br>
              <a:rPr lang="ru-RU" sz="2400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2400" dirty="0">
                <a:solidFill>
                  <a:schemeClr val="accent6">
                    <a:lumMod val="75000"/>
                  </a:schemeClr>
                </a:solidFill>
              </a:rPr>
              <a:t>РОССИЙСКОЙ ФЕДЕРАЦИИ ЯВЛЯЕТСЯ:</a:t>
            </a:r>
            <a:endParaRPr lang="ru-RU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18189" y="6331790"/>
            <a:ext cx="308094" cy="384719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53220" y="1933121"/>
            <a:ext cx="9911751" cy="506292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marL="285744" indent="-285744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Exo 2" panose="00000500000000000000" pitchFamily="50" charset="-52"/>
              </a:rPr>
              <a:t>Завершающим этапом </a:t>
            </a:r>
            <a:r>
              <a:rPr lang="ru-RU" dirty="0" smtClean="0">
                <a:latin typeface="Exo 2" panose="00000500000000000000" pitchFamily="50" charset="-52"/>
              </a:rPr>
              <a:t>проведения научных исследований и на 18% решает задачи </a:t>
            </a:r>
            <a:r>
              <a:rPr lang="ru-RU" dirty="0" err="1" smtClean="0">
                <a:latin typeface="Exo 2" panose="00000500000000000000" pitchFamily="50" charset="-52"/>
              </a:rPr>
              <a:t>селекционно</a:t>
            </a:r>
            <a:r>
              <a:rPr lang="ru-RU" dirty="0" smtClean="0">
                <a:latin typeface="Exo 2" panose="00000500000000000000" pitchFamily="50" charset="-52"/>
              </a:rPr>
              <a:t> - семеноводческой науки;</a:t>
            </a:r>
          </a:p>
          <a:p>
            <a:pPr marL="285744" indent="-285744">
              <a:buFont typeface="Arial" panose="020B0604020202020204" pitchFamily="34" charset="0"/>
              <a:buChar char="•"/>
            </a:pPr>
            <a:endParaRPr lang="ru-RU" dirty="0" smtClean="0">
              <a:latin typeface="Exo 2" panose="00000500000000000000" pitchFamily="50" charset="-52"/>
            </a:endParaRPr>
          </a:p>
          <a:p>
            <a:pPr marL="285744" indent="-285744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Exo 2" panose="00000500000000000000" pitchFamily="50" charset="-52"/>
              </a:rPr>
              <a:t>Барьером</a:t>
            </a:r>
            <a:r>
              <a:rPr lang="ru-RU" dirty="0" smtClean="0">
                <a:latin typeface="Exo 2" panose="00000500000000000000" pitchFamily="50" charset="-52"/>
              </a:rPr>
              <a:t> внедрения на рынок низкоэффективных, нерайонированных сортов и гибридов;</a:t>
            </a:r>
          </a:p>
          <a:p>
            <a:pPr marL="285744" indent="-285744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Exo 2" panose="00000500000000000000" pitchFamily="50" charset="-52"/>
              </a:rPr>
              <a:t>Заслоном от экспансии</a:t>
            </a:r>
            <a:r>
              <a:rPr lang="ru-RU" dirty="0" smtClean="0">
                <a:latin typeface="Exo 2" panose="00000500000000000000" pitchFamily="50" charset="-52"/>
              </a:rPr>
              <a:t> низкоэффективных сортов и гибридов зарубежной селекции по демпинговым ценам;</a:t>
            </a:r>
          </a:p>
          <a:p>
            <a:pPr marL="285744" indent="-285744">
              <a:buFont typeface="Arial" panose="020B0604020202020204" pitchFamily="34" charset="0"/>
              <a:buChar char="•"/>
            </a:pPr>
            <a:endParaRPr lang="ru-RU" dirty="0" smtClean="0">
              <a:latin typeface="Exo 2" panose="00000500000000000000" pitchFamily="50" charset="-52"/>
            </a:endParaRPr>
          </a:p>
          <a:p>
            <a:pPr marL="285744" indent="-285744">
              <a:buFont typeface="Arial" panose="020B0604020202020204" pitchFamily="34" charset="0"/>
              <a:buChar char="•"/>
            </a:pPr>
            <a:r>
              <a:rPr lang="ru-RU" dirty="0" smtClean="0">
                <a:latin typeface="Exo 2" panose="00000500000000000000" pitchFamily="50" charset="-52"/>
              </a:rPr>
              <a:t>Одним из основным </a:t>
            </a:r>
            <a:r>
              <a:rPr lang="ru-RU" b="1" dirty="0" smtClean="0">
                <a:latin typeface="Exo 2" panose="00000500000000000000" pitchFamily="50" charset="-52"/>
              </a:rPr>
              <a:t>гарантом продовольственной безопасности </a:t>
            </a:r>
            <a:r>
              <a:rPr lang="ru-RU" dirty="0" smtClean="0">
                <a:latin typeface="Exo 2" panose="00000500000000000000" pitchFamily="50" charset="-52"/>
              </a:rPr>
              <a:t>страны, так как минимизирует риски от неурожая, работает на предупреждение банкротства аграриев;</a:t>
            </a:r>
          </a:p>
          <a:p>
            <a:pPr marL="285744" indent="-285744">
              <a:buFont typeface="Arial" panose="020B0604020202020204" pitchFamily="34" charset="0"/>
              <a:buChar char="•"/>
            </a:pPr>
            <a:endParaRPr lang="ru-RU" dirty="0" smtClean="0">
              <a:latin typeface="Exo 2" panose="00000500000000000000" pitchFamily="50" charset="-52"/>
            </a:endParaRPr>
          </a:p>
          <a:p>
            <a:pPr marL="285744" indent="-285744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Exo 2" panose="00000500000000000000" pitchFamily="50" charset="-52"/>
              </a:rPr>
              <a:t>Проводником эффективной сортосмены</a:t>
            </a:r>
            <a:r>
              <a:rPr lang="ru-RU" dirty="0" smtClean="0">
                <a:latin typeface="Exo 2" panose="00000500000000000000" pitchFamily="50" charset="-52"/>
              </a:rPr>
              <a:t>, необходимой для быстрого увеличения урожайности и </a:t>
            </a:r>
            <a:r>
              <a:rPr lang="ru-RU" b="1" dirty="0" smtClean="0">
                <a:latin typeface="Exo 2" panose="00000500000000000000" pitchFamily="50" charset="-52"/>
              </a:rPr>
              <a:t>ускоренного роста экспортного потенциала АПК.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3682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0544"/>
            <a:ext cx="12192000" cy="673916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487" b="16676"/>
          <a:stretch/>
        </p:blipFill>
        <p:spPr>
          <a:xfrm>
            <a:off x="10682857" y="2391125"/>
            <a:ext cx="1509145" cy="360830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07818" y="2576946"/>
            <a:ext cx="9642763" cy="2636983"/>
          </a:xfrm>
        </p:spPr>
        <p:txBody>
          <a:bodyPr>
            <a:noAutofit/>
          </a:bodyPr>
          <a:lstStyle/>
          <a:p>
            <a:pPr algn="r">
              <a:lnSpc>
                <a:spcPts val="2500"/>
              </a:lnSpc>
            </a:pPr>
            <a:r>
              <a:rPr lang="ru-RU" sz="5500" b="1" dirty="0">
                <a:solidFill>
                  <a:schemeClr val="accent6">
                    <a:lumMod val="75000"/>
                  </a:schemeClr>
                </a:solidFill>
              </a:rPr>
              <a:t> РЕЙТИНГ </a:t>
            </a:r>
            <a:r>
              <a:rPr lang="ru-RU" sz="5500" b="1" dirty="0">
                <a:solidFill>
                  <a:schemeClr val="accent6">
                    <a:lumMod val="75000"/>
                  </a:schemeClr>
                </a:solidFill>
              </a:rPr>
              <a:t>РЕГИОНОВ 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СИБИРСКОГО ФЕДЕРАЛЬНОГО ОКРУГА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В СТРАТЕГИИ РАЗВИТИЯ АПК ДО 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2024 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</a:b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784938" y="6119359"/>
            <a:ext cx="308094" cy="384719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4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53220" y="1999625"/>
            <a:ext cx="9911751" cy="677106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marL="285744" indent="-285744">
              <a:buFont typeface="Arial" panose="020B0604020202020204" pitchFamily="34" charset="0"/>
              <a:buChar char="•"/>
            </a:pPr>
            <a:endParaRPr lang="ru-RU" dirty="0" smtClean="0">
              <a:latin typeface="Exo 2" panose="00000500000000000000" pitchFamily="50" charset="-52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72812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7" y="93904"/>
            <a:ext cx="12192000" cy="6739163"/>
          </a:xfrm>
        </p:spPr>
      </p:pic>
      <p:sp>
        <p:nvSpPr>
          <p:cNvPr id="36" name="Заголовок 1"/>
          <p:cNvSpPr txBox="1">
            <a:spLocks/>
          </p:cNvSpPr>
          <p:nvPr/>
        </p:nvSpPr>
        <p:spPr>
          <a:xfrm>
            <a:off x="2827624" y="141465"/>
            <a:ext cx="8170653" cy="1192379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endParaRPr lang="ru-RU" sz="2000" b="1" dirty="0">
              <a:solidFill>
                <a:srgbClr val="70AD47">
                  <a:lumMod val="75000"/>
                </a:srgb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01335" y="368329"/>
            <a:ext cx="8113692" cy="677106"/>
          </a:xfrm>
          <a:prstGeom prst="rect">
            <a:avLst/>
          </a:prstGeom>
        </p:spPr>
        <p:txBody>
          <a:bodyPr wrap="none" lIns="91438" tIns="45719" rIns="91438" bIns="45719">
            <a:spAutoFit/>
          </a:bodyPr>
          <a:lstStyle/>
          <a:p>
            <a:pPr algn="ctr"/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Валовый сбор с/х продукции по состоянию на 2018 г. и планируемый 2024 г.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dirty="0">
                <a:solidFill>
                  <a:schemeClr val="accent6">
                    <a:lumMod val="75000"/>
                  </a:schemeClr>
                </a:solidFill>
              </a:rPr>
            </a:br>
            <a:endParaRPr lang="ru-RU" dirty="0" smtClean="0">
              <a:solidFill>
                <a:prstClr val="black"/>
              </a:solidFill>
              <a:latin typeface="Times New Roman"/>
              <a:ea typeface="Calibri"/>
            </a:endParaRPr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8834286"/>
              </p:ext>
            </p:extLst>
          </p:nvPr>
        </p:nvGraphicFramePr>
        <p:xfrm>
          <a:off x="1554482" y="1588441"/>
          <a:ext cx="8678487" cy="50451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1778021" y="6297475"/>
            <a:ext cx="308603" cy="384719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828966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6</a:t>
            </a:r>
            <a:endParaRPr lang="ru-RU" dirty="0"/>
          </a:p>
        </p:txBody>
      </p:sp>
      <p:pic>
        <p:nvPicPr>
          <p:cNvPr id="33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8837"/>
            <a:ext cx="12192000" cy="6739163"/>
          </a:xfrm>
        </p:spPr>
      </p:pic>
      <p:sp>
        <p:nvSpPr>
          <p:cNvPr id="36" name="Заголовок 1"/>
          <p:cNvSpPr txBox="1">
            <a:spLocks/>
          </p:cNvSpPr>
          <p:nvPr/>
        </p:nvSpPr>
        <p:spPr>
          <a:xfrm>
            <a:off x="2827624" y="141465"/>
            <a:ext cx="8170653" cy="1192379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endParaRPr lang="ru-RU" sz="2000" b="1" dirty="0">
              <a:solidFill>
                <a:srgbClr val="70AD47">
                  <a:lumMod val="75000"/>
                </a:srgb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01333" y="368329"/>
            <a:ext cx="8113692" cy="677106"/>
          </a:xfrm>
          <a:prstGeom prst="rect">
            <a:avLst/>
          </a:prstGeom>
        </p:spPr>
        <p:txBody>
          <a:bodyPr wrap="none" lIns="91438" tIns="45719" rIns="91438" bIns="45719">
            <a:spAutoFit/>
          </a:bodyPr>
          <a:lstStyle/>
          <a:p>
            <a:pPr algn="ctr"/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Валовый сбор с/х продукции по состоянию на 2018 г. и планируемый 2024 г.</a:t>
            </a:r>
            <a:br>
              <a:rPr lang="ru-RU" dirty="0">
                <a:solidFill>
                  <a:schemeClr val="accent6">
                    <a:lumMod val="75000"/>
                  </a:schemeClr>
                </a:solidFill>
              </a:rPr>
            </a:br>
            <a:endParaRPr lang="ru-RU" dirty="0">
              <a:solidFill>
                <a:prstClr val="black"/>
              </a:solidFill>
              <a:latin typeface="Times New Roman"/>
              <a:ea typeface="Calibri"/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00016941"/>
              </p:ext>
            </p:extLst>
          </p:nvPr>
        </p:nvGraphicFramePr>
        <p:xfrm>
          <a:off x="1055715" y="1468061"/>
          <a:ext cx="9659389" cy="52153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1772971" y="6314101"/>
            <a:ext cx="308094" cy="384719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6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0282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7" y="42795"/>
            <a:ext cx="12192000" cy="6739163"/>
          </a:xfrm>
        </p:spPr>
      </p:pic>
      <p:sp>
        <p:nvSpPr>
          <p:cNvPr id="36" name="Заголовок 1"/>
          <p:cNvSpPr txBox="1">
            <a:spLocks/>
          </p:cNvSpPr>
          <p:nvPr/>
        </p:nvSpPr>
        <p:spPr>
          <a:xfrm>
            <a:off x="2827624" y="141465"/>
            <a:ext cx="8170653" cy="1192379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endParaRPr lang="ru-RU" sz="2000" b="1" dirty="0">
              <a:solidFill>
                <a:srgbClr val="70AD47">
                  <a:lumMod val="75000"/>
                </a:srgb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01333" y="368329"/>
            <a:ext cx="8113692" cy="677106"/>
          </a:xfrm>
          <a:prstGeom prst="rect">
            <a:avLst/>
          </a:prstGeom>
        </p:spPr>
        <p:txBody>
          <a:bodyPr wrap="none" lIns="91438" tIns="45719" rIns="91438" bIns="45719">
            <a:spAutoFit/>
          </a:bodyPr>
          <a:lstStyle/>
          <a:p>
            <a:pPr algn="ctr"/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Валовый сбор с/х продукции по состоянию на 2018 г. и планируемый 2024 г.</a:t>
            </a:r>
            <a:br>
              <a:rPr lang="ru-RU" dirty="0">
                <a:solidFill>
                  <a:schemeClr val="accent6">
                    <a:lumMod val="75000"/>
                  </a:schemeClr>
                </a:solidFill>
              </a:rPr>
            </a:br>
            <a:endParaRPr lang="ru-RU" dirty="0">
              <a:solidFill>
                <a:prstClr val="black"/>
              </a:solidFill>
              <a:latin typeface="Times New Roman"/>
              <a:ea typeface="Calibri"/>
            </a:endParaRPr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5596562"/>
              </p:ext>
            </p:extLst>
          </p:nvPr>
        </p:nvGraphicFramePr>
        <p:xfrm>
          <a:off x="1687484" y="1588441"/>
          <a:ext cx="8487293" cy="5103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1772971" y="6314101"/>
            <a:ext cx="308094" cy="384719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793614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3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2212"/>
            <a:ext cx="12192000" cy="6739163"/>
          </a:xfrm>
        </p:spPr>
      </p:pic>
      <p:sp>
        <p:nvSpPr>
          <p:cNvPr id="36" name="Заголовок 1"/>
          <p:cNvSpPr txBox="1">
            <a:spLocks/>
          </p:cNvSpPr>
          <p:nvPr/>
        </p:nvSpPr>
        <p:spPr>
          <a:xfrm>
            <a:off x="2827624" y="141465"/>
            <a:ext cx="8170653" cy="1192379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endParaRPr lang="ru-RU" sz="2000" b="1" dirty="0">
              <a:solidFill>
                <a:srgbClr val="70AD47">
                  <a:lumMod val="75000"/>
                </a:srgb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42847" y="347089"/>
            <a:ext cx="8776373" cy="677106"/>
          </a:xfrm>
          <a:prstGeom prst="rect">
            <a:avLst/>
          </a:prstGeom>
        </p:spPr>
        <p:txBody>
          <a:bodyPr wrap="none" lIns="91438" tIns="45719" rIns="91438" bIns="45719">
            <a:spAutoFit/>
          </a:bodyPr>
          <a:lstStyle/>
          <a:p>
            <a:pPr algn="ctr"/>
            <a:endParaRPr lang="ru-RU" dirty="0">
              <a:solidFill>
                <a:prstClr val="black"/>
              </a:solidFill>
              <a:latin typeface="Times New Roman"/>
              <a:ea typeface="Calibri"/>
            </a:endParaRPr>
          </a:p>
          <a:p>
            <a:pPr algn="ctr"/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Посевные площади с/х культур субъектов СФО на 2018 г. и планируемые на 2024 г.</a:t>
            </a: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3582945982"/>
              </p:ext>
            </p:extLst>
          </p:nvPr>
        </p:nvGraphicFramePr>
        <p:xfrm>
          <a:off x="0" y="1690690"/>
          <a:ext cx="6043352" cy="39478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382895534"/>
              </p:ext>
            </p:extLst>
          </p:nvPr>
        </p:nvGraphicFramePr>
        <p:xfrm>
          <a:off x="5627716" y="2251353"/>
          <a:ext cx="6143109" cy="32698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1772971" y="6314101"/>
            <a:ext cx="308094" cy="384719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372663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2212"/>
            <a:ext cx="12192000" cy="6739163"/>
          </a:xfrm>
        </p:spPr>
      </p:pic>
      <p:sp>
        <p:nvSpPr>
          <p:cNvPr id="36" name="Заголовок 1"/>
          <p:cNvSpPr txBox="1">
            <a:spLocks/>
          </p:cNvSpPr>
          <p:nvPr/>
        </p:nvSpPr>
        <p:spPr>
          <a:xfrm>
            <a:off x="2827624" y="141465"/>
            <a:ext cx="8170653" cy="1192379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endParaRPr lang="ru-RU" sz="2000" b="1" dirty="0">
              <a:solidFill>
                <a:srgbClr val="70AD47">
                  <a:lumMod val="75000"/>
                </a:srgb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42847" y="347089"/>
            <a:ext cx="8776373" cy="677106"/>
          </a:xfrm>
          <a:prstGeom prst="rect">
            <a:avLst/>
          </a:prstGeom>
        </p:spPr>
        <p:txBody>
          <a:bodyPr wrap="none" lIns="91438" tIns="45719" rIns="91438" bIns="45719">
            <a:spAutoFit/>
          </a:bodyPr>
          <a:lstStyle/>
          <a:p>
            <a:pPr algn="ctr"/>
            <a:endParaRPr lang="ru-RU" dirty="0">
              <a:solidFill>
                <a:prstClr val="black"/>
              </a:solidFill>
              <a:latin typeface="Times New Roman"/>
              <a:ea typeface="Calibri"/>
            </a:endParaRPr>
          </a:p>
          <a:p>
            <a:pPr algn="ctr"/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Посевные площади с/х культур субъектов СФО на 2018 г. и планируемые на 2024 г.</a:t>
            </a: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3234243440"/>
              </p:ext>
            </p:extLst>
          </p:nvPr>
        </p:nvGraphicFramePr>
        <p:xfrm>
          <a:off x="356553" y="836361"/>
          <a:ext cx="10932131" cy="68429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1772971" y="6314101"/>
            <a:ext cx="308094" cy="384719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279128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3916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487" b="16676"/>
          <a:stretch/>
        </p:blipFill>
        <p:spPr>
          <a:xfrm>
            <a:off x="10682857" y="2391125"/>
            <a:ext cx="1509145" cy="360830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8476" y="270049"/>
            <a:ext cx="8170653" cy="1192379"/>
          </a:xfrm>
        </p:spPr>
        <p:txBody>
          <a:bodyPr>
            <a:noAutofit/>
          </a:bodyPr>
          <a:lstStyle/>
          <a:p>
            <a:pPr algn="r">
              <a:lnSpc>
                <a:spcPts val="2500"/>
              </a:lnSpc>
            </a:pPr>
            <a:r>
              <a:rPr lang="ru-RU" sz="2400" dirty="0">
                <a:solidFill>
                  <a:schemeClr val="accent6">
                    <a:lumMod val="75000"/>
                  </a:schemeClr>
                </a:solidFill>
              </a:rPr>
              <a:t>Структура посевных площадей по плану на 2024 год </a:t>
            </a:r>
            <a:endParaRPr lang="ru-RU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18188" y="6331790"/>
            <a:ext cx="431524" cy="384719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10</a:t>
            </a:r>
            <a:endParaRPr lang="ru-RU" dirty="0">
              <a:solidFill>
                <a:schemeClr val="bg1"/>
              </a:solidFill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348740858"/>
              </p:ext>
            </p:extLst>
          </p:nvPr>
        </p:nvGraphicFramePr>
        <p:xfrm>
          <a:off x="1803863" y="1936866"/>
          <a:ext cx="8188036" cy="52868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0272314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570"/>
            <a:ext cx="12192000" cy="6739163"/>
          </a:xfrm>
        </p:spPr>
      </p:pic>
      <p:sp>
        <p:nvSpPr>
          <p:cNvPr id="36" name="Заголовок 1"/>
          <p:cNvSpPr txBox="1">
            <a:spLocks/>
          </p:cNvSpPr>
          <p:nvPr/>
        </p:nvSpPr>
        <p:spPr>
          <a:xfrm>
            <a:off x="2827624" y="141465"/>
            <a:ext cx="8170653" cy="1192379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endParaRPr lang="ru-RU" sz="2000" b="1" dirty="0">
              <a:solidFill>
                <a:srgbClr val="70AD47">
                  <a:lumMod val="75000"/>
                </a:srgb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77749" y="419687"/>
            <a:ext cx="7571813" cy="384719"/>
          </a:xfrm>
          <a:prstGeom prst="rect">
            <a:avLst/>
          </a:prstGeom>
        </p:spPr>
        <p:txBody>
          <a:bodyPr wrap="none" lIns="91438" tIns="45719" rIns="91438" bIns="45719">
            <a:spAutoFit/>
          </a:bodyPr>
          <a:lstStyle/>
          <a:p>
            <a:pPr algn="ctr"/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Средняя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урожайность с/х культур в СФО на 2018 г. и по плану на 2024 г.</a:t>
            </a:r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88031356"/>
              </p:ext>
            </p:extLst>
          </p:nvPr>
        </p:nvGraphicFramePr>
        <p:xfrm>
          <a:off x="1064030" y="1580126"/>
          <a:ext cx="9584575" cy="51116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1772971" y="6314101"/>
            <a:ext cx="431524" cy="384719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11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4645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7" y="110528"/>
            <a:ext cx="12192000" cy="6739163"/>
          </a:xfrm>
        </p:spPr>
      </p:pic>
      <p:sp>
        <p:nvSpPr>
          <p:cNvPr id="36" name="Заголовок 1"/>
          <p:cNvSpPr txBox="1">
            <a:spLocks/>
          </p:cNvSpPr>
          <p:nvPr/>
        </p:nvSpPr>
        <p:spPr>
          <a:xfrm>
            <a:off x="2827624" y="141465"/>
            <a:ext cx="8170653" cy="1192379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endParaRPr lang="ru-RU" sz="2000" b="1" dirty="0">
              <a:solidFill>
                <a:srgbClr val="70AD47">
                  <a:lumMod val="75000"/>
                </a:srgbClr>
              </a:solidFill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74773347"/>
              </p:ext>
            </p:extLst>
          </p:nvPr>
        </p:nvGraphicFramePr>
        <p:xfrm>
          <a:off x="1795549" y="1837114"/>
          <a:ext cx="8354291" cy="4555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4877280" y="368324"/>
            <a:ext cx="7324147" cy="67710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Средняя урожайность с/х культур в СФО на 2018 г. и по плану на 2024 г.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772971" y="6314101"/>
            <a:ext cx="431524" cy="384719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12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0919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0546"/>
            <a:ext cx="12192000" cy="673916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487" b="16676"/>
          <a:stretch/>
        </p:blipFill>
        <p:spPr>
          <a:xfrm>
            <a:off x="10682857" y="2391125"/>
            <a:ext cx="1509145" cy="360830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8477" y="102212"/>
            <a:ext cx="9013663" cy="1086509"/>
          </a:xfrm>
        </p:spPr>
        <p:txBody>
          <a:bodyPr>
            <a:noAutofit/>
          </a:bodyPr>
          <a:lstStyle/>
          <a:p>
            <a:pPr algn="r">
              <a:lnSpc>
                <a:spcPts val="2500"/>
              </a:lnSpc>
            </a:pP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</a:rPr>
              <a:t>КОМПЛЕКСНЫЙ РЕЙТИНГ </a:t>
            </a: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</a:rPr>
              <a:t>РЕГИОНОВ СФО</a:t>
            </a:r>
            <a:br>
              <a:rPr lang="ru-RU" sz="24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</a:rPr>
              <a:t>В СТРАТЕГИИ РАЗВИТИЯ АПК ДО </a:t>
            </a: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</a:rPr>
              <a:t>2024 </a:t>
            </a: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sz="2400" b="1" dirty="0">
                <a:solidFill>
                  <a:schemeClr val="accent6">
                    <a:lumMod val="75000"/>
                  </a:schemeClr>
                </a:solidFill>
              </a:rPr>
            </a:br>
            <a:endParaRPr lang="ru-RU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26655" y="6119359"/>
            <a:ext cx="431524" cy="384719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13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53220" y="1999625"/>
            <a:ext cx="9911751" cy="677106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marL="285744" indent="-285744">
              <a:buFont typeface="Arial" panose="020B0604020202020204" pitchFamily="34" charset="0"/>
              <a:buChar char="•"/>
            </a:pPr>
            <a:endParaRPr lang="ru-RU" dirty="0" smtClean="0">
              <a:latin typeface="Exo 2" panose="00000500000000000000" pitchFamily="50" charset="-52"/>
            </a:endParaRPr>
          </a:p>
          <a:p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1991806"/>
              </p:ext>
            </p:extLst>
          </p:nvPr>
        </p:nvGraphicFramePr>
        <p:xfrm>
          <a:off x="2259243" y="1305097"/>
          <a:ext cx="6974376" cy="4962699"/>
        </p:xfrm>
        <a:graphic>
          <a:graphicData uri="http://schemas.openxmlformats.org/drawingml/2006/table">
            <a:tbl>
              <a:tblPr firstRow="1" firstCol="1" bandRow="1"/>
              <a:tblGrid>
                <a:gridCol w="3897445"/>
                <a:gridCol w="3076931"/>
              </a:tblGrid>
              <a:tr h="12350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kern="1200" dirty="0" smtClean="0">
                        <a:solidFill>
                          <a:schemeClr val="accent6">
                            <a:lumMod val="75000"/>
                          </a:schemeClr>
                        </a:solidFill>
                        <a:latin typeface="+mj-lt"/>
                        <a:ea typeface="+mj-ea"/>
                        <a:cs typeface="+mj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lt"/>
                          <a:ea typeface="+mj-ea"/>
                          <a:cs typeface="+mj-cs"/>
                        </a:rPr>
                        <a:t>СУБЪЕКТЫ СФО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kern="120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lt"/>
                          <a:ea typeface="+mj-ea"/>
                          <a:cs typeface="+mj-cs"/>
                        </a:rPr>
                        <a:t>Рейтинг темпа развития </a:t>
                      </a:r>
                      <a:endParaRPr lang="ru-RU" sz="2000" b="1" kern="1200" dirty="0" smtClean="0">
                        <a:solidFill>
                          <a:schemeClr val="accent6">
                            <a:lumMod val="75000"/>
                          </a:schemeClr>
                        </a:solidFill>
                        <a:latin typeface="+mj-lt"/>
                        <a:ea typeface="+mj-ea"/>
                        <a:cs typeface="+mj-cs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lt"/>
                          <a:ea typeface="+mj-ea"/>
                          <a:cs typeface="+mj-cs"/>
                        </a:rPr>
                        <a:t>2019-2024</a:t>
                      </a:r>
                      <a:endParaRPr lang="ru-RU" sz="2000" b="1" kern="120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7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lt"/>
                          <a:ea typeface="+mj-ea"/>
                          <a:cs typeface="+mj-cs"/>
                        </a:rPr>
                        <a:t>Республика Хакасия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lt"/>
                          <a:ea typeface="+mj-ea"/>
                          <a:cs typeface="+mj-cs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6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lt"/>
                          <a:ea typeface="+mj-ea"/>
                          <a:cs typeface="+mj-cs"/>
                        </a:rPr>
                        <a:t>Алтайский край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lt"/>
                          <a:ea typeface="+mj-ea"/>
                          <a:cs typeface="+mj-cs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22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lt"/>
                          <a:ea typeface="+mj-ea"/>
                          <a:cs typeface="+mj-cs"/>
                        </a:rPr>
                        <a:t>Новосибирская область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lt"/>
                          <a:ea typeface="+mj-ea"/>
                          <a:cs typeface="+mj-cs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29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lt"/>
                          <a:ea typeface="+mj-ea"/>
                          <a:cs typeface="+mj-cs"/>
                        </a:rPr>
                        <a:t>Красноярский край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lt"/>
                          <a:ea typeface="+mj-ea"/>
                          <a:cs typeface="+mj-cs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72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lt"/>
                          <a:ea typeface="+mj-ea"/>
                          <a:cs typeface="+mj-cs"/>
                        </a:rPr>
                        <a:t>Кемеровская область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lt"/>
                          <a:ea typeface="+mj-ea"/>
                          <a:cs typeface="+mj-cs"/>
                        </a:rPr>
                        <a:t>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6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lt"/>
                          <a:ea typeface="+mj-ea"/>
                          <a:cs typeface="+mj-cs"/>
                        </a:rPr>
                        <a:t>Иркутская область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lt"/>
                          <a:ea typeface="+mj-ea"/>
                          <a:cs typeface="+mj-cs"/>
                        </a:rPr>
                        <a:t>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6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lt"/>
                          <a:ea typeface="+mj-ea"/>
                          <a:cs typeface="+mj-cs"/>
                        </a:rPr>
                        <a:t>Омская область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lt"/>
                          <a:ea typeface="+mj-ea"/>
                          <a:cs typeface="+mj-cs"/>
                        </a:rPr>
                        <a:t>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6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lt"/>
                          <a:ea typeface="+mj-ea"/>
                          <a:cs typeface="+mj-cs"/>
                        </a:rPr>
                        <a:t>Томская область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lt"/>
                          <a:ea typeface="+mj-ea"/>
                          <a:cs typeface="+mj-cs"/>
                        </a:rPr>
                        <a:t>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6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lt"/>
                          <a:ea typeface="+mj-ea"/>
                          <a:cs typeface="+mj-cs"/>
                        </a:rPr>
                        <a:t>Республика Алтай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lt"/>
                          <a:ea typeface="+mj-ea"/>
                          <a:cs typeface="+mj-cs"/>
                        </a:rPr>
                        <a:t>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01171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545"/>
            <a:ext cx="12201427" cy="6744375"/>
          </a:xfrm>
        </p:spPr>
      </p:pic>
      <p:sp>
        <p:nvSpPr>
          <p:cNvPr id="36" name="Заголовок 1"/>
          <p:cNvSpPr txBox="1">
            <a:spLocks/>
          </p:cNvSpPr>
          <p:nvPr/>
        </p:nvSpPr>
        <p:spPr>
          <a:xfrm>
            <a:off x="2827624" y="141465"/>
            <a:ext cx="8170653" cy="1192379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endParaRPr lang="ru-RU" sz="2000" b="1" dirty="0">
              <a:solidFill>
                <a:srgbClr val="70AD47">
                  <a:lumMod val="75000"/>
                </a:srgbClr>
              </a:solidFill>
            </a:endParaRPr>
          </a:p>
        </p:txBody>
      </p:sp>
      <p:graphicFrame>
        <p:nvGraphicFramePr>
          <p:cNvPr id="6" name="Group 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8057023"/>
              </p:ext>
            </p:extLst>
          </p:nvPr>
        </p:nvGraphicFramePr>
        <p:xfrm>
          <a:off x="207817" y="1552395"/>
          <a:ext cx="11622739" cy="4333016"/>
        </p:xfrm>
        <a:graphic>
          <a:graphicData uri="http://schemas.openxmlformats.org/drawingml/2006/table">
            <a:tbl>
              <a:tblPr/>
              <a:tblGrid>
                <a:gridCol w="2621269"/>
                <a:gridCol w="4547716"/>
                <a:gridCol w="1231675"/>
                <a:gridCol w="1800140"/>
                <a:gridCol w="1421939"/>
              </a:tblGrid>
              <a:tr h="1080131"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Сорт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Заявитель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Регионы допуска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Средняя урожайность на </a:t>
                      </a:r>
                      <a:r>
                        <a:rPr kumimoji="0" lang="ru-RU" altLang="ru-RU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сортоучастках</a:t>
                      </a: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b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ц/га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Макс. урожайность, </a:t>
                      </a:r>
                      <a:b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ц/га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61721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ПРЕДГОРНАЯ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ООО 'НАУЧНО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ПРОИЗВОДСТВЕННАЯ ФИРМА 'ЗОЛОТОЙ ДОЖДЬ‘; ООО 'АЛТАЙСКИЙ ЦЕНТР ЗАЩИТЫ АВТОРСКИХ ПРАВ'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10, 11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24,7</a:t>
                      </a:r>
                      <a:r>
                        <a:rPr lang="ru-RU" sz="190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66,4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610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НОВОСИБИРСКАЯ 41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ФГБНУ 'ФЕДЕРАЛЬНЫЙ ИССЛЕДОВАТЕЛЬСКИЙ ЦЕНТР ИНСТИТУТ ЦИТОЛОГИИ И ГЕНЕТИКИ СИБИРСКОГО ОТДЕЛЕНИЯ РОССИЙСКОЙ АКАДЕМИИ НАУК'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10, 11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23,4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61,8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44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КРАСНОЯРСКАЯ 12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ФГБНУ 'ФЕДЕРАЛЬНЫЙ ИССЛЕДОВАТЕЛЬСКИЙ ЦЕНТР 'КРАСНОЯРСКИЙ НАУЧНЫЙ ЦЕНТР СО РАН'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22,2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61,4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721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ЭЛЕМЕНТ 22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ФГБОУ ВО 'ОМСКИЙ ГОСУДАРСТВЕННЫЙ АГРАРНЫЙ УНИВЕРСИТЕТ ИМЕНИ П.А. СТОЛЫПИНА‘;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ООО 'АПК 'ТИТАН'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24,0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59,6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887"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ОМСКАЯ 42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ФГБНУ 'ОМСКИЙ АГРАРНЫЙ НАУЧНЫЙ ЦЕНТР'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22,8 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48,8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2824927" y="77357"/>
            <a:ext cx="9005629" cy="127470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 fontAlgn="base">
              <a:spcBef>
                <a:spcPct val="0"/>
              </a:spcBef>
              <a:spcAft>
                <a:spcPts val="100"/>
              </a:spcAft>
              <a:defRPr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Рейтинг</a:t>
            </a:r>
            <a:r>
              <a:rPr lang="en-US" alt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наиболее урожайных сортов пшеницы </a:t>
            </a:r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мягкой яровой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, включенных в Государственный реестр селекционных достижений, допущенных к использованию в Сибирском федеральном округе</a:t>
            </a:r>
          </a:p>
          <a:p>
            <a:pPr algn="ctr" fontAlgn="base">
              <a:spcBef>
                <a:spcPct val="0"/>
              </a:spcBef>
              <a:spcAft>
                <a:spcPts val="100"/>
              </a:spcAft>
              <a:defRPr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 (по данным государственного сортоиспытания 20</a:t>
            </a:r>
            <a:r>
              <a:rPr lang="en-US" altLang="ru-RU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4-2018 гг.)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07820" y="6147295"/>
            <a:ext cx="4123113" cy="38471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ФАКТИЧЕСКАЯ УРОЖАЙНОСТЬ – 16,8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772971" y="6314101"/>
            <a:ext cx="431524" cy="384719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14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369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13"/>
            <a:ext cx="12192000" cy="6739163"/>
          </a:xfrm>
        </p:spPr>
      </p:pic>
      <p:sp>
        <p:nvSpPr>
          <p:cNvPr id="36" name="Заголовок 1"/>
          <p:cNvSpPr txBox="1">
            <a:spLocks/>
          </p:cNvSpPr>
          <p:nvPr/>
        </p:nvSpPr>
        <p:spPr>
          <a:xfrm>
            <a:off x="2827624" y="141465"/>
            <a:ext cx="8170653" cy="1192379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endParaRPr lang="ru-RU" sz="2000" b="1" dirty="0">
              <a:solidFill>
                <a:srgbClr val="70AD47">
                  <a:lumMod val="75000"/>
                </a:srgbClr>
              </a:solidFill>
            </a:endParaRPr>
          </a:p>
        </p:txBody>
      </p:sp>
      <p:graphicFrame>
        <p:nvGraphicFramePr>
          <p:cNvPr id="6" name="Group 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633173"/>
              </p:ext>
            </p:extLst>
          </p:nvPr>
        </p:nvGraphicFramePr>
        <p:xfrm>
          <a:off x="133003" y="1560707"/>
          <a:ext cx="11789567" cy="4607092"/>
        </p:xfrm>
        <a:graphic>
          <a:graphicData uri="http://schemas.openxmlformats.org/drawingml/2006/table">
            <a:tbl>
              <a:tblPr/>
              <a:tblGrid>
                <a:gridCol w="2395791"/>
                <a:gridCol w="4887411"/>
                <a:gridCol w="1533307"/>
                <a:gridCol w="1724968"/>
                <a:gridCol w="1248091"/>
              </a:tblGrid>
              <a:tr h="1389133"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Сорт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Заявитель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Регионы </a:t>
                      </a:r>
                      <a:b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допуска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Средняя урожайность на </a:t>
                      </a:r>
                      <a:r>
                        <a:rPr kumimoji="0" lang="ru-RU" altLang="ru-RU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сортоучастках</a:t>
                      </a: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b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ц/га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Макс.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урожайность, </a:t>
                      </a:r>
                      <a:b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ц/га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817140"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КРАСНОЯРСКИЙ 91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ФГБНУ 'ФЕДЕРАЛЬНЫЙ ИССЛЕДОВАТЕЛЬСКИЙ ЦЕНТР 'КРАСНОЯРСКИЙ НАУЧНЫЙ ЦЕНТР СО РАН'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30,6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80,1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030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АЛЕЙ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ФГБНУ 'ФЕДЕРАЛЬНЫЙ АЛТАЙСКИЙ НАУЧНЫЙ ЦЕНТР АГРОБИОТЕХНОЛОГИЙ'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10, 12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25,5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66,8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071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5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ТАЛАН</a:t>
                      </a:r>
                      <a:endParaRPr lang="ru-RU" sz="15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ФГБНУ 'ФЕДЕРАЛЬНЫЙ ИССЛЕДОВАТЕЛЬСКИЙ ЦЕНТР ИНСТИТУТ ЦИТОЛОГИИ И ГЕНЕТИКИ СИБИРСКОГО ОТДЕЛЕНИЯ РОССИЙСКОЙ АКАДЕМИИ НАУК'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27,2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63,8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15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5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ТАКМАК</a:t>
                      </a:r>
                      <a:endParaRPr lang="ru-RU" sz="15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ФГБНУ 'ФЕДЕРАЛЬНЫЙ ИССЛЕДОВАТЕЛЬСКИЙ ЦЕНТР 'КРАСНОЯРСКИЙ НАУЧНЫЙ ЦЕНТР СО РАН'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31,1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60,8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5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ТАНАЙ</a:t>
                      </a:r>
                      <a:endParaRPr lang="ru-RU" sz="15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ФГБНУ 'ФЕДЕРАЛЬНЫЙ ИССЛЕДОВАТЕЛЬСКИЙ ЦЕНТР ИНСТИТУТ ЦИТОЛОГИИ И ГЕНЕТИКИ СИБИРСКОГО ОТДЕЛЕНИЯ РОССИЙСКОЙ АКАДЕМИИ НАУК'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10, 11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26,6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59,6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2708135" y="3"/>
            <a:ext cx="9106237" cy="127470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 fontAlgn="base">
              <a:spcBef>
                <a:spcPct val="0"/>
              </a:spcBef>
              <a:spcAft>
                <a:spcPts val="100"/>
              </a:spcAft>
              <a:defRPr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Рейтинг</a:t>
            </a:r>
            <a:r>
              <a:rPr lang="en-US" alt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наиболее урожайных сортов </a:t>
            </a:r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ячменя ярового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, включенных в Государственный реестр селекционных достижений, допущенных к использованию в Сибирском федеральном округе</a:t>
            </a:r>
          </a:p>
          <a:p>
            <a:pPr algn="ctr" fontAlgn="base">
              <a:spcBef>
                <a:spcPct val="0"/>
              </a:spcBef>
              <a:spcAft>
                <a:spcPts val="100"/>
              </a:spcAft>
              <a:defRPr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 (по данным государственного сортоиспытания 20</a:t>
            </a:r>
            <a:r>
              <a:rPr lang="en-US" altLang="ru-RU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4-2018 гг.)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3004" y="6236077"/>
            <a:ext cx="3890357" cy="67710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ФАКТИЧЕСКАЯ УРОЖАЙНОСТЬ –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20,5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772971" y="6314101"/>
            <a:ext cx="431524" cy="384719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15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04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7" y="102216"/>
            <a:ext cx="12192000" cy="6739163"/>
          </a:xfrm>
        </p:spPr>
      </p:pic>
      <p:sp>
        <p:nvSpPr>
          <p:cNvPr id="36" name="Заголовок 1"/>
          <p:cNvSpPr txBox="1">
            <a:spLocks/>
          </p:cNvSpPr>
          <p:nvPr/>
        </p:nvSpPr>
        <p:spPr>
          <a:xfrm>
            <a:off x="2827624" y="141465"/>
            <a:ext cx="8170653" cy="1192379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endParaRPr lang="ru-RU" sz="2000" b="1" dirty="0">
              <a:solidFill>
                <a:srgbClr val="70AD47">
                  <a:lumMod val="75000"/>
                </a:srgbClr>
              </a:solidFill>
            </a:endParaRPr>
          </a:p>
        </p:txBody>
      </p:sp>
      <p:graphicFrame>
        <p:nvGraphicFramePr>
          <p:cNvPr id="6" name="Group 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6040020"/>
              </p:ext>
            </p:extLst>
          </p:nvPr>
        </p:nvGraphicFramePr>
        <p:xfrm>
          <a:off x="143343" y="1507799"/>
          <a:ext cx="11541561" cy="4593744"/>
        </p:xfrm>
        <a:graphic>
          <a:graphicData uri="http://schemas.openxmlformats.org/drawingml/2006/table">
            <a:tbl>
              <a:tblPr/>
              <a:tblGrid>
                <a:gridCol w="2345392"/>
                <a:gridCol w="4878415"/>
                <a:gridCol w="1407235"/>
                <a:gridCol w="1688683"/>
                <a:gridCol w="1221836"/>
              </a:tblGrid>
              <a:tr h="1406012"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Сорт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Заявитель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Регионы </a:t>
                      </a:r>
                      <a:b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допуска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Средняя урожайность на </a:t>
                      </a:r>
                      <a:r>
                        <a:rPr kumimoji="0" lang="ru-RU" altLang="ru-RU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сортоучастках</a:t>
                      </a: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b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ц/га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Максима-</a:t>
                      </a:r>
                      <a:r>
                        <a:rPr kumimoji="0" lang="ru-RU" altLang="ru-RU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льная</a:t>
                      </a: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урожай-</a:t>
                      </a:r>
                      <a:r>
                        <a:rPr kumimoji="0" lang="ru-RU" altLang="ru-RU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ность</a:t>
                      </a: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b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ц/га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697929"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ФАКЕЛ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ФГБНУ 'ОМСКИЙ АГРАРНЫЙ НАУЧНЫЙ ЦЕНТР'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30,9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62,2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84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КАЗАЧОК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ООО 'КЛЮЧЕВАЯ'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25,8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61,6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326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5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УРАН</a:t>
                      </a:r>
                      <a:endParaRPr lang="ru-RU" sz="15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ФГБНУ 'ОМСКИЙ АГРАРНЫЙ НАУЧНЫЙ ЦЕНТР'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10, 11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26,6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60,8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7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5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СИБИРСКИЙ ГЕРКУЛЕС</a:t>
                      </a:r>
                      <a:endParaRPr lang="ru-RU" sz="15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ФГБНУ 'ОМСКИЙ АГРАРНЫЙ НАУЧНЫЙ ЦЕНТР'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29,9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58,4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05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5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УРАЛ</a:t>
                      </a:r>
                      <a:r>
                        <a:rPr lang="ru-RU" sz="15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</a:t>
                      </a:r>
                      <a:endParaRPr lang="ru-RU" sz="15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ФГБУН СИБИРСКИЙ ФЕДЕРАЛЬНЫЙ НАУЧНЫЙ ЦЕНТР АГРОБИОТЕХНОЛОГИЙ РАН; ФГБНУ 'УРАЛЬСКИЙ ФЕДЕРАЛЬНЫЙ АГРАРНЫЙ НАУЧНО-ИССЛЕДОВАТЕЛЬСКИЙ ЦЕНТР УРАЛЬСКОГО ОТДЕЛЕНИЯ РОССИЙСКОЙ АКАДЕМИИ НАУК'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25,2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54,1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2700043" y="0"/>
            <a:ext cx="9057684" cy="127556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 fontAlgn="base">
              <a:spcBef>
                <a:spcPct val="0"/>
              </a:spcBef>
              <a:spcAft>
                <a:spcPts val="100"/>
              </a:spcAft>
              <a:defRPr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Рейтинг</a:t>
            </a:r>
            <a:r>
              <a:rPr lang="en-US" alt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наиболее урожайных сортов </a:t>
            </a:r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овса ярового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, включенных в Государственный реестр селекционных достижений, допущенных к использованию </a:t>
            </a:r>
          </a:p>
          <a:p>
            <a:pPr algn="ctr" fontAlgn="base">
              <a:spcBef>
                <a:spcPct val="0"/>
              </a:spcBef>
              <a:spcAft>
                <a:spcPts val="100"/>
              </a:spcAft>
              <a:defRPr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в Сибирском федеральном округе</a:t>
            </a:r>
          </a:p>
          <a:p>
            <a:pPr algn="ctr" fontAlgn="base">
              <a:spcBef>
                <a:spcPct val="0"/>
              </a:spcBef>
              <a:spcAft>
                <a:spcPts val="100"/>
              </a:spcAft>
              <a:defRPr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 (по данным государственного сортоиспытания 20</a:t>
            </a:r>
            <a:r>
              <a:rPr lang="en-US" altLang="ru-RU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4-2018 гг.)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3175" y="6256359"/>
            <a:ext cx="4443393" cy="38471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ФАКТИЧЕСКАЯ УРОЖАЙНОСТЬ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– 12-13 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772971" y="6314101"/>
            <a:ext cx="431524" cy="384719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16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7159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7" y="2464"/>
            <a:ext cx="12192000" cy="6739163"/>
          </a:xfrm>
        </p:spPr>
      </p:pic>
      <p:sp>
        <p:nvSpPr>
          <p:cNvPr id="36" name="Заголовок 1"/>
          <p:cNvSpPr txBox="1">
            <a:spLocks/>
          </p:cNvSpPr>
          <p:nvPr/>
        </p:nvSpPr>
        <p:spPr>
          <a:xfrm>
            <a:off x="2827624" y="141465"/>
            <a:ext cx="8170653" cy="1192379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endParaRPr lang="ru-RU" sz="2000" b="1" dirty="0">
              <a:solidFill>
                <a:srgbClr val="70AD47">
                  <a:lumMod val="75000"/>
                </a:srgbClr>
              </a:solidFill>
            </a:endParaRPr>
          </a:p>
        </p:txBody>
      </p:sp>
      <p:graphicFrame>
        <p:nvGraphicFramePr>
          <p:cNvPr id="6" name="Group 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5208532"/>
              </p:ext>
            </p:extLst>
          </p:nvPr>
        </p:nvGraphicFramePr>
        <p:xfrm>
          <a:off x="143344" y="1660708"/>
          <a:ext cx="11517287" cy="4399271"/>
        </p:xfrm>
        <a:graphic>
          <a:graphicData uri="http://schemas.openxmlformats.org/drawingml/2006/table">
            <a:tbl>
              <a:tblPr/>
              <a:tblGrid>
                <a:gridCol w="2340459"/>
                <a:gridCol w="4868155"/>
                <a:gridCol w="1217039"/>
                <a:gridCol w="1778749"/>
                <a:gridCol w="1312884"/>
              </a:tblGrid>
              <a:tr h="1358965"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Сорт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Заявитель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Регионы </a:t>
                      </a:r>
                      <a:b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допуска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Средняя урожайность на </a:t>
                      </a:r>
                      <a:r>
                        <a:rPr kumimoji="0" lang="ru-RU" altLang="ru-RU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сортоучастках</a:t>
                      </a: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b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ц/га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Макс.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урожайность, </a:t>
                      </a:r>
                      <a:b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ц/га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66739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ВЕЛЬВЕТ</a:t>
                      </a:r>
                    </a:p>
                  </a:txBody>
                  <a:tcPr marL="121920" marR="121920"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1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SAATBAU LINZ EGEN</a:t>
                      </a:r>
                      <a:endParaRPr lang="ru-RU" sz="11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21920" marR="121920"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4, 5, 6, 7, 10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27,8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57,1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600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ЯМАЛЬСКИЙ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ЗАО 'НПФ СИБИРСКАЯ АГРАРНАЯ КОМПАНИЯ'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4, 10, 11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29,4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53,9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200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5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АГРОИНТЕЛ</a:t>
                      </a:r>
                      <a:endParaRPr lang="ru-RU" sz="15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ЗАО 'НПФ СИБИРСКАЯ АГРАРНАЯ КОМПАНИЯ'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4, 5, 7, 9, 10, 11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29,4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53,5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62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r>
                        <a:rPr lang="ru-RU" sz="1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ТОМАС</a:t>
                      </a:r>
                      <a:endParaRPr lang="ru-RU" sz="15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ФГБУН ФЕДЕРАЛЬНЫЙ ИССЛЕДОВАТЕЛЬСКИЙ ЦЕНТР ТЮМЕНСКИЙ НАУЧНЫЙ ЦЕНТР СО РАН</a:t>
                      </a:r>
                      <a:endParaRPr lang="ru-RU" sz="11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4, 9, 10, 11</a:t>
                      </a:r>
                    </a:p>
                    <a:p>
                      <a:pPr marL="0" algn="ctr" defTabSz="914400" rtl="0" eaLnBrk="1" latinLnBrk="0" hangingPunct="1"/>
                      <a:endParaRPr lang="ru-RU" sz="11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27,8</a:t>
                      </a:r>
                      <a:endParaRPr lang="ru-RU" sz="11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51</a:t>
                      </a:r>
                      <a:endParaRPr lang="ru-RU" sz="11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28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r>
                        <a:rPr lang="ru-RU" sz="15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КЕМЧУГ</a:t>
                      </a:r>
                      <a:endParaRPr lang="ru-RU" sz="15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ФГБНУ 'ФЕДЕРАЛЬНЫЙ ИССЛЕДОВАТЕЛЬСКИЙ ЦЕНТР 'КРАСНОЯРСКИЙ НАУЧНЫЙ ЦЕНТР СО РАН'</a:t>
                      </a:r>
                      <a:endParaRPr lang="ru-RU" sz="11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</a:t>
                      </a:r>
                      <a:endParaRPr lang="ru-RU" sz="11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18,4</a:t>
                      </a:r>
                      <a:endParaRPr lang="ru-RU" sz="11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50,5</a:t>
                      </a:r>
                      <a:endParaRPr lang="ru-RU" sz="11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2816835" y="3"/>
            <a:ext cx="8989445" cy="127470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 fontAlgn="base">
              <a:spcBef>
                <a:spcPct val="0"/>
              </a:spcBef>
              <a:spcAft>
                <a:spcPts val="100"/>
              </a:spcAft>
              <a:defRPr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Рейтинг</a:t>
            </a:r>
            <a:r>
              <a:rPr lang="en-US" alt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наиболее урожайных сортов </a:t>
            </a:r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гороха посевного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, включенных в Государственный реестр селекционных достижений, допущенных к использованию </a:t>
            </a:r>
            <a:br>
              <a:rPr lang="ru-RU" alt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в Сибирском федеральном округе</a:t>
            </a:r>
          </a:p>
          <a:p>
            <a:pPr algn="ctr" fontAlgn="base">
              <a:spcBef>
                <a:spcPct val="0"/>
              </a:spcBef>
              <a:spcAft>
                <a:spcPts val="100"/>
              </a:spcAft>
              <a:defRPr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 (по данным государственного сортоиспытания 20</a:t>
            </a:r>
            <a:r>
              <a:rPr lang="en-US" altLang="ru-RU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4-2018 гг.)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3175" y="6138200"/>
            <a:ext cx="3729291" cy="67710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ФАКТИЧЕСКАЯ УРОЖАЙНОСТЬ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-17,8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772971" y="6314101"/>
            <a:ext cx="431524" cy="384719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17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58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7" y="118841"/>
            <a:ext cx="12192000" cy="6739163"/>
          </a:xfrm>
        </p:spPr>
      </p:pic>
      <p:sp>
        <p:nvSpPr>
          <p:cNvPr id="36" name="Заголовок 1"/>
          <p:cNvSpPr txBox="1">
            <a:spLocks/>
          </p:cNvSpPr>
          <p:nvPr/>
        </p:nvSpPr>
        <p:spPr>
          <a:xfrm>
            <a:off x="2827624" y="141465"/>
            <a:ext cx="8170653" cy="1192379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endParaRPr lang="ru-RU" sz="2000" b="1" dirty="0">
              <a:solidFill>
                <a:srgbClr val="70AD47">
                  <a:lumMod val="75000"/>
                </a:srgbClr>
              </a:solidFill>
            </a:endParaRPr>
          </a:p>
        </p:txBody>
      </p:sp>
      <p:graphicFrame>
        <p:nvGraphicFramePr>
          <p:cNvPr id="6" name="Group 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2552145"/>
              </p:ext>
            </p:extLst>
          </p:nvPr>
        </p:nvGraphicFramePr>
        <p:xfrm>
          <a:off x="274322" y="1557503"/>
          <a:ext cx="11311055" cy="4659863"/>
        </p:xfrm>
        <a:graphic>
          <a:graphicData uri="http://schemas.openxmlformats.org/drawingml/2006/table">
            <a:tbl>
              <a:tblPr/>
              <a:tblGrid>
                <a:gridCol w="3494873"/>
                <a:gridCol w="2483199"/>
                <a:gridCol w="2483199"/>
                <a:gridCol w="1471527"/>
                <a:gridCol w="1378257"/>
              </a:tblGrid>
              <a:tr h="948796"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Сибирский федеральный округ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Сорта отечественной селекции. Максимальная урожайность, ц/га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Сорта иностранной селекции. Максимальная урожайность, </a:t>
                      </a:r>
                      <a:r>
                        <a:rPr kumimoji="0" lang="ru-RU" altLang="ru-RU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</a:t>
                      </a: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/га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Средняя урожайность по региону, </a:t>
                      </a:r>
                      <a:r>
                        <a:rPr kumimoji="0" lang="ru-RU" altLang="ru-RU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</a:t>
                      </a: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/га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Площадь под культурой в регионе,  тыс. га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1020155">
                <a:tc rowSpan="3"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Республика Алтай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Республика Бурятия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Республика Тыва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Республика Хакассия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Алтайский край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Забайкальский край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Красноярский край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Иркутская область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Кемеровская область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Новосибирская область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Омская область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Томская область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ЧАРОИТ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460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alt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РЕД ЛЕДИ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570,0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alt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alt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alt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alt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alt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alt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345</a:t>
                      </a:r>
                    </a:p>
                  </a:txBody>
                  <a:tcPr marL="4800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alt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alt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alt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alt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alt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alt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30</a:t>
                      </a:r>
                      <a:r>
                        <a:rPr kumimoji="0" lang="en-US" altLang="ru-RU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</a:t>
                      </a:r>
                      <a:endParaRPr kumimoji="0" lang="ru-RU" alt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800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01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ЗЛАТКА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470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201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КЕМЕРОВЧАНИН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550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506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Всего сортов в Государственном реестре по Сибирскому ФО: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15</a:t>
                      </a:r>
                    </a:p>
                  </a:txBody>
                  <a:tcPr marL="48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2827632" y="98374"/>
            <a:ext cx="8913919" cy="982318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 fontAlgn="base">
              <a:spcBef>
                <a:spcPct val="0"/>
              </a:spcBef>
              <a:spcAft>
                <a:spcPts val="100"/>
              </a:spcAft>
              <a:defRPr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Рейтинг</a:t>
            </a:r>
            <a:r>
              <a:rPr lang="en-US" alt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наиболее урожайных сортов картофеля, включенных в Государственный реестр селекционных достижений, допущенных к использованию</a:t>
            </a:r>
          </a:p>
          <a:p>
            <a:pPr algn="ctr" fontAlgn="base">
              <a:spcBef>
                <a:spcPct val="0"/>
              </a:spcBef>
              <a:spcAft>
                <a:spcPts val="100"/>
              </a:spcAft>
              <a:defRPr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 (по данным государственного сортоиспытания 20</a:t>
            </a:r>
            <a:r>
              <a:rPr lang="en-US" altLang="ru-RU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4-2018 гг.)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3175" y="6256360"/>
            <a:ext cx="3729291" cy="67710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ФАКТИЧЕСКАЯ УРОЖАЙНОСТЬ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–176 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772971" y="6314101"/>
            <a:ext cx="431524" cy="384719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18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661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5096"/>
            <a:ext cx="12192000" cy="6739163"/>
          </a:xfrm>
        </p:spPr>
      </p:pic>
      <p:sp>
        <p:nvSpPr>
          <p:cNvPr id="36" name="Заголовок 1"/>
          <p:cNvSpPr txBox="1">
            <a:spLocks/>
          </p:cNvSpPr>
          <p:nvPr/>
        </p:nvSpPr>
        <p:spPr>
          <a:xfrm>
            <a:off x="2827624" y="141465"/>
            <a:ext cx="8170653" cy="1192379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endParaRPr lang="ru-RU" sz="2000" b="1" dirty="0">
              <a:solidFill>
                <a:srgbClr val="70AD47">
                  <a:lumMod val="75000"/>
                </a:srgb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138959" y="788234"/>
            <a:ext cx="5230804" cy="400111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ru-RU" sz="2000" b="1" dirty="0">
                <a:solidFill>
                  <a:schemeClr val="accent6">
                    <a:lumMod val="75000"/>
                  </a:schemeClr>
                </a:solidFill>
              </a:rPr>
              <a:t>ЭТАПЫ ИСПЫТАНИЙ СОРТА В ГЕРМАНИИ</a:t>
            </a:r>
            <a:endParaRPr lang="ru-RU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6123" y="1477473"/>
            <a:ext cx="8587048" cy="518958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773296" y="6482395"/>
            <a:ext cx="431524" cy="384719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19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705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5096"/>
            <a:ext cx="12192000" cy="6739163"/>
          </a:xfrm>
        </p:spPr>
      </p:pic>
      <p:sp>
        <p:nvSpPr>
          <p:cNvPr id="36" name="Заголовок 1"/>
          <p:cNvSpPr txBox="1">
            <a:spLocks/>
          </p:cNvSpPr>
          <p:nvPr/>
        </p:nvSpPr>
        <p:spPr>
          <a:xfrm>
            <a:off x="2827624" y="141465"/>
            <a:ext cx="8170653" cy="1192379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ts val="1900"/>
              </a:lnSpc>
            </a:pPr>
            <a:endParaRPr lang="ru-RU" sz="2000" b="1" dirty="0">
              <a:solidFill>
                <a:srgbClr val="70AD47">
                  <a:lumMod val="75000"/>
                </a:srgb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719859" y="737655"/>
            <a:ext cx="5230804" cy="400111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ru-RU" sz="2000" b="1" dirty="0">
                <a:solidFill>
                  <a:schemeClr val="accent6">
                    <a:lumMod val="75000"/>
                  </a:schemeClr>
                </a:solidFill>
              </a:rPr>
              <a:t>УСКОРЕННОЕ ИСПЫТАНИЕ СОРТА В РОССИИ</a:t>
            </a:r>
            <a:endParaRPr lang="ru-RU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475" y="1755261"/>
            <a:ext cx="3833399" cy="473012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871259" y="2319251"/>
            <a:ext cx="7173884" cy="3118544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342891" indent="-342891" algn="just">
              <a:lnSpc>
                <a:spcPct val="115000"/>
              </a:lnSpc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Сорт уже прошел испытание в системе </a:t>
            </a:r>
            <a:r>
              <a:rPr lang="ru-RU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Госсорткомиссии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 находится в реестре по другому региону допуска;</a:t>
            </a:r>
          </a:p>
          <a:p>
            <a:pPr marL="342891" indent="-342891" algn="just">
              <a:lnSpc>
                <a:spcPct val="115000"/>
              </a:lnSpc>
              <a:buAutoNum type="arabicPeriod"/>
            </a:pP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891" indent="-342891" algn="just">
              <a:lnSpc>
                <a:spcPct val="115000"/>
              </a:lnSpc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Несколько лет находится в структуре производственных площадей;</a:t>
            </a:r>
          </a:p>
          <a:p>
            <a:pPr marL="342891" indent="-342891" algn="just">
              <a:lnSpc>
                <a:spcPct val="115000"/>
              </a:lnSpc>
              <a:buAutoNum type="arabicPeriod"/>
            </a:pP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891" indent="-342891" algn="just">
              <a:lnSpc>
                <a:spcPct val="115000"/>
              </a:lnSpc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имеет аналогов включенных в </a:t>
            </a:r>
            <a:r>
              <a:rPr lang="ru-RU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Госреестр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 данному региону</a:t>
            </a:r>
          </a:p>
          <a:p>
            <a:pPr marL="342891" indent="-342891" algn="just">
              <a:lnSpc>
                <a:spcPct val="115000"/>
              </a:lnSpc>
              <a:buAutoNum type="arabicPeriod"/>
            </a:pP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902277" y="4980372"/>
            <a:ext cx="7048384" cy="1773560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342891" indent="-342891" algn="just">
              <a:lnSpc>
                <a:spcPct val="115000"/>
              </a:lnSpc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Письмо от патентообладателя – автора сорта;</a:t>
            </a:r>
          </a:p>
          <a:p>
            <a:pPr marL="342891" indent="-342891" algn="just">
              <a:lnSpc>
                <a:spcPct val="115000"/>
              </a:lnSpc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Ходатайство органа управления агропромышленного комплекса субъекта</a:t>
            </a:r>
          </a:p>
          <a:p>
            <a:pPr marL="342891" indent="-342891" algn="just">
              <a:lnSpc>
                <a:spcPct val="115000"/>
              </a:lnSpc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Однолетние испытания в регионе</a:t>
            </a:r>
          </a:p>
          <a:p>
            <a:pPr marL="342891" indent="-342891" algn="just">
              <a:lnSpc>
                <a:spcPct val="115000"/>
              </a:lnSpc>
              <a:buAutoNum type="arabicPeriod"/>
            </a:pP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871259" y="1852898"/>
            <a:ext cx="7079403" cy="400111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ru-RU" sz="2000" b="1" dirty="0">
                <a:solidFill>
                  <a:schemeClr val="accent6">
                    <a:lumMod val="75000"/>
                  </a:schemeClr>
                </a:solidFill>
              </a:rPr>
              <a:t>РАСШИРЕНИЕ РЕГИОНА ДОПУСКА ЦЕЛЕСООБРАЗНО ЕСЛИ:</a:t>
            </a:r>
            <a:endParaRPr lang="ru-RU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142135" y="4539890"/>
            <a:ext cx="2333776" cy="384719"/>
          </a:xfrm>
          <a:prstGeom prst="rect">
            <a:avLst/>
          </a:prstGeom>
        </p:spPr>
        <p:txBody>
          <a:bodyPr wrap="none" lIns="91438" tIns="45719" rIns="91438" bIns="45719">
            <a:spAutoFit/>
          </a:bodyPr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КОМПЛЕКТ ЗАЯВКИ: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799819" y="6503383"/>
            <a:ext cx="431524" cy="384719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20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665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0260" y="3334621"/>
            <a:ext cx="9144000" cy="1655763"/>
          </a:xfrm>
        </p:spPr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0752"/>
            <a:ext cx="12192000" cy="673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2921794" y="32891"/>
            <a:ext cx="8170863" cy="119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8" tIns="45719" rIns="91438" bIns="45719" anchor="b"/>
          <a:lstStyle/>
          <a:p>
            <a:pPr algn="r">
              <a:lnSpc>
                <a:spcPts val="2200"/>
              </a:lnSpc>
            </a:pPr>
            <a:r>
              <a:rPr lang="ru-RU" sz="2400" b="1" dirty="0">
                <a:solidFill>
                  <a:srgbClr val="548235"/>
                </a:solidFill>
                <a:latin typeface="Calibri Light" pitchFamily="34" charset="0"/>
              </a:rPr>
              <a:t>ГОСУДАРСТВЕННАЯ СИСТЕМА СОРТОИСПЫТАНИЯ – 95 ЛЕТ</a:t>
            </a:r>
            <a:endParaRPr lang="ru-RU" sz="2400" b="1" dirty="0">
              <a:solidFill>
                <a:srgbClr val="548235"/>
              </a:solidFill>
              <a:latin typeface="Calibri Light" pitchFamily="34" charset="0"/>
            </a:endParaRPr>
          </a:p>
          <a:p>
            <a:pPr algn="r">
              <a:lnSpc>
                <a:spcPts val="2200"/>
              </a:lnSpc>
            </a:pPr>
            <a:r>
              <a:rPr lang="ru-RU" sz="2400" dirty="0">
                <a:solidFill>
                  <a:srgbClr val="548235"/>
                </a:solidFill>
                <a:latin typeface="Calibri Light" pitchFamily="34" charset="0"/>
              </a:rPr>
              <a:t> </a:t>
            </a:r>
            <a:endParaRPr lang="ru-RU" sz="2000" b="1" dirty="0">
              <a:solidFill>
                <a:srgbClr val="548235"/>
              </a:solidFill>
              <a:latin typeface="Calibri Light" pitchFamily="34" charset="0"/>
            </a:endParaRPr>
          </a:p>
        </p:txBody>
      </p:sp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11747423" y="6332539"/>
            <a:ext cx="431524" cy="384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8" tIns="45719" rIns="91438" bIns="45719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Calibri" pitchFamily="34" charset="0"/>
              </a:rPr>
              <a:t>21</a:t>
            </a:r>
            <a:endParaRPr lang="ru-RU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777" r="2800"/>
          <a:stretch/>
        </p:blipFill>
        <p:spPr>
          <a:xfrm>
            <a:off x="625937" y="5217767"/>
            <a:ext cx="10912921" cy="1207536"/>
          </a:xfrm>
          <a:prstGeom prst="rect">
            <a:avLst/>
          </a:prstGeom>
        </p:spPr>
      </p:pic>
      <p:sp>
        <p:nvSpPr>
          <p:cNvPr id="8" name="TextBox 15"/>
          <p:cNvSpPr txBox="1">
            <a:spLocks noChangeArrowheads="1"/>
          </p:cNvSpPr>
          <p:nvPr/>
        </p:nvSpPr>
        <p:spPr bwMode="auto">
          <a:xfrm>
            <a:off x="2202399" y="2371710"/>
            <a:ext cx="1194554" cy="323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8" tIns="45719" rIns="91438" bIns="45719">
            <a:spAutoFit/>
          </a:bodyPr>
          <a:lstStyle/>
          <a:p>
            <a:r>
              <a:rPr lang="ru-RU" sz="1500" b="1">
                <a:solidFill>
                  <a:srgbClr val="C00000"/>
                </a:solidFill>
                <a:latin typeface="Calibri" pitchFamily="34" charset="0"/>
              </a:rPr>
              <a:t> </a:t>
            </a:r>
            <a:r>
              <a:rPr lang="ru-RU" sz="1500" b="1">
                <a:solidFill>
                  <a:schemeClr val="bg1"/>
                </a:solidFill>
                <a:latin typeface="Calibri" pitchFamily="34" charset="0"/>
              </a:rPr>
              <a:t>224 826 100</a:t>
            </a:r>
          </a:p>
        </p:txBody>
      </p:sp>
      <p:sp>
        <p:nvSpPr>
          <p:cNvPr id="11" name="TextBox 32"/>
          <p:cNvSpPr txBox="1">
            <a:spLocks noChangeArrowheads="1"/>
          </p:cNvSpPr>
          <p:nvPr/>
        </p:nvSpPr>
        <p:spPr bwMode="auto">
          <a:xfrm>
            <a:off x="5736174" y="2419334"/>
            <a:ext cx="1439814" cy="323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8" tIns="45719" rIns="91438" bIns="45719">
            <a:spAutoFit/>
          </a:bodyPr>
          <a:lstStyle/>
          <a:p>
            <a:r>
              <a:rPr lang="ru-RU" sz="1500" b="1">
                <a:solidFill>
                  <a:schemeClr val="bg1"/>
                </a:solidFill>
                <a:latin typeface="Calibri" pitchFamily="34" charset="0"/>
              </a:rPr>
              <a:t>105 854 569,19 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190"/>
          <a:stretch/>
        </p:blipFill>
        <p:spPr>
          <a:xfrm>
            <a:off x="625937" y="1639290"/>
            <a:ext cx="11227313" cy="229263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474" b="29300"/>
          <a:stretch/>
        </p:blipFill>
        <p:spPr>
          <a:xfrm>
            <a:off x="625938" y="3803035"/>
            <a:ext cx="11235335" cy="1405513"/>
          </a:xfrm>
          <a:prstGeom prst="rect">
            <a:avLst/>
          </a:prstGeom>
        </p:spPr>
      </p:pic>
      <p:sp>
        <p:nvSpPr>
          <p:cNvPr id="12" name="TextBox 25"/>
          <p:cNvSpPr txBox="1">
            <a:spLocks noChangeArrowheads="1"/>
          </p:cNvSpPr>
          <p:nvPr/>
        </p:nvSpPr>
        <p:spPr bwMode="auto">
          <a:xfrm>
            <a:off x="1215955" y="1791036"/>
            <a:ext cx="10637296" cy="191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8" tIns="45719" rIns="91438" bIns="45719">
            <a:spAutoFit/>
          </a:bodyPr>
          <a:lstStyle/>
          <a:p>
            <a:r>
              <a:rPr lang="ru-RU" sz="2000" b="1" dirty="0">
                <a:solidFill>
                  <a:srgbClr val="134A09"/>
                </a:solidFill>
              </a:rPr>
              <a:t>1924 г. при </a:t>
            </a:r>
            <a:r>
              <a:rPr lang="ru-RU" sz="2000" b="1" dirty="0" err="1">
                <a:solidFill>
                  <a:srgbClr val="134A09"/>
                </a:solidFill>
              </a:rPr>
              <a:t>Наркомземе</a:t>
            </a:r>
            <a:r>
              <a:rPr lang="ru-RU" sz="2000" dirty="0">
                <a:solidFill>
                  <a:srgbClr val="134A09"/>
                </a:solidFill>
              </a:rPr>
              <a:t> </a:t>
            </a:r>
            <a:r>
              <a:rPr lang="ru-RU" sz="2000" b="1" dirty="0">
                <a:solidFill>
                  <a:srgbClr val="134A09"/>
                </a:solidFill>
              </a:rPr>
              <a:t>РСФСР создана Государственная сортоиспытательная сеть</a:t>
            </a:r>
            <a:endParaRPr lang="ru-RU" sz="1600" b="1" dirty="0"/>
          </a:p>
          <a:p>
            <a:r>
              <a:rPr lang="ru-RU" sz="1600" dirty="0"/>
              <a:t>с </a:t>
            </a:r>
            <a:r>
              <a:rPr lang="ru-RU" sz="1600" dirty="0"/>
              <a:t>23 </a:t>
            </a:r>
            <a:r>
              <a:rPr lang="ru-RU" sz="1600" dirty="0" err="1"/>
              <a:t>сортоучастками</a:t>
            </a:r>
            <a:r>
              <a:rPr lang="ru-RU" sz="1600" dirty="0"/>
              <a:t>, на которых испытывалось 5 основных зерновых культур</a:t>
            </a:r>
            <a:r>
              <a:rPr lang="ru-RU" sz="1600" dirty="0"/>
              <a:t>.</a:t>
            </a:r>
          </a:p>
          <a:p>
            <a:endParaRPr lang="ru-RU" sz="1600" dirty="0"/>
          </a:p>
          <a:p>
            <a:pPr>
              <a:lnSpc>
                <a:spcPts val="1600"/>
              </a:lnSpc>
            </a:pPr>
            <a:endParaRPr lang="ru-RU" sz="1600" b="1" dirty="0"/>
          </a:p>
          <a:p>
            <a:pPr>
              <a:lnSpc>
                <a:spcPts val="1600"/>
              </a:lnSpc>
            </a:pPr>
            <a:r>
              <a:rPr lang="ru-RU" sz="2000" b="1" dirty="0">
                <a:solidFill>
                  <a:srgbClr val="134A09"/>
                </a:solidFill>
              </a:rPr>
              <a:t>1937 </a:t>
            </a:r>
            <a:r>
              <a:rPr lang="ru-RU" sz="2000" b="1" dirty="0">
                <a:solidFill>
                  <a:srgbClr val="134A09"/>
                </a:solidFill>
              </a:rPr>
              <a:t>г. </a:t>
            </a:r>
            <a:r>
              <a:rPr lang="ru-RU" sz="2000" b="1" dirty="0">
                <a:solidFill>
                  <a:srgbClr val="134A09"/>
                </a:solidFill>
              </a:rPr>
              <a:t>постановление Совнаркома СССР «Об организации сортового дела по зерну» №585: </a:t>
            </a:r>
            <a:r>
              <a:rPr lang="ru-RU" sz="1600" dirty="0"/>
              <a:t>«</a:t>
            </a:r>
            <a:r>
              <a:rPr lang="ru-RU" sz="1600" dirty="0"/>
              <a:t>установить, что без решения комиссии по сортоиспытанию, подписанному всеми </a:t>
            </a:r>
            <a:r>
              <a:rPr lang="ru-RU" sz="1600" dirty="0"/>
              <a:t>ее </a:t>
            </a:r>
            <a:r>
              <a:rPr lang="ru-RU" sz="1600" dirty="0"/>
              <a:t>членами, ни один сорт в </a:t>
            </a:r>
            <a:endParaRPr lang="ru-RU" sz="1600" dirty="0"/>
          </a:p>
          <a:p>
            <a:pPr>
              <a:lnSpc>
                <a:spcPts val="1600"/>
              </a:lnSpc>
            </a:pPr>
            <a:r>
              <a:rPr lang="ru-RU" sz="1600" dirty="0"/>
              <a:t>СССР </a:t>
            </a:r>
            <a:r>
              <a:rPr lang="ru-RU" sz="1600" dirty="0"/>
              <a:t>не может быть снят с испытания или с хозяйственных посевов, а также введен </a:t>
            </a:r>
            <a:r>
              <a:rPr lang="ru-RU" sz="1600" dirty="0"/>
              <a:t>в </a:t>
            </a:r>
            <a:r>
              <a:rPr lang="ru-RU" sz="1600" dirty="0"/>
              <a:t>хозяйственные посевы СССР»</a:t>
            </a:r>
          </a:p>
          <a:p>
            <a:pPr>
              <a:lnSpc>
                <a:spcPts val="1600"/>
              </a:lnSpc>
            </a:pPr>
            <a:endParaRPr lang="ru-RU" sz="1600" b="1" dirty="0"/>
          </a:p>
        </p:txBody>
      </p:sp>
      <p:sp>
        <p:nvSpPr>
          <p:cNvPr id="13" name="TextBox 25"/>
          <p:cNvSpPr txBox="1">
            <a:spLocks noChangeArrowheads="1"/>
          </p:cNvSpPr>
          <p:nvPr/>
        </p:nvSpPr>
        <p:spPr bwMode="auto">
          <a:xfrm>
            <a:off x="1216017" y="3803037"/>
            <a:ext cx="10988675" cy="1118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8" tIns="45719" rIns="91438" bIns="45719">
            <a:spAutoFit/>
          </a:bodyPr>
          <a:lstStyle/>
          <a:p>
            <a:pPr>
              <a:lnSpc>
                <a:spcPts val="2000"/>
              </a:lnSpc>
            </a:pPr>
            <a:endParaRPr lang="ru-RU" sz="2000" b="1" dirty="0">
              <a:solidFill>
                <a:srgbClr val="157722"/>
              </a:solidFill>
            </a:endParaRPr>
          </a:p>
          <a:p>
            <a:pPr>
              <a:lnSpc>
                <a:spcPts val="2000"/>
              </a:lnSpc>
            </a:pPr>
            <a:r>
              <a:rPr lang="ru-RU" sz="2000" b="1" dirty="0">
                <a:solidFill>
                  <a:srgbClr val="157722"/>
                </a:solidFill>
              </a:rPr>
              <a:t>1981 </a:t>
            </a:r>
            <a:r>
              <a:rPr lang="ru-RU" sz="2000" b="1" dirty="0">
                <a:solidFill>
                  <a:srgbClr val="157722"/>
                </a:solidFill>
              </a:rPr>
              <a:t>г. - постановление Совета Министров СССР «О государственном испытании и </a:t>
            </a:r>
          </a:p>
          <a:p>
            <a:pPr>
              <a:lnSpc>
                <a:spcPts val="2000"/>
              </a:lnSpc>
            </a:pPr>
            <a:r>
              <a:rPr lang="ru-RU" sz="2000" b="1" dirty="0">
                <a:solidFill>
                  <a:srgbClr val="157722"/>
                </a:solidFill>
              </a:rPr>
              <a:t>районировании сортов сельскохозяйственных культур» №448 </a:t>
            </a:r>
          </a:p>
          <a:p>
            <a:pPr>
              <a:lnSpc>
                <a:spcPts val="2000"/>
              </a:lnSpc>
            </a:pPr>
            <a:r>
              <a:rPr lang="ru-RU" sz="1600" dirty="0"/>
              <a:t>утверждено “</a:t>
            </a:r>
            <a:r>
              <a:rPr lang="ru-RU" sz="1600" dirty="0"/>
              <a:t>Положение о государственном испытании и </a:t>
            </a:r>
            <a:r>
              <a:rPr lang="ru-RU" sz="1600" b="1" u="sng" dirty="0"/>
              <a:t>районировании сортов сельскохозяйственных культур</a:t>
            </a:r>
            <a:r>
              <a:rPr lang="ru-RU" sz="1600" dirty="0"/>
              <a:t>”.</a:t>
            </a:r>
            <a:endParaRPr lang="ru-RU" sz="1200" b="1" dirty="0">
              <a:latin typeface="Calibri" pitchFamily="34" charset="0"/>
            </a:endParaRPr>
          </a:p>
        </p:txBody>
      </p:sp>
      <p:sp>
        <p:nvSpPr>
          <p:cNvPr id="10" name="TextBox 25"/>
          <p:cNvSpPr txBox="1">
            <a:spLocks noChangeArrowheads="1"/>
          </p:cNvSpPr>
          <p:nvPr/>
        </p:nvSpPr>
        <p:spPr bwMode="auto">
          <a:xfrm>
            <a:off x="1215953" y="5452345"/>
            <a:ext cx="10988675" cy="810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8" tIns="45719" rIns="91438" bIns="45719">
            <a:spAutoFit/>
          </a:bodyPr>
          <a:lstStyle/>
          <a:p>
            <a:pPr>
              <a:lnSpc>
                <a:spcPts val="1800"/>
              </a:lnSpc>
            </a:pPr>
            <a:r>
              <a:rPr lang="ru-RU" sz="2000" b="1" dirty="0">
                <a:solidFill>
                  <a:srgbClr val="838500"/>
                </a:solidFill>
              </a:rPr>
              <a:t>С 1993 г.</a:t>
            </a:r>
            <a:r>
              <a:rPr lang="ru-RU" sz="2000" b="1" dirty="0">
                <a:solidFill>
                  <a:srgbClr val="838500"/>
                </a:solidFill>
              </a:rPr>
              <a:t> </a:t>
            </a:r>
            <a:r>
              <a:rPr lang="ru-RU" sz="2000" b="1" dirty="0">
                <a:solidFill>
                  <a:srgbClr val="838500"/>
                </a:solidFill>
              </a:rPr>
              <a:t>Государственное сортоиспытание проводится по 12 регионам</a:t>
            </a:r>
            <a:r>
              <a:rPr lang="ru-RU" sz="1600" dirty="0"/>
              <a:t> </a:t>
            </a:r>
          </a:p>
          <a:p>
            <a:pPr>
              <a:lnSpc>
                <a:spcPts val="1800"/>
              </a:lnSpc>
            </a:pPr>
            <a:r>
              <a:rPr lang="ru-RU" sz="1600" dirty="0"/>
              <a:t>(</a:t>
            </a:r>
            <a:r>
              <a:rPr lang="ru-RU" sz="1600" dirty="0"/>
              <a:t>семи световым зонам овощных культур в защищенном грунте) Государственного реестра селекционных </a:t>
            </a:r>
            <a:endParaRPr lang="ru-RU" sz="1600" dirty="0"/>
          </a:p>
          <a:p>
            <a:pPr>
              <a:lnSpc>
                <a:spcPts val="1800"/>
              </a:lnSpc>
            </a:pPr>
            <a:r>
              <a:rPr lang="ru-RU" sz="1600" dirty="0"/>
              <a:t>достижений</a:t>
            </a:r>
            <a:r>
              <a:rPr lang="ru-RU" sz="1600" dirty="0"/>
              <a:t>, допущенных к использованию</a:t>
            </a:r>
            <a:r>
              <a:rPr lang="ru-RU" sz="1600" dirty="0"/>
              <a:t>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1626226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411"/>
            <a:ext cx="12192000" cy="6888411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1309648" y="1627300"/>
            <a:ext cx="10515600" cy="1325563"/>
          </a:xfrm>
          <a:prstGeom prst="rect">
            <a:avLst/>
          </a:prstGeom>
        </p:spPr>
        <p:txBody>
          <a:bodyPr vert="horz" lIns="91438" tIns="45719" rIns="91438" bIns="45719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b="1" dirty="0" smtClean="0">
                <a:solidFill>
                  <a:schemeClr val="bg1"/>
                </a:solidFill>
                <a:latin typeface="+mn-lt"/>
              </a:rPr>
              <a:t>СПАСИБО </a:t>
            </a:r>
            <a:br>
              <a:rPr lang="ru-RU" b="1" dirty="0" smtClean="0">
                <a:solidFill>
                  <a:schemeClr val="bg1"/>
                </a:solidFill>
                <a:latin typeface="+mn-lt"/>
              </a:rPr>
            </a:br>
            <a:r>
              <a:rPr lang="ru-RU" b="1" dirty="0" smtClean="0">
                <a:solidFill>
                  <a:schemeClr val="bg1"/>
                </a:solidFill>
                <a:latin typeface="+mn-lt"/>
              </a:rPr>
              <a:t>ЗА ВНИМАНИЕ!</a:t>
            </a:r>
            <a:endParaRPr lang="ru-RU" b="1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59874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12886</TotalTime>
  <Words>1127</Words>
  <Application>Microsoft Office PowerPoint</Application>
  <PresentationFormat>Произвольный</PresentationFormat>
  <Paragraphs>300</Paragraphs>
  <Slides>22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22</vt:i4>
      </vt:variant>
    </vt:vector>
  </HeadingPairs>
  <TitlesOfParts>
    <vt:vector size="24" baseType="lpstr">
      <vt:lpstr>Тема Office</vt:lpstr>
      <vt:lpstr>1_Тема Office</vt:lpstr>
      <vt:lpstr>Презентация PowerPoint</vt:lpstr>
      <vt:lpstr>ЕДИНСТВЕННАЯ В МИРЕ СОРТОИСПЫТАТЕЛЬНАЯ  СЕТЬ С ОДНОВРЕМЕННЫМИ ИСПЫТАНИЯМИ  В 35 ПРИРОДНО-КЛИМАТИЧЕСКИХ ЗОНАХ </vt:lpstr>
      <vt:lpstr>ГОСУДАРСТВЕННОЕ СОРТОИСПЫТАНИЕ РОССИЙСКОЙ ФЕДЕРАЦИИ ЯВЛЯЕТСЯ:</vt:lpstr>
      <vt:lpstr> РЕЙТИНГ РЕГИОНОВ   СИБИРСКОГО ФЕДЕРАЛЬНОГО ОКРУГА   В СТРАТЕГИИ РАЗВИТИЯ АПК ДО 2024  </vt:lpstr>
      <vt:lpstr>Презентация PowerPoint</vt:lpstr>
      <vt:lpstr>6</vt:lpstr>
      <vt:lpstr>Презентация PowerPoint</vt:lpstr>
      <vt:lpstr>Презентация PowerPoint</vt:lpstr>
      <vt:lpstr>Презентация PowerPoint</vt:lpstr>
      <vt:lpstr>Структура посевных площадей по плану на 2024 год </vt:lpstr>
      <vt:lpstr>Презентация PowerPoint</vt:lpstr>
      <vt:lpstr>Презентация PowerPoint</vt:lpstr>
      <vt:lpstr>КОМПЛЕКСНЫЙ РЕЙТИНГ РЕГИОНОВ СФО  В СТРАТЕГИИ РАЗВИТИЯ АПК ДО 2024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Юлия</dc:creator>
  <cp:lastModifiedBy>temp</cp:lastModifiedBy>
  <cp:revision>228</cp:revision>
  <dcterms:created xsi:type="dcterms:W3CDTF">2019-05-05T12:40:38Z</dcterms:created>
  <dcterms:modified xsi:type="dcterms:W3CDTF">2019-07-26T06:53:59Z</dcterms:modified>
</cp:coreProperties>
</file>