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76" r:id="rId2"/>
    <p:sldId id="308" r:id="rId3"/>
    <p:sldId id="310" r:id="rId4"/>
    <p:sldId id="333" r:id="rId5"/>
    <p:sldId id="334" r:id="rId6"/>
    <p:sldId id="335" r:id="rId7"/>
    <p:sldId id="336" r:id="rId8"/>
    <p:sldId id="338" r:id="rId9"/>
    <p:sldId id="337" r:id="rId10"/>
    <p:sldId id="339" r:id="rId11"/>
    <p:sldId id="340" r:id="rId12"/>
    <p:sldId id="341" r:id="rId13"/>
    <p:sldId id="312" r:id="rId14"/>
    <p:sldId id="345" r:id="rId15"/>
    <p:sldId id="352" r:id="rId16"/>
    <p:sldId id="353" r:id="rId17"/>
    <p:sldId id="354" r:id="rId18"/>
    <p:sldId id="343" r:id="rId19"/>
    <p:sldId id="342" r:id="rId20"/>
    <p:sldId id="355" r:id="rId21"/>
    <p:sldId id="356" r:id="rId22"/>
    <p:sldId id="344" r:id="rId23"/>
    <p:sldId id="346" r:id="rId24"/>
    <p:sldId id="347" r:id="rId25"/>
    <p:sldId id="348" r:id="rId26"/>
    <p:sldId id="349" r:id="rId27"/>
    <p:sldId id="350" r:id="rId28"/>
    <p:sldId id="351" r:id="rId29"/>
    <p:sldId id="357" r:id="rId30"/>
    <p:sldId id="286" r:id="rId31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" initials="1" lastIdx="1" clrIdx="0">
    <p:extLst>
      <p:ext uri="{19B8F6BF-5375-455C-9EA6-DF929625EA0E}">
        <p15:presenceInfo xmlns:p15="http://schemas.microsoft.com/office/powerpoint/2012/main" userId="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8000"/>
    <a:srgbClr val="DDDDDD"/>
    <a:srgbClr val="003D08"/>
    <a:srgbClr val="1B4E85"/>
    <a:srgbClr val="B9CE30"/>
    <a:srgbClr val="736263"/>
    <a:srgbClr val="735152"/>
    <a:srgbClr val="BEC22B"/>
    <a:srgbClr val="8365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2" autoAdjust="0"/>
  </p:normalViewPr>
  <p:slideViewPr>
    <p:cSldViewPr snapToGrid="0">
      <p:cViewPr varScale="1">
        <p:scale>
          <a:sx n="108" d="100"/>
          <a:sy n="108" d="100"/>
        </p:scale>
        <p:origin x="714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5856C-7EE1-4046-9FA9-30A3988DB29F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273D3D-C936-4F9A-9213-9FCB24A3F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177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3735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269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10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260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259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8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652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860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051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769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177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A69CD-8E3A-46A8-84B1-7090C2835ADB}" type="datetimeFigureOut">
              <a:rPr lang="ru-RU" smtClean="0"/>
              <a:t>16.07.2025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2ED6B-5E26-4E81-B2CF-F414299D25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493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dadeal.ru/journal/240530-seed-stratification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93175" y="4049486"/>
            <a:ext cx="7707879" cy="1915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dirty="0">
                <a:solidFill>
                  <a:srgbClr val="8EB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" panose="020B0703020102020204" pitchFamily="34" charset="0"/>
              </a:rPr>
              <a:t>        </a:t>
            </a:r>
            <a:r>
              <a:rPr lang="ru-RU" sz="4800" dirty="0">
                <a:solidFill>
                  <a:srgbClr val="8EB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" panose="020B0703020102020204" pitchFamily="34" charset="0"/>
              </a:rPr>
              <a:t>ЭФИКА</a:t>
            </a:r>
          </a:p>
          <a:p>
            <a:pPr algn="ctr">
              <a:lnSpc>
                <a:spcPct val="150000"/>
              </a:lnSpc>
            </a:pPr>
            <a:r>
              <a:rPr lang="ru-RU" sz="3100" dirty="0">
                <a:solidFill>
                  <a:srgbClr val="765455"/>
                </a:solidFill>
                <a:latin typeface="Franklin Gothic Demi" panose="020B0703020102020204" pitchFamily="34" charset="0"/>
              </a:rPr>
              <a:t>Питание и защита семян перед посевом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8731" y="4221085"/>
            <a:ext cx="1520833" cy="114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893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Устройство семян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87D7952-F1F9-4421-BFD5-68C67E5BF4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61" y="902399"/>
            <a:ext cx="10339803" cy="4275939"/>
          </a:xfrm>
        </p:spPr>
      </p:pic>
    </p:spTree>
    <p:extLst>
      <p:ext uri="{BB962C8B-B14F-4D97-AF65-F5344CB8AC3E}">
        <p14:creationId xmlns:p14="http://schemas.microsoft.com/office/powerpoint/2010/main" val="3084956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Важность обработки семян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1253397"/>
            <a:ext cx="11168743" cy="4768580"/>
          </a:xfrm>
        </p:spPr>
        <p:txBody>
          <a:bodyPr>
            <a:normAutofit/>
          </a:bodyPr>
          <a:lstStyle/>
          <a:p>
            <a:r>
              <a:rPr lang="ru-RU" dirty="0"/>
              <a:t>Уменьшение потерь из-за болезней, вредителей, неблагоприятных условий</a:t>
            </a:r>
          </a:p>
          <a:p>
            <a:r>
              <a:rPr lang="ru-RU" dirty="0"/>
              <a:t>Увеличение урожайности (реализация генетического потенциала семян)</a:t>
            </a:r>
          </a:p>
          <a:p>
            <a:r>
              <a:rPr lang="ru-RU" dirty="0"/>
              <a:t>Повышение качества зерна</a:t>
            </a:r>
          </a:p>
          <a:p>
            <a:r>
              <a:rPr lang="ru-RU" dirty="0"/>
              <a:t>Б</a:t>
            </a:r>
            <a:r>
              <a:rPr lang="ru-RU" b="1" i="1" dirty="0"/>
              <a:t>о</a:t>
            </a:r>
            <a:r>
              <a:rPr lang="ru-RU" dirty="0"/>
              <a:t>льшая вариативность сроков сева</a:t>
            </a:r>
          </a:p>
        </p:txBody>
      </p:sp>
    </p:spTree>
    <p:extLst>
      <p:ext uri="{BB962C8B-B14F-4D97-AF65-F5344CB8AC3E}">
        <p14:creationId xmlns:p14="http://schemas.microsoft.com/office/powerpoint/2010/main" val="1692857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Методы обработки семян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CF4639-7790-466E-95E1-6F870DD4D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1822"/>
            <a:ext cx="10515600" cy="5085141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Протравливание</a:t>
            </a:r>
            <a:r>
              <a:rPr lang="ru-RU" dirty="0">
                <a:solidFill>
                  <a:srgbClr val="25252C"/>
                </a:solidFill>
                <a:latin typeface="YS Geo"/>
              </a:rPr>
              <a:t>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Инкрустация</a:t>
            </a:r>
            <a:r>
              <a:rPr lang="ru-RU" dirty="0">
                <a:solidFill>
                  <a:srgbClr val="25252C"/>
                </a:solidFill>
                <a:latin typeface="YS Geo"/>
              </a:rPr>
              <a:t> 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Барботирование</a:t>
            </a:r>
            <a:r>
              <a:rPr lang="en-US" b="1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ru-RU" b="1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Замачивание </a:t>
            </a:r>
            <a:endParaRPr lang="en-US" b="1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b="1" dirty="0">
              <a:solidFill>
                <a:srgbClr val="25252C"/>
              </a:solidFill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Стратификация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1A2FC34-1ECD-4630-990A-CF859FA57D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787" y="818867"/>
            <a:ext cx="2946029" cy="165714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2530643-62E5-40E7-8F16-237F8DD3D8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316" y="1822556"/>
            <a:ext cx="3185420" cy="1667036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78A08BAD-D32C-416F-A1CA-3047FBCBA7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517" y="2656074"/>
            <a:ext cx="2062320" cy="1365816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ACD50F8B-668C-4CDB-A5B7-3AA6273D5B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2257" y="3634392"/>
            <a:ext cx="2624855" cy="1849607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0EFA6633-809A-49B6-A7A3-B135B54A99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072" y="4716526"/>
            <a:ext cx="3524475" cy="119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397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Методы обработки семян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CF4639-7790-466E-95E1-6F870DD4D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1822"/>
            <a:ext cx="10515600" cy="5085141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Стратификация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l">
              <a:buNone/>
            </a:pPr>
            <a:r>
              <a:rPr lang="ru-RU" dirty="0">
                <a:solidFill>
                  <a:srgbClr val="25252C"/>
                </a:solidFill>
                <a:latin typeface="YS Geo"/>
              </a:rPr>
              <a:t> 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l">
              <a:buNone/>
            </a:pPr>
            <a:r>
              <a:rPr lang="en-US" b="1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just">
              <a:buNone/>
            </a:pPr>
            <a:endParaRPr lang="ru-RU" b="0" i="0" dirty="0">
              <a:solidFill>
                <a:srgbClr val="333333"/>
              </a:solidFill>
              <a:effectLst/>
              <a:latin typeface="YS Text"/>
            </a:endParaRPr>
          </a:p>
          <a:p>
            <a:pPr marL="0" indent="0" algn="just">
              <a:buNone/>
            </a:pPr>
            <a:endParaRPr lang="ru-RU" b="0" i="0" dirty="0">
              <a:solidFill>
                <a:srgbClr val="333333"/>
              </a:solidFill>
              <a:effectLst/>
              <a:latin typeface="YS Text"/>
            </a:endParaRPr>
          </a:p>
          <a:p>
            <a:pPr marL="0" indent="0" algn="just">
              <a:buNone/>
            </a:pPr>
            <a:endParaRPr lang="ru-RU" b="0" i="0" dirty="0">
              <a:solidFill>
                <a:srgbClr val="333333"/>
              </a:solidFill>
              <a:effectLst/>
              <a:latin typeface="YS Text"/>
            </a:endParaRPr>
          </a:p>
          <a:p>
            <a:pPr marL="0" indent="0" algn="just">
              <a:buNone/>
            </a:pP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Процесс искусственного создания условий, имитирующих естественные климатические изменения, которые необходимы для пробуждения семян от покоя. Цель — повысить всхожесть семян и ускорить процесс их прорастания.</a:t>
            </a:r>
          </a:p>
          <a:p>
            <a:pPr marL="0" indent="0" algn="just">
              <a:buNone/>
            </a:pP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Широко используется в садоводстве, личных приусадебных участках, цветоводстве. </a:t>
            </a:r>
            <a:br>
              <a:rPr lang="ru-RU" b="0" u="none" strike="noStrike" dirty="0">
                <a:effectLst/>
                <a:latin typeface="YS Text"/>
                <a:hlinkClick r:id="rId3"/>
              </a:rPr>
            </a:br>
            <a:endParaRPr lang="ru-RU" b="1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l">
              <a:buNone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endParaRPr lang="en-US" b="1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b="1" dirty="0">
              <a:solidFill>
                <a:srgbClr val="25252C"/>
              </a:solidFill>
              <a:latin typeface="YS Geo"/>
            </a:endParaRPr>
          </a:p>
          <a:p>
            <a:pPr marL="0" indent="0" algn="l">
              <a:buNone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endParaRPr lang="ru-RU" dirty="0"/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0EFA6633-809A-49B6-A7A3-B135B54A99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582" y="1509215"/>
            <a:ext cx="4206342" cy="142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354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Методы обработки семян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CF4639-7790-466E-95E1-6F870DD4D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1822"/>
            <a:ext cx="10515600" cy="508514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12000" b="1" i="0" dirty="0">
                <a:solidFill>
                  <a:srgbClr val="25252C"/>
                </a:solidFill>
                <a:effectLst/>
                <a:latin typeface="YS Geo"/>
              </a:rPr>
              <a:t>Замачивание</a:t>
            </a:r>
            <a:r>
              <a:rPr lang="ru-RU" sz="12000" dirty="0">
                <a:solidFill>
                  <a:srgbClr val="25252C"/>
                </a:solidFill>
                <a:latin typeface="YS Geo"/>
              </a:rPr>
              <a:t> </a:t>
            </a:r>
            <a:endParaRPr lang="ru-RU" sz="12000" b="0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l">
              <a:buNone/>
            </a:pPr>
            <a:r>
              <a:rPr lang="ru-RU" sz="12000" b="0" i="0" dirty="0">
                <a:solidFill>
                  <a:srgbClr val="25252C"/>
                </a:solidFill>
                <a:effectLst/>
                <a:latin typeface="YS Geo"/>
              </a:rPr>
              <a:t>Цель – ускорение прорастания</a:t>
            </a:r>
          </a:p>
          <a:p>
            <a:pPr marL="0" indent="0" algn="l">
              <a:buNone/>
            </a:pPr>
            <a:r>
              <a:rPr lang="ru-RU" sz="12000" dirty="0">
                <a:solidFill>
                  <a:srgbClr val="25252C"/>
                </a:solidFill>
                <a:latin typeface="YS Geo"/>
              </a:rPr>
              <a:t>семян. Замачивание возможно как в</a:t>
            </a:r>
          </a:p>
          <a:p>
            <a:pPr marL="0" indent="0" algn="l">
              <a:buNone/>
            </a:pPr>
            <a:r>
              <a:rPr lang="ru-RU" sz="12000" dirty="0">
                <a:solidFill>
                  <a:srgbClr val="25252C"/>
                </a:solidFill>
                <a:latin typeface="YS Geo"/>
              </a:rPr>
              <a:t>в</a:t>
            </a:r>
            <a:r>
              <a:rPr lang="ru-RU" sz="12000" b="0" i="0" dirty="0">
                <a:solidFill>
                  <a:srgbClr val="25252C"/>
                </a:solidFill>
                <a:effectLst/>
                <a:latin typeface="YS Geo"/>
              </a:rPr>
              <a:t>оде, так и с применением стимуляторов</a:t>
            </a:r>
          </a:p>
          <a:p>
            <a:pPr marL="0" indent="0" algn="l">
              <a:buNone/>
            </a:pPr>
            <a:r>
              <a:rPr lang="ru-RU" sz="12000" dirty="0">
                <a:solidFill>
                  <a:srgbClr val="25252C"/>
                </a:solidFill>
                <a:latin typeface="YS Geo"/>
              </a:rPr>
              <a:t>и других добавок. Основное применение – </a:t>
            </a:r>
          </a:p>
          <a:p>
            <a:pPr marL="0" indent="0" algn="l">
              <a:buNone/>
            </a:pPr>
            <a:r>
              <a:rPr lang="ru-RU" sz="12000" dirty="0">
                <a:solidFill>
                  <a:srgbClr val="25252C"/>
                </a:solidFill>
                <a:latin typeface="YS Geo"/>
              </a:rPr>
              <a:t>личные подсобные хозяйства, тепличные комплексы, элитные семеноводческие хозяйства.</a:t>
            </a:r>
          </a:p>
          <a:p>
            <a:pPr marL="0" indent="0" algn="l">
              <a:buNone/>
            </a:pPr>
            <a:r>
              <a:rPr lang="ru-RU" sz="12000" b="0" i="0" dirty="0">
                <a:solidFill>
                  <a:srgbClr val="25252C"/>
                </a:solidFill>
                <a:effectLst/>
                <a:latin typeface="YS Geo"/>
              </a:rPr>
              <a:t>Замачивание не подходит для инкрустированных семян!</a:t>
            </a:r>
          </a:p>
          <a:p>
            <a:pPr marL="0" indent="0" algn="l">
              <a:buNone/>
            </a:pPr>
            <a:r>
              <a:rPr lang="ru-RU" sz="6500" dirty="0">
                <a:solidFill>
                  <a:srgbClr val="25252C"/>
                </a:solidFill>
                <a:latin typeface="YS Geo"/>
              </a:rPr>
              <a:t>  </a:t>
            </a:r>
            <a:endParaRPr lang="ru-RU" sz="6500" b="0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l">
              <a:buNone/>
            </a:pPr>
            <a:r>
              <a:rPr lang="en-US" b="1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ru-RU" b="1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b="1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b="1" dirty="0">
              <a:solidFill>
                <a:srgbClr val="25252C"/>
              </a:solidFill>
              <a:latin typeface="YS Geo"/>
            </a:endParaRPr>
          </a:p>
          <a:p>
            <a:pPr marL="0" indent="0" algn="l">
              <a:buNone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endParaRPr lang="ru-RU" dirty="0"/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ACD50F8B-668C-4CDB-A5B7-3AA6273D5B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665" y="681037"/>
            <a:ext cx="3463784" cy="244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052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Методы обработки семян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CF4639-7790-466E-95E1-6F870DD4D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1822"/>
            <a:ext cx="10515600" cy="5085141"/>
          </a:xfrm>
        </p:spPr>
        <p:txBody>
          <a:bodyPr>
            <a:normAutofit fontScale="85000" lnSpcReduction="20000"/>
          </a:bodyPr>
          <a:lstStyle/>
          <a:p>
            <a:pPr marL="0" indent="0" algn="l">
              <a:buNone/>
            </a:pPr>
            <a:r>
              <a:rPr lang="ru-RU" sz="3800" b="1" i="0" dirty="0">
                <a:solidFill>
                  <a:srgbClr val="25252C"/>
                </a:solidFill>
                <a:effectLst/>
                <a:latin typeface="YS Geo"/>
              </a:rPr>
              <a:t>Барботирование</a:t>
            </a:r>
            <a:r>
              <a:rPr lang="ru-RU" sz="3800" dirty="0">
                <a:solidFill>
                  <a:srgbClr val="25252C"/>
                </a:solidFill>
                <a:latin typeface="YS Geo"/>
              </a:rPr>
              <a:t> </a:t>
            </a:r>
            <a:endParaRPr lang="ru-RU" sz="3800" b="0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l">
              <a:buNone/>
            </a:pPr>
            <a:r>
              <a:rPr lang="ru-RU" sz="3800" dirty="0">
                <a:solidFill>
                  <a:srgbClr val="25252C"/>
                </a:solidFill>
                <a:latin typeface="YS Geo"/>
              </a:rPr>
              <a:t>Замачивание семян в насыщенной </a:t>
            </a:r>
          </a:p>
          <a:p>
            <a:pPr marL="0" indent="0" algn="l">
              <a:buNone/>
            </a:pPr>
            <a:r>
              <a:rPr lang="ru-RU" sz="3800" b="0" i="0" dirty="0">
                <a:solidFill>
                  <a:srgbClr val="25252C"/>
                </a:solidFill>
                <a:effectLst/>
                <a:latin typeface="YS Geo"/>
              </a:rPr>
              <a:t>кислородом воде. Цель – ускорить</a:t>
            </a:r>
          </a:p>
          <a:p>
            <a:pPr marL="0" indent="0" algn="l">
              <a:buNone/>
            </a:pPr>
            <a:r>
              <a:rPr lang="ru-RU" sz="3800" dirty="0">
                <a:solidFill>
                  <a:srgbClr val="25252C"/>
                </a:solidFill>
                <a:latin typeface="YS Geo"/>
              </a:rPr>
              <a:t>п</a:t>
            </a:r>
            <a:r>
              <a:rPr lang="ru-RU" sz="3800" b="0" i="0" dirty="0">
                <a:solidFill>
                  <a:srgbClr val="25252C"/>
                </a:solidFill>
                <a:effectLst/>
                <a:latin typeface="YS Geo"/>
              </a:rPr>
              <a:t>рорастание и повысить всхожесть</a:t>
            </a:r>
          </a:p>
          <a:p>
            <a:pPr marL="0" indent="0" algn="l">
              <a:buNone/>
            </a:pPr>
            <a:r>
              <a:rPr lang="ru-RU" sz="3800" b="0" i="0" dirty="0">
                <a:solidFill>
                  <a:srgbClr val="25252C"/>
                </a:solidFill>
                <a:effectLst/>
                <a:latin typeface="YS Geo"/>
              </a:rPr>
              <a:t>некоторых видов семян.</a:t>
            </a:r>
          </a:p>
          <a:p>
            <a:pPr marL="0" indent="0" algn="l">
              <a:buNone/>
            </a:pPr>
            <a:r>
              <a:rPr lang="ru-RU" dirty="0">
                <a:solidFill>
                  <a:srgbClr val="25252C"/>
                </a:solidFill>
                <a:latin typeface="YS Geo"/>
              </a:rPr>
              <a:t> 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ru-RU" b="1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l">
              <a:buNone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endParaRPr lang="en-US" b="1" i="0" dirty="0">
              <a:solidFill>
                <a:srgbClr val="25252C"/>
              </a:solidFill>
              <a:effectLst/>
              <a:latin typeface="YS Geo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b="1" dirty="0">
              <a:solidFill>
                <a:srgbClr val="25252C"/>
              </a:solidFill>
              <a:latin typeface="YS Geo"/>
            </a:endParaRPr>
          </a:p>
          <a:p>
            <a:pPr marL="0" indent="0" algn="l">
              <a:buNone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endParaRPr lang="ru-RU" dirty="0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78A08BAD-D32C-416F-A1CA-3047FBCBA7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731" y="1091822"/>
            <a:ext cx="4366787" cy="28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047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Методы обработки семян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CF4639-7790-466E-95E1-6F870DD4D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1822"/>
            <a:ext cx="10515600" cy="5085141"/>
          </a:xfrm>
        </p:spPr>
        <p:txBody>
          <a:bodyPr>
            <a:normAutofit fontScale="85000" lnSpcReduction="10000"/>
          </a:bodyPr>
          <a:lstStyle/>
          <a:p>
            <a:pPr marL="0" indent="0" algn="l">
              <a:buNone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Инкрустация</a:t>
            </a:r>
            <a:r>
              <a:rPr lang="ru-RU" dirty="0">
                <a:solidFill>
                  <a:srgbClr val="25252C"/>
                </a:solidFill>
                <a:latin typeface="YS Geo"/>
              </a:rPr>
              <a:t>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l">
              <a:buNone/>
            </a:pPr>
            <a:r>
              <a:rPr lang="ru-RU" b="0" i="0" dirty="0">
                <a:solidFill>
                  <a:srgbClr val="25252C"/>
                </a:solidFill>
                <a:effectLst/>
                <a:latin typeface="YS Geo"/>
              </a:rPr>
              <a:t>Создание на поверхности семян </a:t>
            </a:r>
          </a:p>
          <a:p>
            <a:pPr marL="0" indent="0" algn="l">
              <a:buNone/>
            </a:pPr>
            <a:r>
              <a:rPr lang="ru-RU" dirty="0">
                <a:solidFill>
                  <a:srgbClr val="25252C"/>
                </a:solidFill>
                <a:latin typeface="YS Geo"/>
              </a:rPr>
              <a:t>защитной (часто цветной плёнки),</a:t>
            </a:r>
          </a:p>
          <a:p>
            <a:pPr marL="0" indent="0" algn="l">
              <a:buNone/>
            </a:pPr>
            <a:r>
              <a:rPr lang="ru-RU" dirty="0">
                <a:solidFill>
                  <a:srgbClr val="25252C"/>
                </a:solidFill>
                <a:latin typeface="YS Geo"/>
              </a:rPr>
              <a:t>содержащей  пестициды, питательные </a:t>
            </a:r>
          </a:p>
          <a:p>
            <a:pPr marL="0" indent="0" algn="l">
              <a:buNone/>
            </a:pPr>
            <a:r>
              <a:rPr lang="ru-RU" dirty="0">
                <a:solidFill>
                  <a:srgbClr val="25252C"/>
                </a:solidFill>
                <a:latin typeface="YS Geo"/>
              </a:rPr>
              <a:t>э</a:t>
            </a:r>
            <a:r>
              <a:rPr lang="ru-RU" b="0" i="0" dirty="0">
                <a:solidFill>
                  <a:srgbClr val="25252C"/>
                </a:solidFill>
                <a:effectLst/>
                <a:latin typeface="YS Geo"/>
              </a:rPr>
              <a:t>лементы, биологические препараты, </a:t>
            </a:r>
          </a:p>
          <a:p>
            <a:pPr marL="0" indent="0" algn="l">
              <a:buNone/>
            </a:pPr>
            <a:r>
              <a:rPr lang="ru-RU" b="0" i="0" dirty="0">
                <a:solidFill>
                  <a:srgbClr val="25252C"/>
                </a:solidFill>
                <a:effectLst/>
                <a:latin typeface="YS Geo"/>
              </a:rPr>
              <a:t>стимуляторы роста, аминокислоты и т. п.</a:t>
            </a:r>
          </a:p>
          <a:p>
            <a:pPr marL="0" indent="0" algn="l">
              <a:buNone/>
            </a:pPr>
            <a:r>
              <a:rPr lang="ru-RU" b="0" i="0" dirty="0">
                <a:solidFill>
                  <a:srgbClr val="25252C"/>
                </a:solidFill>
                <a:effectLst/>
                <a:latin typeface="YS Geo"/>
              </a:rPr>
              <a:t>Цель – защита от болезней и вредителей, ускорение прорастания, увеличение </a:t>
            </a:r>
            <a:r>
              <a:rPr lang="ru-RU" dirty="0">
                <a:solidFill>
                  <a:srgbClr val="25252C"/>
                </a:solidFill>
                <a:latin typeface="YS Geo"/>
              </a:rPr>
              <a:t>в</a:t>
            </a:r>
            <a:r>
              <a:rPr lang="ru-RU" b="0" i="0" dirty="0">
                <a:solidFill>
                  <a:srgbClr val="25252C"/>
                </a:solidFill>
                <a:effectLst/>
                <a:latin typeface="YS Geo"/>
              </a:rPr>
              <a:t>схожести, повышение усвоения питательных веществ из почвы и т. д. Инкрустированные семена длительное время сохраняют защитную плёнку.</a:t>
            </a:r>
          </a:p>
          <a:p>
            <a:pPr marL="0" indent="0" algn="ctr">
              <a:buNone/>
            </a:pPr>
            <a:r>
              <a:rPr lang="en-US" b="1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Не подлежат замачиванию!</a:t>
            </a:r>
            <a:endParaRPr lang="en-US" b="1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l">
              <a:buNone/>
            </a:pPr>
            <a:r>
              <a:rPr lang="ru-RU" dirty="0">
                <a:solidFill>
                  <a:srgbClr val="25252C"/>
                </a:solidFill>
                <a:latin typeface="YS Geo"/>
              </a:rPr>
              <a:t>Применяется производителями гибридов для ЛПХ и СХП.</a:t>
            </a:r>
            <a:endParaRPr lang="en-US" dirty="0">
              <a:solidFill>
                <a:srgbClr val="25252C"/>
              </a:solidFill>
              <a:latin typeface="YS Geo"/>
            </a:endParaRPr>
          </a:p>
          <a:p>
            <a:pPr marL="0" indent="0" algn="l">
              <a:buNone/>
            </a:pPr>
            <a:r>
              <a:rPr lang="ru-RU" b="0" i="0" dirty="0">
                <a:solidFill>
                  <a:srgbClr val="25252C"/>
                </a:solidFill>
                <a:effectLst/>
                <a:latin typeface="YS Geo"/>
              </a:rPr>
              <a:t>Позволяет сократить затраты на последующие обработки, но существенно повышает стоимость семенного материала.</a:t>
            </a:r>
          </a:p>
          <a:p>
            <a:endParaRPr lang="ru-RU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2530643-62E5-40E7-8F16-237F8DD3D8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854" y="949779"/>
            <a:ext cx="4465946" cy="233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499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Методы обработки семян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CF4639-7790-466E-95E1-6F870DD4D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1822"/>
            <a:ext cx="10515600" cy="5085141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Протравливание</a:t>
            </a:r>
            <a:r>
              <a:rPr lang="ru-RU" dirty="0">
                <a:solidFill>
                  <a:srgbClr val="25252C"/>
                </a:solidFill>
                <a:latin typeface="YS Geo"/>
              </a:rPr>
              <a:t>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l">
              <a:buNone/>
            </a:pPr>
            <a:r>
              <a:rPr lang="ru-RU" b="0" i="0" dirty="0">
                <a:solidFill>
                  <a:srgbClr val="25252C"/>
                </a:solidFill>
                <a:effectLst/>
                <a:latin typeface="YS Geo"/>
              </a:rPr>
              <a:t>Обработка семян химическими</a:t>
            </a:r>
          </a:p>
          <a:p>
            <a:pPr marL="0" indent="0" algn="l">
              <a:buNone/>
            </a:pPr>
            <a:r>
              <a:rPr lang="ru-RU" dirty="0">
                <a:solidFill>
                  <a:srgbClr val="25252C"/>
                </a:solidFill>
                <a:latin typeface="YS Geo"/>
              </a:rPr>
              <a:t>или биологическими веществами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pPr marL="0" indent="0" algn="l">
              <a:buNone/>
            </a:pPr>
            <a:r>
              <a:rPr lang="ru-RU" b="0" i="0" dirty="0">
                <a:solidFill>
                  <a:srgbClr val="25252C"/>
                </a:solidFill>
                <a:effectLst/>
                <a:latin typeface="YS Geo"/>
              </a:rPr>
              <a:t>(протравителями) для защиты</a:t>
            </a:r>
          </a:p>
          <a:p>
            <a:pPr marL="0" indent="0" algn="l">
              <a:buNone/>
            </a:pPr>
            <a:r>
              <a:rPr lang="en-US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r>
              <a:rPr lang="ru-RU" i="0" dirty="0">
                <a:solidFill>
                  <a:srgbClr val="25252C"/>
                </a:solidFill>
                <a:effectLst/>
                <a:latin typeface="YS Geo"/>
              </a:rPr>
              <a:t>от вредителей, болезней или </a:t>
            </a:r>
          </a:p>
          <a:p>
            <a:pPr marL="0" indent="0" algn="l">
              <a:buNone/>
            </a:pPr>
            <a:r>
              <a:rPr lang="ru-RU" dirty="0">
                <a:solidFill>
                  <a:srgbClr val="25252C"/>
                </a:solidFill>
                <a:latin typeface="YS Geo"/>
              </a:rPr>
              <a:t>н</a:t>
            </a:r>
            <a:r>
              <a:rPr lang="ru-RU" i="0" dirty="0">
                <a:solidFill>
                  <a:srgbClr val="25252C"/>
                </a:solidFill>
                <a:effectLst/>
                <a:latin typeface="YS Geo"/>
              </a:rPr>
              <a:t>еблагоприятных условий окружающей среды.</a:t>
            </a:r>
          </a:p>
          <a:p>
            <a:pPr marL="0" indent="0" algn="l">
              <a:buNone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r>
              <a:rPr lang="ru-RU" i="0" dirty="0">
                <a:solidFill>
                  <a:srgbClr val="25252C"/>
                </a:solidFill>
                <a:effectLst/>
                <a:latin typeface="YS Geo"/>
              </a:rPr>
              <a:t>Для определения равномерности нанесения протравителя, а также в целях безопасности в протравители добавляются специальные красители </a:t>
            </a:r>
            <a:r>
              <a:rPr lang="ru-RU" dirty="0">
                <a:solidFill>
                  <a:srgbClr val="25252C"/>
                </a:solidFill>
                <a:latin typeface="YS Geo"/>
              </a:rPr>
              <a:t>(в основном красного цвета).</a:t>
            </a:r>
            <a:endParaRPr lang="en-US" dirty="0">
              <a:solidFill>
                <a:srgbClr val="25252C"/>
              </a:solidFill>
              <a:latin typeface="YS Geo"/>
            </a:endParaRPr>
          </a:p>
          <a:p>
            <a:pPr marL="0" indent="0" algn="l">
              <a:buNone/>
            </a:pPr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 </a:t>
            </a:r>
            <a:endParaRPr lang="ru-RU" b="0" i="0" dirty="0">
              <a:solidFill>
                <a:srgbClr val="25252C"/>
              </a:solidFill>
              <a:effectLst/>
              <a:latin typeface="YS Geo"/>
            </a:endParaRPr>
          </a:p>
          <a:p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1A2FC34-1ECD-4630-990A-CF859FA57D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645" y="818867"/>
            <a:ext cx="5267589" cy="296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80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протравливания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CF4639-7790-466E-95E1-6F870DD4D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1822"/>
            <a:ext cx="10515600" cy="5085141"/>
          </a:xfrm>
        </p:spPr>
        <p:txBody>
          <a:bodyPr>
            <a:normAutofit fontScale="92500" lnSpcReduction="10000"/>
          </a:bodyPr>
          <a:lstStyle/>
          <a:p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Сухое </a:t>
            </a:r>
            <a:r>
              <a:rPr lang="ru-RU" i="0" dirty="0">
                <a:solidFill>
                  <a:srgbClr val="25252C"/>
                </a:solidFill>
                <a:effectLst/>
                <a:latin typeface="YS Geo"/>
              </a:rPr>
              <a:t>(смешивание семян с сухими порошкообразными протравителями)</a:t>
            </a:r>
          </a:p>
          <a:p>
            <a:pPr marL="0" indent="0">
              <a:buNone/>
            </a:pPr>
            <a:r>
              <a:rPr lang="ru-RU" dirty="0">
                <a:solidFill>
                  <a:srgbClr val="25252C"/>
                </a:solidFill>
                <a:latin typeface="YS Geo"/>
              </a:rPr>
              <a:t>Преимущества: </a:t>
            </a:r>
            <a:endParaRPr lang="ru-RU" i="0" dirty="0">
              <a:solidFill>
                <a:srgbClr val="25252C"/>
              </a:solidFill>
              <a:effectLst/>
              <a:latin typeface="YS Geo"/>
            </a:endParaRPr>
          </a:p>
          <a:p>
            <a:r>
              <a:rPr lang="ru-RU" dirty="0"/>
              <a:t>Не повышает влажность семенного материал</a:t>
            </a:r>
          </a:p>
          <a:p>
            <a:pPr marL="0" indent="0">
              <a:buNone/>
            </a:pPr>
            <a:r>
              <a:rPr lang="ru-RU" dirty="0"/>
              <a:t>Недостатки:</a:t>
            </a:r>
          </a:p>
          <a:p>
            <a:pPr algn="l"/>
            <a:r>
              <a:rPr lang="ru-RU" b="0" i="0" dirty="0">
                <a:effectLst/>
                <a:latin typeface="-apple-system"/>
              </a:rPr>
              <a:t>— неравномерное распределение препарата;</a:t>
            </a:r>
          </a:p>
          <a:p>
            <a:pPr algn="l"/>
            <a:r>
              <a:rPr lang="ru-RU" b="0" i="0" dirty="0">
                <a:effectLst/>
                <a:latin typeface="-apple-system"/>
              </a:rPr>
              <a:t>— плохое прилипание протравителя к поверхности обрабатываемых семян;</a:t>
            </a:r>
          </a:p>
          <a:p>
            <a:pPr algn="l"/>
            <a:r>
              <a:rPr lang="ru-RU" b="0" i="0" dirty="0">
                <a:effectLst/>
                <a:latin typeface="-apple-system"/>
              </a:rPr>
              <a:t>— большие потери средства из-за распыления порошка в процессе обработки семенного материала и его последующей транспортировки;</a:t>
            </a:r>
          </a:p>
          <a:p>
            <a:pPr algn="l"/>
            <a:r>
              <a:rPr lang="ru-RU" b="0" i="0" dirty="0">
                <a:effectLst/>
                <a:latin typeface="-apple-system"/>
              </a:rPr>
              <a:t>— высокая запылённость мест, где проводится протравливание, что опасно для выполняющих его работников.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550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протравливания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CF4639-7790-466E-95E1-6F870DD4D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1822"/>
            <a:ext cx="10515600" cy="5085141"/>
          </a:xfrm>
        </p:spPr>
        <p:txBody>
          <a:bodyPr>
            <a:normAutofit lnSpcReduction="10000"/>
          </a:bodyPr>
          <a:lstStyle/>
          <a:p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Полусухое </a:t>
            </a:r>
            <a:r>
              <a:rPr lang="ru-RU" i="0" dirty="0">
                <a:solidFill>
                  <a:srgbClr val="25252C"/>
                </a:solidFill>
                <a:effectLst/>
                <a:latin typeface="YS Geo"/>
              </a:rPr>
              <a:t>(обработка семян растворами или суспензиями протравителей)</a:t>
            </a:r>
          </a:p>
          <a:p>
            <a:pPr marL="0" indent="0">
              <a:buNone/>
            </a:pPr>
            <a:r>
              <a:rPr lang="ru-RU" dirty="0">
                <a:solidFill>
                  <a:srgbClr val="25252C"/>
                </a:solidFill>
                <a:latin typeface="YS Geo"/>
              </a:rPr>
              <a:t>Преимущества: </a:t>
            </a:r>
            <a:endParaRPr lang="ru-RU" i="0" dirty="0">
              <a:solidFill>
                <a:srgbClr val="25252C"/>
              </a:solidFill>
              <a:effectLst/>
              <a:latin typeface="YS Geo"/>
            </a:endParaRPr>
          </a:p>
          <a:p>
            <a:pPr algn="l"/>
            <a:r>
              <a:rPr lang="ru-RU" b="0" i="0" dirty="0">
                <a:effectLst/>
                <a:latin typeface="-apple-system"/>
              </a:rPr>
              <a:t>— более высокая, нежели при использовании сухих порошков, эффективность протравливания;</a:t>
            </a:r>
          </a:p>
          <a:p>
            <a:pPr algn="l"/>
            <a:r>
              <a:rPr lang="ru-RU" b="0" i="0" dirty="0">
                <a:effectLst/>
                <a:latin typeface="-apple-system"/>
              </a:rPr>
              <a:t>— более равномерное распределение средства на поверхности посадочного материала;</a:t>
            </a:r>
          </a:p>
          <a:p>
            <a:pPr algn="l"/>
            <a:r>
              <a:rPr lang="ru-RU" b="0" i="0" dirty="0">
                <a:effectLst/>
                <a:latin typeface="-apple-system"/>
              </a:rPr>
              <a:t>— рациональный расход препарата.</a:t>
            </a:r>
          </a:p>
          <a:p>
            <a:pPr marL="0" indent="0">
              <a:buNone/>
            </a:pPr>
            <a:r>
              <a:rPr lang="ru-RU" dirty="0"/>
              <a:t>Недостатки:</a:t>
            </a:r>
          </a:p>
          <a:p>
            <a:r>
              <a:rPr lang="ru-RU" dirty="0"/>
              <a:t>Наличие специальной техники;</a:t>
            </a:r>
          </a:p>
          <a:p>
            <a:r>
              <a:rPr lang="ru-RU" dirty="0"/>
              <a:t>Более высокая квалификация работников.</a:t>
            </a:r>
          </a:p>
        </p:txBody>
      </p:sp>
    </p:spTree>
    <p:extLst>
      <p:ext uri="{BB962C8B-B14F-4D97-AF65-F5344CB8AC3E}">
        <p14:creationId xmlns:p14="http://schemas.microsoft.com/office/powerpoint/2010/main" val="37478085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протравливания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CF4639-7790-466E-95E1-6F870DD4D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1822"/>
            <a:ext cx="10515600" cy="5085141"/>
          </a:xfrm>
        </p:spPr>
        <p:txBody>
          <a:bodyPr>
            <a:normAutofit/>
          </a:bodyPr>
          <a:lstStyle/>
          <a:p>
            <a:r>
              <a:rPr lang="ru-RU" b="1" i="0" dirty="0">
                <a:solidFill>
                  <a:srgbClr val="25252C"/>
                </a:solidFill>
                <a:effectLst/>
                <a:latin typeface="YS Geo"/>
              </a:rPr>
              <a:t>Мокрое </a:t>
            </a:r>
            <a:r>
              <a:rPr lang="ru-RU" i="0" dirty="0">
                <a:solidFill>
                  <a:srgbClr val="25252C"/>
                </a:solidFill>
                <a:effectLst/>
                <a:latin typeface="YS Geo"/>
              </a:rPr>
              <a:t>(погружение семян в раствор протравителя с последующей выдержкой в нём)</a:t>
            </a:r>
          </a:p>
          <a:p>
            <a:pPr marL="0" indent="0">
              <a:buNone/>
            </a:pPr>
            <a:r>
              <a:rPr lang="ru-RU" dirty="0">
                <a:solidFill>
                  <a:srgbClr val="25252C"/>
                </a:solidFill>
                <a:latin typeface="YS Geo"/>
              </a:rPr>
              <a:t>Преимущества: </a:t>
            </a:r>
            <a:endParaRPr lang="ru-RU" i="0" dirty="0">
              <a:solidFill>
                <a:srgbClr val="25252C"/>
              </a:solidFill>
              <a:effectLst/>
              <a:latin typeface="YS Geo"/>
            </a:endParaRPr>
          </a:p>
          <a:p>
            <a:pPr algn="l"/>
            <a:r>
              <a:rPr lang="ru-RU" b="0" i="0" dirty="0">
                <a:effectLst/>
                <a:latin typeface="-apple-system"/>
              </a:rPr>
              <a:t>— высокая биологическая эффективность обработки;</a:t>
            </a:r>
          </a:p>
          <a:p>
            <a:pPr algn="l"/>
            <a:r>
              <a:rPr lang="ru-RU" b="0" i="0" dirty="0">
                <a:effectLst/>
                <a:latin typeface="-apple-system"/>
              </a:rPr>
              <a:t>— возможность протравливания семян без применения техники.</a:t>
            </a:r>
          </a:p>
          <a:p>
            <a:pPr marL="0" indent="0">
              <a:buNone/>
            </a:pPr>
            <a:r>
              <a:rPr lang="ru-RU" dirty="0"/>
              <a:t>Недостатки:</a:t>
            </a:r>
          </a:p>
          <a:p>
            <a:r>
              <a:rPr lang="ru-RU" dirty="0"/>
              <a:t>Высокая влажность семенного материала, требующая дополнительной просушки;</a:t>
            </a:r>
          </a:p>
          <a:p>
            <a:r>
              <a:rPr lang="ru-RU" dirty="0"/>
              <a:t>Более длительный срок протравливания;</a:t>
            </a:r>
          </a:p>
          <a:p>
            <a:r>
              <a:rPr lang="ru-RU" dirty="0"/>
              <a:t>Меньший разовый объём протравливания.</a:t>
            </a:r>
          </a:p>
        </p:txBody>
      </p:sp>
    </p:spTree>
    <p:extLst>
      <p:ext uri="{BB962C8B-B14F-4D97-AF65-F5344CB8AC3E}">
        <p14:creationId xmlns:p14="http://schemas.microsoft.com/office/powerpoint/2010/main" val="2954177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b="1" dirty="0"/>
          </a:p>
          <a:p>
            <a:r>
              <a:rPr lang="ru-RU" sz="5400" b="1" i="1" dirty="0"/>
              <a:t>Химические</a:t>
            </a:r>
          </a:p>
          <a:p>
            <a:r>
              <a:rPr lang="ru-RU" sz="5400" b="1" i="1" dirty="0"/>
              <a:t>Биологические</a:t>
            </a:r>
          </a:p>
          <a:p>
            <a:r>
              <a:rPr lang="ru-RU" sz="5400" b="1" i="1" dirty="0"/>
              <a:t>Минеральные</a:t>
            </a:r>
          </a:p>
          <a:p>
            <a:r>
              <a:rPr lang="ru-RU" sz="5400" b="1" i="1" dirty="0"/>
              <a:t>Стимулирующие</a:t>
            </a:r>
          </a:p>
        </p:txBody>
      </p:sp>
    </p:spTree>
    <p:extLst>
      <p:ext uri="{BB962C8B-B14F-4D97-AF65-F5344CB8AC3E}">
        <p14:creationId xmlns:p14="http://schemas.microsoft.com/office/powerpoint/2010/main" val="39410161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Химические</a:t>
            </a:r>
          </a:p>
          <a:p>
            <a:r>
              <a:rPr lang="ru-RU" b="1" i="1" dirty="0"/>
              <a:t>Инсектицидные</a:t>
            </a:r>
          </a:p>
          <a:p>
            <a:r>
              <a:rPr lang="ru-RU" b="1" i="1" dirty="0" err="1"/>
              <a:t>Фунгицидные</a:t>
            </a:r>
            <a:endParaRPr lang="ru-RU" b="1" i="1" dirty="0"/>
          </a:p>
          <a:p>
            <a:r>
              <a:rPr lang="ru-RU" b="1" i="1" dirty="0"/>
              <a:t>Комбинированные</a:t>
            </a:r>
          </a:p>
        </p:txBody>
      </p:sp>
    </p:spTree>
    <p:extLst>
      <p:ext uri="{BB962C8B-B14F-4D97-AF65-F5344CB8AC3E}">
        <p14:creationId xmlns:p14="http://schemas.microsoft.com/office/powerpoint/2010/main" val="2637487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Химические</a:t>
            </a:r>
          </a:p>
          <a:p>
            <a:r>
              <a:rPr lang="ru-RU" b="1" i="1" dirty="0"/>
              <a:t>Инсектицидные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Однокомпонентные (</a:t>
            </a:r>
            <a:r>
              <a:rPr lang="ru-RU" dirty="0" err="1"/>
              <a:t>тиаметоксам</a:t>
            </a:r>
            <a:r>
              <a:rPr lang="ru-RU" dirty="0"/>
              <a:t>, </a:t>
            </a:r>
            <a:r>
              <a:rPr lang="ru-RU" dirty="0" err="1"/>
              <a:t>имидаклоприд</a:t>
            </a:r>
            <a:r>
              <a:rPr lang="ru-RU" dirty="0"/>
              <a:t> и т. д.);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Двухкомпонентные (</a:t>
            </a:r>
            <a:r>
              <a:rPr lang="ru-RU" dirty="0" err="1"/>
              <a:t>тиаметоксам</a:t>
            </a:r>
            <a:r>
              <a:rPr lang="ru-RU" dirty="0"/>
              <a:t> + </a:t>
            </a:r>
            <a:r>
              <a:rPr lang="ru-RU" dirty="0" err="1"/>
              <a:t>фипронил</a:t>
            </a:r>
            <a:r>
              <a:rPr lang="ru-RU" dirty="0"/>
              <a:t>, </a:t>
            </a:r>
            <a:r>
              <a:rPr lang="ru-RU" dirty="0" err="1"/>
              <a:t>имидаклоприд</a:t>
            </a:r>
            <a:r>
              <a:rPr lang="ru-RU" dirty="0"/>
              <a:t> + </a:t>
            </a:r>
            <a:r>
              <a:rPr lang="ru-RU" dirty="0" err="1"/>
              <a:t>клотианидин</a:t>
            </a:r>
            <a:r>
              <a:rPr lang="ru-RU" dirty="0"/>
              <a:t> и т. д.);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Трёхкомпонентные (</a:t>
            </a:r>
            <a:r>
              <a:rPr lang="ru-RU" dirty="0" err="1"/>
              <a:t>Тиаметоксам</a:t>
            </a:r>
            <a:r>
              <a:rPr lang="ru-RU" dirty="0"/>
              <a:t> + </a:t>
            </a:r>
            <a:r>
              <a:rPr lang="ru-RU" dirty="0" err="1"/>
              <a:t>имидаклоприд</a:t>
            </a:r>
            <a:r>
              <a:rPr lang="ru-RU" dirty="0"/>
              <a:t> + </a:t>
            </a:r>
            <a:r>
              <a:rPr lang="ru-RU" dirty="0" err="1"/>
              <a:t>фипронил</a:t>
            </a:r>
            <a:r>
              <a:rPr lang="ru-RU" dirty="0"/>
              <a:t>, </a:t>
            </a:r>
            <a:r>
              <a:rPr lang="ru-RU" dirty="0" err="1"/>
              <a:t>Тиаметоксам</a:t>
            </a:r>
            <a:r>
              <a:rPr lang="ru-RU" dirty="0"/>
              <a:t> + </a:t>
            </a:r>
            <a:r>
              <a:rPr lang="ru-RU" dirty="0" err="1"/>
              <a:t>мефеноксам</a:t>
            </a:r>
            <a:r>
              <a:rPr lang="ru-RU" dirty="0"/>
              <a:t> + </a:t>
            </a:r>
            <a:r>
              <a:rPr lang="ru-RU" dirty="0" err="1"/>
              <a:t>флудиоксонил</a:t>
            </a:r>
            <a:r>
              <a:rPr lang="ru-RU" dirty="0"/>
              <a:t> и т. п.)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F96480E-C858-438F-A5A5-21D64AACC2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921" y="141439"/>
            <a:ext cx="1857375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5751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Классы инсектицидных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endParaRPr lang="ru-RU" b="1" dirty="0"/>
          </a:p>
          <a:p>
            <a:pPr algn="l">
              <a:buFont typeface="+mj-lt"/>
              <a:buAutoNum type="arabicPeriod"/>
            </a:pPr>
            <a:r>
              <a:rPr lang="ru-RU" sz="2900" b="1" i="0" dirty="0" err="1">
                <a:solidFill>
                  <a:srgbClr val="404040"/>
                </a:solidFill>
                <a:effectLst/>
                <a:latin typeface="quote-cjk-patch"/>
              </a:rPr>
              <a:t>Неоникотиноиды</a:t>
            </a: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 :</a:t>
            </a:r>
            <a:endParaRPr lang="ru-RU" sz="2900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Механизм: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Агонисты никотиновых рецепторов ацетилхолина (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nAChR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) в ЦНС насекомых → перевозбуждение → паралич и гибель.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Свойства: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Системное действие (проникают в растение), высокая эффективность против сосущих и грызущих вредителей.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Примеры ДВ: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Имидаклоприд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 , 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Тиаметоксам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, 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Клотианидин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, 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Ацетамиприд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 - менее системный.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Цели: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Тли, 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цикадки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, блошки, проволочники (личинки щелкунов), злаковые мухи, некоторые совки.</a:t>
            </a:r>
          </a:p>
          <a:p>
            <a:pPr algn="l">
              <a:buFont typeface="+mj-lt"/>
              <a:buAutoNum type="arabicPeriod"/>
            </a:pPr>
            <a:r>
              <a:rPr lang="ru-RU" sz="2900" b="1" i="0" dirty="0" err="1">
                <a:solidFill>
                  <a:srgbClr val="404040"/>
                </a:solidFill>
                <a:effectLst/>
                <a:latin typeface="quote-cjk-patch"/>
              </a:rPr>
              <a:t>Фенилпиразолы</a:t>
            </a: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 :</a:t>
            </a:r>
            <a:endParaRPr lang="ru-RU" sz="2900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Механизм: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Антагонисты рецепторов ГАМК (гамма-аминомасляной кислоты) → блокирование передачи нервных импульсов → судороги и гибель.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Свойства: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Контактно-кишечное действие, эффективны против широкого спектра вредителей, включая устойчивых к другим классам.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Пример ДВ: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Фипронил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Цели: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Проволочники, 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почвообитающие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 личинки (хрущи, чернотелки), блошки, тли, муравьи-листорезы.</a:t>
            </a:r>
          </a:p>
          <a:p>
            <a:pPr algn="l">
              <a:buFont typeface="+mj-lt"/>
              <a:buAutoNum type="arabicPeriod"/>
            </a:pPr>
            <a:r>
              <a:rPr lang="ru-RU" sz="2900" b="1" i="0" dirty="0" err="1">
                <a:solidFill>
                  <a:srgbClr val="404040"/>
                </a:solidFill>
                <a:effectLst/>
                <a:latin typeface="quote-cjk-patch"/>
              </a:rPr>
              <a:t>Диаминопиримидины</a:t>
            </a: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:</a:t>
            </a:r>
            <a:endParaRPr lang="ru-RU" sz="2900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Механизм: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Ингибиторы митохондриального транспорта электронов (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Complex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 I) → нарушение энергетического обмена.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Свойства: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Системное действие.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Пример ДВ: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Циантранилипрол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 - относится к 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антранилидамидам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, но механизм схож.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Цели: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Широкий спектр грызущих и сосущих вредителей, включая проволочников, совок, тлю, белокрылку. Часто используется в комбинациях.</a:t>
            </a:r>
          </a:p>
          <a:p>
            <a:pPr algn="l">
              <a:buFont typeface="+mj-lt"/>
              <a:buAutoNum type="arabicPeriod"/>
            </a:pPr>
            <a:r>
              <a:rPr lang="ru-RU" sz="2900" b="1" i="0" dirty="0" err="1">
                <a:solidFill>
                  <a:srgbClr val="404040"/>
                </a:solidFill>
                <a:effectLst/>
                <a:latin typeface="quote-cjk-patch"/>
              </a:rPr>
              <a:t>Пиретроиды</a:t>
            </a: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 :</a:t>
            </a:r>
            <a:endParaRPr lang="ru-RU" sz="2900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Механизм: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Модуляторы натриевых каналов нервных клеток → продление деполяризации → паралич ("нокдаун-эффект").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Свойства: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Контактно-кишечное действие, быстрое воздействие ("нокдаун"), низкая системность. Чаще используются как компонент комбинированных протравителей.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Примеры ДВ: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Тефлутрин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 - </a:t>
            </a:r>
            <a:r>
              <a:rPr lang="ru-RU" sz="2900" b="0" i="1" dirty="0">
                <a:solidFill>
                  <a:srgbClr val="404040"/>
                </a:solidFill>
                <a:effectLst/>
                <a:latin typeface="quote-cjk-patch"/>
              </a:rPr>
              <a:t>очень эффективен против проволочников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), 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Бифентрин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Цели: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Проволочники, </a:t>
            </a:r>
            <a:r>
              <a:rPr lang="ru-RU" sz="2900" b="0" i="0" dirty="0" err="1">
                <a:solidFill>
                  <a:srgbClr val="404040"/>
                </a:solidFill>
                <a:effectLst/>
                <a:latin typeface="quote-cjk-patch"/>
              </a:rPr>
              <a:t>почвообитающие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 личинки, блошки, тли, злаковые мухи.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900" b="1" i="0" dirty="0">
                <a:solidFill>
                  <a:srgbClr val="404040"/>
                </a:solidFill>
                <a:effectLst/>
                <a:latin typeface="quote-cjk-patch"/>
              </a:rPr>
              <a:t>Примечание:</a:t>
            </a:r>
            <a:r>
              <a:rPr lang="ru-RU" sz="2900" b="0" i="0" dirty="0">
                <a:solidFill>
                  <a:srgbClr val="404040"/>
                </a:solidFill>
                <a:effectLst/>
                <a:latin typeface="quote-cjk-patch"/>
              </a:rPr>
              <a:t> Широко распространена резистентность у многих видов вредителей.</a:t>
            </a:r>
          </a:p>
          <a:p>
            <a:pPr marL="0" indent="0" algn="l">
              <a:buNone/>
            </a:pP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F96480E-C858-438F-A5A5-21D64AACC2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97" y="566594"/>
            <a:ext cx="1219642" cy="162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1647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Классы инсектицидных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ru-RU" b="1" dirty="0"/>
          </a:p>
          <a:p>
            <a:pPr algn="l"/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Ключевые особенности современных инсектицидных протравителей: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Комбинированное применение: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Часто используются смеси (например,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неоникотиноид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+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пиретроид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неоникотиноид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+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фипронил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) для расширения спектра действия и преодоления резистентности.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Формы выпуска: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Преимущественно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препаративные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формы для обработки семян: Суспензионные концентраты (СК), Концентраты для инкрустации семян (КС),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Микрокапсулированные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суспензии (МКС).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Направленность: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Основные цели –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почвообитающие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вредители (проволочники, ложнопроволочники, личинки хрущей, гусеницы подгрызающих совок) и ранние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листогрызущие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/сосущие вредители (блошки, тли,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цикадки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 злаковые мухи).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Длительность защиты: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Обычно 4-8 недель после посева, в зависимости от ДВ, нормы расхода, культуры и почвенно-климатических условий.</a:t>
            </a:r>
          </a:p>
        </p:txBody>
      </p:sp>
    </p:spTree>
    <p:extLst>
      <p:ext uri="{BB962C8B-B14F-4D97-AF65-F5344CB8AC3E}">
        <p14:creationId xmlns:p14="http://schemas.microsoft.com/office/powerpoint/2010/main" val="951799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b="1" dirty="0"/>
              <a:t>Инсектицидные</a:t>
            </a:r>
          </a:p>
          <a:p>
            <a:pPr marL="0" indent="0" algn="just">
              <a:buNone/>
            </a:pPr>
            <a:r>
              <a:rPr lang="ru-RU" dirty="0"/>
              <a:t>Основные задачи: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Уничтожение </a:t>
            </a:r>
            <a:r>
              <a:rPr lang="ru-RU" i="0" dirty="0" err="1">
                <a:solidFill>
                  <a:srgbClr val="404040"/>
                </a:solidFill>
                <a:effectLst/>
                <a:latin typeface="quote-cjk-patch"/>
              </a:rPr>
              <a:t>почвообитающих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 вредителей - проволочники (личинки жуков-щелкунов), ложнопроволочники (личинки чернотелок), личинки хрущей (майский жук), личинки долгоносиков, гусеницы подгрызающих совок. Контактное или системное действие препарата создает токсичный барьер в почве вокруг семени и проростка, убивая вредителей при контакте или поедании тканей.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Защита от вредителей, повреждающих всходы - системные протравители (особенно </a:t>
            </a:r>
            <a:r>
              <a:rPr lang="ru-RU" i="0" dirty="0" err="1">
                <a:solidFill>
                  <a:srgbClr val="404040"/>
                </a:solidFill>
                <a:effectLst/>
                <a:latin typeface="quote-cjk-patch"/>
              </a:rPr>
              <a:t>неоникотиноиды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) проникают в ткани проростка, делая их ядовитыми для сосущих и грызущих вредителей. Вредные объекты - Злаковые мухи (шведская, гессенская, овсяная), блошки (крестоцветные, свекловичные), тли, </a:t>
            </a:r>
            <a:r>
              <a:rPr lang="ru-RU" i="0" dirty="0" err="1">
                <a:solidFill>
                  <a:srgbClr val="404040"/>
                </a:solidFill>
                <a:effectLst/>
                <a:latin typeface="quote-cjk-patch"/>
              </a:rPr>
              <a:t>цикадки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, </a:t>
            </a:r>
            <a:r>
              <a:rPr lang="ru-RU" i="0" dirty="0" err="1">
                <a:solidFill>
                  <a:srgbClr val="404040"/>
                </a:solidFill>
                <a:effectLst/>
                <a:latin typeface="quote-cjk-patch"/>
              </a:rPr>
              <a:t>трипсы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, клопы-черепашки (на ранних стадиях).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Предотвращение гибели семян и всходов - прямая защита от выедания зародыша, подземной части стебля ("корневая шейка") или семядольных листьев вредителями.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Обеспечение дружных и здоровых всходов - минимизация потерь растений на ранних этапах, что способствует формированию оптимальной густоты стояния культуры.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Защита в самый уязвимый период - семена и проростки обладают минимальной естественной устойчивостью к вредителям. Протравители обеспечивают защиту в первые 3-8 недель после посева, когда наземные обработки часто невозможны или неэффективны.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Потенциальное снижение числа обработок по вегетации- эффективная ранняя защита позволяет отсрочить или полностью избежать первых обработок инсектицидами по всходам, что экономит ресурсы и снижает </a:t>
            </a:r>
            <a:r>
              <a:rPr lang="ru-RU" i="0" dirty="0" err="1">
                <a:solidFill>
                  <a:srgbClr val="404040"/>
                </a:solidFill>
                <a:effectLst/>
                <a:latin typeface="quote-cjk-patch"/>
              </a:rPr>
              <a:t>пестицидную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 нагрузку на экосистему.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Повышение устойчивости растений к стрессам - здоровые, неповрежденные вредителями проростки лучше противостоят неблагоприятным погодным условиям (засуха, холод) и болезням.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Экономия средств и защита инвестиций - затраты на обработку семян значительно ниже потенциальных потерь урожая от вредителей и затрат на последующие обработки. Защита дорогостоящих семян (гибриды, элита) особенно важна.</a:t>
            </a:r>
          </a:p>
        </p:txBody>
      </p:sp>
    </p:spTree>
    <p:extLst>
      <p:ext uri="{BB962C8B-B14F-4D97-AF65-F5344CB8AC3E}">
        <p14:creationId xmlns:p14="http://schemas.microsoft.com/office/powerpoint/2010/main" val="17510717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Химические</a:t>
            </a:r>
          </a:p>
          <a:p>
            <a:r>
              <a:rPr lang="ru-RU" b="1" i="1" dirty="0" err="1"/>
              <a:t>Фунгицидные</a:t>
            </a:r>
            <a:endParaRPr lang="ru-RU" b="1" i="1" dirty="0"/>
          </a:p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Однокомпонентные (</a:t>
            </a:r>
            <a:r>
              <a:rPr lang="ru-RU" dirty="0" err="1"/>
              <a:t>тебуконазол</a:t>
            </a:r>
            <a:r>
              <a:rPr lang="ru-RU" dirty="0"/>
              <a:t>, </a:t>
            </a:r>
            <a:r>
              <a:rPr lang="ru-RU" dirty="0" err="1"/>
              <a:t>карбендазим</a:t>
            </a:r>
            <a:r>
              <a:rPr lang="ru-RU" dirty="0"/>
              <a:t>, </a:t>
            </a:r>
            <a:r>
              <a:rPr lang="ru-RU" dirty="0" err="1"/>
              <a:t>флудиоксонил</a:t>
            </a:r>
            <a:r>
              <a:rPr lang="ru-RU" dirty="0"/>
              <a:t> и т. д);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Двухкомпонентные (</a:t>
            </a:r>
            <a:r>
              <a:rPr lang="ru-RU" dirty="0" err="1"/>
              <a:t>тебуконазол</a:t>
            </a:r>
            <a:r>
              <a:rPr lang="ru-RU" dirty="0"/>
              <a:t> + </a:t>
            </a:r>
            <a:r>
              <a:rPr lang="ru-RU" dirty="0" err="1"/>
              <a:t>прохлораз</a:t>
            </a:r>
            <a:r>
              <a:rPr lang="ru-RU" dirty="0"/>
              <a:t>, </a:t>
            </a:r>
            <a:r>
              <a:rPr lang="ru-RU" dirty="0" err="1">
                <a:solidFill>
                  <a:srgbClr val="2D2D2D"/>
                </a:solidFill>
                <a:latin typeface="Arial" panose="020B0604020202020204" pitchFamily="34" charset="0"/>
              </a:rPr>
              <a:t>д</a:t>
            </a:r>
            <a:r>
              <a:rPr lang="ru-RU" b="0" i="0" dirty="0" err="1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ифеноконазол</a:t>
            </a:r>
            <a:r>
              <a:rPr lang="ru-RU" b="0" i="0" dirty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 + </a:t>
            </a:r>
            <a:r>
              <a:rPr lang="ru-RU" b="0" i="0" dirty="0" err="1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азоксистробин</a:t>
            </a:r>
            <a:r>
              <a:rPr lang="ru-RU" b="0" i="0" dirty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ru-RU" dirty="0" err="1">
                <a:solidFill>
                  <a:srgbClr val="292929"/>
                </a:solidFill>
                <a:latin typeface="ALS Delsa"/>
              </a:rPr>
              <a:t>д</a:t>
            </a:r>
            <a:r>
              <a:rPr lang="ru-RU" b="0" i="0" dirty="0" err="1">
                <a:solidFill>
                  <a:srgbClr val="292929"/>
                </a:solidFill>
                <a:effectLst/>
                <a:latin typeface="ALS Delsa"/>
              </a:rPr>
              <a:t>ифеноконазол</a:t>
            </a:r>
            <a:r>
              <a:rPr lang="ru-RU" b="0" i="0" dirty="0">
                <a:solidFill>
                  <a:srgbClr val="292929"/>
                </a:solidFill>
                <a:effectLst/>
                <a:latin typeface="ALS Delsa"/>
              </a:rPr>
              <a:t> + </a:t>
            </a:r>
            <a:r>
              <a:rPr lang="ru-RU" b="0" i="0" dirty="0" err="1">
                <a:solidFill>
                  <a:srgbClr val="292929"/>
                </a:solidFill>
                <a:effectLst/>
                <a:latin typeface="ALS Delsa"/>
              </a:rPr>
              <a:t>тебуконазол</a:t>
            </a:r>
            <a:r>
              <a:rPr lang="ru-RU" b="0" i="0" dirty="0">
                <a:solidFill>
                  <a:srgbClr val="292929"/>
                </a:solidFill>
                <a:effectLst/>
                <a:latin typeface="ALS Delsa"/>
              </a:rPr>
              <a:t> </a:t>
            </a:r>
            <a:r>
              <a:rPr lang="ru-RU" dirty="0"/>
              <a:t>и т. д.);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Трёхкомпонентные (</a:t>
            </a:r>
            <a:r>
              <a:rPr lang="ru-RU" b="0" i="0" dirty="0" err="1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азоксистробин</a:t>
            </a:r>
            <a:r>
              <a:rPr lang="ru-RU" b="0" i="0" dirty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 + </a:t>
            </a:r>
            <a:r>
              <a:rPr lang="ru-RU" b="0" i="0" dirty="0" err="1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тебуконазол</a:t>
            </a:r>
            <a:r>
              <a:rPr lang="ru-RU" b="0" i="0" dirty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 +</a:t>
            </a:r>
            <a:r>
              <a:rPr lang="ru-RU" b="0" i="0" dirty="0" err="1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ципроконазол</a:t>
            </a:r>
            <a:r>
              <a:rPr lang="ru-RU" b="0" i="0" dirty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,</a:t>
            </a:r>
            <a:r>
              <a:rPr lang="ru-RU" dirty="0"/>
              <a:t> </a:t>
            </a:r>
            <a:r>
              <a:rPr lang="ru-RU" dirty="0" err="1">
                <a:solidFill>
                  <a:srgbClr val="2D2D2D"/>
                </a:solidFill>
                <a:latin typeface="Arial" panose="020B0604020202020204" pitchFamily="34" charset="0"/>
              </a:rPr>
              <a:t>т</a:t>
            </a:r>
            <a:r>
              <a:rPr lang="ru-RU" b="0" i="0" dirty="0" err="1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ритиконазол</a:t>
            </a:r>
            <a:r>
              <a:rPr lang="ru-RU" b="0" i="0" dirty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 + </a:t>
            </a:r>
            <a:r>
              <a:rPr lang="ru-RU" b="0" i="0" dirty="0" err="1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имазалил</a:t>
            </a:r>
            <a:r>
              <a:rPr lang="ru-RU" b="0" i="0" dirty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 + </a:t>
            </a:r>
            <a:r>
              <a:rPr lang="ru-RU" b="0" i="0" dirty="0" err="1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прохлораз</a:t>
            </a:r>
            <a:r>
              <a:rPr lang="ru-RU" b="0" i="0" dirty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dirty="0"/>
              <a:t>и т. п.)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0BD8871-D9A0-49F1-8E6D-02182A409E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453" y="0"/>
            <a:ext cx="135255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0619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Классы </a:t>
            </a:r>
            <a:r>
              <a:rPr lang="ru-RU" sz="3200" b="1" dirty="0" err="1">
                <a:solidFill>
                  <a:srgbClr val="765455"/>
                </a:solidFill>
                <a:latin typeface="Franklin Gothic Demi" panose="020B0703020102020204" pitchFamily="34" charset="0"/>
              </a:rPr>
              <a:t>фунгицидных</a:t>
            </a:r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47500" lnSpcReduction="20000"/>
          </a:bodyPr>
          <a:lstStyle/>
          <a:p>
            <a:pPr marL="514350" indent="-514350" algn="l">
              <a:buAutoNum type="arabicPeriod"/>
            </a:pPr>
            <a:r>
              <a:rPr lang="ru-RU" b="1" i="0" dirty="0" err="1">
                <a:solidFill>
                  <a:srgbClr val="404040"/>
                </a:solidFill>
                <a:effectLst/>
                <a:latin typeface="quote-cjk-patch"/>
              </a:rPr>
              <a:t>Триазолы</a:t>
            </a:r>
            <a:endParaRPr lang="ru-RU" b="1" dirty="0">
              <a:solidFill>
                <a:srgbClr val="404040"/>
              </a:solidFill>
              <a:latin typeface="quote-cjk-patch"/>
            </a:endParaRPr>
          </a:p>
          <a:p>
            <a:pPr marL="0" indent="0" algn="l">
              <a:buNone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Механизм: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Ингибирование биосинтеза стеринов (CYP51-деметилазы) → нарушение формирования клеточных мембран грибов.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Свойства: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Системное действие, защита проростков,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росторегулирующий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эффект.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Примеры ДВ: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Тебуконазол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Дифеноконазол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Флутриафол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Цели: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Головня, корневые гнили (фузариоз, гельминтоспориоз), мучнистая роса.</a:t>
            </a:r>
          </a:p>
          <a:p>
            <a:pPr marL="0" indent="0" algn="l">
              <a:buNone/>
            </a:pPr>
            <a:r>
              <a:rPr lang="ru-RU" dirty="0">
                <a:solidFill>
                  <a:srgbClr val="404040"/>
                </a:solidFill>
                <a:latin typeface="quote-cjk-patch"/>
              </a:rPr>
              <a:t>2. </a:t>
            </a:r>
            <a:r>
              <a:rPr lang="ru-RU" b="1" i="0" dirty="0" err="1">
                <a:solidFill>
                  <a:srgbClr val="404040"/>
                </a:solidFill>
                <a:effectLst/>
                <a:latin typeface="quote-cjk-patch"/>
              </a:rPr>
              <a:t>Бензимидазолы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Механизм: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Блокирование деления клеток (ингибирование β-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тубулина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Свойства: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Системное действие, риск резистентности.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Примеры ДВ: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Карбендазим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Тиабендазол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Цели: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Фузариозная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снежная плесень,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плесневение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семян.</a:t>
            </a:r>
          </a:p>
          <a:p>
            <a:pPr algn="l"/>
            <a:r>
              <a:rPr lang="ru-RU" dirty="0">
                <a:solidFill>
                  <a:srgbClr val="404040"/>
                </a:solidFill>
                <a:latin typeface="quote-cjk-patch"/>
              </a:rPr>
              <a:t>3. </a:t>
            </a:r>
            <a:r>
              <a:rPr lang="ru-RU" b="1" i="0" dirty="0" err="1">
                <a:solidFill>
                  <a:srgbClr val="404040"/>
                </a:solidFill>
                <a:effectLst/>
                <a:latin typeface="quote-cjk-patch"/>
              </a:rPr>
              <a:t>Дитиокарбаматы</a:t>
            </a: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 </a:t>
            </a:r>
          </a:p>
          <a:p>
            <a:pPr algn="l"/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Механизм: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Контактное действие → подавление ферментов дыхания.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Свойства: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Защита семенной оболочки, низкий риск резистентности.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Примеры ДВ: 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Тирам («ТМТД») → против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альтернариоза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 бактериозов;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Манкоцеб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(в комбинациях, напр. с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металлаксилом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).</a:t>
            </a:r>
          </a:p>
          <a:p>
            <a:pPr marL="0" indent="0" algn="l">
              <a:buNone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4. </a:t>
            </a:r>
            <a:r>
              <a:rPr lang="ru-RU" b="1" i="0" dirty="0" err="1">
                <a:solidFill>
                  <a:srgbClr val="404040"/>
                </a:solidFill>
                <a:effectLst/>
                <a:latin typeface="quote-cjk-patch"/>
              </a:rPr>
              <a:t>Фенилпирролы</a:t>
            </a: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 (</a:t>
            </a:r>
            <a:r>
              <a:rPr lang="ru-RU" b="1" i="0" dirty="0" err="1">
                <a:solidFill>
                  <a:srgbClr val="404040"/>
                </a:solidFill>
                <a:effectLst/>
                <a:latin typeface="quote-cjk-patch"/>
              </a:rPr>
              <a:t>Phenylpyrroles</a:t>
            </a: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)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Механизм: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Активация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осморегуляции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грибов (ингибирование MAP-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киназы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Свойства: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Контактно-системное действие, эффективны при низких температурах.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Пример ДВ: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Флудиоксонил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Цели: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Плесневение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семян,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ризоктониоз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 фузариоз.</a:t>
            </a:r>
          </a:p>
          <a:p>
            <a:pPr marL="0" indent="0" algn="l">
              <a:buNone/>
            </a:pP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0" indent="0" algn="l">
              <a:buNone/>
            </a:pP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0" indent="0" algn="ctr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217736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Классы </a:t>
            </a:r>
            <a:r>
              <a:rPr lang="ru-RU" sz="3200" b="1" dirty="0" err="1">
                <a:solidFill>
                  <a:srgbClr val="765455"/>
                </a:solidFill>
                <a:latin typeface="Franklin Gothic Demi" panose="020B0703020102020204" pitchFamily="34" charset="0"/>
              </a:rPr>
              <a:t>фунгицидных</a:t>
            </a:r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70000" lnSpcReduction="20000"/>
          </a:bodyPr>
          <a:lstStyle/>
          <a:p>
            <a:pPr marL="0" indent="0" algn="l">
              <a:buNone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5. </a:t>
            </a:r>
            <a:r>
              <a:rPr lang="ru-RU" b="1" i="0" dirty="0" err="1">
                <a:solidFill>
                  <a:srgbClr val="404040"/>
                </a:solidFill>
                <a:effectLst/>
                <a:latin typeface="quote-cjk-patch"/>
              </a:rPr>
              <a:t>Стробилурины</a:t>
            </a: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 </a:t>
            </a:r>
            <a:endParaRPr lang="de-DE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Механизм: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Ингибирование митохондриального дыхания (блок </a:t>
            </a:r>
            <a:r>
              <a:rPr lang="de-DE" b="0" i="0" dirty="0" err="1">
                <a:solidFill>
                  <a:srgbClr val="404040"/>
                </a:solidFill>
                <a:effectLst/>
                <a:latin typeface="quote-cjk-patch"/>
              </a:rPr>
              <a:t>Complex</a:t>
            </a:r>
            <a:r>
              <a:rPr lang="de-DE" b="0" i="0" dirty="0">
                <a:solidFill>
                  <a:srgbClr val="404040"/>
                </a:solidFill>
                <a:effectLst/>
                <a:latin typeface="quote-cjk-patch"/>
              </a:rPr>
              <a:t> III).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Свойства: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Системная транслокация,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антиспорулирующий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эффект.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Примеры ДВ: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Азоксистробин</a:t>
            </a:r>
            <a:r>
              <a:rPr lang="ru-RU" dirty="0">
                <a:solidFill>
                  <a:srgbClr val="404040"/>
                </a:solidFill>
                <a:latin typeface="quote-cjk-patch"/>
              </a:rPr>
              <a:t>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Крезоксим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-метил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Цели: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Септориоз, ржавчины, сетчатая пятнистость.</a:t>
            </a:r>
          </a:p>
          <a:p>
            <a:pPr marL="0" indent="0" algn="l">
              <a:buNone/>
            </a:pPr>
            <a:r>
              <a:rPr lang="ru-RU" dirty="0">
                <a:solidFill>
                  <a:srgbClr val="404040"/>
                </a:solidFill>
                <a:latin typeface="quote-cjk-patch"/>
              </a:rPr>
              <a:t>6. </a:t>
            </a:r>
            <a:r>
              <a:rPr lang="ru-RU" b="1" i="0" dirty="0" err="1">
                <a:solidFill>
                  <a:srgbClr val="404040"/>
                </a:solidFill>
                <a:effectLst/>
                <a:latin typeface="quote-cjk-patch"/>
              </a:rPr>
              <a:t>Карбоксамиды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Механизм: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Ингибирование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сукцинатдегидрогеназы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(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Complex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II).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Свойства: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Высокая системность, защита до 6 недель.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Примеры ДВ: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Седиксен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(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карбоксин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) → базовая защита зерновых.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Пентиопирад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→ против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ризоктониоза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картофеля.</a:t>
            </a:r>
          </a:p>
          <a:p>
            <a:pPr marL="0" indent="0" algn="l">
              <a:buNone/>
            </a:pPr>
            <a:r>
              <a:rPr lang="ru-RU" dirty="0">
                <a:solidFill>
                  <a:srgbClr val="404040"/>
                </a:solidFill>
                <a:latin typeface="quote-cjk-patch"/>
              </a:rPr>
              <a:t>7. </a:t>
            </a: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Анилиды Механизм: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Ингибирование синтеза РНК (белоксинтезирующий комплекс).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Пример ДВ: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Мефеноксам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/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Металаксил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) → </a:t>
            </a:r>
            <a:r>
              <a:rPr lang="ru-RU" b="0" i="1" dirty="0">
                <a:solidFill>
                  <a:srgbClr val="404040"/>
                </a:solidFill>
                <a:effectLst/>
                <a:latin typeface="quote-cjk-patch"/>
              </a:rPr>
              <a:t>специализирован против оомицетов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(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питиум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 фитофтора).</a:t>
            </a:r>
          </a:p>
          <a:p>
            <a:pPr algn="l"/>
            <a:r>
              <a:rPr lang="ru-RU" dirty="0">
                <a:solidFill>
                  <a:srgbClr val="404040"/>
                </a:solidFill>
                <a:latin typeface="quote-cjk-patch"/>
              </a:rPr>
              <a:t> 8. </a:t>
            </a: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Производные пиримидина</a:t>
            </a:r>
            <a:endParaRPr lang="de-DE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Пример ДВ: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Фенпиклонил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→ подавление </a:t>
            </a:r>
            <a:r>
              <a:rPr lang="de-DE" b="0" i="1" dirty="0">
                <a:solidFill>
                  <a:srgbClr val="404040"/>
                </a:solidFill>
                <a:effectLst/>
                <a:latin typeface="quote-cjk-patch"/>
              </a:rPr>
              <a:t>Fusarium </a:t>
            </a:r>
            <a:r>
              <a:rPr lang="de-DE" b="0" i="1" dirty="0" err="1">
                <a:solidFill>
                  <a:srgbClr val="404040"/>
                </a:solidFill>
                <a:effectLst/>
                <a:latin typeface="quote-cjk-patch"/>
              </a:rPr>
              <a:t>spp</a:t>
            </a:r>
            <a:r>
              <a:rPr lang="de-DE" b="0" i="1" dirty="0">
                <a:solidFill>
                  <a:srgbClr val="404040"/>
                </a:solidFill>
                <a:effectLst/>
                <a:latin typeface="quote-cjk-patch"/>
              </a:rPr>
              <a:t>.</a:t>
            </a:r>
            <a:r>
              <a:rPr lang="de-DE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в комбинациях.</a:t>
            </a:r>
          </a:p>
          <a:p>
            <a:pPr marL="0" indent="0" algn="l">
              <a:buNone/>
            </a:pP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0" indent="0" algn="l">
              <a:buNone/>
            </a:pP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0" indent="0" algn="l">
              <a:buNone/>
            </a:pP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0" indent="0" algn="l">
              <a:buNone/>
            </a:pP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0" indent="0" algn="ctr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621659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dirty="0" err="1"/>
              <a:t>Фунгицидные</a:t>
            </a:r>
            <a:endParaRPr lang="ru-RU" b="1" dirty="0"/>
          </a:p>
          <a:p>
            <a:pPr marL="0" indent="0" algn="just">
              <a:buNone/>
            </a:pPr>
            <a:r>
              <a:rPr lang="ru-RU" b="1" dirty="0"/>
              <a:t>Основные задачи: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Уничтожение патогенов </a:t>
            </a:r>
            <a:r>
              <a:rPr lang="ru-RU" i="1" dirty="0">
                <a:solidFill>
                  <a:srgbClr val="404040"/>
                </a:solidFill>
                <a:effectLst/>
                <a:latin typeface="quote-cjk-patch"/>
              </a:rPr>
              <a:t>на поверхности семени</a:t>
            </a:r>
            <a:r>
              <a:rPr lang="ru-RU" dirty="0">
                <a:solidFill>
                  <a:srgbClr val="404040"/>
                </a:solidFill>
                <a:latin typeface="quote-cjk-patch"/>
              </a:rPr>
              <a:t> - п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одавление спор грибов и бактерий, находящихся на семенной оболочке (например, возбудителей головни, плесеней, бактериозов).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Уничтожение патогенов </a:t>
            </a:r>
            <a:r>
              <a:rPr lang="ru-RU" i="1" dirty="0">
                <a:solidFill>
                  <a:srgbClr val="404040"/>
                </a:solidFill>
                <a:effectLst/>
                <a:latin typeface="quote-cjk-patch"/>
              </a:rPr>
              <a:t>внутри семени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 (системные протравители) - проникновение действующего вещества в ткани семени и нейтрализация внутренней инфекции (например, возбудителей твердой головни пшеницы, </a:t>
            </a:r>
            <a:r>
              <a:rPr lang="ru-RU" i="0" dirty="0" err="1">
                <a:solidFill>
                  <a:srgbClr val="404040"/>
                </a:solidFill>
                <a:effectLst/>
                <a:latin typeface="quote-cjk-patch"/>
              </a:rPr>
              <a:t>гельминтоспориозных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 корневых </a:t>
            </a:r>
            <a:r>
              <a:rPr lang="ru-RU" i="0" dirty="0" err="1">
                <a:solidFill>
                  <a:srgbClr val="404040"/>
                </a:solidFill>
                <a:effectLst/>
                <a:latin typeface="quote-cjk-patch"/>
              </a:rPr>
              <a:t>гнилей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).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Создание защитной зоны </a:t>
            </a:r>
            <a:r>
              <a:rPr lang="ru-RU" i="1" dirty="0">
                <a:solidFill>
                  <a:srgbClr val="404040"/>
                </a:solidFill>
                <a:effectLst/>
                <a:latin typeface="quote-cjk-patch"/>
              </a:rPr>
              <a:t>вокруг семени в почве</a:t>
            </a:r>
            <a:r>
              <a:rPr lang="ru-RU" dirty="0">
                <a:solidFill>
                  <a:srgbClr val="404040"/>
                </a:solidFill>
                <a:latin typeface="quote-cjk-patch"/>
              </a:rPr>
              <a:t> - о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бразование химического барьера в почве, который защищает семя и проросток от почвенных патогенов (например, </a:t>
            </a:r>
            <a:r>
              <a:rPr lang="ru-RU" i="0" dirty="0" err="1">
                <a:solidFill>
                  <a:srgbClr val="404040"/>
                </a:solidFill>
                <a:effectLst/>
                <a:latin typeface="quote-cjk-patch"/>
              </a:rPr>
              <a:t>фузариозных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 и </a:t>
            </a:r>
            <a:r>
              <a:rPr lang="ru-RU" i="0" dirty="0" err="1">
                <a:solidFill>
                  <a:srgbClr val="404040"/>
                </a:solidFill>
                <a:effectLst/>
                <a:latin typeface="quote-cjk-patch"/>
              </a:rPr>
              <a:t>питиозных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 корневых </a:t>
            </a:r>
            <a:r>
              <a:rPr lang="ru-RU" i="0" dirty="0" err="1">
                <a:solidFill>
                  <a:srgbClr val="404040"/>
                </a:solidFill>
                <a:effectLst/>
                <a:latin typeface="quote-cjk-patch"/>
              </a:rPr>
              <a:t>гнилей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, </a:t>
            </a:r>
            <a:r>
              <a:rPr lang="ru-RU" i="0" dirty="0" err="1">
                <a:solidFill>
                  <a:srgbClr val="404040"/>
                </a:solidFill>
                <a:effectLst/>
                <a:latin typeface="quote-cjk-patch"/>
              </a:rPr>
              <a:t>плесневения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 семян, "черной ножки").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Защита </a:t>
            </a:r>
            <a:r>
              <a:rPr lang="ru-RU" i="1" dirty="0">
                <a:solidFill>
                  <a:srgbClr val="404040"/>
                </a:solidFill>
                <a:effectLst/>
                <a:latin typeface="quote-cjk-patch"/>
              </a:rPr>
              <a:t>всходов и молодых проростков</a:t>
            </a:r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 на ранних стадиях развития - системные протравители перемещаются в растущие ткани проростка, обеспечивая защиту в самый уязвимый период (первые 3-6 недель), когда растения наиболее чувствительны к инфекциям.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Профилактика распространения болезней - предотвращение развития эпидемий, источником которых могут быть зараженные семена.</a:t>
            </a:r>
          </a:p>
          <a:p>
            <a:r>
              <a:rPr lang="ru-RU" i="0" dirty="0">
                <a:solidFill>
                  <a:srgbClr val="404040"/>
                </a:solidFill>
                <a:effectLst/>
                <a:latin typeface="quote-cjk-patch"/>
              </a:rPr>
              <a:t>Повышение полевой всхожести и жизнеспособности проростков - защита от болезней напрямую способствует лучшей всхожести, более дружным всходам и развитию сильных, здоровых растений.</a:t>
            </a:r>
          </a:p>
        </p:txBody>
      </p:sp>
    </p:spTree>
    <p:extLst>
      <p:ext uri="{BB962C8B-B14F-4D97-AF65-F5344CB8AC3E}">
        <p14:creationId xmlns:p14="http://schemas.microsoft.com/office/powerpoint/2010/main" val="32165042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/>
              <a:t>Биологические</a:t>
            </a:r>
          </a:p>
          <a:p>
            <a:pPr algn="l"/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Ключевые особенности биологических протравителей: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Основа: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Живые микроорганизмы (бактерии: 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quote-cjk-patch"/>
              </a:rPr>
              <a:t>Bacillus</a:t>
            </a:r>
            <a:r>
              <a:rPr lang="ru-RU" b="0" i="1" dirty="0">
                <a:solidFill>
                  <a:srgbClr val="404040"/>
                </a:solidFill>
                <a:effectLst/>
                <a:latin typeface="quote-cjk-patch"/>
              </a:rPr>
              <a:t> 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quote-cjk-patch"/>
              </a:rPr>
              <a:t>subtilis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 </a:t>
            </a:r>
            <a:r>
              <a:rPr lang="ru-RU" b="0" i="1" dirty="0">
                <a:solidFill>
                  <a:srgbClr val="404040"/>
                </a:solidFill>
                <a:effectLst/>
                <a:latin typeface="quote-cjk-patch"/>
              </a:rPr>
              <a:t>B. 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quote-cjk-patch"/>
              </a:rPr>
              <a:t>amyloliquefaciens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 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quote-cjk-patch"/>
              </a:rPr>
              <a:t>Pseudomonas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spp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.; грибы: 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quote-cjk-patch"/>
              </a:rPr>
              <a:t>Trichoderma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spp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., 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quote-cjk-patch"/>
              </a:rPr>
              <a:t>Gliocladium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spp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.) или продукты их жизнедеятельности.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Специфичность: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Часто имеют более узкий спектр действия по сравнению с химическими, но могут быть эффективны против устойчивых патогенов.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Экологичность: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Безопасны для человека, полезных насекомых, почвенной биоты и окружающей среды. Имеют короткий срок ожидания.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Совместимость: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Часто могут использоваться в баковых смесях с химическими протравителями (усиливая их эффект - "биохимия") или биостимуляторами, но требуют проверки на совместимость.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Требовательность к условиям: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Эффективность сильно зависит от температуры, влажности почвы, срока и условий хранения обработанных семян. Обычно требуют более ранней обработки семян перед посевом, чем химические, чтобы микроорганизмы успели колонизировать семя.</a:t>
            </a:r>
          </a:p>
          <a:p>
            <a:pPr marL="0" indent="0" algn="just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1471362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b="1" dirty="0"/>
              <a:t>Биологические</a:t>
            </a:r>
          </a:p>
          <a:p>
            <a:pPr marL="0" indent="0" algn="just">
              <a:buNone/>
            </a:pPr>
            <a:r>
              <a:rPr lang="ru-RU" sz="2500" b="1" dirty="0"/>
              <a:t>Основные задачи:</a:t>
            </a:r>
          </a:p>
          <a:p>
            <a:pPr algn="l">
              <a:buFont typeface="+mj-lt"/>
              <a:buAutoNum type="arabicPeriod"/>
            </a:pPr>
            <a:r>
              <a:rPr lang="ru-RU" sz="2500" b="1" i="0" dirty="0">
                <a:solidFill>
                  <a:srgbClr val="404040"/>
                </a:solidFill>
                <a:effectLst/>
                <a:latin typeface="quote-cjk-patch"/>
              </a:rPr>
              <a:t>Подавление </a:t>
            </a:r>
            <a:r>
              <a:rPr lang="ru-RU" sz="2500" b="1" i="0" dirty="0" err="1">
                <a:solidFill>
                  <a:srgbClr val="404040"/>
                </a:solidFill>
                <a:effectLst/>
                <a:latin typeface="quote-cjk-patch"/>
              </a:rPr>
              <a:t>фитопатогенов</a:t>
            </a:r>
            <a:r>
              <a:rPr lang="ru-RU" sz="2500" b="1" i="0" dirty="0">
                <a:solidFill>
                  <a:srgbClr val="404040"/>
                </a:solidFill>
                <a:effectLst/>
                <a:latin typeface="quote-cjk-patch"/>
              </a:rPr>
              <a:t> (биоконтроль):</a:t>
            </a:r>
            <a:endParaRPr lang="ru-RU" sz="2500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sz="2500" b="1" i="0" dirty="0">
                <a:solidFill>
                  <a:srgbClr val="404040"/>
                </a:solidFill>
                <a:effectLst/>
                <a:latin typeface="quote-cjk-patch"/>
              </a:rPr>
              <a:t>Прямое воздействие:</a:t>
            </a: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 Продуцирование антибиотиков, ферментов (</a:t>
            </a:r>
            <a:r>
              <a:rPr lang="ru-RU" sz="2500" b="0" i="0" dirty="0" err="1">
                <a:solidFill>
                  <a:srgbClr val="404040"/>
                </a:solidFill>
                <a:effectLst/>
                <a:latin typeface="quote-cjk-patch"/>
              </a:rPr>
              <a:t>хитиназ</a:t>
            </a: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, </a:t>
            </a:r>
            <a:r>
              <a:rPr lang="ru-RU" sz="2500" b="0" i="0" dirty="0" err="1">
                <a:solidFill>
                  <a:srgbClr val="404040"/>
                </a:solidFill>
                <a:effectLst/>
                <a:latin typeface="quote-cjk-patch"/>
              </a:rPr>
              <a:t>глюканаз</a:t>
            </a: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), разрушающих клеточные стенки грибов или подавляющих их рост.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500" b="1" i="0" dirty="0">
                <a:solidFill>
                  <a:srgbClr val="404040"/>
                </a:solidFill>
                <a:effectLst/>
                <a:latin typeface="quote-cjk-patch"/>
              </a:rPr>
              <a:t>Конкуренция:</a:t>
            </a: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 Вытеснение патогенов за место на семени и в ризосфере (зоне корня) за счет более активного потребления питательных веществ и пространства.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500" b="1" i="0" dirty="0">
                <a:solidFill>
                  <a:srgbClr val="404040"/>
                </a:solidFill>
                <a:effectLst/>
                <a:latin typeface="quote-cjk-patch"/>
              </a:rPr>
              <a:t>Паразитизм:</a:t>
            </a: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 Некоторые агенты (например, грибы </a:t>
            </a:r>
            <a:r>
              <a:rPr lang="ru-RU" sz="2500" b="0" i="1" dirty="0" err="1">
                <a:solidFill>
                  <a:srgbClr val="404040"/>
                </a:solidFill>
                <a:effectLst/>
                <a:latin typeface="quote-cjk-patch"/>
              </a:rPr>
              <a:t>Trichoderma</a:t>
            </a: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) напрямую атакуют и разрушают гифы патогенных грибов.</a:t>
            </a:r>
          </a:p>
          <a:p>
            <a:pPr algn="l">
              <a:buFont typeface="+mj-lt"/>
              <a:buAutoNum type="arabicPeriod"/>
            </a:pPr>
            <a:r>
              <a:rPr lang="ru-RU" sz="2500" b="1" i="0" dirty="0">
                <a:solidFill>
                  <a:srgbClr val="404040"/>
                </a:solidFill>
                <a:effectLst/>
                <a:latin typeface="quote-cjk-patch"/>
              </a:rPr>
              <a:t>Стимуляция системной устойчивости растений :</a:t>
            </a:r>
            <a:endParaRPr lang="ru-RU" sz="2500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Активация естественных защитных механизмов семени и будущего проростка. </a:t>
            </a:r>
            <a:r>
              <a:rPr lang="ru-RU" sz="2500" b="0" i="0" dirty="0" err="1">
                <a:solidFill>
                  <a:srgbClr val="404040"/>
                </a:solidFill>
                <a:effectLst/>
                <a:latin typeface="quote-cjk-patch"/>
              </a:rPr>
              <a:t>Биоагенты</a:t>
            </a: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 "тренируют" растение, делая его более устойчивым к последующему заражению широким спектром патогенов (как грибных, так и бактериальных, а иногда и вирусных).</a:t>
            </a:r>
          </a:p>
          <a:p>
            <a:pPr algn="l">
              <a:buFont typeface="+mj-lt"/>
              <a:buAutoNum type="arabicPeriod"/>
            </a:pPr>
            <a:r>
              <a:rPr lang="ru-RU" sz="2500" b="1" i="0" dirty="0">
                <a:solidFill>
                  <a:srgbClr val="404040"/>
                </a:solidFill>
                <a:effectLst/>
                <a:latin typeface="quote-cjk-patch"/>
              </a:rPr>
              <a:t>Стимуляция роста и развития растений:</a:t>
            </a:r>
            <a:endParaRPr lang="ru-RU" sz="2500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Продуцирование фитогормонов (ауксины, цитокинины, гиббереллины), которые усиливают прорастание, развитие корневой системы и надземной части.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Улучшение усвоения питательных веществ (особенно фосфора) за счет </a:t>
            </a:r>
            <a:r>
              <a:rPr lang="ru-RU" sz="2500" b="0" i="0" dirty="0" err="1">
                <a:solidFill>
                  <a:srgbClr val="404040"/>
                </a:solidFill>
                <a:effectLst/>
                <a:latin typeface="quote-cjk-patch"/>
              </a:rPr>
              <a:t>солюбилизации</a:t>
            </a: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 или симбиотических взаимодействий.</a:t>
            </a:r>
          </a:p>
          <a:p>
            <a:pPr algn="l">
              <a:buFont typeface="+mj-lt"/>
              <a:buAutoNum type="arabicPeriod"/>
            </a:pPr>
            <a:r>
              <a:rPr lang="ru-RU" sz="2500" b="1" i="0" dirty="0">
                <a:solidFill>
                  <a:srgbClr val="404040"/>
                </a:solidFill>
                <a:effectLst/>
                <a:latin typeface="quote-cjk-patch"/>
              </a:rPr>
              <a:t>Улучшение микробиологического состава ризосферы:</a:t>
            </a:r>
            <a:endParaRPr lang="ru-RU" sz="2500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Колонизация корневой зоны полезными микроорганизмами, создающими защитный "щит" вокруг корней и улучшающими структуру почвы и доступность элементов питания.</a:t>
            </a:r>
          </a:p>
          <a:p>
            <a:pPr algn="l">
              <a:buFont typeface="+mj-lt"/>
              <a:buAutoNum type="arabicPeriod"/>
            </a:pPr>
            <a:r>
              <a:rPr lang="ru-RU" sz="2500" b="1" i="0" dirty="0">
                <a:solidFill>
                  <a:srgbClr val="404040"/>
                </a:solidFill>
                <a:effectLst/>
                <a:latin typeface="quote-cjk-patch"/>
              </a:rPr>
              <a:t>Обеспечение защиты в критический ранний период:</a:t>
            </a:r>
            <a:endParaRPr lang="ru-RU" sz="2500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Как и химические протравители, биопрепараты призваны защитить семя и проросток в наиболее уязвимую фазу, когда собственные защитные силы растения еще слабы.</a:t>
            </a:r>
          </a:p>
          <a:p>
            <a:pPr algn="l">
              <a:buFont typeface="+mj-lt"/>
              <a:buAutoNum type="arabicPeriod"/>
            </a:pPr>
            <a:r>
              <a:rPr lang="ru-RU" sz="2500" b="1" i="0" dirty="0">
                <a:solidFill>
                  <a:srgbClr val="404040"/>
                </a:solidFill>
                <a:effectLst/>
                <a:latin typeface="quote-cjk-patch"/>
              </a:rPr>
              <a:t>Снижение нагрузки химическими пестицидами и резистентности:</a:t>
            </a:r>
            <a:endParaRPr lang="ru-RU" sz="2500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Позволяют уменьшить дозы или количество обработок химическими фунгицидами/инсектицидами.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Помогают преодолеть проблему устойчивости (резистентности) патогенов к химическим препаратам, так как механизмы действия биопрепаратов принципиально иные.</a:t>
            </a:r>
          </a:p>
          <a:p>
            <a:pPr algn="l">
              <a:buFont typeface="+mj-lt"/>
              <a:buAutoNum type="arabicPeriod"/>
            </a:pPr>
            <a:r>
              <a:rPr lang="ru-RU" sz="2500" b="1" i="0" dirty="0">
                <a:solidFill>
                  <a:srgbClr val="404040"/>
                </a:solidFill>
                <a:effectLst/>
                <a:latin typeface="quote-cjk-patch"/>
              </a:rPr>
              <a:t>Повышение стрессоустойчивости растений:</a:t>
            </a:r>
            <a:endParaRPr lang="ru-RU" sz="2500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sz="2500" b="0" i="0" dirty="0">
                <a:solidFill>
                  <a:srgbClr val="404040"/>
                </a:solidFill>
                <a:effectLst/>
                <a:latin typeface="quote-cjk-patch"/>
              </a:rPr>
              <a:t>Обработанные биопрепаратами растения часто лучше переносят абиотические стрессы (засуха, засоление, перепады температур).</a:t>
            </a:r>
          </a:p>
          <a:p>
            <a:pPr marL="0" indent="0" algn="just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557609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/>
              <a:t>Минеральные (микроэлементные)</a:t>
            </a:r>
          </a:p>
          <a:p>
            <a:pPr marL="0" indent="0" algn="l">
              <a:buNone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Ключевые особенности минеральных протравителей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Состав: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Содержат </a:t>
            </a: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микроэлементы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(Zn,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Mn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Cu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 B,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Mo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 Fe) и иногда </a:t>
            </a: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макроэлементы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(P, K) в легкодоступных формах: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Хелаты (EDTA, IDHA),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Растворимые соли (сульфаты, борная кислота),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Наночастицы (современные разработки).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Механизм действия: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Растворяются в почвенной влаге и поглощаются проростком,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Формируют «питательный кокон» вокруг семени.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Формы выпуска: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Порошки для инкрустации,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Жидкие концентраты (в составе комбинированных протравителей),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Гели для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дражирования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Экологичность: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Безопасны для почвы и растений, не создают резистентности.</a:t>
            </a:r>
          </a:p>
          <a:p>
            <a:pPr marL="0" indent="0" algn="just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191263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/>
              <a:t>Минеральные (микроэлементные)</a:t>
            </a:r>
          </a:p>
          <a:p>
            <a:pPr algn="l"/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Основные задачи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Стартовое питание проростка: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Компенсируют дефицит элементов в первые 2–4 недели роста, когда корневая система недоразвита.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Повышение энергии прорастания: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Активируют ферменты, участвующие в пробуждении семени (например, цинк — компонент дегидрогеназ).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Усиление устойчивости к стрессам: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Бор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и </a:t>
            </a: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молибден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улучшают углеводный обмен,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Марганец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повышает фотосинтетическую активность,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Цинк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стимулирует синтез ауксинов.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Улучшение развития корневой системы: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Фосфор (в составе комплексных протравителей) ускоряет рост корней.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Повышение эффективности СЗР: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Микроэлементы усиливают действие фунгицидов/инсектицидов (например, медь обладает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фунгицидными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свойствами).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9227144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/>
              <a:t>Стимулирующие</a:t>
            </a:r>
          </a:p>
          <a:p>
            <a:pPr algn="l"/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Ключевые особенности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Состав на основе природных соединений: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Фитогормоны (ауксины, цитокинины, гиббереллины),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Гуматы (калия/натрия),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Вытяжки из водорослей (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quote-cjk-patch"/>
              </a:rPr>
              <a:t>Ascophyllum</a:t>
            </a:r>
            <a:r>
              <a:rPr lang="ru-RU" b="0" i="1" dirty="0">
                <a:solidFill>
                  <a:srgbClr val="404040"/>
                </a:solidFill>
                <a:effectLst/>
                <a:latin typeface="quote-cjk-patch"/>
              </a:rPr>
              <a:t> 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quote-cjk-patch"/>
              </a:rPr>
              <a:t>nodosum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),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Хитозан, аминокислоты, витамины,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Пептиды и энзимы.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Механизм действия: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Активация сигнальных путей растения,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Синтез белков теплового шока (HSP),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Усиление антиоксидантной защиты.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Безопасность: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Нет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фитотоксичности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Совместимы с химическими СЗР,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Подходят для органического земледелия.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965936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Виды протравителей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/>
              <a:t>Стимулирующие</a:t>
            </a:r>
          </a:p>
          <a:p>
            <a:pPr algn="l"/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Основные задачи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Повышение энергии прорастания: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Ускорение метаболизма зародыша → сокращение времени до всходов на 15–30%.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1" dirty="0">
                <a:solidFill>
                  <a:srgbClr val="404040"/>
                </a:solidFill>
                <a:effectLst/>
                <a:latin typeface="quote-cjk-patch"/>
              </a:rPr>
              <a:t>Пример: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Обработка гуматами пшеницы увеличивает полевую всхожесть на 20%.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Развитие мощной корневой системы: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Стимуляция роста корней (ауксины) → улучшение поглощения воды и питания.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1" dirty="0">
                <a:solidFill>
                  <a:srgbClr val="404040"/>
                </a:solidFill>
                <a:effectLst/>
                <a:latin typeface="quote-cjk-patch"/>
              </a:rPr>
              <a:t>Данные: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 У сои длина корней возрастает на 40% после обработки хитозаном.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Антистрессовая защита:</a:t>
            </a:r>
            <a:endParaRPr lang="ru-RU" b="0" i="0" dirty="0">
              <a:solidFill>
                <a:srgbClr val="404040"/>
              </a:solidFill>
              <a:effectLst/>
              <a:latin typeface="quote-cjk-patch"/>
            </a:endParaRP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Устойчивость к засухе (гуматы удерживают воду),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Холодостойкость (хитозан активирует синтез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осмопротекторов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),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Толерантность к засолению.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Усиление естественного иммунитета: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Индукция синтеза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quote-cjk-patch"/>
              </a:rPr>
              <a:t>фитоалексинов</a:t>
            </a: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 и PR-белков → снижение риска болезней на 30–50%.</a:t>
            </a:r>
          </a:p>
          <a:p>
            <a:pPr algn="l">
              <a:buFont typeface="+mj-lt"/>
              <a:buAutoNum type="arabicPeriod"/>
            </a:pPr>
            <a:r>
              <a:rPr lang="ru-RU" b="1" i="0" dirty="0">
                <a:solidFill>
                  <a:srgbClr val="404040"/>
                </a:solidFill>
                <a:effectLst/>
                <a:latin typeface="quote-cjk-patch"/>
              </a:rPr>
              <a:t>Синхронизация развития растений:</a:t>
            </a:r>
            <a:b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</a:br>
            <a:r>
              <a:rPr lang="ru-RU" b="0" i="0" dirty="0">
                <a:solidFill>
                  <a:srgbClr val="404040"/>
                </a:solidFill>
                <a:effectLst/>
                <a:latin typeface="quote-cjk-patch"/>
              </a:rPr>
              <a:t>Формирование однородных всходов → упрощение агротехники.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763523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704" y="272955"/>
            <a:ext cx="11168742" cy="5459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765455"/>
                </a:solidFill>
                <a:latin typeface="Franklin Gothic Demi" panose="020B0703020102020204" pitchFamily="34" charset="0"/>
              </a:rPr>
              <a:t>Важные моменты</a:t>
            </a:r>
            <a:endParaRPr lang="ru-RU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703" y="977462"/>
            <a:ext cx="11168743" cy="5044515"/>
          </a:xfrm>
        </p:spPr>
        <p:txBody>
          <a:bodyPr>
            <a:normAutofit/>
          </a:bodyPr>
          <a:lstStyle/>
          <a:p>
            <a:r>
              <a:rPr lang="ru-RU" b="1" dirty="0"/>
              <a:t>При использовании нескольких препаратов (особенно многокомпонентных) необходимо проверить их совместимость в отдельной ёмкости. В противном случае возможно образование осадка, вязкой пены, хлопьев и т. п. </a:t>
            </a:r>
          </a:p>
          <a:p>
            <a:r>
              <a:rPr lang="ru-RU" b="1" dirty="0"/>
              <a:t>Препараты следует добавлять в раствор, уже разбавленными в соответствии с рекомендациями, после тщательного перемешивания</a:t>
            </a:r>
          </a:p>
          <a:p>
            <a:r>
              <a:rPr lang="ru-RU" b="1" dirty="0"/>
              <a:t>При образовании осадка либо пены следует исключить «проблемный» препарат и связаться с поставщиком.</a:t>
            </a:r>
          </a:p>
        </p:txBody>
      </p:sp>
    </p:spTree>
    <p:extLst>
      <p:ext uri="{BB962C8B-B14F-4D97-AF65-F5344CB8AC3E}">
        <p14:creationId xmlns:p14="http://schemas.microsoft.com/office/powerpoint/2010/main" val="10783366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0"/>
            <a:ext cx="12313023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4"/>
            <a:ext cx="12313022" cy="68562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1" y="5340928"/>
            <a:ext cx="1226126" cy="122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1547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8810</TotalTime>
  <Words>2621</Words>
  <Application>Microsoft Office PowerPoint</Application>
  <PresentationFormat>Широкоэкранный</PresentationFormat>
  <Paragraphs>305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41" baseType="lpstr">
      <vt:lpstr>ALS Delsa</vt:lpstr>
      <vt:lpstr>-apple-system</vt:lpstr>
      <vt:lpstr>Arial</vt:lpstr>
      <vt:lpstr>Calibri</vt:lpstr>
      <vt:lpstr>Calibri Light</vt:lpstr>
      <vt:lpstr>Franklin Gothic Demi</vt:lpstr>
      <vt:lpstr>quote-cjk-patch</vt:lpstr>
      <vt:lpstr>Wingdings</vt:lpstr>
      <vt:lpstr>YS Geo</vt:lpstr>
      <vt:lpstr>YS Text</vt:lpstr>
      <vt:lpstr>Тема Office</vt:lpstr>
      <vt:lpstr>Презентация PowerPoint</vt:lpstr>
      <vt:lpstr>Устройство семян</vt:lpstr>
      <vt:lpstr>Важность обработки семян</vt:lpstr>
      <vt:lpstr>Методы обработки семян</vt:lpstr>
      <vt:lpstr>Методы обработки семян</vt:lpstr>
      <vt:lpstr>Методы обработки семян</vt:lpstr>
      <vt:lpstr>Методы обработки семян</vt:lpstr>
      <vt:lpstr>Методы обработки семян</vt:lpstr>
      <vt:lpstr>Методы обработки семян</vt:lpstr>
      <vt:lpstr>Виды протравливания</vt:lpstr>
      <vt:lpstr>Виды протравливания</vt:lpstr>
      <vt:lpstr>Виды протравливания</vt:lpstr>
      <vt:lpstr>Виды протравителей</vt:lpstr>
      <vt:lpstr>Виды протравителей</vt:lpstr>
      <vt:lpstr>Виды протравителей</vt:lpstr>
      <vt:lpstr>Классы инсектицидных протравителей</vt:lpstr>
      <vt:lpstr>Классы инсектицидных протравителей</vt:lpstr>
      <vt:lpstr>Виды протравителей</vt:lpstr>
      <vt:lpstr>Виды протравителей</vt:lpstr>
      <vt:lpstr>Классы фунгицидных протравителей</vt:lpstr>
      <vt:lpstr>Классы фунгицидных протравителей</vt:lpstr>
      <vt:lpstr>Виды протравителей</vt:lpstr>
      <vt:lpstr>Виды протравителей</vt:lpstr>
      <vt:lpstr>Виды протравителей</vt:lpstr>
      <vt:lpstr>Виды протравителей</vt:lpstr>
      <vt:lpstr>Виды протравителей</vt:lpstr>
      <vt:lpstr>Виды протравителей</vt:lpstr>
      <vt:lpstr>Виды протравителей</vt:lpstr>
      <vt:lpstr>Важные моменты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PC</cp:lastModifiedBy>
  <cp:revision>226</cp:revision>
  <cp:lastPrinted>2021-12-08T05:20:36Z</cp:lastPrinted>
  <dcterms:created xsi:type="dcterms:W3CDTF">2020-07-26T20:23:03Z</dcterms:created>
  <dcterms:modified xsi:type="dcterms:W3CDTF">2025-07-17T00:59:27Z</dcterms:modified>
</cp:coreProperties>
</file>