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5" r:id="rId4"/>
    <p:sldId id="274" r:id="rId5"/>
    <p:sldId id="266" r:id="rId6"/>
    <p:sldId id="267" r:id="rId7"/>
    <p:sldId id="268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463" autoAdjust="0"/>
  </p:normalViewPr>
  <p:slideViewPr>
    <p:cSldViewPr>
      <p:cViewPr varScale="1">
        <p:scale>
          <a:sx n="116" d="100"/>
          <a:sy n="116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038" y="188640"/>
            <a:ext cx="8871441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</a:rPr>
              <a:t>Новые возможности сбыта за счет реализации проекта сельского туризма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22" name="Заголовок 3"/>
          <p:cNvSpPr txBox="1">
            <a:spLocks/>
          </p:cNvSpPr>
          <p:nvPr/>
        </p:nvSpPr>
        <p:spPr>
          <a:xfrm>
            <a:off x="3491880" y="5949280"/>
            <a:ext cx="4896544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Глава КФХ Данчев Александр Юрьевич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  <p:pic>
        <p:nvPicPr>
          <p:cNvPr id="10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7576502" cy="4248472"/>
          </a:xfrm>
        </p:spPr>
      </p:pic>
    </p:spTree>
    <p:extLst>
      <p:ext uri="{BB962C8B-B14F-4D97-AF65-F5344CB8AC3E}">
        <p14:creationId xmlns:p14="http://schemas.microsoft.com/office/powerpoint/2010/main" val="11880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142" y="260648"/>
            <a:ext cx="8229600" cy="1143000"/>
          </a:xfrm>
          <a:solidFill>
            <a:schemeClr val="bg1">
              <a:alpha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latin typeface="Garamond" panose="02020404030301010803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atin typeface="Garamond" panose="02020404030301010803" pitchFamily="18" charset="0"/>
                <a:cs typeface="Times New Roman" pitchFamily="18" charset="0"/>
              </a:rPr>
              <a:t>родукци</a:t>
            </a:r>
            <a:r>
              <a:rPr lang="en-US" b="1" dirty="0" smtClean="0">
                <a:latin typeface="Garamond" panose="02020404030301010803" pitchFamily="18" charset="0"/>
                <a:cs typeface="Times New Roman" pitchFamily="18" charset="0"/>
              </a:rPr>
              <a:t>я и услуги</a:t>
            </a:r>
            <a:endParaRPr lang="ru-RU" b="1" dirty="0"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137098" y="1196752"/>
            <a:ext cx="3827390" cy="2808312"/>
          </a:xfrm>
          <a:solidFill>
            <a:schemeClr val="bg1">
              <a:alpha val="8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Garamond" panose="02020404030301010803" pitchFamily="18" charset="0"/>
              </a:rPr>
              <a:t>козье </a:t>
            </a:r>
            <a:r>
              <a:rPr lang="ru-RU" dirty="0">
                <a:latin typeface="Garamond" panose="02020404030301010803" pitchFamily="18" charset="0"/>
              </a:rPr>
              <a:t>молоко </a:t>
            </a:r>
            <a:r>
              <a:rPr lang="ru-RU" dirty="0" smtClean="0">
                <a:latin typeface="Garamond" panose="02020404030301010803" pitchFamily="18" charset="0"/>
              </a:rPr>
              <a:t>цельное</a:t>
            </a:r>
            <a:endParaRPr lang="ru-RU" dirty="0">
              <a:latin typeface="Garamond" panose="02020404030301010803" pitchFamily="18" charset="0"/>
            </a:endParaRPr>
          </a:p>
          <a:p>
            <a:r>
              <a:rPr lang="ru-RU" dirty="0" smtClean="0">
                <a:latin typeface="Garamond" panose="02020404030301010803" pitchFamily="18" charset="0"/>
              </a:rPr>
              <a:t>козье </a:t>
            </a:r>
            <a:r>
              <a:rPr lang="ru-RU" dirty="0">
                <a:latin typeface="Garamond" panose="02020404030301010803" pitchFamily="18" charset="0"/>
              </a:rPr>
              <a:t>молоко </a:t>
            </a:r>
            <a:r>
              <a:rPr lang="ru-RU" dirty="0" smtClean="0">
                <a:latin typeface="Garamond" panose="02020404030301010803" pitchFamily="18" charset="0"/>
              </a:rPr>
              <a:t>пастеризованное</a:t>
            </a:r>
            <a:endParaRPr lang="ru-RU" dirty="0">
              <a:latin typeface="Garamond" panose="02020404030301010803" pitchFamily="18" charset="0"/>
            </a:endParaRPr>
          </a:p>
          <a:p>
            <a:r>
              <a:rPr lang="ru-RU" dirty="0" smtClean="0">
                <a:latin typeface="Garamond" panose="02020404030301010803" pitchFamily="18" charset="0"/>
              </a:rPr>
              <a:t>мясо-козлятина</a:t>
            </a:r>
            <a:endParaRPr lang="ru-RU" dirty="0">
              <a:latin typeface="Garamond" panose="02020404030301010803" pitchFamily="18" charset="0"/>
            </a:endParaRPr>
          </a:p>
          <a:p>
            <a:r>
              <a:rPr lang="ru-RU" dirty="0" smtClean="0">
                <a:latin typeface="Garamond" panose="02020404030301010803" pitchFamily="18" charset="0"/>
              </a:rPr>
              <a:t>сыр </a:t>
            </a:r>
            <a:r>
              <a:rPr lang="ru-RU" dirty="0">
                <a:latin typeface="Garamond" panose="02020404030301010803" pitchFamily="18" charset="0"/>
              </a:rPr>
              <a:t>рассольный Осетинский из козьего молока  "</a:t>
            </a:r>
            <a:r>
              <a:rPr lang="ru-RU" dirty="0" err="1">
                <a:latin typeface="Garamond" panose="02020404030301010803" pitchFamily="18" charset="0"/>
              </a:rPr>
              <a:t>Халлум</a:t>
            </a:r>
            <a:r>
              <a:rPr lang="ru-RU" dirty="0" smtClean="0">
                <a:latin typeface="Garamond" panose="02020404030301010803" pitchFamily="18" charset="0"/>
              </a:rPr>
              <a:t>"</a:t>
            </a:r>
            <a:endParaRPr lang="ru-RU" dirty="0">
              <a:latin typeface="Garamond" panose="02020404030301010803" pitchFamily="18" charset="0"/>
            </a:endParaRPr>
          </a:p>
          <a:p>
            <a:r>
              <a:rPr lang="ru-RU" dirty="0" smtClean="0">
                <a:latin typeface="Garamond" panose="02020404030301010803" pitchFamily="18" charset="0"/>
              </a:rPr>
              <a:t>йогурт </a:t>
            </a:r>
            <a:r>
              <a:rPr lang="ru-RU" dirty="0">
                <a:latin typeface="Garamond" panose="02020404030301010803" pitchFamily="18" charset="0"/>
              </a:rPr>
              <a:t>на основе козьего </a:t>
            </a:r>
            <a:r>
              <a:rPr lang="ru-RU" dirty="0" smtClean="0">
                <a:latin typeface="Garamond" panose="02020404030301010803" pitchFamily="18" charset="0"/>
              </a:rPr>
              <a:t>молока</a:t>
            </a:r>
            <a:endParaRPr lang="ru-RU" dirty="0">
              <a:latin typeface="Garamond" panose="02020404030301010803" pitchFamily="18" charset="0"/>
            </a:endParaRPr>
          </a:p>
          <a:p>
            <a:r>
              <a:rPr lang="ru-RU" dirty="0" smtClean="0">
                <a:latin typeface="Garamond" panose="02020404030301010803" pitchFamily="18" charset="0"/>
              </a:rPr>
              <a:t>мороженное </a:t>
            </a:r>
            <a:endParaRPr lang="ru-RU" dirty="0">
              <a:latin typeface="Garamond" panose="02020404030301010803" pitchFamily="18" charset="0"/>
            </a:endParaRPr>
          </a:p>
        </p:txBody>
      </p:sp>
      <p:pic>
        <p:nvPicPr>
          <p:cNvPr id="5128" name="Picture 8" descr="https://ak0.picdn.net/shutterstock/videos/14325070/thumb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4181116"/>
            <a:ext cx="4248472" cy="2393506"/>
          </a:xfrm>
          <a:prstGeom prst="rect">
            <a:avLst/>
          </a:prstGeom>
          <a:noFill/>
          <a:ln w="38100" cmpd="sng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evrikak.ru/wp-content/uploads/2017/12/Bezyimyannyiy-kollazh-1-min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628800"/>
            <a:ext cx="4453531" cy="2505111"/>
          </a:xfrm>
          <a:prstGeom prst="rect">
            <a:avLst/>
          </a:prstGeom>
          <a:noFill/>
          <a:ln w="38100" cmpd="sng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67544" y="4293096"/>
            <a:ext cx="4028256" cy="2088232"/>
          </a:xfrm>
        </p:spPr>
        <p:txBody>
          <a:bodyPr>
            <a:normAutofit/>
          </a:bodyPr>
          <a:lstStyle/>
          <a:p>
            <a:pPr algn="r"/>
            <a:r>
              <a:rPr lang="en-US" sz="2800" dirty="0" smtClean="0">
                <a:latin typeface="Garamond" panose="02020404030301010803" pitchFamily="18" charset="0"/>
              </a:rPr>
              <a:t>э</a:t>
            </a:r>
            <a:r>
              <a:rPr lang="ru-RU" sz="2800" dirty="0" smtClean="0">
                <a:latin typeface="Garamond" panose="02020404030301010803" pitchFamily="18" charset="0"/>
              </a:rPr>
              <a:t>кскурс</a:t>
            </a:r>
            <a:r>
              <a:rPr lang="en-US" sz="2800" dirty="0" err="1">
                <a:latin typeface="Garamond" panose="02020404030301010803" pitchFamily="18" charset="0"/>
              </a:rPr>
              <a:t>ии</a:t>
            </a:r>
            <a:r>
              <a:rPr lang="en-US" sz="2800" dirty="0">
                <a:latin typeface="Garamond" panose="02020404030301010803" pitchFamily="18" charset="0"/>
              </a:rPr>
              <a:t> на ферму</a:t>
            </a:r>
            <a:endParaRPr lang="ru-RU" sz="2800" dirty="0">
              <a:latin typeface="Garamond" panose="02020404030301010803" pitchFamily="18" charset="0"/>
            </a:endParaRPr>
          </a:p>
          <a:p>
            <a:pPr algn="r"/>
            <a:r>
              <a:rPr lang="en-US" sz="2800" dirty="0">
                <a:latin typeface="Garamond" panose="02020404030301010803" pitchFamily="18" charset="0"/>
              </a:rPr>
              <a:t>а</a:t>
            </a:r>
            <a:r>
              <a:rPr lang="ru-RU" sz="2800" dirty="0" smtClean="0">
                <a:latin typeface="Garamond" panose="02020404030301010803" pitchFamily="18" charset="0"/>
              </a:rPr>
              <a:t>ренда </a:t>
            </a:r>
            <a:r>
              <a:rPr lang="ru-RU" sz="2800" dirty="0">
                <a:latin typeface="Garamond" panose="02020404030301010803" pitchFamily="18" charset="0"/>
              </a:rPr>
              <a:t>домика </a:t>
            </a:r>
            <a:endParaRPr lang="en-US" sz="2800" dirty="0" smtClean="0">
              <a:latin typeface="Garamond" panose="02020404030301010803" pitchFamily="18" charset="0"/>
            </a:endParaRPr>
          </a:p>
          <a:p>
            <a:pPr algn="r"/>
            <a:r>
              <a:rPr lang="en-US" sz="2800" dirty="0">
                <a:latin typeface="Garamond" panose="02020404030301010803" pitchFamily="18" charset="0"/>
              </a:rPr>
              <a:t>м</a:t>
            </a:r>
            <a:r>
              <a:rPr lang="en-US" sz="2800" dirty="0" smtClean="0">
                <a:latin typeface="Garamond" panose="02020404030301010803" pitchFamily="18" charset="0"/>
              </a:rPr>
              <a:t>астер-классы </a:t>
            </a:r>
          </a:p>
          <a:p>
            <a:pPr marL="0" indent="0" algn="r">
              <a:buNone/>
            </a:pPr>
            <a:r>
              <a:rPr lang="en-US" sz="2800" dirty="0" smtClean="0">
                <a:latin typeface="Garamond" panose="02020404030301010803" pitchFamily="18" charset="0"/>
              </a:rPr>
              <a:t>по </a:t>
            </a:r>
            <a:r>
              <a:rPr lang="en-US" sz="2800" dirty="0" err="1" smtClean="0">
                <a:latin typeface="Garamond" panose="02020404030301010803" pitchFamily="18" charset="0"/>
              </a:rPr>
              <a:t>изготовлению</a:t>
            </a:r>
            <a:r>
              <a:rPr lang="en-US" sz="2800" dirty="0" smtClean="0">
                <a:latin typeface="Garamond" panose="02020404030301010803" pitchFamily="18" charset="0"/>
              </a:rPr>
              <a:t> </a:t>
            </a:r>
            <a:r>
              <a:rPr lang="en-US" sz="2800" dirty="0" err="1" smtClean="0">
                <a:latin typeface="Garamond" panose="02020404030301010803" pitchFamily="18" charset="0"/>
              </a:rPr>
              <a:t>сыра</a:t>
            </a:r>
            <a:endParaRPr lang="ru-RU" sz="2800" dirty="0" smtClean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0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pPr algn="l"/>
            <a:r>
              <a:rPr lang="ru-RU" b="1" dirty="0" smtClean="0">
                <a:latin typeface="Garamond" pitchFamily="18" charset="0"/>
              </a:rPr>
              <a:t>Знакомство с фермой</a:t>
            </a:r>
            <a:endParaRPr lang="ru-RU" b="1" dirty="0">
              <a:latin typeface="Garamond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62" y="1417638"/>
            <a:ext cx="4187825" cy="4708525"/>
          </a:xfrm>
        </p:spPr>
      </p:pic>
      <p:pic>
        <p:nvPicPr>
          <p:cNvPr id="9" name="Объект 4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12776"/>
            <a:ext cx="3960440" cy="4696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473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l"/>
            <a:r>
              <a:rPr lang="ru-RU" b="1" dirty="0" smtClean="0">
                <a:latin typeface="Garamond" pitchFamily="18" charset="0"/>
              </a:rPr>
              <a:t>Занятия </a:t>
            </a:r>
            <a:r>
              <a:rPr lang="ru-RU" b="1" dirty="0" smtClean="0">
                <a:latin typeface="Garamond" pitchFamily="18" charset="0"/>
              </a:rPr>
              <a:t>для гостей</a:t>
            </a:r>
            <a:endParaRPr lang="ru-RU" b="1" dirty="0">
              <a:latin typeface="Garamond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543" y="3933056"/>
            <a:ext cx="3552393" cy="2664295"/>
          </a:xfrm>
          <a:prstGeom prst="rect">
            <a:avLst/>
          </a:prstGeom>
        </p:spPr>
      </p:pic>
      <p:pic>
        <p:nvPicPr>
          <p:cNvPr id="9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082226"/>
            <a:ext cx="3517980" cy="273168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24" y="1082226"/>
            <a:ext cx="4513631" cy="5566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29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41176" y="116632"/>
            <a:ext cx="8229600" cy="864096"/>
          </a:xfrm>
          <a:solidFill>
            <a:schemeClr val="bg1">
              <a:alpha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latin typeface="Garamond" panose="02020404030301010803" pitchFamily="18" charset="0"/>
                <a:cs typeface="Times New Roman" pitchFamily="18" charset="0"/>
              </a:rPr>
              <a:t>Занятия для детей</a:t>
            </a:r>
            <a:endParaRPr lang="ru-RU" b="1" dirty="0">
              <a:latin typeface="Garamond" panose="02020404030301010803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39493"/>
            <a:ext cx="4176464" cy="275400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52735"/>
            <a:ext cx="3672408" cy="5529245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052736"/>
            <a:ext cx="4176464" cy="2615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12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00808"/>
            <a:ext cx="4038600" cy="4425355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latin typeface="Garamond" panose="02020404030301010803" pitchFamily="18" charset="0"/>
              </a:rPr>
              <a:t>Формирование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стабильного</a:t>
            </a:r>
            <a:r>
              <a:rPr lang="ru-RU" b="1" dirty="0" smtClean="0">
                <a:latin typeface="Garamond" panose="02020404030301010803" pitchFamily="18" charset="0"/>
              </a:rPr>
              <a:t> туристического потока</a:t>
            </a:r>
            <a:r>
              <a:rPr lang="en-US" b="1" dirty="0" smtClean="0">
                <a:latin typeface="Garamond" panose="02020404030301010803" pitchFamily="18" charset="0"/>
              </a:rPr>
              <a:t> и </a:t>
            </a:r>
            <a:r>
              <a:rPr lang="en-US" b="1" dirty="0" err="1" smtClean="0">
                <a:latin typeface="Garamond" panose="02020404030301010803" pitchFamily="18" charset="0"/>
              </a:rPr>
              <a:t>повышение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доходности</a:t>
            </a:r>
            <a:r>
              <a:rPr lang="en-US" b="1" dirty="0" smtClean="0">
                <a:latin typeface="Garamond" panose="02020404030301010803" pitchFamily="18" charset="0"/>
              </a:rPr>
              <a:t> КФХ </a:t>
            </a:r>
            <a:r>
              <a:rPr lang="en-US" b="1" dirty="0" err="1" smtClean="0">
                <a:latin typeface="Garamond" panose="02020404030301010803" pitchFamily="18" charset="0"/>
              </a:rPr>
              <a:t>за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счет</a:t>
            </a:r>
            <a:r>
              <a:rPr lang="en-US" b="1" dirty="0" smtClean="0">
                <a:latin typeface="Garamond" panose="02020404030301010803" pitchFamily="18" charset="0"/>
              </a:rPr>
              <a:t> оказания агротуристических </a:t>
            </a:r>
            <a:r>
              <a:rPr lang="en-US" b="1" dirty="0" smtClean="0">
                <a:latin typeface="Garamond" panose="02020404030301010803" pitchFamily="18" charset="0"/>
              </a:rPr>
              <a:t>услуг</a:t>
            </a:r>
            <a:endParaRPr lang="ru-RU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n-US" b="1" dirty="0" smtClean="0">
              <a:latin typeface="Garamond" panose="02020404030301010803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b="1" dirty="0" err="1" smtClean="0">
                <a:latin typeface="Garamond" panose="02020404030301010803" pitchFamily="18" charset="0"/>
              </a:rPr>
              <a:t>Популяризация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продукции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из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козьего</a:t>
            </a:r>
            <a:r>
              <a:rPr lang="en-US" b="1" dirty="0" smtClean="0">
                <a:latin typeface="Garamond" panose="02020404030301010803" pitchFamily="18" charset="0"/>
              </a:rPr>
              <a:t> </a:t>
            </a:r>
            <a:r>
              <a:rPr lang="en-US" b="1" dirty="0" err="1" smtClean="0">
                <a:latin typeface="Garamond" panose="02020404030301010803" pitchFamily="18" charset="0"/>
              </a:rPr>
              <a:t>молока</a:t>
            </a:r>
            <a:r>
              <a:rPr lang="en-US" b="1" dirty="0" smtClean="0">
                <a:latin typeface="Garamond" panose="02020404030301010803" pitchFamily="18" charset="0"/>
              </a:rPr>
              <a:t> и у</a:t>
            </a:r>
            <a:r>
              <a:rPr lang="ru-RU" b="1" dirty="0" err="1" smtClean="0">
                <a:latin typeface="Garamond" panose="02020404030301010803" pitchFamily="18" charset="0"/>
              </a:rPr>
              <a:t>величение</a:t>
            </a:r>
            <a:r>
              <a:rPr lang="ru-RU" b="1" dirty="0" smtClean="0">
                <a:latin typeface="Garamond" panose="02020404030301010803" pitchFamily="18" charset="0"/>
              </a:rPr>
              <a:t> </a:t>
            </a:r>
            <a:r>
              <a:rPr lang="en-US" b="1" dirty="0" smtClean="0">
                <a:latin typeface="Garamond" panose="02020404030301010803" pitchFamily="18" charset="0"/>
              </a:rPr>
              <a:t>объема производства </a:t>
            </a:r>
            <a:r>
              <a:rPr lang="ru-RU" b="1" dirty="0" smtClean="0">
                <a:latin typeface="Garamond" panose="02020404030301010803" pitchFamily="18" charset="0"/>
              </a:rPr>
              <a:t>сель</a:t>
            </a:r>
            <a:r>
              <a:rPr lang="en-US" b="1" dirty="0" err="1" smtClean="0">
                <a:latin typeface="Garamond" panose="02020404030301010803" pitchFamily="18" charset="0"/>
              </a:rPr>
              <a:t>хозпродукции</a:t>
            </a:r>
            <a:endParaRPr lang="ru-RU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00808"/>
            <a:ext cx="4419679" cy="2793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39552" y="1196752"/>
            <a:ext cx="29523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95536" y="332656"/>
            <a:ext cx="48029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atin typeface="Garamond" panose="02020404030301010803" pitchFamily="18" charset="0"/>
              </a:rPr>
              <a:t>Развитие проекта </a:t>
            </a:r>
          </a:p>
        </p:txBody>
      </p:sp>
    </p:spTree>
    <p:extLst>
      <p:ext uri="{BB962C8B-B14F-4D97-AF65-F5344CB8AC3E}">
        <p14:creationId xmlns:p14="http://schemas.microsoft.com/office/powerpoint/2010/main" val="79520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5432" y="87257"/>
            <a:ext cx="5915000" cy="1143000"/>
          </a:xfrm>
        </p:spPr>
        <p:txBody>
          <a:bodyPr/>
          <a:lstStyle/>
          <a:p>
            <a:pPr algn="r"/>
            <a:r>
              <a:rPr lang="ru-RU" b="1" dirty="0" smtClean="0">
                <a:latin typeface="Garamond" panose="02020404030301010803" pitchFamily="18" charset="0"/>
              </a:rPr>
              <a:t>Задачи проекта</a:t>
            </a:r>
            <a:endParaRPr lang="ru-RU" b="1" dirty="0">
              <a:latin typeface="Garamond" panose="020204040303010108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0264" cy="5141168"/>
          </a:xfrm>
        </p:spPr>
        <p:txBody>
          <a:bodyPr>
            <a:normAutofit fontScale="55000" lnSpcReduction="20000"/>
          </a:bodyPr>
          <a:lstStyle/>
          <a:p>
            <a:r>
              <a:rPr lang="ru-RU" sz="3300" b="1" dirty="0" smtClean="0">
                <a:latin typeface="Garamond" panose="02020404030301010803" pitchFamily="18" charset="0"/>
              </a:rPr>
              <a:t>строительство </a:t>
            </a:r>
            <a:r>
              <a:rPr lang="ru-RU" sz="3300" b="1" dirty="0">
                <a:latin typeface="Garamond" panose="02020404030301010803" pitchFamily="18" charset="0"/>
              </a:rPr>
              <a:t>и обустройство </a:t>
            </a:r>
            <a:r>
              <a:rPr lang="ru-RU" sz="3300" b="1" dirty="0" err="1" smtClean="0">
                <a:latin typeface="Garamond" panose="02020404030301010803" pitchFamily="18" charset="0"/>
              </a:rPr>
              <a:t>некапитальн</a:t>
            </a:r>
            <a:r>
              <a:rPr lang="en-US" sz="3300" b="1" dirty="0" err="1" smtClean="0">
                <a:latin typeface="Garamond" panose="02020404030301010803" pitchFamily="18" charset="0"/>
              </a:rPr>
              <a:t>ых</a:t>
            </a:r>
            <a:r>
              <a:rPr lang="ru-RU" sz="3300" b="1" dirty="0" smtClean="0">
                <a:latin typeface="Garamond" panose="02020404030301010803" pitchFamily="18" charset="0"/>
              </a:rPr>
              <a:t> домик</a:t>
            </a:r>
            <a:r>
              <a:rPr lang="en-US" sz="3300" b="1" dirty="0" err="1" smtClean="0">
                <a:latin typeface="Garamond" panose="02020404030301010803" pitchFamily="18" charset="0"/>
              </a:rPr>
              <a:t>ов</a:t>
            </a:r>
            <a:r>
              <a:rPr lang="ru-RU" sz="3300" b="1" dirty="0" smtClean="0">
                <a:latin typeface="Garamond" panose="02020404030301010803" pitchFamily="18" charset="0"/>
              </a:rPr>
              <a:t> </a:t>
            </a:r>
            <a:r>
              <a:rPr lang="ru-RU" sz="3300" b="1" dirty="0">
                <a:latin typeface="Garamond" panose="02020404030301010803" pitchFamily="18" charset="0"/>
              </a:rPr>
              <a:t>для </a:t>
            </a:r>
            <a:r>
              <a:rPr lang="en-US" sz="3300" b="1" dirty="0" smtClean="0">
                <a:latin typeface="Garamond" panose="02020404030301010803" pitchFamily="18" charset="0"/>
              </a:rPr>
              <a:t>размещения гостей</a:t>
            </a:r>
            <a:endParaRPr lang="ru-RU" sz="33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ru-RU" sz="3300" b="1" dirty="0">
              <a:latin typeface="Garamond" panose="02020404030301010803" pitchFamily="18" charset="0"/>
            </a:endParaRPr>
          </a:p>
          <a:p>
            <a:r>
              <a:rPr lang="ru-RU" sz="3300" b="1" dirty="0" smtClean="0">
                <a:latin typeface="Garamond" panose="02020404030301010803" pitchFamily="18" charset="0"/>
              </a:rPr>
              <a:t>благоустройство </a:t>
            </a:r>
            <a:r>
              <a:rPr lang="ru-RU" sz="3300" b="1" dirty="0">
                <a:latin typeface="Garamond" panose="02020404030301010803" pitchFamily="18" charset="0"/>
              </a:rPr>
              <a:t>территории </a:t>
            </a:r>
            <a:r>
              <a:rPr lang="ru-RU" sz="3300" b="1" dirty="0" err="1" smtClean="0">
                <a:latin typeface="Garamond" panose="02020404030301010803" pitchFamily="18" charset="0"/>
              </a:rPr>
              <a:t>Экопарка</a:t>
            </a:r>
            <a:endParaRPr lang="ru-RU" sz="3300" b="1" dirty="0">
              <a:latin typeface="Garamond" panose="02020404030301010803" pitchFamily="18" charset="0"/>
            </a:endParaRPr>
          </a:p>
          <a:p>
            <a:endParaRPr lang="en-US" sz="3300" b="1" dirty="0" smtClean="0">
              <a:latin typeface="Garamond" panose="02020404030301010803" pitchFamily="18" charset="0"/>
            </a:endParaRPr>
          </a:p>
          <a:p>
            <a:r>
              <a:rPr lang="en-US" sz="3300" b="1" dirty="0" err="1">
                <a:latin typeface="Garamond" panose="02020404030301010803" pitchFamily="18" charset="0"/>
              </a:rPr>
              <a:t>п</a:t>
            </a:r>
            <a:r>
              <a:rPr lang="en-US" sz="3300" b="1" dirty="0" err="1" smtClean="0">
                <a:latin typeface="Garamond" panose="02020404030301010803" pitchFamily="18" charset="0"/>
              </a:rPr>
              <a:t>риобретение</a:t>
            </a:r>
            <a:r>
              <a:rPr lang="en-US" sz="3300" b="1" dirty="0" smtClean="0">
                <a:latin typeface="Garamond" panose="02020404030301010803" pitchFamily="18" charset="0"/>
              </a:rPr>
              <a:t> </a:t>
            </a:r>
            <a:r>
              <a:rPr lang="en-US" sz="3300" b="1" dirty="0" err="1" smtClean="0">
                <a:latin typeface="Garamond" panose="02020404030301010803" pitchFamily="18" charset="0"/>
              </a:rPr>
              <a:t>техники</a:t>
            </a:r>
            <a:r>
              <a:rPr lang="en-US" sz="3300" b="1" dirty="0" smtClean="0">
                <a:latin typeface="Garamond" panose="02020404030301010803" pitchFamily="18" charset="0"/>
              </a:rPr>
              <a:t> и </a:t>
            </a:r>
            <a:r>
              <a:rPr lang="en-US" sz="3300" b="1" dirty="0" err="1" smtClean="0">
                <a:latin typeface="Garamond" panose="02020404030301010803" pitchFamily="18" charset="0"/>
              </a:rPr>
              <a:t>оборудования</a:t>
            </a:r>
            <a:r>
              <a:rPr lang="en-US" sz="3300" b="1" dirty="0" smtClean="0">
                <a:latin typeface="Garamond" panose="02020404030301010803" pitchFamily="18" charset="0"/>
              </a:rPr>
              <a:t> для </a:t>
            </a:r>
            <a:r>
              <a:rPr lang="en-US" sz="3300" b="1" dirty="0" err="1" smtClean="0">
                <a:latin typeface="Garamond" panose="02020404030301010803" pitchFamily="18" charset="0"/>
              </a:rPr>
              <a:t>организации</a:t>
            </a:r>
            <a:r>
              <a:rPr lang="en-US" sz="3300" b="1" dirty="0" smtClean="0">
                <a:latin typeface="Garamond" panose="02020404030301010803" pitchFamily="18" charset="0"/>
              </a:rPr>
              <a:t> </a:t>
            </a:r>
            <a:r>
              <a:rPr lang="en-US" sz="3300" b="1" dirty="0" err="1" smtClean="0">
                <a:latin typeface="Garamond" panose="02020404030301010803" pitchFamily="18" charset="0"/>
              </a:rPr>
              <a:t>питания</a:t>
            </a:r>
            <a:r>
              <a:rPr lang="en-US" sz="3300" b="1" dirty="0" smtClean="0">
                <a:latin typeface="Garamond" panose="02020404030301010803" pitchFamily="18" charset="0"/>
              </a:rPr>
              <a:t> гостей и </a:t>
            </a:r>
            <a:r>
              <a:rPr lang="en-US" sz="3300" b="1" dirty="0" err="1" smtClean="0">
                <a:latin typeface="Garamond" panose="02020404030301010803" pitchFamily="18" charset="0"/>
              </a:rPr>
              <a:t>проведения</a:t>
            </a:r>
            <a:r>
              <a:rPr lang="en-US" sz="3300" b="1" dirty="0" smtClean="0">
                <a:latin typeface="Garamond" panose="02020404030301010803" pitchFamily="18" charset="0"/>
              </a:rPr>
              <a:t> </a:t>
            </a:r>
            <a:r>
              <a:rPr lang="en-US" sz="3300" b="1" dirty="0" err="1" smtClean="0">
                <a:latin typeface="Garamond" panose="02020404030301010803" pitchFamily="18" charset="0"/>
              </a:rPr>
              <a:t>мастер-классов</a:t>
            </a:r>
            <a:r>
              <a:rPr lang="ru-RU" sz="3300" b="1" dirty="0" smtClean="0">
                <a:latin typeface="Garamond" panose="02020404030301010803" pitchFamily="18" charset="0"/>
              </a:rPr>
              <a:t>, семинаров</a:t>
            </a:r>
            <a:endParaRPr lang="en-US" sz="33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ru-RU" sz="3300" b="1" dirty="0">
              <a:latin typeface="Garamond" panose="02020404030301010803" pitchFamily="18" charset="0"/>
            </a:endParaRPr>
          </a:p>
          <a:p>
            <a:r>
              <a:rPr lang="ru-RU" sz="3300" b="1" dirty="0" smtClean="0">
                <a:latin typeface="Garamond" panose="02020404030301010803" pitchFamily="18" charset="0"/>
              </a:rPr>
              <a:t>создание </a:t>
            </a:r>
            <a:r>
              <a:rPr lang="ru-RU" sz="3300" b="1" dirty="0">
                <a:latin typeface="Garamond" panose="02020404030301010803" pitchFamily="18" charset="0"/>
              </a:rPr>
              <a:t>комфортных условий для лиц с ограниченными возможностями </a:t>
            </a:r>
            <a:r>
              <a:rPr lang="ru-RU" sz="3300" b="1" dirty="0" err="1" smtClean="0">
                <a:latin typeface="Garamond" panose="02020404030301010803" pitchFamily="18" charset="0"/>
              </a:rPr>
              <a:t>здоровь</a:t>
            </a:r>
            <a:r>
              <a:rPr lang="en-US" sz="3300" b="1" dirty="0" smtClean="0">
                <a:latin typeface="Garamond" panose="02020404030301010803" pitchFamily="18" charset="0"/>
              </a:rPr>
              <a:t>я</a:t>
            </a:r>
          </a:p>
          <a:p>
            <a:endParaRPr lang="en-US" sz="3300" b="1" dirty="0">
              <a:latin typeface="Garamond" panose="02020404030301010803" pitchFamily="18" charset="0"/>
            </a:endParaRPr>
          </a:p>
          <a:p>
            <a:r>
              <a:rPr lang="en-US" sz="3300" b="1" dirty="0">
                <a:latin typeface="Garamond" panose="02020404030301010803" pitchFamily="18" charset="0"/>
              </a:rPr>
              <a:t>п</a:t>
            </a:r>
            <a:r>
              <a:rPr lang="ru-RU" sz="3300" b="1" dirty="0" err="1" smtClean="0">
                <a:latin typeface="Garamond" panose="02020404030301010803" pitchFamily="18" charset="0"/>
              </a:rPr>
              <a:t>риобретение</a:t>
            </a:r>
            <a:r>
              <a:rPr lang="en-US" sz="3300" b="1" dirty="0" smtClean="0">
                <a:latin typeface="Garamond" panose="02020404030301010803" pitchFamily="18" charset="0"/>
              </a:rPr>
              <a:t> </a:t>
            </a:r>
            <a:r>
              <a:rPr lang="en-US" sz="3300" b="1" dirty="0" err="1" smtClean="0">
                <a:latin typeface="Garamond" panose="02020404030301010803" pitchFamily="18" charset="0"/>
              </a:rPr>
              <a:t>сельхоз</a:t>
            </a:r>
            <a:r>
              <a:rPr lang="ru-RU" sz="3300" b="1" dirty="0">
                <a:latin typeface="Garamond" panose="02020404030301010803" pitchFamily="18" charset="0"/>
              </a:rPr>
              <a:t>техники</a:t>
            </a:r>
            <a:endParaRPr lang="en-US" sz="3300" b="1" dirty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ru-RU" sz="3300" b="1" dirty="0">
              <a:latin typeface="Garamond" panose="02020404030301010803" pitchFamily="18" charset="0"/>
            </a:endParaRPr>
          </a:p>
          <a:p>
            <a:r>
              <a:rPr lang="ru-RU" sz="3300" b="1" dirty="0" smtClean="0">
                <a:latin typeface="Garamond" panose="02020404030301010803" pitchFamily="18" charset="0"/>
              </a:rPr>
              <a:t>создание </a:t>
            </a:r>
            <a:r>
              <a:rPr lang="ru-RU" sz="3300" b="1" dirty="0" smtClean="0">
                <a:latin typeface="Garamond" panose="02020404030301010803" pitchFamily="18" charset="0"/>
              </a:rPr>
              <a:t>рабочих мест</a:t>
            </a:r>
            <a:endParaRPr lang="ru-RU" sz="3300" b="1" dirty="0">
              <a:latin typeface="Garamond" panose="02020404030301010803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355976" y="1196752"/>
            <a:ext cx="41044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84" y="1196752"/>
            <a:ext cx="3072475" cy="5112568"/>
          </a:xfrm>
        </p:spPr>
      </p:pic>
    </p:spTree>
    <p:extLst>
      <p:ext uri="{BB962C8B-B14F-4D97-AF65-F5344CB8AC3E}">
        <p14:creationId xmlns:p14="http://schemas.microsoft.com/office/powerpoint/2010/main" val="58034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2928" cy="1224136"/>
          </a:xfrm>
          <a:solidFill>
            <a:schemeClr val="bg1">
              <a:alpha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b="1" dirty="0" smtClean="0">
                <a:latin typeface="Garamond" panose="02020404030301010803" pitchFamily="18" charset="0"/>
                <a:cs typeface="Times New Roman" pitchFamily="18" charset="0"/>
              </a:rPr>
              <a:t>Планируемые </a:t>
            </a:r>
            <a:r>
              <a:rPr lang="ru-RU" b="1" dirty="0" smtClean="0">
                <a:latin typeface="Garamond" panose="02020404030301010803" pitchFamily="18" charset="0"/>
                <a:cs typeface="Times New Roman" pitchFamily="18" charset="0"/>
              </a:rPr>
              <a:t>итоги реализации проекта</a:t>
            </a:r>
            <a:endParaRPr lang="ru-RU" b="1" dirty="0"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1916832"/>
            <a:ext cx="4135263" cy="4522380"/>
          </a:xfrm>
          <a:solidFill>
            <a:schemeClr val="bg1">
              <a:alpha val="80000"/>
            </a:schemeClr>
          </a:solidFill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en-US" sz="2400" b="1" dirty="0" smtClean="0">
                <a:latin typeface="Garamond" panose="02020404030301010803" pitchFamily="18" charset="0"/>
              </a:rPr>
              <a:t>Прирост объема производства сельхозпродукции   </a:t>
            </a:r>
            <a:endParaRPr lang="ru-RU" sz="24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    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&gt;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2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раза</a:t>
            </a:r>
            <a:endParaRPr lang="ru-RU" sz="2400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sz="2400" b="1" dirty="0" smtClean="0">
                <a:latin typeface="Garamond" panose="02020404030301010803" pitchFamily="18" charset="0"/>
              </a:rPr>
              <a:t>Количество посетивших ферму туристов</a:t>
            </a:r>
            <a:r>
              <a:rPr lang="en-US" sz="2400" b="1" dirty="0">
                <a:latin typeface="Garamond" panose="02020404030301010803" pitchFamily="18" charset="0"/>
              </a:rPr>
              <a:t> </a:t>
            </a:r>
            <a:endParaRPr lang="ru-RU" sz="24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   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&gt;</a:t>
            </a:r>
            <a:r>
              <a:rPr lang="en-US" sz="2400" b="1" dirty="0" smtClean="0">
                <a:latin typeface="Garamond" panose="02020404030301010803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2000  в год </a:t>
            </a:r>
            <a:r>
              <a:rPr lang="en-US" sz="2400" b="1" dirty="0" smtClean="0">
                <a:latin typeface="Garamond" panose="02020404030301010803" pitchFamily="18" charset="0"/>
              </a:rPr>
              <a:t>к 2027 г</a:t>
            </a:r>
            <a:r>
              <a:rPr lang="en-US" sz="2400" b="1" dirty="0" smtClean="0">
                <a:latin typeface="Garamond" panose="02020404030301010803" pitchFamily="18" charset="0"/>
              </a:rPr>
              <a:t>.</a:t>
            </a:r>
            <a:endParaRPr lang="ru-RU" sz="24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n-US" sz="2400" b="1" dirty="0" smtClean="0">
              <a:latin typeface="Garamond" panose="02020404030301010803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sz="2400" b="1" dirty="0" smtClean="0">
                <a:latin typeface="Garamond" panose="02020404030301010803" pitchFamily="18" charset="0"/>
              </a:rPr>
              <a:t>Объем выручки от оказания агротуристических услуг  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1,8 млн. 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руб</a:t>
            </a:r>
            <a:r>
              <a:rPr lang="en-US" sz="24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. </a:t>
            </a:r>
            <a:r>
              <a:rPr lang="en-US" sz="2400" b="1" dirty="0">
                <a:latin typeface="Garamond" panose="02020404030301010803" pitchFamily="18" charset="0"/>
              </a:rPr>
              <a:t>к</a:t>
            </a:r>
            <a:r>
              <a:rPr lang="en-US" sz="2400" b="1" dirty="0" smtClean="0">
                <a:latin typeface="Garamond" panose="02020404030301010803" pitchFamily="18" charset="0"/>
              </a:rPr>
              <a:t> 2027 г</a:t>
            </a:r>
            <a:r>
              <a:rPr lang="en-US" sz="2400" b="1" dirty="0" smtClean="0">
                <a:latin typeface="Garamond" panose="02020404030301010803" pitchFamily="18" charset="0"/>
              </a:rPr>
              <a:t>.</a:t>
            </a:r>
            <a:endParaRPr lang="ru-RU" sz="24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n-US" sz="2400" b="1" dirty="0" smtClean="0">
              <a:latin typeface="Garamond" panose="020204040303010108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60924"/>
            <a:ext cx="3456384" cy="457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42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76872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itchFamily="18" charset="0"/>
              </a:rPr>
              <a:t>Благодарю за внимание!</a:t>
            </a:r>
            <a:endParaRPr lang="ru-RU" sz="5400" b="1" dirty="0">
              <a:solidFill>
                <a:schemeClr val="bg1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9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4729</TotalTime>
  <Words>178</Words>
  <Application>Microsoft Office PowerPoint</Application>
  <PresentationFormat>Экран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Новые возможности сбыта за счет реализации проекта сельского туризма</vt:lpstr>
      <vt:lpstr>Продукция и услуги</vt:lpstr>
      <vt:lpstr>Знакомство с фермой</vt:lpstr>
      <vt:lpstr>Занятия для гостей</vt:lpstr>
      <vt:lpstr>Занятия для детей</vt:lpstr>
      <vt:lpstr>Презентация PowerPoint</vt:lpstr>
      <vt:lpstr>Задачи проекта</vt:lpstr>
      <vt:lpstr>Планируемые итоги реализации проекта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Агростартап Развитие козоводческой фермы в д. Аксеново Томского района Томской области</dc:title>
  <dc:creator>Сергей</dc:creator>
  <cp:lastModifiedBy>Елена Купцова</cp:lastModifiedBy>
  <cp:revision>91</cp:revision>
  <dcterms:created xsi:type="dcterms:W3CDTF">2019-07-29T02:20:07Z</dcterms:created>
  <dcterms:modified xsi:type="dcterms:W3CDTF">2023-04-05T14:47:40Z</dcterms:modified>
</cp:coreProperties>
</file>