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86" r:id="rId5"/>
    <p:sldId id="282" r:id="rId6"/>
    <p:sldId id="281" r:id="rId7"/>
    <p:sldId id="285" r:id="rId8"/>
    <p:sldId id="257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3333" autoAdjust="0"/>
  </p:normalViewPr>
  <p:slideViewPr>
    <p:cSldViewPr>
      <p:cViewPr varScale="1">
        <p:scale>
          <a:sx n="108" d="100"/>
          <a:sy n="108" d="100"/>
        </p:scale>
        <p:origin x="-169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B05EDA-6876-46C5-B594-9D2872E59336}" type="doc">
      <dgm:prSet loTypeId="urn:microsoft.com/office/officeart/2005/8/layout/vList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F99313-BB16-4BB1-96D0-A443520BECDE}">
      <dgm:prSet phldrT="[Текст]"/>
      <dgm:spPr/>
      <dgm:t>
        <a:bodyPr/>
        <a:lstStyle/>
        <a:p>
          <a:r>
            <a:rPr lang="ru-RU" dirty="0" smtClean="0"/>
            <a:t>В части документооборота сельхозпредприятия</a:t>
          </a:r>
          <a:endParaRPr lang="ru-RU" dirty="0"/>
        </a:p>
      </dgm:t>
    </dgm:pt>
    <dgm:pt modelId="{6BD877CB-CA99-4D49-A24C-7EBA4DFDB8E1}" type="parTrans" cxnId="{C14CA20C-86D1-417C-B78A-2E53BCEF6501}">
      <dgm:prSet/>
      <dgm:spPr/>
      <dgm:t>
        <a:bodyPr/>
        <a:lstStyle/>
        <a:p>
          <a:endParaRPr lang="ru-RU"/>
        </a:p>
      </dgm:t>
    </dgm:pt>
    <dgm:pt modelId="{AD468664-6BD1-4194-AE8A-018E32B0D60F}" type="sibTrans" cxnId="{C14CA20C-86D1-417C-B78A-2E53BCEF6501}">
      <dgm:prSet/>
      <dgm:spPr/>
      <dgm:t>
        <a:bodyPr/>
        <a:lstStyle/>
        <a:p>
          <a:endParaRPr lang="ru-RU"/>
        </a:p>
      </dgm:t>
    </dgm:pt>
    <dgm:pt modelId="{564FD7CD-354B-4182-945A-EDF570C870DD}">
      <dgm:prSet phldrT="[Текст]"/>
      <dgm:spPr/>
      <dgm:t>
        <a:bodyPr anchor="ctr" anchorCtr="0"/>
        <a:lstStyle/>
        <a:p>
          <a:r>
            <a:rPr lang="ru-RU" dirty="0" smtClean="0"/>
            <a:t>Должна обеспечиваться </a:t>
          </a:r>
          <a:r>
            <a:rPr lang="ru-RU" dirty="0" err="1" smtClean="0"/>
            <a:t>прослеживаемость</a:t>
          </a:r>
          <a:r>
            <a:rPr lang="ru-RU" dirty="0" smtClean="0"/>
            <a:t> работы предприятия, должны быть документы от начала приобретения семян до продажи готового урожая.</a:t>
          </a:r>
          <a:endParaRPr lang="ru-RU" dirty="0"/>
        </a:p>
      </dgm:t>
    </dgm:pt>
    <dgm:pt modelId="{102787C1-AA16-4671-9BB1-23824BAE1EAB}" type="parTrans" cxnId="{F72BF689-BC31-4DBA-8F3B-D823971F6C43}">
      <dgm:prSet/>
      <dgm:spPr/>
      <dgm:t>
        <a:bodyPr/>
        <a:lstStyle/>
        <a:p>
          <a:endParaRPr lang="ru-RU"/>
        </a:p>
      </dgm:t>
    </dgm:pt>
    <dgm:pt modelId="{9B691FB2-48E9-4832-9B18-784E5D60B0DD}" type="sibTrans" cxnId="{F72BF689-BC31-4DBA-8F3B-D823971F6C43}">
      <dgm:prSet/>
      <dgm:spPr/>
      <dgm:t>
        <a:bodyPr/>
        <a:lstStyle/>
        <a:p>
          <a:endParaRPr lang="ru-RU"/>
        </a:p>
      </dgm:t>
    </dgm:pt>
    <dgm:pt modelId="{805B0968-9C7E-4D22-9EBB-7EBBA9FFAB29}">
      <dgm:prSet phldrT="[Текст]"/>
      <dgm:spPr/>
      <dgm:t>
        <a:bodyPr/>
        <a:lstStyle/>
        <a:p>
          <a:r>
            <a:rPr lang="ru-RU" dirty="0" smtClean="0"/>
            <a:t>Определение ответственного на предприятие и проведение обучения участвующих в процессах</a:t>
          </a:r>
          <a:endParaRPr lang="ru-RU" dirty="0"/>
        </a:p>
      </dgm:t>
    </dgm:pt>
    <dgm:pt modelId="{F613C482-C1DD-42EC-BE8D-001BF327F767}" type="parTrans" cxnId="{03DB2B33-796C-4D15-BA82-5E020F66F6A3}">
      <dgm:prSet/>
      <dgm:spPr/>
      <dgm:t>
        <a:bodyPr/>
        <a:lstStyle/>
        <a:p>
          <a:endParaRPr lang="ru-RU"/>
        </a:p>
      </dgm:t>
    </dgm:pt>
    <dgm:pt modelId="{5BFFB0B7-CC7E-4A91-830D-52EF6E36FCD5}" type="sibTrans" cxnId="{03DB2B33-796C-4D15-BA82-5E020F66F6A3}">
      <dgm:prSet/>
      <dgm:spPr/>
      <dgm:t>
        <a:bodyPr/>
        <a:lstStyle/>
        <a:p>
          <a:endParaRPr lang="ru-RU"/>
        </a:p>
      </dgm:t>
    </dgm:pt>
    <dgm:pt modelId="{873E4DAE-BB09-4BF2-8AED-6DA47AA3ED48}">
      <dgm:prSet phldrT="[Текст]"/>
      <dgm:spPr/>
      <dgm:t>
        <a:bodyPr anchor="ctr" anchorCtr="0"/>
        <a:lstStyle/>
        <a:p>
          <a:r>
            <a:rPr lang="ru-RU" dirty="0" smtClean="0"/>
            <a:t>Невозможно соблюдать стандарты когда работа в рамках органических процессов оканчивается на подаче заявления в сертификационный орган. На предприятии должен быть ответственный за «сертификат»</a:t>
          </a:r>
          <a:endParaRPr lang="ru-RU" dirty="0"/>
        </a:p>
      </dgm:t>
    </dgm:pt>
    <dgm:pt modelId="{19F9C1D2-F85B-4547-B857-BD3ABF730506}" type="parTrans" cxnId="{6C8675CF-D755-4EC0-B34C-9841ED6F0733}">
      <dgm:prSet/>
      <dgm:spPr/>
      <dgm:t>
        <a:bodyPr/>
        <a:lstStyle/>
        <a:p>
          <a:endParaRPr lang="ru-RU"/>
        </a:p>
      </dgm:t>
    </dgm:pt>
    <dgm:pt modelId="{488F1BA9-168A-4854-90C7-1156FEE8527C}" type="sibTrans" cxnId="{6C8675CF-D755-4EC0-B34C-9841ED6F0733}">
      <dgm:prSet/>
      <dgm:spPr/>
      <dgm:t>
        <a:bodyPr/>
        <a:lstStyle/>
        <a:p>
          <a:endParaRPr lang="ru-RU"/>
        </a:p>
      </dgm:t>
    </dgm:pt>
    <dgm:pt modelId="{D3CB72CB-42E0-472A-87AB-0BDA73E0403C}">
      <dgm:prSet/>
      <dgm:spPr/>
      <dgm:t>
        <a:bodyPr/>
        <a:lstStyle/>
        <a:p>
          <a:r>
            <a:rPr lang="ru-RU" dirty="0" smtClean="0"/>
            <a:t>Необходимы собственные склады, машины очистки и сушки	</a:t>
          </a:r>
          <a:endParaRPr lang="ru-RU" dirty="0"/>
        </a:p>
      </dgm:t>
    </dgm:pt>
    <dgm:pt modelId="{BADCC008-3B49-4A0A-AEC1-C719C07BA086}" type="parTrans" cxnId="{FB903243-19DA-4F1F-BA0F-9EA5F8EF4671}">
      <dgm:prSet/>
      <dgm:spPr/>
      <dgm:t>
        <a:bodyPr/>
        <a:lstStyle/>
        <a:p>
          <a:endParaRPr lang="ru-RU"/>
        </a:p>
      </dgm:t>
    </dgm:pt>
    <dgm:pt modelId="{E2C45C85-A5D5-4516-8E91-16C986952FC6}" type="sibTrans" cxnId="{FB903243-19DA-4F1F-BA0F-9EA5F8EF4671}">
      <dgm:prSet/>
      <dgm:spPr/>
      <dgm:t>
        <a:bodyPr/>
        <a:lstStyle/>
        <a:p>
          <a:endParaRPr lang="ru-RU"/>
        </a:p>
      </dgm:t>
    </dgm:pt>
    <dgm:pt modelId="{A544E457-CC0D-4CD8-A0A2-F05D31AECE33}">
      <dgm:prSet/>
      <dgm:spPr/>
      <dgm:t>
        <a:bodyPr/>
        <a:lstStyle/>
        <a:p>
          <a:r>
            <a:rPr lang="ru-RU" dirty="0" smtClean="0"/>
            <a:t>Строгий </a:t>
          </a:r>
          <a:r>
            <a:rPr lang="ru-RU" dirty="0" err="1" smtClean="0"/>
            <a:t>партионный</a:t>
          </a:r>
          <a:r>
            <a:rPr lang="ru-RU" dirty="0" smtClean="0"/>
            <a:t> учет реализации </a:t>
          </a:r>
          <a:r>
            <a:rPr lang="ru-RU" dirty="0" smtClean="0"/>
            <a:t>готовой продукции</a:t>
          </a:r>
          <a:endParaRPr lang="ru-RU" dirty="0"/>
        </a:p>
      </dgm:t>
    </dgm:pt>
    <dgm:pt modelId="{716CBE8E-3197-45B2-8BC4-2928F05CB539}" type="parTrans" cxnId="{8E4DF1BF-8ADD-411A-8796-ED7CEE079D1D}">
      <dgm:prSet/>
      <dgm:spPr/>
      <dgm:t>
        <a:bodyPr/>
        <a:lstStyle/>
        <a:p>
          <a:endParaRPr lang="ru-RU"/>
        </a:p>
      </dgm:t>
    </dgm:pt>
    <dgm:pt modelId="{D81126A6-F729-447E-97C3-F24EB215B1AA}" type="sibTrans" cxnId="{8E4DF1BF-8ADD-411A-8796-ED7CEE079D1D}">
      <dgm:prSet/>
      <dgm:spPr/>
      <dgm:t>
        <a:bodyPr/>
        <a:lstStyle/>
        <a:p>
          <a:endParaRPr lang="ru-RU"/>
        </a:p>
      </dgm:t>
    </dgm:pt>
    <dgm:pt modelId="{17A3EE2C-73AC-4F11-B125-59D31D316B34}">
      <dgm:prSet/>
      <dgm:spPr/>
      <dgm:t>
        <a:bodyPr/>
        <a:lstStyle/>
        <a:p>
          <a:r>
            <a:rPr lang="ru-RU" dirty="0" smtClean="0"/>
            <a:t>Маркировка</a:t>
          </a:r>
          <a:endParaRPr lang="ru-RU" dirty="0"/>
        </a:p>
      </dgm:t>
    </dgm:pt>
    <dgm:pt modelId="{4844C0D1-A7BC-41C5-AA64-6B5D0908687D}" type="parTrans" cxnId="{CC33D55A-3F69-4BB4-BA6D-E71874F3A8ED}">
      <dgm:prSet/>
      <dgm:spPr/>
      <dgm:t>
        <a:bodyPr/>
        <a:lstStyle/>
        <a:p>
          <a:endParaRPr lang="ru-RU"/>
        </a:p>
      </dgm:t>
    </dgm:pt>
    <dgm:pt modelId="{75DED928-D5F6-478A-AA5E-7C87732626A1}" type="sibTrans" cxnId="{CC33D55A-3F69-4BB4-BA6D-E71874F3A8ED}">
      <dgm:prSet/>
      <dgm:spPr/>
      <dgm:t>
        <a:bodyPr/>
        <a:lstStyle/>
        <a:p>
          <a:endParaRPr lang="ru-RU"/>
        </a:p>
      </dgm:t>
    </dgm:pt>
    <dgm:pt modelId="{F99CA0B0-6602-4354-8914-B828AF922139}">
      <dgm:prSet/>
      <dgm:spPr/>
      <dgm:t>
        <a:bodyPr anchor="ctr" anchorCtr="0"/>
        <a:lstStyle/>
        <a:p>
          <a:r>
            <a:rPr lang="ru-RU" dirty="0" smtClean="0"/>
            <a:t>Вы не можете хранить, сушить и подрабатывать свое зерно на территории не сертифицированных предприятий</a:t>
          </a:r>
          <a:endParaRPr lang="ru-RU" dirty="0"/>
        </a:p>
      </dgm:t>
    </dgm:pt>
    <dgm:pt modelId="{F930D280-517F-4CEB-911A-E8997EA048A1}" type="parTrans" cxnId="{D3B5A494-09E8-4CD3-9230-60F09EC2D385}">
      <dgm:prSet/>
      <dgm:spPr/>
      <dgm:t>
        <a:bodyPr/>
        <a:lstStyle/>
        <a:p>
          <a:endParaRPr lang="ru-RU"/>
        </a:p>
      </dgm:t>
    </dgm:pt>
    <dgm:pt modelId="{16C3495E-D4DC-472C-9BE1-6DB465F1EB41}" type="sibTrans" cxnId="{D3B5A494-09E8-4CD3-9230-60F09EC2D385}">
      <dgm:prSet/>
      <dgm:spPr/>
      <dgm:t>
        <a:bodyPr/>
        <a:lstStyle/>
        <a:p>
          <a:endParaRPr lang="ru-RU"/>
        </a:p>
      </dgm:t>
    </dgm:pt>
    <dgm:pt modelId="{9C370420-1A41-4AEB-97BC-49DEF3AEE318}">
      <dgm:prSet/>
      <dgm:spPr/>
      <dgm:t>
        <a:bodyPr anchor="ctr" anchorCtr="0"/>
        <a:lstStyle/>
        <a:p>
          <a:r>
            <a:rPr lang="ru-RU" dirty="0" smtClean="0"/>
            <a:t>Урожай должен храниться так, что бы не допускалось смешивание, урожай одного года должен храниться отдельно  от урожая другого года</a:t>
          </a:r>
          <a:endParaRPr lang="ru-RU" dirty="0"/>
        </a:p>
      </dgm:t>
    </dgm:pt>
    <dgm:pt modelId="{98E2283C-B6CC-48CF-A4CB-D43928AAB42E}" type="parTrans" cxnId="{0D8317E0-C583-4665-B00A-82818C8AC67B}">
      <dgm:prSet/>
      <dgm:spPr/>
      <dgm:t>
        <a:bodyPr/>
        <a:lstStyle/>
        <a:p>
          <a:endParaRPr lang="ru-RU"/>
        </a:p>
      </dgm:t>
    </dgm:pt>
    <dgm:pt modelId="{5674A18D-EA82-4353-A712-E11ECDE8DE70}" type="sibTrans" cxnId="{0D8317E0-C583-4665-B00A-82818C8AC67B}">
      <dgm:prSet/>
      <dgm:spPr/>
      <dgm:t>
        <a:bodyPr/>
        <a:lstStyle/>
        <a:p>
          <a:endParaRPr lang="ru-RU"/>
        </a:p>
      </dgm:t>
    </dgm:pt>
    <dgm:pt modelId="{B04B24B2-875F-48AE-A558-3D3B93188D8F}">
      <dgm:prSet/>
      <dgm:spPr/>
      <dgm:t>
        <a:bodyPr anchor="ctr" anchorCtr="0"/>
        <a:lstStyle/>
        <a:p>
          <a:r>
            <a:rPr lang="ru-RU" dirty="0" smtClean="0"/>
            <a:t>В случае продажи продукции в статусе органик, необходимо наличие маркировки</a:t>
          </a:r>
          <a:endParaRPr lang="ru-RU" dirty="0"/>
        </a:p>
      </dgm:t>
    </dgm:pt>
    <dgm:pt modelId="{6E6F7220-F5A4-49B2-8CE3-B5B9A461E4C0}" type="parTrans" cxnId="{92010867-FD64-4E00-A0EA-8E7B3ACCB303}">
      <dgm:prSet/>
      <dgm:spPr/>
      <dgm:t>
        <a:bodyPr/>
        <a:lstStyle/>
        <a:p>
          <a:endParaRPr lang="ru-RU"/>
        </a:p>
      </dgm:t>
    </dgm:pt>
    <dgm:pt modelId="{8CEB630F-0115-4D57-95DF-FCDEB9220939}" type="sibTrans" cxnId="{92010867-FD64-4E00-A0EA-8E7B3ACCB303}">
      <dgm:prSet/>
      <dgm:spPr/>
      <dgm:t>
        <a:bodyPr/>
        <a:lstStyle/>
        <a:p>
          <a:endParaRPr lang="ru-RU"/>
        </a:p>
      </dgm:t>
    </dgm:pt>
    <dgm:pt modelId="{5F70279D-33CE-4BA4-9911-D6F0EB64C0EE}" type="pres">
      <dgm:prSet presAssocID="{63B05EDA-6876-46C5-B594-9D2872E59336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76CAAB9-8F3C-4E62-ACAA-5B38DA1EA09C}" type="pres">
      <dgm:prSet presAssocID="{57F99313-BB16-4BB1-96D0-A443520BECDE}" presName="linNode" presStyleCnt="0"/>
      <dgm:spPr/>
    </dgm:pt>
    <dgm:pt modelId="{B51F09BF-BED9-4477-A805-ED2AFA63175C}" type="pres">
      <dgm:prSet presAssocID="{57F99313-BB16-4BB1-96D0-A443520BECDE}" presName="parentShp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4F12B4-D10D-48B4-B3B1-748347A3DC83}" type="pres">
      <dgm:prSet presAssocID="{57F99313-BB16-4BB1-96D0-A443520BECDE}" presName="childShp" presStyleLbl="b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7C3CB4-AC6C-4CD4-927E-28673A01676B}" type="pres">
      <dgm:prSet presAssocID="{AD468664-6BD1-4194-AE8A-018E32B0D60F}" presName="spacing" presStyleCnt="0"/>
      <dgm:spPr/>
    </dgm:pt>
    <dgm:pt modelId="{F1692D3D-4D27-48EB-8238-A13194C524FA}" type="pres">
      <dgm:prSet presAssocID="{805B0968-9C7E-4D22-9EBB-7EBBA9FFAB29}" presName="linNode" presStyleCnt="0"/>
      <dgm:spPr/>
    </dgm:pt>
    <dgm:pt modelId="{A0033C0F-77A6-4990-B7E5-396D08F8D03D}" type="pres">
      <dgm:prSet presAssocID="{805B0968-9C7E-4D22-9EBB-7EBBA9FFAB29}" presName="parentShp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9A0F2C-43A9-4BF5-BBAC-B1F96976CCC5}" type="pres">
      <dgm:prSet presAssocID="{805B0968-9C7E-4D22-9EBB-7EBBA9FFAB29}" presName="childShp" presStyleLbl="b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B30A5-48EE-440B-A3FA-DD4077DCBCEC}" type="pres">
      <dgm:prSet presAssocID="{5BFFB0B7-CC7E-4A91-830D-52EF6E36FCD5}" presName="spacing" presStyleCnt="0"/>
      <dgm:spPr/>
    </dgm:pt>
    <dgm:pt modelId="{8B9E44E7-257B-4ECB-83C6-B0464B991CAC}" type="pres">
      <dgm:prSet presAssocID="{D3CB72CB-42E0-472A-87AB-0BDA73E0403C}" presName="linNode" presStyleCnt="0"/>
      <dgm:spPr/>
    </dgm:pt>
    <dgm:pt modelId="{1481C1FB-E3A2-402C-928B-5653B219416F}" type="pres">
      <dgm:prSet presAssocID="{D3CB72CB-42E0-472A-87AB-0BDA73E0403C}" presName="parentShp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D5DDC6-D6EB-45F4-AAB2-D9C4DE972D5B}" type="pres">
      <dgm:prSet presAssocID="{D3CB72CB-42E0-472A-87AB-0BDA73E0403C}" presName="childShp" presStyleLbl="b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5D6A6C-844E-4C6E-93D6-F2C122025D6B}" type="pres">
      <dgm:prSet presAssocID="{E2C45C85-A5D5-4516-8E91-16C986952FC6}" presName="spacing" presStyleCnt="0"/>
      <dgm:spPr/>
    </dgm:pt>
    <dgm:pt modelId="{1F17E086-763D-4D5B-9A9A-0BED36E921BD}" type="pres">
      <dgm:prSet presAssocID="{A544E457-CC0D-4CD8-A0A2-F05D31AECE33}" presName="linNode" presStyleCnt="0"/>
      <dgm:spPr/>
    </dgm:pt>
    <dgm:pt modelId="{D0EFD708-934E-4110-BFC3-6AD5DEBDE17C}" type="pres">
      <dgm:prSet presAssocID="{A544E457-CC0D-4CD8-A0A2-F05D31AECE33}" presName="parentShp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711F18-CA5C-47CE-9F88-CD84945BE4BC}" type="pres">
      <dgm:prSet presAssocID="{A544E457-CC0D-4CD8-A0A2-F05D31AECE33}" presName="childShp" presStyleLbl="b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EEF771-3BEE-44FE-82BA-9F793CCE5699}" type="pres">
      <dgm:prSet presAssocID="{D81126A6-F729-447E-97C3-F24EB215B1AA}" presName="spacing" presStyleCnt="0"/>
      <dgm:spPr/>
    </dgm:pt>
    <dgm:pt modelId="{02497CD8-A26A-4E9F-B3A4-C95F5FDD1579}" type="pres">
      <dgm:prSet presAssocID="{17A3EE2C-73AC-4F11-B125-59D31D316B34}" presName="linNode" presStyleCnt="0"/>
      <dgm:spPr/>
    </dgm:pt>
    <dgm:pt modelId="{D5FD4D7D-42A6-4597-AB58-F8B4FC3C8B05}" type="pres">
      <dgm:prSet presAssocID="{17A3EE2C-73AC-4F11-B125-59D31D316B34}" presName="parentShp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902706-F5D6-4B7F-B8DA-50FFFF0BC2A4}" type="pres">
      <dgm:prSet presAssocID="{17A3EE2C-73AC-4F11-B125-59D31D316B34}" presName="childShp" presStyleLbl="b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DB2B33-796C-4D15-BA82-5E020F66F6A3}" srcId="{63B05EDA-6876-46C5-B594-9D2872E59336}" destId="{805B0968-9C7E-4D22-9EBB-7EBBA9FFAB29}" srcOrd="1" destOrd="0" parTransId="{F613C482-C1DD-42EC-BE8D-001BF327F767}" sibTransId="{5BFFB0B7-CC7E-4A91-830D-52EF6E36FCD5}"/>
    <dgm:cxn modelId="{87CC54B0-2D48-48C6-BA7A-A0B6079F87CF}" type="presOf" srcId="{873E4DAE-BB09-4BF2-8AED-6DA47AA3ED48}" destId="{249A0F2C-43A9-4BF5-BBAC-B1F96976CCC5}" srcOrd="0" destOrd="0" presId="urn:microsoft.com/office/officeart/2005/8/layout/vList6"/>
    <dgm:cxn modelId="{2AE059B6-BF42-4055-B6A9-EDF92036F773}" type="presOf" srcId="{63B05EDA-6876-46C5-B594-9D2872E59336}" destId="{5F70279D-33CE-4BA4-9911-D6F0EB64C0EE}" srcOrd="0" destOrd="0" presId="urn:microsoft.com/office/officeart/2005/8/layout/vList6"/>
    <dgm:cxn modelId="{CD5EE257-5117-46A3-A5E1-E3148E89C818}" type="presOf" srcId="{F99CA0B0-6602-4354-8914-B828AF922139}" destId="{7ED5DDC6-D6EB-45F4-AAB2-D9C4DE972D5B}" srcOrd="0" destOrd="0" presId="urn:microsoft.com/office/officeart/2005/8/layout/vList6"/>
    <dgm:cxn modelId="{D9A37BB3-DD0E-4928-AA3B-31E33F3279A2}" type="presOf" srcId="{805B0968-9C7E-4D22-9EBB-7EBBA9FFAB29}" destId="{A0033C0F-77A6-4990-B7E5-396D08F8D03D}" srcOrd="0" destOrd="0" presId="urn:microsoft.com/office/officeart/2005/8/layout/vList6"/>
    <dgm:cxn modelId="{DE720331-5643-4F87-B6D6-45780B867894}" type="presOf" srcId="{17A3EE2C-73AC-4F11-B125-59D31D316B34}" destId="{D5FD4D7D-42A6-4597-AB58-F8B4FC3C8B05}" srcOrd="0" destOrd="0" presId="urn:microsoft.com/office/officeart/2005/8/layout/vList6"/>
    <dgm:cxn modelId="{D3B5A494-09E8-4CD3-9230-60F09EC2D385}" srcId="{D3CB72CB-42E0-472A-87AB-0BDA73E0403C}" destId="{F99CA0B0-6602-4354-8914-B828AF922139}" srcOrd="0" destOrd="0" parTransId="{F930D280-517F-4CEB-911A-E8997EA048A1}" sibTransId="{16C3495E-D4DC-472C-9BE1-6DB465F1EB41}"/>
    <dgm:cxn modelId="{71F65F55-D769-43FF-AD92-6A181BA7D3B5}" type="presOf" srcId="{A544E457-CC0D-4CD8-A0A2-F05D31AECE33}" destId="{D0EFD708-934E-4110-BFC3-6AD5DEBDE17C}" srcOrd="0" destOrd="0" presId="urn:microsoft.com/office/officeart/2005/8/layout/vList6"/>
    <dgm:cxn modelId="{71947FF8-809E-412D-A88B-B9C895F001FE}" type="presOf" srcId="{564FD7CD-354B-4182-945A-EDF570C870DD}" destId="{5A4F12B4-D10D-48B4-B3B1-748347A3DC83}" srcOrd="0" destOrd="0" presId="urn:microsoft.com/office/officeart/2005/8/layout/vList6"/>
    <dgm:cxn modelId="{8922776C-55FE-486D-81D6-ECB765094B4E}" type="presOf" srcId="{B04B24B2-875F-48AE-A558-3D3B93188D8F}" destId="{81902706-F5D6-4B7F-B8DA-50FFFF0BC2A4}" srcOrd="0" destOrd="0" presId="urn:microsoft.com/office/officeart/2005/8/layout/vList6"/>
    <dgm:cxn modelId="{6722C526-4C3E-448F-8FC1-4754B30F2D29}" type="presOf" srcId="{D3CB72CB-42E0-472A-87AB-0BDA73E0403C}" destId="{1481C1FB-E3A2-402C-928B-5653B219416F}" srcOrd="0" destOrd="0" presId="urn:microsoft.com/office/officeart/2005/8/layout/vList6"/>
    <dgm:cxn modelId="{6C8675CF-D755-4EC0-B34C-9841ED6F0733}" srcId="{805B0968-9C7E-4D22-9EBB-7EBBA9FFAB29}" destId="{873E4DAE-BB09-4BF2-8AED-6DA47AA3ED48}" srcOrd="0" destOrd="0" parTransId="{19F9C1D2-F85B-4547-B857-BD3ABF730506}" sibTransId="{488F1BA9-168A-4854-90C7-1156FEE8527C}"/>
    <dgm:cxn modelId="{F920896B-5D71-4F38-BEF8-C4817EBB8BCA}" type="presOf" srcId="{57F99313-BB16-4BB1-96D0-A443520BECDE}" destId="{B51F09BF-BED9-4477-A805-ED2AFA63175C}" srcOrd="0" destOrd="0" presId="urn:microsoft.com/office/officeart/2005/8/layout/vList6"/>
    <dgm:cxn modelId="{F72BF689-BC31-4DBA-8F3B-D823971F6C43}" srcId="{57F99313-BB16-4BB1-96D0-A443520BECDE}" destId="{564FD7CD-354B-4182-945A-EDF570C870DD}" srcOrd="0" destOrd="0" parTransId="{102787C1-AA16-4671-9BB1-23824BAE1EAB}" sibTransId="{9B691FB2-48E9-4832-9B18-784E5D60B0DD}"/>
    <dgm:cxn modelId="{C14CA20C-86D1-417C-B78A-2E53BCEF6501}" srcId="{63B05EDA-6876-46C5-B594-9D2872E59336}" destId="{57F99313-BB16-4BB1-96D0-A443520BECDE}" srcOrd="0" destOrd="0" parTransId="{6BD877CB-CA99-4D49-A24C-7EBA4DFDB8E1}" sibTransId="{AD468664-6BD1-4194-AE8A-018E32B0D60F}"/>
    <dgm:cxn modelId="{0D8317E0-C583-4665-B00A-82818C8AC67B}" srcId="{A544E457-CC0D-4CD8-A0A2-F05D31AECE33}" destId="{9C370420-1A41-4AEB-97BC-49DEF3AEE318}" srcOrd="0" destOrd="0" parTransId="{98E2283C-B6CC-48CF-A4CB-D43928AAB42E}" sibTransId="{5674A18D-EA82-4353-A712-E11ECDE8DE70}"/>
    <dgm:cxn modelId="{2C483903-3C25-41E0-A9FF-BB6C10BDA805}" type="presOf" srcId="{9C370420-1A41-4AEB-97BC-49DEF3AEE318}" destId="{60711F18-CA5C-47CE-9F88-CD84945BE4BC}" srcOrd="0" destOrd="0" presId="urn:microsoft.com/office/officeart/2005/8/layout/vList6"/>
    <dgm:cxn modelId="{FB903243-19DA-4F1F-BA0F-9EA5F8EF4671}" srcId="{63B05EDA-6876-46C5-B594-9D2872E59336}" destId="{D3CB72CB-42E0-472A-87AB-0BDA73E0403C}" srcOrd="2" destOrd="0" parTransId="{BADCC008-3B49-4A0A-AEC1-C719C07BA086}" sibTransId="{E2C45C85-A5D5-4516-8E91-16C986952FC6}"/>
    <dgm:cxn modelId="{92010867-FD64-4E00-A0EA-8E7B3ACCB303}" srcId="{17A3EE2C-73AC-4F11-B125-59D31D316B34}" destId="{B04B24B2-875F-48AE-A558-3D3B93188D8F}" srcOrd="0" destOrd="0" parTransId="{6E6F7220-F5A4-49B2-8CE3-B5B9A461E4C0}" sibTransId="{8CEB630F-0115-4D57-95DF-FCDEB9220939}"/>
    <dgm:cxn modelId="{CC33D55A-3F69-4BB4-BA6D-E71874F3A8ED}" srcId="{63B05EDA-6876-46C5-B594-9D2872E59336}" destId="{17A3EE2C-73AC-4F11-B125-59D31D316B34}" srcOrd="4" destOrd="0" parTransId="{4844C0D1-A7BC-41C5-AA64-6B5D0908687D}" sibTransId="{75DED928-D5F6-478A-AA5E-7C87732626A1}"/>
    <dgm:cxn modelId="{8E4DF1BF-8ADD-411A-8796-ED7CEE079D1D}" srcId="{63B05EDA-6876-46C5-B594-9D2872E59336}" destId="{A544E457-CC0D-4CD8-A0A2-F05D31AECE33}" srcOrd="3" destOrd="0" parTransId="{716CBE8E-3197-45B2-8BC4-2928F05CB539}" sibTransId="{D81126A6-F729-447E-97C3-F24EB215B1AA}"/>
    <dgm:cxn modelId="{6DBE7417-54CE-4E63-BA0A-9979581834FD}" type="presParOf" srcId="{5F70279D-33CE-4BA4-9911-D6F0EB64C0EE}" destId="{D76CAAB9-8F3C-4E62-ACAA-5B38DA1EA09C}" srcOrd="0" destOrd="0" presId="urn:microsoft.com/office/officeart/2005/8/layout/vList6"/>
    <dgm:cxn modelId="{D2A0964B-0D49-4936-BDF0-976858B320B2}" type="presParOf" srcId="{D76CAAB9-8F3C-4E62-ACAA-5B38DA1EA09C}" destId="{B51F09BF-BED9-4477-A805-ED2AFA63175C}" srcOrd="0" destOrd="0" presId="urn:microsoft.com/office/officeart/2005/8/layout/vList6"/>
    <dgm:cxn modelId="{DF5CCADA-ADB2-4940-96DD-CB5FEB7D433E}" type="presParOf" srcId="{D76CAAB9-8F3C-4E62-ACAA-5B38DA1EA09C}" destId="{5A4F12B4-D10D-48B4-B3B1-748347A3DC83}" srcOrd="1" destOrd="0" presId="urn:microsoft.com/office/officeart/2005/8/layout/vList6"/>
    <dgm:cxn modelId="{4A2DCE55-6696-4055-8CBA-6AC37F3B978F}" type="presParOf" srcId="{5F70279D-33CE-4BA4-9911-D6F0EB64C0EE}" destId="{047C3CB4-AC6C-4CD4-927E-28673A01676B}" srcOrd="1" destOrd="0" presId="urn:microsoft.com/office/officeart/2005/8/layout/vList6"/>
    <dgm:cxn modelId="{EE801849-E97D-453E-8E7C-C4C84A7A69EE}" type="presParOf" srcId="{5F70279D-33CE-4BA4-9911-D6F0EB64C0EE}" destId="{F1692D3D-4D27-48EB-8238-A13194C524FA}" srcOrd="2" destOrd="0" presId="urn:microsoft.com/office/officeart/2005/8/layout/vList6"/>
    <dgm:cxn modelId="{DD2BA7F0-DA74-43A9-8A73-0C4206998CFA}" type="presParOf" srcId="{F1692D3D-4D27-48EB-8238-A13194C524FA}" destId="{A0033C0F-77A6-4990-B7E5-396D08F8D03D}" srcOrd="0" destOrd="0" presId="urn:microsoft.com/office/officeart/2005/8/layout/vList6"/>
    <dgm:cxn modelId="{DD5EA43B-279D-46D5-82A7-5AE9F7841D1B}" type="presParOf" srcId="{F1692D3D-4D27-48EB-8238-A13194C524FA}" destId="{249A0F2C-43A9-4BF5-BBAC-B1F96976CCC5}" srcOrd="1" destOrd="0" presId="urn:microsoft.com/office/officeart/2005/8/layout/vList6"/>
    <dgm:cxn modelId="{B5EBD8F4-1358-4CF7-B743-F5A51ED22093}" type="presParOf" srcId="{5F70279D-33CE-4BA4-9911-D6F0EB64C0EE}" destId="{2E8B30A5-48EE-440B-A3FA-DD4077DCBCEC}" srcOrd="3" destOrd="0" presId="urn:microsoft.com/office/officeart/2005/8/layout/vList6"/>
    <dgm:cxn modelId="{C3969841-2109-453A-8824-F165DB156428}" type="presParOf" srcId="{5F70279D-33CE-4BA4-9911-D6F0EB64C0EE}" destId="{8B9E44E7-257B-4ECB-83C6-B0464B991CAC}" srcOrd="4" destOrd="0" presId="urn:microsoft.com/office/officeart/2005/8/layout/vList6"/>
    <dgm:cxn modelId="{31141E25-79F2-446F-AB18-958CE0D60F7F}" type="presParOf" srcId="{8B9E44E7-257B-4ECB-83C6-B0464B991CAC}" destId="{1481C1FB-E3A2-402C-928B-5653B219416F}" srcOrd="0" destOrd="0" presId="urn:microsoft.com/office/officeart/2005/8/layout/vList6"/>
    <dgm:cxn modelId="{D2C98227-793E-4020-94F4-A533BB4D335E}" type="presParOf" srcId="{8B9E44E7-257B-4ECB-83C6-B0464B991CAC}" destId="{7ED5DDC6-D6EB-45F4-AAB2-D9C4DE972D5B}" srcOrd="1" destOrd="0" presId="urn:microsoft.com/office/officeart/2005/8/layout/vList6"/>
    <dgm:cxn modelId="{619CDF51-5F2F-4472-9E63-8B53AD6EA821}" type="presParOf" srcId="{5F70279D-33CE-4BA4-9911-D6F0EB64C0EE}" destId="{705D6A6C-844E-4C6E-93D6-F2C122025D6B}" srcOrd="5" destOrd="0" presId="urn:microsoft.com/office/officeart/2005/8/layout/vList6"/>
    <dgm:cxn modelId="{32ACB870-D6E3-4320-94E5-558A49094CDC}" type="presParOf" srcId="{5F70279D-33CE-4BA4-9911-D6F0EB64C0EE}" destId="{1F17E086-763D-4D5B-9A9A-0BED36E921BD}" srcOrd="6" destOrd="0" presId="urn:microsoft.com/office/officeart/2005/8/layout/vList6"/>
    <dgm:cxn modelId="{4A32981E-0032-4FFB-B523-4BD0AFC0409D}" type="presParOf" srcId="{1F17E086-763D-4D5B-9A9A-0BED36E921BD}" destId="{D0EFD708-934E-4110-BFC3-6AD5DEBDE17C}" srcOrd="0" destOrd="0" presId="urn:microsoft.com/office/officeart/2005/8/layout/vList6"/>
    <dgm:cxn modelId="{508F57B6-F778-4050-9518-94DFC809C02A}" type="presParOf" srcId="{1F17E086-763D-4D5B-9A9A-0BED36E921BD}" destId="{60711F18-CA5C-47CE-9F88-CD84945BE4BC}" srcOrd="1" destOrd="0" presId="urn:microsoft.com/office/officeart/2005/8/layout/vList6"/>
    <dgm:cxn modelId="{368EAC01-0EB9-43ED-85EA-F165F5AFCC3E}" type="presParOf" srcId="{5F70279D-33CE-4BA4-9911-D6F0EB64C0EE}" destId="{E3EEF771-3BEE-44FE-82BA-9F793CCE5699}" srcOrd="7" destOrd="0" presId="urn:microsoft.com/office/officeart/2005/8/layout/vList6"/>
    <dgm:cxn modelId="{AABE9949-0171-4D1E-8AE1-1EC8F4A04DDC}" type="presParOf" srcId="{5F70279D-33CE-4BA4-9911-D6F0EB64C0EE}" destId="{02497CD8-A26A-4E9F-B3A4-C95F5FDD1579}" srcOrd="8" destOrd="0" presId="urn:microsoft.com/office/officeart/2005/8/layout/vList6"/>
    <dgm:cxn modelId="{CEB4CA8C-34FA-4FA6-A9F1-899E29B67B54}" type="presParOf" srcId="{02497CD8-A26A-4E9F-B3A4-C95F5FDD1579}" destId="{D5FD4D7D-42A6-4597-AB58-F8B4FC3C8B05}" srcOrd="0" destOrd="0" presId="urn:microsoft.com/office/officeart/2005/8/layout/vList6"/>
    <dgm:cxn modelId="{0CA7D281-1349-4F19-AFB2-81AD988DB460}" type="presParOf" srcId="{02497CD8-A26A-4E9F-B3A4-C95F5FDD1579}" destId="{81902706-F5D6-4B7F-B8DA-50FFFF0BC2A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4F12B4-D10D-48B4-B3B1-748347A3DC83}">
      <dsp:nvSpPr>
        <dsp:cNvPr id="0" name=""/>
        <dsp:cNvSpPr/>
      </dsp:nvSpPr>
      <dsp:spPr>
        <a:xfrm>
          <a:off x="3291839" y="1546"/>
          <a:ext cx="4937760" cy="8375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/>
            <a:t>Должна обеспечиваться </a:t>
          </a:r>
          <a:r>
            <a:rPr lang="ru-RU" sz="1100" kern="1200" dirty="0" err="1" smtClean="0"/>
            <a:t>прослеживаемость</a:t>
          </a:r>
          <a:r>
            <a:rPr lang="ru-RU" sz="1100" kern="1200" dirty="0" smtClean="0"/>
            <a:t> работы предприятия, должны быть документы от начала приобретения семян до продажи готового урожая.</a:t>
          </a:r>
          <a:endParaRPr lang="ru-RU" sz="1100" kern="1200" dirty="0"/>
        </a:p>
      </dsp:txBody>
      <dsp:txXfrm>
        <a:off x="3291839" y="106242"/>
        <a:ext cx="4623672" cy="628176"/>
      </dsp:txXfrm>
    </dsp:sp>
    <dsp:sp modelId="{B51F09BF-BED9-4477-A805-ED2AFA63175C}">
      <dsp:nvSpPr>
        <dsp:cNvPr id="0" name=""/>
        <dsp:cNvSpPr/>
      </dsp:nvSpPr>
      <dsp:spPr>
        <a:xfrm>
          <a:off x="0" y="1546"/>
          <a:ext cx="3291840" cy="837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В части документооборота сельхозпредприятия</a:t>
          </a:r>
          <a:endParaRPr lang="ru-RU" sz="1600" kern="1200" dirty="0"/>
        </a:p>
      </dsp:txBody>
      <dsp:txXfrm>
        <a:off x="40887" y="42433"/>
        <a:ext cx="3210066" cy="755794"/>
      </dsp:txXfrm>
    </dsp:sp>
    <dsp:sp modelId="{249A0F2C-43A9-4BF5-BBAC-B1F96976CCC5}">
      <dsp:nvSpPr>
        <dsp:cNvPr id="0" name=""/>
        <dsp:cNvSpPr/>
      </dsp:nvSpPr>
      <dsp:spPr>
        <a:xfrm>
          <a:off x="3291839" y="922872"/>
          <a:ext cx="4937760" cy="8375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/>
            <a:t>Невозможно соблюдать стандарты когда работа в рамках органических процессов оканчивается на подаче заявления в сертификационный орган. На предприятии должен быть ответственный за «сертификат»</a:t>
          </a:r>
          <a:endParaRPr lang="ru-RU" sz="1100" kern="1200" dirty="0"/>
        </a:p>
      </dsp:txBody>
      <dsp:txXfrm>
        <a:off x="3291839" y="1027568"/>
        <a:ext cx="4623672" cy="628176"/>
      </dsp:txXfrm>
    </dsp:sp>
    <dsp:sp modelId="{A0033C0F-77A6-4990-B7E5-396D08F8D03D}">
      <dsp:nvSpPr>
        <dsp:cNvPr id="0" name=""/>
        <dsp:cNvSpPr/>
      </dsp:nvSpPr>
      <dsp:spPr>
        <a:xfrm>
          <a:off x="0" y="922872"/>
          <a:ext cx="3291840" cy="837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Определение ответственного на предприятие и проведение обучения участвующих в процессах</a:t>
          </a:r>
          <a:endParaRPr lang="ru-RU" sz="1600" kern="1200" dirty="0"/>
        </a:p>
      </dsp:txBody>
      <dsp:txXfrm>
        <a:off x="40887" y="963759"/>
        <a:ext cx="3210066" cy="755794"/>
      </dsp:txXfrm>
    </dsp:sp>
    <dsp:sp modelId="{7ED5DDC6-D6EB-45F4-AAB2-D9C4DE972D5B}">
      <dsp:nvSpPr>
        <dsp:cNvPr id="0" name=""/>
        <dsp:cNvSpPr/>
      </dsp:nvSpPr>
      <dsp:spPr>
        <a:xfrm>
          <a:off x="3291839" y="1844197"/>
          <a:ext cx="4937760" cy="8375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/>
            <a:t>Вы не можете хранить, сушить и подрабатывать свое зерно на территории не сертифицированных предприятий</a:t>
          </a:r>
          <a:endParaRPr lang="ru-RU" sz="1100" kern="1200" dirty="0"/>
        </a:p>
      </dsp:txBody>
      <dsp:txXfrm>
        <a:off x="3291839" y="1948893"/>
        <a:ext cx="4623672" cy="628176"/>
      </dsp:txXfrm>
    </dsp:sp>
    <dsp:sp modelId="{1481C1FB-E3A2-402C-928B-5653B219416F}">
      <dsp:nvSpPr>
        <dsp:cNvPr id="0" name=""/>
        <dsp:cNvSpPr/>
      </dsp:nvSpPr>
      <dsp:spPr>
        <a:xfrm>
          <a:off x="0" y="1844197"/>
          <a:ext cx="3291840" cy="837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Необходимы собственные склады, машины очистки и сушки	</a:t>
          </a:r>
          <a:endParaRPr lang="ru-RU" sz="1600" kern="1200" dirty="0"/>
        </a:p>
      </dsp:txBody>
      <dsp:txXfrm>
        <a:off x="40887" y="1885084"/>
        <a:ext cx="3210066" cy="755794"/>
      </dsp:txXfrm>
    </dsp:sp>
    <dsp:sp modelId="{60711F18-CA5C-47CE-9F88-CD84945BE4BC}">
      <dsp:nvSpPr>
        <dsp:cNvPr id="0" name=""/>
        <dsp:cNvSpPr/>
      </dsp:nvSpPr>
      <dsp:spPr>
        <a:xfrm>
          <a:off x="3291839" y="2765522"/>
          <a:ext cx="4937760" cy="8375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/>
            <a:t>Урожай должен храниться так, что бы не допускалось смешивание, урожай одного года должен храниться отдельно  от урожая другого года</a:t>
          </a:r>
          <a:endParaRPr lang="ru-RU" sz="1100" kern="1200" dirty="0"/>
        </a:p>
      </dsp:txBody>
      <dsp:txXfrm>
        <a:off x="3291839" y="2870218"/>
        <a:ext cx="4623672" cy="628176"/>
      </dsp:txXfrm>
    </dsp:sp>
    <dsp:sp modelId="{D0EFD708-934E-4110-BFC3-6AD5DEBDE17C}">
      <dsp:nvSpPr>
        <dsp:cNvPr id="0" name=""/>
        <dsp:cNvSpPr/>
      </dsp:nvSpPr>
      <dsp:spPr>
        <a:xfrm>
          <a:off x="0" y="2765522"/>
          <a:ext cx="3291840" cy="837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Строгий </a:t>
          </a:r>
          <a:r>
            <a:rPr lang="ru-RU" sz="1600" kern="1200" dirty="0" err="1" smtClean="0"/>
            <a:t>партионный</a:t>
          </a:r>
          <a:r>
            <a:rPr lang="ru-RU" sz="1600" kern="1200" dirty="0" smtClean="0"/>
            <a:t> учет реализации </a:t>
          </a:r>
          <a:r>
            <a:rPr lang="ru-RU" sz="1600" kern="1200" dirty="0" smtClean="0"/>
            <a:t>готовой продукции</a:t>
          </a:r>
          <a:endParaRPr lang="ru-RU" sz="1600" kern="1200" dirty="0"/>
        </a:p>
      </dsp:txBody>
      <dsp:txXfrm>
        <a:off x="40887" y="2806409"/>
        <a:ext cx="3210066" cy="755794"/>
      </dsp:txXfrm>
    </dsp:sp>
    <dsp:sp modelId="{81902706-F5D6-4B7F-B8DA-50FFFF0BC2A4}">
      <dsp:nvSpPr>
        <dsp:cNvPr id="0" name=""/>
        <dsp:cNvSpPr/>
      </dsp:nvSpPr>
      <dsp:spPr>
        <a:xfrm>
          <a:off x="3291839" y="3686847"/>
          <a:ext cx="4937760" cy="83756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kern="1200" dirty="0" smtClean="0"/>
            <a:t>В случае продажи продукции в статусе органик, необходимо наличие маркировки</a:t>
          </a:r>
          <a:endParaRPr lang="ru-RU" sz="1100" kern="1200" dirty="0"/>
        </a:p>
      </dsp:txBody>
      <dsp:txXfrm>
        <a:off x="3291839" y="3791543"/>
        <a:ext cx="4623672" cy="628176"/>
      </dsp:txXfrm>
    </dsp:sp>
    <dsp:sp modelId="{D5FD4D7D-42A6-4597-AB58-F8B4FC3C8B05}">
      <dsp:nvSpPr>
        <dsp:cNvPr id="0" name=""/>
        <dsp:cNvSpPr/>
      </dsp:nvSpPr>
      <dsp:spPr>
        <a:xfrm>
          <a:off x="0" y="3686847"/>
          <a:ext cx="3291840" cy="83756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Маркировка</a:t>
          </a:r>
          <a:endParaRPr lang="ru-RU" sz="1600" kern="1200" dirty="0"/>
        </a:p>
      </dsp:txBody>
      <dsp:txXfrm>
        <a:off x="40887" y="3727734"/>
        <a:ext cx="3210066" cy="7557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540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488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8321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680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122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734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6547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8506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210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870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197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B0E43B-126D-4826-8A29-A9FA294F2719}" type="datetimeFigureOut">
              <a:rPr lang="ru-RU" smtClean="0"/>
              <a:t>24.07.2020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9587-B6E9-49B5-9F7C-322905B4BA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969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emf"/><Relationship Id="rId4" Type="http://schemas.openxmlformats.org/officeDocument/2006/relationships/package" Target="../embeddings/Microsoft_Excel_Worksheet1.xlsx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1" y="0"/>
            <a:ext cx="9161449" cy="6858000"/>
            <a:chOff x="1" y="0"/>
            <a:chExt cx="9161449" cy="6858000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7350"/>
              <a:ext cx="9161449" cy="685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" y="0"/>
              <a:ext cx="2237648" cy="7920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340768"/>
            <a:ext cx="7772400" cy="3312367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Технологические аспекты и экономические преимущества выращивания сельскохозяйственных культур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755576" y="5589240"/>
            <a:ext cx="80648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/>
              <a:t>ООО «Органик-Сертификация», г. Томск, пр-т Фрунзе, д.20, оф. 415. Тел.: </a:t>
            </a:r>
            <a:r>
              <a:rPr lang="ru-RU" sz="1600" dirty="0" smtClean="0"/>
              <a:t>8(3822)469071</a:t>
            </a:r>
          </a:p>
          <a:p>
            <a:pPr algn="ctr"/>
            <a:r>
              <a:rPr lang="ru-RU" sz="1600" dirty="0" smtClean="0"/>
              <a:t>Руководитель органа по сертификации Акулинин А.В.</a:t>
            </a:r>
            <a:r>
              <a:rPr lang="ru-RU" sz="1600" dirty="0" smtClean="0"/>
              <a:t> 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563888" y="616530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2020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822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" y="-11378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6794" y="764704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Органические сельскохозяйственные культуры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844825"/>
            <a:ext cx="8435280" cy="3528392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sz="2400" dirty="0" smtClean="0"/>
              <a:t>Выращиваемые с учетом требований национального законодательства, в первую очередь ГОСТ 33980-2018.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Выращиваемые по международным стандартам, в первую очередь Европейский Регламент 834/2007 и стандарт США </a:t>
            </a:r>
            <a:r>
              <a:rPr lang="en-US" sz="2400" dirty="0" smtClean="0"/>
              <a:t>NOP.</a:t>
            </a:r>
            <a:endParaRPr lang="ru-RU" sz="2400" dirty="0" smtClean="0"/>
          </a:p>
          <a:p>
            <a:pPr marL="514350" indent="-514350">
              <a:buAutoNum type="arabicPeriod"/>
            </a:pPr>
            <a:endParaRPr lang="ru-RU" sz="2400" dirty="0" smtClean="0"/>
          </a:p>
          <a:p>
            <a:pPr marL="0" indent="0" algn="ctr">
              <a:buNone/>
            </a:pPr>
            <a:r>
              <a:rPr lang="ru-RU" sz="2400" dirty="0" smtClean="0"/>
              <a:t>Прошедшие процедуру оценки соответствия, получают возможность маркировать свою продукцию соответствующим знаком.</a:t>
            </a:r>
            <a:endParaRPr lang="ru-RU" sz="2400" dirty="0" smtClean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2852C96-95A7-45E6-90D5-0283483A7A3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571" y="5445224"/>
            <a:ext cx="1395516" cy="92453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38348AA6-F620-4A6C-BF82-658F6D7387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5280610"/>
            <a:ext cx="1253758" cy="12537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214180"/>
            <a:ext cx="1733273" cy="1386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0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Запрещено использовать в органическом производстве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636912"/>
            <a:ext cx="7848872" cy="3556991"/>
          </a:xfrm>
        </p:spPr>
        <p:txBody>
          <a:bodyPr>
            <a:normAutofit fontScale="47500" lnSpcReduction="20000"/>
          </a:bodyPr>
          <a:lstStyle/>
          <a:p>
            <a:r>
              <a:rPr lang="ru-RU" dirty="0"/>
              <a:t>Гидропонное </a:t>
            </a:r>
            <a:r>
              <a:rPr lang="ru-RU" dirty="0" smtClean="0"/>
              <a:t>производство</a:t>
            </a:r>
          </a:p>
          <a:p>
            <a:r>
              <a:rPr lang="ru-RU" b="1" u="sng" dirty="0"/>
              <a:t>Применение минеральных азотных </a:t>
            </a:r>
            <a:r>
              <a:rPr lang="ru-RU" b="1" u="sng" dirty="0" smtClean="0"/>
              <a:t>удобрений</a:t>
            </a:r>
          </a:p>
          <a:p>
            <a:r>
              <a:rPr lang="ru-RU" b="1" u="sng" dirty="0" smtClean="0"/>
              <a:t>Использование </a:t>
            </a:r>
            <a:r>
              <a:rPr lang="ru-RU" b="1" u="sng" dirty="0"/>
              <a:t>синтетических гербицидов, фунгицидов, инсектицидов и других пестицидов</a:t>
            </a:r>
          </a:p>
          <a:p>
            <a:r>
              <a:rPr lang="ru-RU" b="1" u="sng" dirty="0" smtClean="0"/>
              <a:t>Применение </a:t>
            </a:r>
            <a:r>
              <a:rPr lang="ru-RU" b="1" u="sng" dirty="0"/>
              <a:t>синтетических регуляторов роста и синтетических красителей</a:t>
            </a:r>
          </a:p>
          <a:p>
            <a:r>
              <a:rPr lang="ru-RU" dirty="0" smtClean="0"/>
              <a:t>Техники </a:t>
            </a:r>
            <a:r>
              <a:rPr lang="ru-RU" dirty="0"/>
              <a:t>трансплантации эмбрионов</a:t>
            </a:r>
          </a:p>
          <a:p>
            <a:r>
              <a:rPr lang="ru-RU" dirty="0"/>
              <a:t>Клонирование</a:t>
            </a:r>
          </a:p>
          <a:p>
            <a:r>
              <a:rPr lang="ru-RU" dirty="0"/>
              <a:t>Генную </a:t>
            </a:r>
            <a:r>
              <a:rPr lang="ru-RU" dirty="0" smtClean="0"/>
              <a:t>инженерию</a:t>
            </a:r>
          </a:p>
          <a:p>
            <a:r>
              <a:rPr lang="ru-RU" b="1" u="sng" dirty="0"/>
              <a:t>Применение химически синтезированных лекарственных средств для ветеринарного лечения и антибиотиков в профилактических целях</a:t>
            </a:r>
          </a:p>
          <a:p>
            <a:r>
              <a:rPr lang="ru-RU" dirty="0" smtClean="0"/>
              <a:t>Ионизирующее </a:t>
            </a:r>
            <a:r>
              <a:rPr lang="ru-RU" dirty="0"/>
              <a:t>излучение </a:t>
            </a:r>
          </a:p>
          <a:p>
            <a:r>
              <a:rPr lang="ru-RU" b="1" u="sng" dirty="0"/>
              <a:t>Неорганическое </a:t>
            </a:r>
            <a:r>
              <a:rPr lang="ru-RU" b="1" u="sng" dirty="0" smtClean="0"/>
              <a:t>сырьё</a:t>
            </a:r>
            <a:r>
              <a:rPr lang="ru-RU" b="1" u="sng" dirty="0"/>
              <a:t>, посевной </a:t>
            </a:r>
            <a:r>
              <a:rPr lang="ru-RU" b="1" u="sng" dirty="0" smtClean="0"/>
              <a:t>материал обработанный </a:t>
            </a:r>
            <a:r>
              <a:rPr lang="ru-RU" b="1" u="sng" dirty="0"/>
              <a:t>химическими средствами защиты </a:t>
            </a:r>
            <a:r>
              <a:rPr lang="ru-RU" b="1" u="sng" dirty="0" smtClean="0"/>
              <a:t>растений</a:t>
            </a:r>
            <a:endParaRPr lang="ru-RU" b="1" u="sng" dirty="0"/>
          </a:p>
          <a:p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043608" y="2420888"/>
            <a:ext cx="6768752" cy="37444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flipH="1">
            <a:off x="1403648" y="2420888"/>
            <a:ext cx="6336704" cy="3744416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51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3" y="0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Базовые технологические аспекты выращивания органической продукции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2636912"/>
            <a:ext cx="7848872" cy="3556991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Выращивать культуры с наибольшим потенциалом в вашей природно-климатической зоне.</a:t>
            </a:r>
          </a:p>
          <a:p>
            <a:r>
              <a:rPr lang="ru-RU" dirty="0" smtClean="0"/>
              <a:t>Обязательное присутствие в севообороте паровых полей.</a:t>
            </a:r>
          </a:p>
          <a:p>
            <a:r>
              <a:rPr lang="ru-RU" dirty="0" smtClean="0"/>
              <a:t>Механическая борьба с сорняками.</a:t>
            </a:r>
          </a:p>
          <a:p>
            <a:r>
              <a:rPr lang="ru-RU" dirty="0" smtClean="0"/>
              <a:t>Поздний сев и провокация роста сорняков.</a:t>
            </a:r>
          </a:p>
          <a:p>
            <a:r>
              <a:rPr lang="ru-RU" dirty="0" smtClean="0"/>
              <a:t>Севообороты включающие в себя от 5 и более полей севооборота.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9994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143000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Для выполнения требований органических стандартов необходимо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39213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38178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1588"/>
            <a:ext cx="91821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003232" cy="868958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Century" panose="02040604050505020304" pitchFamily="18" charset="0"/>
              </a:rPr>
              <a:t>Средние цены по итогам 1 квартала 2020 года в России</a:t>
            </a:r>
            <a:endParaRPr lang="ru-RU" sz="3200" b="1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0004201"/>
              </p:ext>
            </p:extLst>
          </p:nvPr>
        </p:nvGraphicFramePr>
        <p:xfrm>
          <a:off x="1763713" y="2276475"/>
          <a:ext cx="4851400" cy="2525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Лист" r:id="rId4" imgW="4152960" imgH="2162068" progId="Excel.Sheet.12">
                  <p:embed/>
                </p:oleObj>
              </mc:Choice>
              <mc:Fallback>
                <p:oleObj name="Лист" r:id="rId4" imgW="4152960" imgH="2162068" progId="Excel.Sheet.12">
                  <p:embed/>
                  <p:pic>
                    <p:nvPicPr>
                      <p:cNvPr id="0" name="Объект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2276475"/>
                        <a:ext cx="4851400" cy="2525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282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4" y="-11378"/>
            <a:ext cx="916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96794" y="764704"/>
            <a:ext cx="8229600" cy="79695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Факторы экономической рентабельности органического производства</a:t>
            </a:r>
            <a:endParaRPr lang="ru-RU" b="1" dirty="0"/>
          </a:p>
        </p:txBody>
      </p:sp>
      <p:sp>
        <p:nvSpPr>
          <p:cNvPr id="7" name="Объект 5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4065315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sz="2400" dirty="0" smtClean="0"/>
              <a:t>Не все культуры являющиеся традиционными для сельхозпредприятий, востребованы в органике на текущий момент. Необходим поиск рынка сбыта.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Параллельное производство как способ оценить собственные возможности в производстве органических продуктов.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Максимально возможная переработка и стремление выйти на конечного потребителя.</a:t>
            </a:r>
          </a:p>
          <a:p>
            <a:pPr marL="514350" indent="-514350">
              <a:buAutoNum type="arabicPeriod"/>
            </a:pPr>
            <a:r>
              <a:rPr lang="ru-RU" sz="2400" dirty="0" smtClean="0"/>
              <a:t>Органическое производство как точка роста для небольших предприятий, в среднем органический растениевод 1 000-1 500 га.</a:t>
            </a:r>
            <a:endParaRPr lang="ru-RU" sz="2400" dirty="0" smtClean="0"/>
          </a:p>
        </p:txBody>
      </p:sp>
    </p:spTree>
    <p:extLst>
      <p:ext uri="{BB962C8B-B14F-4D97-AF65-F5344CB8AC3E}">
        <p14:creationId xmlns:p14="http://schemas.microsoft.com/office/powerpoint/2010/main" val="205028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b="1" dirty="0" smtClean="0"/>
              <a:t>Спасибо за внимание, зарабатывайте на органике!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436083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1354</TotalTime>
  <Words>395</Words>
  <Application>Microsoft Office PowerPoint</Application>
  <PresentationFormat>Экран (4:3)</PresentationFormat>
  <Paragraphs>44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Microsoft Excel Worksheet</vt:lpstr>
      <vt:lpstr>Технологические аспекты и экономические преимущества выращивания сельскохозяйственных культур</vt:lpstr>
      <vt:lpstr>Органические сельскохозяйственные культуры</vt:lpstr>
      <vt:lpstr>Запрещено использовать в органическом производстве </vt:lpstr>
      <vt:lpstr>Базовые технологические аспекты выращивания органической продукции</vt:lpstr>
      <vt:lpstr>Для выполнения требований органических стандартов необходимо</vt:lpstr>
      <vt:lpstr>Средние цены по итогам 1 квартала 2020 года в России</vt:lpstr>
      <vt:lpstr>Факторы экономической рентабельности органического производства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Цибенко Ольга Анатольевна (ORGANIC5 - col)</dc:creator>
  <cp:lastModifiedBy>Акулинин Андрей Владимирович</cp:lastModifiedBy>
  <cp:revision>57</cp:revision>
  <dcterms:created xsi:type="dcterms:W3CDTF">2019-11-08T01:47:54Z</dcterms:created>
  <dcterms:modified xsi:type="dcterms:W3CDTF">2020-07-24T03:42:04Z</dcterms:modified>
</cp:coreProperties>
</file>