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0"/>
  </p:notesMasterIdLst>
  <p:sldIdLst>
    <p:sldId id="362" r:id="rId3"/>
    <p:sldId id="358" r:id="rId4"/>
    <p:sldId id="359" r:id="rId5"/>
    <p:sldId id="360" r:id="rId6"/>
    <p:sldId id="257" r:id="rId7"/>
    <p:sldId id="343" r:id="rId8"/>
    <p:sldId id="361" r:id="rId9"/>
  </p:sldIdLst>
  <p:sldSz cx="9144000" cy="5143500" type="screen16x9"/>
  <p:notesSz cx="6797675" cy="9926638"/>
  <p:defaultTextStyle>
    <a:defPPr>
      <a:defRPr lang="ru-RU"/>
    </a:defPPr>
    <a:lvl1pPr marL="0" algn="l" defTabSz="91437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78" algn="l" defTabSz="91437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32" algn="l" defTabSz="91437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  <a:srgbClr val="007F00"/>
    <a:srgbClr val="CCECFF"/>
    <a:srgbClr val="CEFFCE"/>
    <a:srgbClr val="FFCCCC"/>
    <a:srgbClr val="41FF00"/>
    <a:srgbClr val="FFFFBF"/>
    <a:srgbClr val="E4E098"/>
    <a:srgbClr val="31FFFF"/>
    <a:srgbClr val="00C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577" autoAdjust="0"/>
    <p:restoredTop sz="94665" autoAdjust="0"/>
  </p:normalViewPr>
  <p:slideViewPr>
    <p:cSldViewPr>
      <p:cViewPr>
        <p:scale>
          <a:sx n="90" d="100"/>
          <a:sy n="90" d="100"/>
        </p:scale>
        <p:origin x="-2334" y="-1026"/>
      </p:cViewPr>
      <p:guideLst>
        <p:guide orient="horz" pos="2160"/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45A31E-658F-47D9-B420-E06C4FFBE81F}" type="datetimeFigureOut">
              <a:rPr lang="ru-RU" smtClean="0"/>
              <a:t>06.04.2023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2B233-8F04-4709-BFB5-9F52C821D3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24269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7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78" algn="l" defTabSz="91437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32" algn="l" defTabSz="91437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30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11BAA-DB05-4F91-AC97-DFDA3B58B6B0}" type="datetimeFigureOut">
              <a:rPr lang="ru-RU" smtClean="0"/>
              <a:pPr/>
              <a:t>06.04.2023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131FB-79A2-4431-9393-D04BE69A914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11BAA-DB05-4F91-AC97-DFDA3B58B6B0}" type="datetimeFigureOut">
              <a:rPr lang="ru-RU" smtClean="0"/>
              <a:pPr/>
              <a:t>06.04.2023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131FB-79A2-4431-9393-D04BE69A914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11BAA-DB05-4F91-AC97-DFDA3B58B6B0}" type="datetimeFigureOut">
              <a:rPr lang="ru-RU" smtClean="0"/>
              <a:pPr/>
              <a:t>06.04.2023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131FB-79A2-4431-9393-D04BE69A914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11BAA-DB05-4F91-AC97-DFDA3B58B6B0}" type="datetimeFigureOut">
              <a:rPr lang="ru-RU" smtClean="0"/>
              <a:pPr/>
              <a:t>06.04.2023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131FB-79A2-4431-9393-D04BE69A914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4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34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11BAA-DB05-4F91-AC97-DFDA3B58B6B0}" type="datetimeFigureOut">
              <a:rPr lang="ru-RU" smtClean="0"/>
              <a:pPr/>
              <a:t>06.04.2023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131FB-79A2-4431-9393-D04BE69A914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11BAA-DB05-4F91-AC97-DFDA3B58B6B0}" type="datetimeFigureOut">
              <a:rPr lang="ru-RU" smtClean="0"/>
              <a:pPr/>
              <a:t>06.04.2023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131FB-79A2-4431-9393-D04BE69A914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11BAA-DB05-4F91-AC97-DFDA3B58B6B0}" type="datetimeFigureOut">
              <a:rPr lang="ru-RU" smtClean="0"/>
              <a:pPr/>
              <a:t>06.04.2023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131FB-79A2-4431-9393-D04BE69A914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11BAA-DB05-4F91-AC97-DFDA3B58B6B0}" type="datetimeFigureOut">
              <a:rPr lang="ru-RU" smtClean="0"/>
              <a:pPr/>
              <a:t>06.04.2023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131FB-79A2-4431-9393-D04BE69A914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8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2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11BAA-DB05-4F91-AC97-DFDA3B58B6B0}" type="datetimeFigureOut">
              <a:rPr lang="ru-RU" smtClean="0"/>
              <a:pPr/>
              <a:t>06.04.2023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131FB-79A2-4431-9393-D04BE69A914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11BAA-DB05-4F91-AC97-DFDA3B58B6B0}" type="datetimeFigureOut">
              <a:rPr lang="ru-RU" smtClean="0"/>
              <a:pPr/>
              <a:t>06.04.2023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131FB-79A2-4431-9393-D04BE69A914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11BAA-DB05-4F91-AC97-DFDA3B58B6B0}" type="datetimeFigureOut">
              <a:rPr lang="ru-RU" smtClean="0"/>
              <a:pPr/>
              <a:t>06.04.2023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131FB-79A2-4431-9393-D04BE69A914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73902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7613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7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7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3200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369218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369218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70091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7214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61215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6818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31550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490223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3942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273843"/>
            <a:ext cx="1971675" cy="435887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273843"/>
            <a:ext cx="5800725" cy="435887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4246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38" tIns="45719" rIns="91438" bIns="45719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38" tIns="45719" rIns="91438" bIns="45719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11BAA-DB05-4F91-AC97-DFDA3B58B6B0}" type="datetimeFigureOut">
              <a:rPr lang="ru-RU" smtClean="0"/>
              <a:pPr/>
              <a:t>06.04.2023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A131FB-79A2-4431-9393-D04BE69A914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378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2" indent="-342892" algn="l" defTabSz="914378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1" indent="-285743" algn="l" defTabSz="914378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2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8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8" indent="-228594" algn="l" defTabSz="914378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369218"/>
            <a:ext cx="7886700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06.04.2023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6083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804"/>
            <a:ext cx="9197411" cy="517354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901087" y="1672756"/>
            <a:ext cx="7341884" cy="1454244"/>
          </a:xfrm>
          <a:prstGeom prst="rect">
            <a:avLst/>
          </a:prstGeom>
        </p:spPr>
        <p:txBody>
          <a:bodyPr wrap="square" lIns="68579" tIns="34289" rIns="68579" bIns="34289">
            <a:spAutoFit/>
          </a:bodyPr>
          <a:lstStyle/>
          <a:p>
            <a:pPr algn="ctr" defTabSz="685783"/>
            <a:r>
              <a:rPr lang="ru-RU" sz="3000" b="1" cap="all" dirty="0" err="1">
                <a:solidFill>
                  <a:srgbClr val="663300"/>
                </a:solidFill>
              </a:rPr>
              <a:t>Цифровизация</a:t>
            </a:r>
            <a:r>
              <a:rPr lang="ru-RU" sz="3000" b="1" cap="all" dirty="0">
                <a:solidFill>
                  <a:srgbClr val="663300"/>
                </a:solidFill>
              </a:rPr>
              <a:t> в управлении агротехнологическими процессами на предприятии</a:t>
            </a:r>
            <a:endParaRPr lang="ru-RU" sz="2400" b="1" dirty="0">
              <a:solidFill>
                <a:srgbClr val="6633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499787" y="3512002"/>
            <a:ext cx="7043322" cy="646329"/>
          </a:xfrm>
          <a:prstGeom prst="rect">
            <a:avLst/>
          </a:prstGeom>
          <a:solidFill>
            <a:sysClr val="window" lastClr="FFFFFF">
              <a:alpha val="30000"/>
            </a:sysClr>
          </a:solidFill>
        </p:spPr>
        <p:txBody>
          <a:bodyPr wrap="square" lIns="68579" tIns="34289" rIns="68579" bIns="34289">
            <a:spAutoFit/>
          </a:bodyPr>
          <a:lstStyle/>
          <a:p>
            <a:pPr algn="r" defTabSz="685783">
              <a:defRPr/>
            </a:pPr>
            <a:r>
              <a:rPr lang="ru-RU" sz="1500" kern="0" dirty="0">
                <a:solidFill>
                  <a:prstClr val="black"/>
                </a:solidFill>
              </a:rPr>
              <a:t>ЕРМОЛЕНКО Владимир Петрович</a:t>
            </a:r>
            <a:r>
              <a:rPr lang="ru-RU" sz="1100" b="1" kern="0" dirty="0">
                <a:solidFill>
                  <a:prstClr val="black"/>
                </a:solidFill>
              </a:rPr>
              <a:t> </a:t>
            </a:r>
          </a:p>
          <a:p>
            <a:pPr algn="r" defTabSz="685783"/>
            <a:r>
              <a:rPr lang="ru-RU" sz="1100" i="1" kern="0" dirty="0">
                <a:solidFill>
                  <a:prstClr val="black"/>
                </a:solidFill>
              </a:rPr>
              <a:t>заместитель генерального директора по растениеводству и животноводству</a:t>
            </a:r>
            <a:br>
              <a:rPr lang="ru-RU" sz="1100" i="1" kern="0" dirty="0">
                <a:solidFill>
                  <a:prstClr val="black"/>
                </a:solidFill>
              </a:rPr>
            </a:br>
            <a:r>
              <a:rPr lang="ru-RU" sz="1100" i="1" kern="0" dirty="0">
                <a:solidFill>
                  <a:prstClr val="black"/>
                </a:solidFill>
              </a:rPr>
              <a:t> ООО «</a:t>
            </a:r>
            <a:r>
              <a:rPr lang="ru-RU" sz="1100" i="1" kern="0" dirty="0" err="1">
                <a:solidFill>
                  <a:prstClr val="black"/>
                </a:solidFill>
              </a:rPr>
              <a:t>Межениновская</a:t>
            </a:r>
            <a:r>
              <a:rPr lang="ru-RU" sz="1100" i="1" kern="0" dirty="0">
                <a:solidFill>
                  <a:prstClr val="black"/>
                </a:solidFill>
              </a:rPr>
              <a:t> птицефабрика»(</a:t>
            </a:r>
            <a:r>
              <a:rPr lang="ru-RU" sz="1100" i="1" kern="0" dirty="0" err="1">
                <a:solidFill>
                  <a:prstClr val="black"/>
                </a:solidFill>
              </a:rPr>
              <a:t>г.Томск</a:t>
            </a:r>
            <a:r>
              <a:rPr lang="ru-RU" sz="1100" i="1" kern="0" dirty="0">
                <a:solidFill>
                  <a:prstClr val="black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240364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866458" y="270524"/>
            <a:ext cx="7521968" cy="4596541"/>
            <a:chOff x="866457" y="270524"/>
            <a:chExt cx="7521968" cy="4596541"/>
          </a:xfrm>
        </p:grpSpPr>
        <p:sp>
          <p:nvSpPr>
            <p:cNvPr id="4" name="Oval 6"/>
            <p:cNvSpPr>
              <a:spLocks noChangeArrowheads="1"/>
            </p:cNvSpPr>
            <p:nvPr/>
          </p:nvSpPr>
          <p:spPr bwMode="auto">
            <a:xfrm>
              <a:off x="866457" y="615890"/>
              <a:ext cx="4168316" cy="3827835"/>
            </a:xfrm>
            <a:prstGeom prst="ellipse">
              <a:avLst/>
            </a:prstGeom>
            <a:noFill/>
            <a:ln w="9">
              <a:solidFill>
                <a:srgbClr val="FF0000"/>
              </a:solidFill>
              <a:prstDash val="dash"/>
              <a:bevel/>
              <a:headEnd/>
              <a:tailEnd/>
            </a:ln>
            <a:extLst/>
          </p:spPr>
          <p:txBody>
            <a:bodyPr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 sz="1400" b="1"/>
            </a:p>
          </p:txBody>
        </p:sp>
        <p:sp>
          <p:nvSpPr>
            <p:cNvPr id="5" name="Oval 10"/>
            <p:cNvSpPr>
              <a:spLocks noChangeArrowheads="1"/>
            </p:cNvSpPr>
            <p:nvPr/>
          </p:nvSpPr>
          <p:spPr bwMode="auto">
            <a:xfrm>
              <a:off x="3334786" y="463719"/>
              <a:ext cx="556006" cy="510267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txBody>
            <a:bodyPr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1</a:t>
              </a:r>
              <a:endPara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" name="Oval 5"/>
            <p:cNvSpPr>
              <a:spLocks noChangeArrowheads="1"/>
            </p:cNvSpPr>
            <p:nvPr/>
          </p:nvSpPr>
          <p:spPr bwMode="auto">
            <a:xfrm>
              <a:off x="4170311" y="3566071"/>
              <a:ext cx="556006" cy="510267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txBody>
            <a:bodyPr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5</a:t>
              </a:r>
              <a:endParaRPr lang="zh-CN" altLang="en-US" sz="1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7" name="Oval 6"/>
            <p:cNvSpPr>
              <a:spLocks noChangeArrowheads="1"/>
            </p:cNvSpPr>
            <p:nvPr/>
          </p:nvSpPr>
          <p:spPr bwMode="auto">
            <a:xfrm>
              <a:off x="4691424" y="2773698"/>
              <a:ext cx="571803" cy="50751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txBody>
            <a:bodyPr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4</a:t>
              </a:r>
              <a:endPara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8" name="Oval 7"/>
            <p:cNvSpPr>
              <a:spLocks noChangeArrowheads="1"/>
            </p:cNvSpPr>
            <p:nvPr/>
          </p:nvSpPr>
          <p:spPr bwMode="auto">
            <a:xfrm>
              <a:off x="4260816" y="1091203"/>
              <a:ext cx="556006" cy="507509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txBody>
            <a:bodyPr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</a:t>
              </a:r>
              <a:endParaRPr lang="zh-CN" altLang="en-US" sz="1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9" name="Oval 8"/>
            <p:cNvSpPr>
              <a:spLocks noChangeArrowheads="1"/>
            </p:cNvSpPr>
            <p:nvPr/>
          </p:nvSpPr>
          <p:spPr bwMode="auto">
            <a:xfrm>
              <a:off x="4678310" y="1878118"/>
              <a:ext cx="545984" cy="507509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txBody>
            <a:bodyPr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3</a:t>
              </a:r>
              <a:endPara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pic>
          <p:nvPicPr>
            <p:cNvPr id="19" name="Picture 2" descr="C:\Users\310\Desktop\Презентация Сибирская Олива\межелого новое 60мм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7349" y="1394040"/>
              <a:ext cx="2285440" cy="22207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" name="TextBox 22"/>
            <p:cNvSpPr txBox="1"/>
            <p:nvPr/>
          </p:nvSpPr>
          <p:spPr>
            <a:xfrm>
              <a:off x="5065912" y="4343845"/>
              <a:ext cx="26744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00" b="1" dirty="0"/>
                <a:t>Торговый дом Межениновский г. Кемерово</a:t>
              </a:r>
            </a:p>
          </p:txBody>
        </p:sp>
        <p:sp>
          <p:nvSpPr>
            <p:cNvPr id="24" name="Oval 5"/>
            <p:cNvSpPr>
              <a:spLocks noChangeArrowheads="1"/>
            </p:cNvSpPr>
            <p:nvPr/>
          </p:nvSpPr>
          <p:spPr bwMode="auto">
            <a:xfrm>
              <a:off x="3215033" y="4088712"/>
              <a:ext cx="577975" cy="510267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txBody>
            <a:bodyPr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ru-RU" altLang="zh-CN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6</a:t>
              </a:r>
              <a:endPara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pic>
          <p:nvPicPr>
            <p:cNvPr id="26" name="Рисунок 25"/>
            <p:cNvPicPr>
              <a:picLocks noChangeAspect="1"/>
            </p:cNvPicPr>
            <p:nvPr/>
          </p:nvPicPr>
          <p:blipFill rotWithShape="1">
            <a:blip r:embed="rId3" cstate="print"/>
            <a:srcRect l="59880" t="59553" r="21366" b="17212"/>
            <a:stretch/>
          </p:blipFill>
          <p:spPr>
            <a:xfrm>
              <a:off x="5371466" y="985216"/>
              <a:ext cx="1304466" cy="613495"/>
            </a:xfrm>
            <a:prstGeom prst="rect">
              <a:avLst/>
            </a:prstGeom>
          </p:spPr>
        </p:pic>
        <p:pic>
          <p:nvPicPr>
            <p:cNvPr id="27" name="Picture 4" descr="C:\Users\310\Desktop\Презентация Сибирская Олива\лого олива 2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85179" y="1858658"/>
              <a:ext cx="1407101" cy="4078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4963" y="2636172"/>
              <a:ext cx="1182037" cy="7825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1" name="TextBox 30"/>
            <p:cNvSpPr txBox="1"/>
            <p:nvPr/>
          </p:nvSpPr>
          <p:spPr>
            <a:xfrm>
              <a:off x="5744963" y="3723878"/>
              <a:ext cx="264346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00" b="1" dirty="0"/>
                <a:t>Торговый дом </a:t>
              </a:r>
              <a:r>
                <a:rPr lang="ru-RU" sz="1400" b="1" dirty="0"/>
                <a:t>Межениновский </a:t>
              </a:r>
            </a:p>
            <a:p>
              <a:r>
                <a:rPr lang="ru-RU" sz="1400" b="1" dirty="0"/>
                <a:t>г</a:t>
              </a:r>
              <a:r>
                <a:rPr lang="ru-RU" sz="1400" b="1" dirty="0"/>
                <a:t>. Томск</a:t>
              </a:r>
            </a:p>
          </p:txBody>
        </p:sp>
        <p:pic>
          <p:nvPicPr>
            <p:cNvPr id="32" name="Picture 2" descr="\\192.168.2.3\home\Маркетинг\Обмен Маркетинг\3. Таня\лого 35мм в белой обводке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8004" y="3779640"/>
              <a:ext cx="264686" cy="2551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3" name="Picture 2" descr="\\192.168.2.3\home\Маркетинг\Обмен Маркетинг\3. Таня\лого 35мм в белой обводке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02269" y="4471412"/>
              <a:ext cx="264686" cy="2551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146" name="Picture 2" descr="C:\Users\226\Desktop\Преза россельхоз\Агрофирма лого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9820" y="270524"/>
              <a:ext cx="2236436" cy="4483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61357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782981" y="94618"/>
            <a:ext cx="8560032" cy="4519671"/>
            <a:chOff x="782981" y="94617"/>
            <a:chExt cx="8560032" cy="4519671"/>
          </a:xfrm>
        </p:grpSpPr>
        <p:pic>
          <p:nvPicPr>
            <p:cNvPr id="4099" name="Picture 3" descr="C:\Users\226\Desktop\Преза россельхоз\поля 2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2981" y="1261379"/>
              <a:ext cx="5396982" cy="33529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5" name="组合 17"/>
            <p:cNvGrpSpPr/>
            <p:nvPr/>
          </p:nvGrpSpPr>
          <p:grpSpPr>
            <a:xfrm>
              <a:off x="3799356" y="3092708"/>
              <a:ext cx="3433731" cy="561138"/>
              <a:chOff x="5256891" y="1931689"/>
              <a:chExt cx="2074081" cy="939369"/>
            </a:xfrm>
            <a:solidFill>
              <a:srgbClr val="FFC000"/>
            </a:solidFill>
          </p:grpSpPr>
          <p:sp>
            <p:nvSpPr>
              <p:cNvPr id="6" name="平行四边形 5"/>
              <p:cNvSpPr/>
              <p:nvPr/>
            </p:nvSpPr>
            <p:spPr>
              <a:xfrm>
                <a:off x="5256891" y="1931689"/>
                <a:ext cx="2074081" cy="939369"/>
              </a:xfrm>
              <a:prstGeom prst="parallelogram">
                <a:avLst>
                  <a:gd name="adj" fmla="val 24087"/>
                </a:avLst>
              </a:prstGeom>
              <a:solidFill>
                <a:schemeClr val="bg1"/>
              </a:solidFill>
              <a:ln w="571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TextBox 30"/>
              <p:cNvSpPr txBox="1"/>
              <p:nvPr/>
            </p:nvSpPr>
            <p:spPr>
              <a:xfrm>
                <a:off x="5375631" y="1989187"/>
                <a:ext cx="1826794" cy="82437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ru-RU" altLang="zh-CN" sz="1600" b="1" dirty="0">
                    <a:latin typeface="微软雅黑" pitchFamily="34" charset="-122"/>
                    <a:ea typeface="微软雅黑" pitchFamily="34" charset="-122"/>
                  </a:rPr>
                  <a:t>Численность сотрудников, человек</a:t>
                </a:r>
                <a:endParaRPr lang="zh-CN" altLang="en-US" sz="1600" b="1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8" name="TextBox 29"/>
            <p:cNvSpPr txBox="1"/>
            <p:nvPr/>
          </p:nvSpPr>
          <p:spPr>
            <a:xfrm>
              <a:off x="7404037" y="3373278"/>
              <a:ext cx="892841" cy="19236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500"/>
                </a:lnSpc>
              </a:pPr>
              <a:r>
                <a:rPr lang="ru-RU" altLang="zh-CN" sz="2400" b="1" dirty="0">
                  <a:latin typeface="微软雅黑" pitchFamily="34" charset="-122"/>
                  <a:ea typeface="微软雅黑" pitchFamily="34" charset="-122"/>
                </a:rPr>
                <a:t>187</a:t>
              </a:r>
              <a:endParaRPr lang="ru-RU" altLang="zh-CN" sz="2400" dirty="0"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1" name="组合 18"/>
            <p:cNvGrpSpPr/>
            <p:nvPr/>
          </p:nvGrpSpPr>
          <p:grpSpPr>
            <a:xfrm>
              <a:off x="3568491" y="3846313"/>
              <a:ext cx="3425135" cy="573947"/>
              <a:chOff x="5002336" y="3163885"/>
              <a:chExt cx="2074081" cy="1107977"/>
            </a:xfrm>
            <a:solidFill>
              <a:srgbClr val="FFC000"/>
            </a:solidFill>
          </p:grpSpPr>
          <p:sp>
            <p:nvSpPr>
              <p:cNvPr id="12" name="平行四边形 6"/>
              <p:cNvSpPr/>
              <p:nvPr/>
            </p:nvSpPr>
            <p:spPr>
              <a:xfrm>
                <a:off x="5002336" y="3163885"/>
                <a:ext cx="2074081" cy="1107977"/>
              </a:xfrm>
              <a:prstGeom prst="parallelogram">
                <a:avLst>
                  <a:gd name="adj" fmla="val 24087"/>
                </a:avLst>
              </a:prstGeom>
              <a:solidFill>
                <a:schemeClr val="bg1"/>
              </a:solidFill>
              <a:ln w="571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TextBox 30"/>
              <p:cNvSpPr txBox="1"/>
              <p:nvPr/>
            </p:nvSpPr>
            <p:spPr>
              <a:xfrm>
                <a:off x="5142136" y="3243271"/>
                <a:ext cx="1834540" cy="949203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ru-RU" altLang="zh-CN" sz="1600" b="1" dirty="0">
                    <a:latin typeface="微软雅黑" pitchFamily="34" charset="-122"/>
                    <a:ea typeface="微软雅黑" pitchFamily="34" charset="-122"/>
                  </a:rPr>
                  <a:t>Средняя заработная плата, руб./месяц</a:t>
                </a:r>
                <a:endParaRPr lang="zh-CN" altLang="en-US" sz="1600" b="1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14" name="组合 19"/>
            <p:cNvGrpSpPr/>
            <p:nvPr/>
          </p:nvGrpSpPr>
          <p:grpSpPr>
            <a:xfrm>
              <a:off x="4218874" y="1651777"/>
              <a:ext cx="3378708" cy="539714"/>
              <a:chOff x="4714406" y="4396081"/>
              <a:chExt cx="2074081" cy="1107977"/>
            </a:xfrm>
            <a:solidFill>
              <a:schemeClr val="bg1"/>
            </a:solidFill>
          </p:grpSpPr>
          <p:sp>
            <p:nvSpPr>
              <p:cNvPr id="15" name="平行四边形 7"/>
              <p:cNvSpPr/>
              <p:nvPr/>
            </p:nvSpPr>
            <p:spPr>
              <a:xfrm>
                <a:off x="4714406" y="4396081"/>
                <a:ext cx="2074081" cy="1107977"/>
              </a:xfrm>
              <a:prstGeom prst="parallelogram">
                <a:avLst>
                  <a:gd name="adj" fmla="val 24087"/>
                </a:avLst>
              </a:prstGeom>
              <a:grpFill/>
              <a:ln w="5715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TextBox 30"/>
              <p:cNvSpPr txBox="1"/>
              <p:nvPr/>
            </p:nvSpPr>
            <p:spPr>
              <a:xfrm>
                <a:off x="4802647" y="4734626"/>
                <a:ext cx="1786959" cy="56865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ru-RU" altLang="zh-CN" sz="1700" b="1" dirty="0">
                    <a:latin typeface="微软雅黑" pitchFamily="34" charset="-122"/>
                    <a:ea typeface="微软雅黑" pitchFamily="34" charset="-122"/>
                  </a:rPr>
                  <a:t>Посевные площади</a:t>
                </a:r>
                <a:r>
                  <a:rPr lang="ru-RU" altLang="zh-CN" b="1" dirty="0">
                    <a:latin typeface="微软雅黑" pitchFamily="34" charset="-122"/>
                    <a:ea typeface="微软雅黑" pitchFamily="34" charset="-122"/>
                  </a:rPr>
                  <a:t>, га</a:t>
                </a:r>
              </a:p>
            </p:txBody>
          </p:sp>
        </p:grpSp>
        <p:sp>
          <p:nvSpPr>
            <p:cNvPr id="17" name="TextBox 29"/>
            <p:cNvSpPr txBox="1"/>
            <p:nvPr/>
          </p:nvSpPr>
          <p:spPr>
            <a:xfrm>
              <a:off x="7156996" y="4110509"/>
              <a:ext cx="1092220" cy="19236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500"/>
                </a:lnSpc>
              </a:pPr>
              <a:r>
                <a:rPr lang="ru-RU" altLang="zh-CN" sz="2400" b="1" dirty="0">
                  <a:latin typeface="微软雅黑" pitchFamily="34" charset="-122"/>
                  <a:ea typeface="微软雅黑" pitchFamily="34" charset="-122"/>
                </a:rPr>
                <a:t>43 030 </a:t>
              </a:r>
              <a:endParaRPr lang="ru-RU" altLang="zh-CN" sz="24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" name="TextBox 29"/>
            <p:cNvSpPr txBox="1"/>
            <p:nvPr/>
          </p:nvSpPr>
          <p:spPr>
            <a:xfrm>
              <a:off x="7737995" y="1898587"/>
              <a:ext cx="1605018" cy="19236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500"/>
                </a:lnSpc>
              </a:pPr>
              <a:r>
                <a:rPr lang="ru-RU" altLang="zh-CN" sz="2400" b="1" dirty="0">
                  <a:latin typeface="微软雅黑" pitchFamily="34" charset="-122"/>
                  <a:ea typeface="微软雅黑" pitchFamily="34" charset="-122"/>
                </a:rPr>
                <a:t>22 000 </a:t>
              </a:r>
              <a:endParaRPr lang="ru-RU" altLang="zh-CN" sz="24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" name="Заголовок 2"/>
            <p:cNvSpPr txBox="1">
              <a:spLocks/>
            </p:cNvSpPr>
            <p:nvPr/>
          </p:nvSpPr>
          <p:spPr>
            <a:xfrm>
              <a:off x="807691" y="483518"/>
              <a:ext cx="5756093" cy="422850"/>
            </a:xfrm>
            <a:prstGeom prst="rect">
              <a:avLst/>
            </a:prstGeom>
          </p:spPr>
          <p:txBody>
            <a:bodyPr>
              <a:noAutofit/>
            </a:bodyPr>
            <a:lstStyle>
              <a:lvl1pPr algn="l" defTabSz="914377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ru-RU" sz="2800" b="1" dirty="0">
                  <a:solidFill>
                    <a:srgbClr val="E31E25"/>
                  </a:solidFill>
                  <a:latin typeface="+mn-lt"/>
                </a:rPr>
                <a:t>Показатели за 2022 год</a:t>
              </a:r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 rotWithShape="1">
            <a:blip r:embed="rId3" cstate="print"/>
            <a:srcRect l="80571" t="52889" r="2957" b="10689"/>
            <a:stretch/>
          </p:blipFill>
          <p:spPr>
            <a:xfrm>
              <a:off x="6925111" y="94617"/>
              <a:ext cx="1610293" cy="1385691"/>
            </a:xfrm>
            <a:prstGeom prst="rect">
              <a:avLst/>
            </a:prstGeom>
          </p:spPr>
        </p:pic>
        <p:grpSp>
          <p:nvGrpSpPr>
            <p:cNvPr id="23" name="组合 19"/>
            <p:cNvGrpSpPr/>
            <p:nvPr/>
          </p:nvGrpSpPr>
          <p:grpSpPr>
            <a:xfrm>
              <a:off x="3998740" y="2362403"/>
              <a:ext cx="3405295" cy="575431"/>
              <a:chOff x="4714406" y="4396081"/>
              <a:chExt cx="2074081" cy="2267782"/>
            </a:xfrm>
            <a:solidFill>
              <a:schemeClr val="bg1"/>
            </a:solidFill>
          </p:grpSpPr>
          <p:sp>
            <p:nvSpPr>
              <p:cNvPr id="24" name="平行四边形 7"/>
              <p:cNvSpPr/>
              <p:nvPr/>
            </p:nvSpPr>
            <p:spPr>
              <a:xfrm>
                <a:off x="4714406" y="4396081"/>
                <a:ext cx="2074081" cy="2267782"/>
              </a:xfrm>
              <a:prstGeom prst="parallelogram">
                <a:avLst>
                  <a:gd name="adj" fmla="val 24087"/>
                </a:avLst>
              </a:prstGeom>
              <a:grpFill/>
              <a:ln w="571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TextBox 30"/>
              <p:cNvSpPr txBox="1"/>
              <p:nvPr/>
            </p:nvSpPr>
            <p:spPr>
              <a:xfrm>
                <a:off x="4818525" y="5019672"/>
                <a:ext cx="1865842" cy="1091657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ru-RU" altLang="zh-CN" b="1" dirty="0">
                    <a:latin typeface="微软雅黑" pitchFamily="34" charset="-122"/>
                    <a:ea typeface="微软雅黑" pitchFamily="34" charset="-122"/>
                  </a:rPr>
                  <a:t>Поголовье КРС, голов</a:t>
                </a:r>
              </a:p>
            </p:txBody>
          </p:sp>
        </p:grpSp>
      </p:grpSp>
      <p:sp>
        <p:nvSpPr>
          <p:cNvPr id="29" name="TextBox 29"/>
          <p:cNvSpPr txBox="1"/>
          <p:nvPr/>
        </p:nvSpPr>
        <p:spPr>
          <a:xfrm>
            <a:off x="7551491" y="2626495"/>
            <a:ext cx="2043089" cy="1923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500"/>
              </a:lnSpc>
            </a:pPr>
            <a:r>
              <a:rPr lang="ru-RU" altLang="zh-CN" sz="2400" b="1" dirty="0">
                <a:latin typeface="微软雅黑" pitchFamily="34" charset="-122"/>
                <a:ea typeface="微软雅黑" pitchFamily="34" charset="-122"/>
              </a:rPr>
              <a:t>1 430 </a:t>
            </a:r>
            <a:endParaRPr lang="ru-RU" altLang="zh-CN" sz="24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89357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79" t="1063" b="-1063"/>
          <a:stretch/>
        </p:blipFill>
        <p:spPr>
          <a:xfrm>
            <a:off x="-3768643" y="717974"/>
            <a:ext cx="8040481" cy="4225065"/>
          </a:xfrm>
          <a:prstGeom prst="chord">
            <a:avLst>
              <a:gd name="adj1" fmla="val 16867967"/>
              <a:gd name="adj2" fmla="val 4716382"/>
            </a:avLst>
          </a:prstGeom>
        </p:spPr>
      </p:pic>
      <p:grpSp>
        <p:nvGrpSpPr>
          <p:cNvPr id="3" name="Группа 2"/>
          <p:cNvGrpSpPr/>
          <p:nvPr/>
        </p:nvGrpSpPr>
        <p:grpSpPr>
          <a:xfrm>
            <a:off x="1990651" y="185328"/>
            <a:ext cx="6964928" cy="4378112"/>
            <a:chOff x="1990650" y="185327"/>
            <a:chExt cx="6964928" cy="4378112"/>
          </a:xfrm>
        </p:grpSpPr>
        <p:sp>
          <p:nvSpPr>
            <p:cNvPr id="8" name="TextBox 29"/>
            <p:cNvSpPr txBox="1"/>
            <p:nvPr/>
          </p:nvSpPr>
          <p:spPr>
            <a:xfrm>
              <a:off x="8037892" y="3292224"/>
              <a:ext cx="892841" cy="19236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500"/>
                </a:lnSpc>
              </a:pPr>
              <a:r>
                <a:rPr lang="ru-RU" altLang="zh-CN" sz="2400" b="1" dirty="0">
                  <a:latin typeface="微软雅黑" pitchFamily="34" charset="-122"/>
                  <a:ea typeface="微软雅黑" pitchFamily="34" charset="-122"/>
                </a:rPr>
                <a:t>164</a:t>
              </a:r>
              <a:endParaRPr lang="ru-RU" altLang="zh-CN" sz="24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TextBox 29"/>
            <p:cNvSpPr txBox="1"/>
            <p:nvPr/>
          </p:nvSpPr>
          <p:spPr>
            <a:xfrm>
              <a:off x="7491782" y="4284335"/>
              <a:ext cx="1092220" cy="19236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500"/>
                </a:lnSpc>
              </a:pPr>
              <a:r>
                <a:rPr lang="ru-RU" altLang="zh-CN" sz="2400" b="1" dirty="0">
                  <a:latin typeface="微软雅黑" pitchFamily="34" charset="-122"/>
                  <a:ea typeface="微软雅黑" pitchFamily="34" charset="-122"/>
                </a:rPr>
                <a:t>41 518 </a:t>
              </a:r>
              <a:endParaRPr lang="ru-RU" altLang="zh-CN" sz="24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" name="TextBox 29"/>
            <p:cNvSpPr txBox="1"/>
            <p:nvPr/>
          </p:nvSpPr>
          <p:spPr>
            <a:xfrm>
              <a:off x="7033790" y="1500669"/>
              <a:ext cx="1605018" cy="19236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500"/>
                </a:lnSpc>
              </a:pPr>
              <a:r>
                <a:rPr lang="ru-RU" altLang="zh-CN" sz="2400" b="1" dirty="0">
                  <a:latin typeface="微软雅黑" pitchFamily="34" charset="-122"/>
                  <a:ea typeface="微软雅黑" pitchFamily="34" charset="-122"/>
                </a:rPr>
                <a:t>7 000 </a:t>
              </a:r>
              <a:endParaRPr lang="ru-RU" altLang="zh-CN" sz="24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" name="Заголовок 2"/>
            <p:cNvSpPr txBox="1">
              <a:spLocks/>
            </p:cNvSpPr>
            <p:nvPr/>
          </p:nvSpPr>
          <p:spPr>
            <a:xfrm>
              <a:off x="1990650" y="295124"/>
              <a:ext cx="5509307" cy="422850"/>
            </a:xfrm>
            <a:prstGeom prst="rect">
              <a:avLst/>
            </a:prstGeom>
          </p:spPr>
          <p:txBody>
            <a:bodyPr>
              <a:noAutofit/>
            </a:bodyPr>
            <a:lstStyle>
              <a:lvl1pPr algn="l" defTabSz="914377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ru-RU" sz="2800" b="1" dirty="0">
                  <a:solidFill>
                    <a:srgbClr val="E31E25"/>
                  </a:solidFill>
                  <a:latin typeface="+mn-lt"/>
                </a:rPr>
                <a:t>Показатели за 2022 год</a:t>
              </a:r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7499957" y="2418217"/>
              <a:ext cx="1455621" cy="19236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500"/>
                </a:lnSpc>
              </a:pPr>
              <a:r>
                <a:rPr lang="ru-RU" altLang="zh-CN" sz="2400" b="1" dirty="0">
                  <a:latin typeface="微软雅黑" pitchFamily="34" charset="-122"/>
                  <a:ea typeface="微软雅黑" pitchFamily="34" charset="-122"/>
                </a:rPr>
                <a:t>1 894 </a:t>
              </a:r>
              <a:endParaRPr lang="ru-RU" altLang="zh-CN" sz="2400" dirty="0">
                <a:latin typeface="微软雅黑" pitchFamily="34" charset="-122"/>
                <a:ea typeface="微软雅黑" pitchFamily="34" charset="-122"/>
              </a:endParaRPr>
            </a:p>
          </p:txBody>
        </p:sp>
        <p:pic>
          <p:nvPicPr>
            <p:cNvPr id="21" name="Рисунок 20"/>
            <p:cNvPicPr>
              <a:picLocks noChangeAspect="1"/>
            </p:cNvPicPr>
            <p:nvPr/>
          </p:nvPicPr>
          <p:blipFill rotWithShape="1">
            <a:blip r:embed="rId3" cstate="print"/>
            <a:srcRect l="59880" t="59553" r="21366" b="17212"/>
            <a:stretch/>
          </p:blipFill>
          <p:spPr>
            <a:xfrm>
              <a:off x="6909578" y="185327"/>
              <a:ext cx="1727719" cy="856430"/>
            </a:xfrm>
            <a:prstGeom prst="rect">
              <a:avLst/>
            </a:prstGeom>
          </p:spPr>
        </p:pic>
        <p:sp>
          <p:nvSpPr>
            <p:cNvPr id="27" name="TextBox 30"/>
            <p:cNvSpPr txBox="1"/>
            <p:nvPr/>
          </p:nvSpPr>
          <p:spPr>
            <a:xfrm>
              <a:off x="4903179" y="3069312"/>
              <a:ext cx="2933120" cy="553998"/>
            </a:xfrm>
            <a:prstGeom prst="rect">
              <a:avLst/>
            </a:prstGeom>
            <a:solidFill>
              <a:srgbClr val="CCFF99"/>
            </a:solidFill>
          </p:spPr>
          <p:txBody>
            <a:bodyPr wrap="square" lIns="0" tIns="0" rIns="0" bIns="0" rtlCol="0">
              <a:spAutoFit/>
            </a:bodyPr>
            <a:lstStyle/>
            <a:p>
              <a:pPr marL="107997"/>
              <a:r>
                <a:rPr lang="ru-RU" altLang="zh-CN" b="1" dirty="0">
                  <a:latin typeface="微软雅黑" pitchFamily="34" charset="-122"/>
                  <a:ea typeface="微软雅黑" pitchFamily="34" charset="-122"/>
                </a:rPr>
                <a:t>Численность сотрудников, человек</a:t>
              </a:r>
              <a:endParaRPr lang="zh-CN" altLang="en-US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4475061" y="4009441"/>
              <a:ext cx="2853369" cy="553998"/>
            </a:xfrm>
            <a:prstGeom prst="rect">
              <a:avLst/>
            </a:prstGeom>
            <a:solidFill>
              <a:srgbClr val="CCFF99"/>
            </a:solidFill>
          </p:spPr>
          <p:txBody>
            <a:bodyPr wrap="square" lIns="0" tIns="0" rIns="0" bIns="0" rtlCol="0">
              <a:spAutoFit/>
            </a:bodyPr>
            <a:lstStyle/>
            <a:p>
              <a:pPr marL="107997"/>
              <a:r>
                <a:rPr lang="ru-RU" altLang="zh-CN" b="1" dirty="0">
                  <a:latin typeface="微软雅黑" pitchFamily="34" charset="-122"/>
                  <a:ea typeface="微软雅黑" pitchFamily="34" charset="-122"/>
                </a:rPr>
                <a:t>Средняя заработная плата, </a:t>
              </a:r>
              <a:r>
                <a:rPr lang="ru-RU" altLang="zh-CN" b="1" dirty="0" smtClean="0">
                  <a:latin typeface="微软雅黑" pitchFamily="34" charset="-122"/>
                  <a:ea typeface="微软雅黑" pitchFamily="34" charset="-122"/>
                </a:rPr>
                <a:t>рублей/месяц</a:t>
              </a:r>
              <a:endParaRPr lang="ru-RU" altLang="zh-CN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1" name="Oval 10"/>
            <p:cNvSpPr>
              <a:spLocks noChangeArrowheads="1"/>
            </p:cNvSpPr>
            <p:nvPr/>
          </p:nvSpPr>
          <p:spPr bwMode="auto">
            <a:xfrm>
              <a:off x="3756392" y="1462199"/>
              <a:ext cx="210056" cy="212021"/>
            </a:xfrm>
            <a:prstGeom prst="ellipse">
              <a:avLst/>
            </a:prstGeom>
            <a:solidFill>
              <a:srgbClr val="008000"/>
            </a:solidFill>
            <a:ln>
              <a:noFill/>
            </a:ln>
          </p:spPr>
          <p:txBody>
            <a:bodyPr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2" name="TextBox 30"/>
            <p:cNvSpPr txBox="1"/>
            <p:nvPr/>
          </p:nvSpPr>
          <p:spPr>
            <a:xfrm>
              <a:off x="4386326" y="1292302"/>
              <a:ext cx="2431279" cy="553998"/>
            </a:xfrm>
            <a:prstGeom prst="rect">
              <a:avLst/>
            </a:prstGeom>
            <a:solidFill>
              <a:srgbClr val="CCFF99"/>
            </a:solidFill>
          </p:spPr>
          <p:txBody>
            <a:bodyPr wrap="square" lIns="0" tIns="0" rIns="0" bIns="0" rtlCol="0">
              <a:spAutoFit/>
            </a:bodyPr>
            <a:lstStyle/>
            <a:p>
              <a:pPr marL="107997"/>
              <a:r>
                <a:rPr lang="ru-RU" altLang="zh-CN" b="1" dirty="0">
                  <a:latin typeface="微软雅黑" pitchFamily="34" charset="-122"/>
                  <a:ea typeface="微软雅黑" pitchFamily="34" charset="-122"/>
                </a:rPr>
                <a:t>Площадь посевов, га</a:t>
              </a:r>
            </a:p>
          </p:txBody>
        </p:sp>
        <p:sp>
          <p:nvSpPr>
            <p:cNvPr id="33" name="Oval 10"/>
            <p:cNvSpPr>
              <a:spLocks noChangeArrowheads="1"/>
            </p:cNvSpPr>
            <p:nvPr/>
          </p:nvSpPr>
          <p:spPr bwMode="auto">
            <a:xfrm>
              <a:off x="4412582" y="2398556"/>
              <a:ext cx="210056" cy="212021"/>
            </a:xfrm>
            <a:prstGeom prst="ellipse">
              <a:avLst/>
            </a:prstGeom>
            <a:solidFill>
              <a:srgbClr val="008000"/>
            </a:solidFill>
            <a:ln>
              <a:noFill/>
            </a:ln>
          </p:spPr>
          <p:txBody>
            <a:bodyPr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4" name="Oval 10"/>
            <p:cNvSpPr>
              <a:spLocks noChangeArrowheads="1"/>
            </p:cNvSpPr>
            <p:nvPr/>
          </p:nvSpPr>
          <p:spPr bwMode="auto">
            <a:xfrm>
              <a:off x="4399454" y="3272102"/>
              <a:ext cx="210056" cy="212021"/>
            </a:xfrm>
            <a:prstGeom prst="ellipse">
              <a:avLst/>
            </a:prstGeom>
            <a:solidFill>
              <a:srgbClr val="008000"/>
            </a:solidFill>
            <a:ln>
              <a:noFill/>
            </a:ln>
          </p:spPr>
          <p:txBody>
            <a:bodyPr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5" name="TextBox 30"/>
            <p:cNvSpPr txBox="1"/>
            <p:nvPr/>
          </p:nvSpPr>
          <p:spPr>
            <a:xfrm>
              <a:off x="4871900" y="2192041"/>
              <a:ext cx="2472663" cy="553998"/>
            </a:xfrm>
            <a:prstGeom prst="rect">
              <a:avLst/>
            </a:prstGeom>
            <a:solidFill>
              <a:srgbClr val="CCFF99"/>
            </a:solidFill>
          </p:spPr>
          <p:txBody>
            <a:bodyPr wrap="square" lIns="0" tIns="0" rIns="0" bIns="0" rtlCol="0">
              <a:spAutoFit/>
            </a:bodyPr>
            <a:lstStyle/>
            <a:p>
              <a:pPr marL="107997"/>
              <a:r>
                <a:rPr lang="ru-RU" altLang="zh-CN" b="1" dirty="0">
                  <a:latin typeface="微软雅黑" pitchFamily="34" charset="-122"/>
                  <a:ea typeface="微软雅黑" pitchFamily="34" charset="-122"/>
                </a:rPr>
                <a:t>Поголовье КРС, голов</a:t>
              </a:r>
            </a:p>
          </p:txBody>
        </p:sp>
        <p:sp>
          <p:nvSpPr>
            <p:cNvPr id="36" name="Oval 10"/>
            <p:cNvSpPr>
              <a:spLocks noChangeArrowheads="1"/>
            </p:cNvSpPr>
            <p:nvPr/>
          </p:nvSpPr>
          <p:spPr bwMode="auto">
            <a:xfrm>
              <a:off x="3850375" y="4180429"/>
              <a:ext cx="210056" cy="212021"/>
            </a:xfrm>
            <a:prstGeom prst="ellipse">
              <a:avLst/>
            </a:prstGeom>
            <a:solidFill>
              <a:srgbClr val="008000"/>
            </a:solidFill>
            <a:ln>
              <a:noFill/>
            </a:ln>
          </p:spPr>
          <p:txBody>
            <a:bodyPr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20793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122538" y="463075"/>
            <a:ext cx="8395925" cy="4370795"/>
            <a:chOff x="122538" y="463074"/>
            <a:chExt cx="8395925" cy="4370795"/>
          </a:xfrm>
        </p:grpSpPr>
        <p:sp>
          <p:nvSpPr>
            <p:cNvPr id="23" name="Полилиния 22"/>
            <p:cNvSpPr/>
            <p:nvPr/>
          </p:nvSpPr>
          <p:spPr>
            <a:xfrm>
              <a:off x="5564539" y="3282017"/>
              <a:ext cx="2946312" cy="214687"/>
            </a:xfrm>
            <a:custGeom>
              <a:avLst/>
              <a:gdLst>
                <a:gd name="connsiteX0" fmla="*/ 0 w 2946312"/>
                <a:gd name="connsiteY0" fmla="*/ 35782 h 214687"/>
                <a:gd name="connsiteX1" fmla="*/ 35782 w 2946312"/>
                <a:gd name="connsiteY1" fmla="*/ 0 h 214687"/>
                <a:gd name="connsiteX2" fmla="*/ 2910530 w 2946312"/>
                <a:gd name="connsiteY2" fmla="*/ 0 h 214687"/>
                <a:gd name="connsiteX3" fmla="*/ 2946312 w 2946312"/>
                <a:gd name="connsiteY3" fmla="*/ 35782 h 214687"/>
                <a:gd name="connsiteX4" fmla="*/ 2946312 w 2946312"/>
                <a:gd name="connsiteY4" fmla="*/ 178905 h 214687"/>
                <a:gd name="connsiteX5" fmla="*/ 2910530 w 2946312"/>
                <a:gd name="connsiteY5" fmla="*/ 214687 h 214687"/>
                <a:gd name="connsiteX6" fmla="*/ 35782 w 2946312"/>
                <a:gd name="connsiteY6" fmla="*/ 214687 h 214687"/>
                <a:gd name="connsiteX7" fmla="*/ 0 w 2946312"/>
                <a:gd name="connsiteY7" fmla="*/ 178905 h 214687"/>
                <a:gd name="connsiteX8" fmla="*/ 0 w 2946312"/>
                <a:gd name="connsiteY8" fmla="*/ 35782 h 214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46312" h="214687">
                  <a:moveTo>
                    <a:pt x="0" y="35782"/>
                  </a:moveTo>
                  <a:cubicBezTo>
                    <a:pt x="0" y="16020"/>
                    <a:pt x="16020" y="0"/>
                    <a:pt x="35782" y="0"/>
                  </a:cubicBezTo>
                  <a:lnTo>
                    <a:pt x="2910530" y="0"/>
                  </a:lnTo>
                  <a:cubicBezTo>
                    <a:pt x="2930292" y="0"/>
                    <a:pt x="2946312" y="16020"/>
                    <a:pt x="2946312" y="35782"/>
                  </a:cubicBezTo>
                  <a:lnTo>
                    <a:pt x="2946312" y="178905"/>
                  </a:lnTo>
                  <a:cubicBezTo>
                    <a:pt x="2946312" y="198667"/>
                    <a:pt x="2930292" y="214687"/>
                    <a:pt x="2910530" y="214687"/>
                  </a:cubicBezTo>
                  <a:lnTo>
                    <a:pt x="35782" y="214687"/>
                  </a:lnTo>
                  <a:cubicBezTo>
                    <a:pt x="16020" y="214687"/>
                    <a:pt x="0" y="198667"/>
                    <a:pt x="0" y="178905"/>
                  </a:cubicBezTo>
                  <a:lnTo>
                    <a:pt x="0" y="35782"/>
                  </a:lnTo>
                  <a:close/>
                </a:path>
              </a:pathLst>
            </a:custGeom>
            <a:solidFill>
              <a:srgbClr val="CEFFCE"/>
            </a:solidFill>
            <a:ln>
              <a:solidFill>
                <a:srgbClr val="007F00"/>
              </a:solidFill>
            </a:ln>
          </p:spPr>
          <p:style>
            <a:lnRef idx="1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960" tIns="40960" rIns="40960" bIns="40960" numCol="1" spcCol="1270" anchor="ctr" anchorCtr="0">
              <a:noAutofit/>
            </a:bodyPr>
            <a:lstStyle/>
            <a:p>
              <a:pPr algn="ctr" defTabSz="35559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b="1" dirty="0"/>
                <a:t>Телеметрия (посев, СЗР, уборка)</a:t>
              </a:r>
            </a:p>
          </p:txBody>
        </p:sp>
        <p:sp>
          <p:nvSpPr>
            <p:cNvPr id="24" name="Полилиния 23"/>
            <p:cNvSpPr/>
            <p:nvPr/>
          </p:nvSpPr>
          <p:spPr>
            <a:xfrm>
              <a:off x="5564539" y="3546250"/>
              <a:ext cx="2946312" cy="214687"/>
            </a:xfrm>
            <a:custGeom>
              <a:avLst/>
              <a:gdLst>
                <a:gd name="connsiteX0" fmla="*/ 0 w 2946312"/>
                <a:gd name="connsiteY0" fmla="*/ 35782 h 214687"/>
                <a:gd name="connsiteX1" fmla="*/ 35782 w 2946312"/>
                <a:gd name="connsiteY1" fmla="*/ 0 h 214687"/>
                <a:gd name="connsiteX2" fmla="*/ 2910530 w 2946312"/>
                <a:gd name="connsiteY2" fmla="*/ 0 h 214687"/>
                <a:gd name="connsiteX3" fmla="*/ 2946312 w 2946312"/>
                <a:gd name="connsiteY3" fmla="*/ 35782 h 214687"/>
                <a:gd name="connsiteX4" fmla="*/ 2946312 w 2946312"/>
                <a:gd name="connsiteY4" fmla="*/ 178905 h 214687"/>
                <a:gd name="connsiteX5" fmla="*/ 2910530 w 2946312"/>
                <a:gd name="connsiteY5" fmla="*/ 214687 h 214687"/>
                <a:gd name="connsiteX6" fmla="*/ 35782 w 2946312"/>
                <a:gd name="connsiteY6" fmla="*/ 214687 h 214687"/>
                <a:gd name="connsiteX7" fmla="*/ 0 w 2946312"/>
                <a:gd name="connsiteY7" fmla="*/ 178905 h 214687"/>
                <a:gd name="connsiteX8" fmla="*/ 0 w 2946312"/>
                <a:gd name="connsiteY8" fmla="*/ 35782 h 214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46312" h="214687">
                  <a:moveTo>
                    <a:pt x="0" y="35782"/>
                  </a:moveTo>
                  <a:cubicBezTo>
                    <a:pt x="0" y="16020"/>
                    <a:pt x="16020" y="0"/>
                    <a:pt x="35782" y="0"/>
                  </a:cubicBezTo>
                  <a:lnTo>
                    <a:pt x="2910530" y="0"/>
                  </a:lnTo>
                  <a:cubicBezTo>
                    <a:pt x="2930292" y="0"/>
                    <a:pt x="2946312" y="16020"/>
                    <a:pt x="2946312" y="35782"/>
                  </a:cubicBezTo>
                  <a:lnTo>
                    <a:pt x="2946312" y="178905"/>
                  </a:lnTo>
                  <a:cubicBezTo>
                    <a:pt x="2946312" y="198667"/>
                    <a:pt x="2930292" y="214687"/>
                    <a:pt x="2910530" y="214687"/>
                  </a:cubicBezTo>
                  <a:lnTo>
                    <a:pt x="35782" y="214687"/>
                  </a:lnTo>
                  <a:cubicBezTo>
                    <a:pt x="16020" y="214687"/>
                    <a:pt x="0" y="198667"/>
                    <a:pt x="0" y="178905"/>
                  </a:cubicBezTo>
                  <a:lnTo>
                    <a:pt x="0" y="35782"/>
                  </a:lnTo>
                  <a:close/>
                </a:path>
              </a:pathLst>
            </a:custGeom>
            <a:solidFill>
              <a:srgbClr val="CEFFCE"/>
            </a:solidFill>
            <a:ln>
              <a:solidFill>
                <a:srgbClr val="007F00"/>
              </a:solidFill>
            </a:ln>
          </p:spPr>
          <p:style>
            <a:lnRef idx="1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960" tIns="40960" rIns="40960" bIns="40960" numCol="1" spcCol="1270" anchor="ctr" anchorCtr="0">
              <a:noAutofit/>
            </a:bodyPr>
            <a:lstStyle/>
            <a:p>
              <a:pPr algn="ctr" defTabSz="35559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b="1" dirty="0"/>
                <a:t>Системы автоматической навигации</a:t>
              </a:r>
            </a:p>
          </p:txBody>
        </p:sp>
        <p:sp>
          <p:nvSpPr>
            <p:cNvPr id="25" name="Полилиния 24"/>
            <p:cNvSpPr/>
            <p:nvPr/>
          </p:nvSpPr>
          <p:spPr>
            <a:xfrm>
              <a:off x="5572151" y="3823450"/>
              <a:ext cx="2946312" cy="214687"/>
            </a:xfrm>
            <a:custGeom>
              <a:avLst/>
              <a:gdLst>
                <a:gd name="connsiteX0" fmla="*/ 0 w 2946312"/>
                <a:gd name="connsiteY0" fmla="*/ 35782 h 214687"/>
                <a:gd name="connsiteX1" fmla="*/ 35782 w 2946312"/>
                <a:gd name="connsiteY1" fmla="*/ 0 h 214687"/>
                <a:gd name="connsiteX2" fmla="*/ 2910530 w 2946312"/>
                <a:gd name="connsiteY2" fmla="*/ 0 h 214687"/>
                <a:gd name="connsiteX3" fmla="*/ 2946312 w 2946312"/>
                <a:gd name="connsiteY3" fmla="*/ 35782 h 214687"/>
                <a:gd name="connsiteX4" fmla="*/ 2946312 w 2946312"/>
                <a:gd name="connsiteY4" fmla="*/ 178905 h 214687"/>
                <a:gd name="connsiteX5" fmla="*/ 2910530 w 2946312"/>
                <a:gd name="connsiteY5" fmla="*/ 214687 h 214687"/>
                <a:gd name="connsiteX6" fmla="*/ 35782 w 2946312"/>
                <a:gd name="connsiteY6" fmla="*/ 214687 h 214687"/>
                <a:gd name="connsiteX7" fmla="*/ 0 w 2946312"/>
                <a:gd name="connsiteY7" fmla="*/ 178905 h 214687"/>
                <a:gd name="connsiteX8" fmla="*/ 0 w 2946312"/>
                <a:gd name="connsiteY8" fmla="*/ 35782 h 214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46312" h="214687">
                  <a:moveTo>
                    <a:pt x="0" y="35782"/>
                  </a:moveTo>
                  <a:cubicBezTo>
                    <a:pt x="0" y="16020"/>
                    <a:pt x="16020" y="0"/>
                    <a:pt x="35782" y="0"/>
                  </a:cubicBezTo>
                  <a:lnTo>
                    <a:pt x="2910530" y="0"/>
                  </a:lnTo>
                  <a:cubicBezTo>
                    <a:pt x="2930292" y="0"/>
                    <a:pt x="2946312" y="16020"/>
                    <a:pt x="2946312" y="35782"/>
                  </a:cubicBezTo>
                  <a:lnTo>
                    <a:pt x="2946312" y="178905"/>
                  </a:lnTo>
                  <a:cubicBezTo>
                    <a:pt x="2946312" y="198667"/>
                    <a:pt x="2930292" y="214687"/>
                    <a:pt x="2910530" y="214687"/>
                  </a:cubicBezTo>
                  <a:lnTo>
                    <a:pt x="35782" y="214687"/>
                  </a:lnTo>
                  <a:cubicBezTo>
                    <a:pt x="16020" y="214687"/>
                    <a:pt x="0" y="198667"/>
                    <a:pt x="0" y="178905"/>
                  </a:cubicBezTo>
                  <a:lnTo>
                    <a:pt x="0" y="35782"/>
                  </a:lnTo>
                  <a:close/>
                </a:path>
              </a:pathLst>
            </a:custGeom>
            <a:solidFill>
              <a:srgbClr val="CEFFCE"/>
            </a:solidFill>
            <a:ln>
              <a:solidFill>
                <a:srgbClr val="007F00"/>
              </a:solidFill>
            </a:ln>
          </p:spPr>
          <p:style>
            <a:lnRef idx="1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960" tIns="40960" rIns="40960" bIns="40960" numCol="1" spcCol="1270" anchor="ctr" anchorCtr="0">
              <a:noAutofit/>
            </a:bodyPr>
            <a:lstStyle/>
            <a:p>
              <a:pPr algn="ctr" defTabSz="35559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b="1" dirty="0"/>
                <a:t>Электронная весовая</a:t>
              </a:r>
            </a:p>
          </p:txBody>
        </p:sp>
        <p:sp>
          <p:nvSpPr>
            <p:cNvPr id="26" name="Полилиния 25"/>
            <p:cNvSpPr/>
            <p:nvPr/>
          </p:nvSpPr>
          <p:spPr>
            <a:xfrm>
              <a:off x="5572151" y="4094258"/>
              <a:ext cx="2946312" cy="214687"/>
            </a:xfrm>
            <a:custGeom>
              <a:avLst/>
              <a:gdLst>
                <a:gd name="connsiteX0" fmla="*/ 0 w 2946312"/>
                <a:gd name="connsiteY0" fmla="*/ 35782 h 214687"/>
                <a:gd name="connsiteX1" fmla="*/ 35782 w 2946312"/>
                <a:gd name="connsiteY1" fmla="*/ 0 h 214687"/>
                <a:gd name="connsiteX2" fmla="*/ 2910530 w 2946312"/>
                <a:gd name="connsiteY2" fmla="*/ 0 h 214687"/>
                <a:gd name="connsiteX3" fmla="*/ 2946312 w 2946312"/>
                <a:gd name="connsiteY3" fmla="*/ 35782 h 214687"/>
                <a:gd name="connsiteX4" fmla="*/ 2946312 w 2946312"/>
                <a:gd name="connsiteY4" fmla="*/ 178905 h 214687"/>
                <a:gd name="connsiteX5" fmla="*/ 2910530 w 2946312"/>
                <a:gd name="connsiteY5" fmla="*/ 214687 h 214687"/>
                <a:gd name="connsiteX6" fmla="*/ 35782 w 2946312"/>
                <a:gd name="connsiteY6" fmla="*/ 214687 h 214687"/>
                <a:gd name="connsiteX7" fmla="*/ 0 w 2946312"/>
                <a:gd name="connsiteY7" fmla="*/ 178905 h 214687"/>
                <a:gd name="connsiteX8" fmla="*/ 0 w 2946312"/>
                <a:gd name="connsiteY8" fmla="*/ 35782 h 214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46312" h="214687">
                  <a:moveTo>
                    <a:pt x="0" y="35782"/>
                  </a:moveTo>
                  <a:cubicBezTo>
                    <a:pt x="0" y="16020"/>
                    <a:pt x="16020" y="0"/>
                    <a:pt x="35782" y="0"/>
                  </a:cubicBezTo>
                  <a:lnTo>
                    <a:pt x="2910530" y="0"/>
                  </a:lnTo>
                  <a:cubicBezTo>
                    <a:pt x="2930292" y="0"/>
                    <a:pt x="2946312" y="16020"/>
                    <a:pt x="2946312" y="35782"/>
                  </a:cubicBezTo>
                  <a:lnTo>
                    <a:pt x="2946312" y="178905"/>
                  </a:lnTo>
                  <a:cubicBezTo>
                    <a:pt x="2946312" y="198667"/>
                    <a:pt x="2930292" y="214687"/>
                    <a:pt x="2910530" y="214687"/>
                  </a:cubicBezTo>
                  <a:lnTo>
                    <a:pt x="35782" y="214687"/>
                  </a:lnTo>
                  <a:cubicBezTo>
                    <a:pt x="16020" y="214687"/>
                    <a:pt x="0" y="198667"/>
                    <a:pt x="0" y="178905"/>
                  </a:cubicBezTo>
                  <a:lnTo>
                    <a:pt x="0" y="35782"/>
                  </a:lnTo>
                  <a:close/>
                </a:path>
              </a:pathLst>
            </a:custGeom>
            <a:solidFill>
              <a:srgbClr val="CEFFCE"/>
            </a:solidFill>
            <a:ln>
              <a:solidFill>
                <a:srgbClr val="007F00"/>
              </a:solidFill>
            </a:ln>
          </p:spPr>
          <p:style>
            <a:lnRef idx="1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960" tIns="40960" rIns="40960" bIns="40960" numCol="1" spcCol="1270" anchor="ctr" anchorCtr="0">
              <a:noAutofit/>
            </a:bodyPr>
            <a:lstStyle/>
            <a:p>
              <a:pPr algn="ctr" defTabSz="35559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b="1" dirty="0"/>
                <a:t>Накопительный архив полевых работ</a:t>
              </a:r>
            </a:p>
          </p:txBody>
        </p:sp>
        <p:sp>
          <p:nvSpPr>
            <p:cNvPr id="27" name="Полилиния 26"/>
            <p:cNvSpPr/>
            <p:nvPr/>
          </p:nvSpPr>
          <p:spPr>
            <a:xfrm>
              <a:off x="5572151" y="4354951"/>
              <a:ext cx="2946312" cy="214687"/>
            </a:xfrm>
            <a:custGeom>
              <a:avLst/>
              <a:gdLst>
                <a:gd name="connsiteX0" fmla="*/ 0 w 2946312"/>
                <a:gd name="connsiteY0" fmla="*/ 35782 h 214687"/>
                <a:gd name="connsiteX1" fmla="*/ 35782 w 2946312"/>
                <a:gd name="connsiteY1" fmla="*/ 0 h 214687"/>
                <a:gd name="connsiteX2" fmla="*/ 2910530 w 2946312"/>
                <a:gd name="connsiteY2" fmla="*/ 0 h 214687"/>
                <a:gd name="connsiteX3" fmla="*/ 2946312 w 2946312"/>
                <a:gd name="connsiteY3" fmla="*/ 35782 h 214687"/>
                <a:gd name="connsiteX4" fmla="*/ 2946312 w 2946312"/>
                <a:gd name="connsiteY4" fmla="*/ 178905 h 214687"/>
                <a:gd name="connsiteX5" fmla="*/ 2910530 w 2946312"/>
                <a:gd name="connsiteY5" fmla="*/ 214687 h 214687"/>
                <a:gd name="connsiteX6" fmla="*/ 35782 w 2946312"/>
                <a:gd name="connsiteY6" fmla="*/ 214687 h 214687"/>
                <a:gd name="connsiteX7" fmla="*/ 0 w 2946312"/>
                <a:gd name="connsiteY7" fmla="*/ 178905 h 214687"/>
                <a:gd name="connsiteX8" fmla="*/ 0 w 2946312"/>
                <a:gd name="connsiteY8" fmla="*/ 35782 h 214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46312" h="214687">
                  <a:moveTo>
                    <a:pt x="0" y="35782"/>
                  </a:moveTo>
                  <a:cubicBezTo>
                    <a:pt x="0" y="16020"/>
                    <a:pt x="16020" y="0"/>
                    <a:pt x="35782" y="0"/>
                  </a:cubicBezTo>
                  <a:lnTo>
                    <a:pt x="2910530" y="0"/>
                  </a:lnTo>
                  <a:cubicBezTo>
                    <a:pt x="2930292" y="0"/>
                    <a:pt x="2946312" y="16020"/>
                    <a:pt x="2946312" y="35782"/>
                  </a:cubicBezTo>
                  <a:lnTo>
                    <a:pt x="2946312" y="178905"/>
                  </a:lnTo>
                  <a:cubicBezTo>
                    <a:pt x="2946312" y="198667"/>
                    <a:pt x="2930292" y="214687"/>
                    <a:pt x="2910530" y="214687"/>
                  </a:cubicBezTo>
                  <a:lnTo>
                    <a:pt x="35782" y="214687"/>
                  </a:lnTo>
                  <a:cubicBezTo>
                    <a:pt x="16020" y="214687"/>
                    <a:pt x="0" y="198667"/>
                    <a:pt x="0" y="178905"/>
                  </a:cubicBezTo>
                  <a:lnTo>
                    <a:pt x="0" y="35782"/>
                  </a:lnTo>
                  <a:close/>
                </a:path>
              </a:pathLst>
            </a:custGeom>
            <a:solidFill>
              <a:srgbClr val="CEFFCE"/>
            </a:solidFill>
            <a:ln>
              <a:solidFill>
                <a:srgbClr val="007F00"/>
              </a:solidFill>
            </a:ln>
          </p:spPr>
          <p:style>
            <a:lnRef idx="1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960" tIns="40960" rIns="40960" bIns="40960" numCol="1" spcCol="1270" anchor="ctr" anchorCtr="0">
              <a:noAutofit/>
            </a:bodyPr>
            <a:lstStyle/>
            <a:p>
              <a:pPr algn="ctr" defTabSz="35559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b="1" dirty="0"/>
                <a:t>Спутниковый мониторинг техники</a:t>
              </a:r>
            </a:p>
          </p:txBody>
        </p:sp>
        <p:sp>
          <p:nvSpPr>
            <p:cNvPr id="28" name="Полилиния 27"/>
            <p:cNvSpPr/>
            <p:nvPr/>
          </p:nvSpPr>
          <p:spPr>
            <a:xfrm>
              <a:off x="5572151" y="4619182"/>
              <a:ext cx="2946312" cy="214687"/>
            </a:xfrm>
            <a:custGeom>
              <a:avLst/>
              <a:gdLst>
                <a:gd name="connsiteX0" fmla="*/ 0 w 2946312"/>
                <a:gd name="connsiteY0" fmla="*/ 35782 h 214687"/>
                <a:gd name="connsiteX1" fmla="*/ 35782 w 2946312"/>
                <a:gd name="connsiteY1" fmla="*/ 0 h 214687"/>
                <a:gd name="connsiteX2" fmla="*/ 2910530 w 2946312"/>
                <a:gd name="connsiteY2" fmla="*/ 0 h 214687"/>
                <a:gd name="connsiteX3" fmla="*/ 2946312 w 2946312"/>
                <a:gd name="connsiteY3" fmla="*/ 35782 h 214687"/>
                <a:gd name="connsiteX4" fmla="*/ 2946312 w 2946312"/>
                <a:gd name="connsiteY4" fmla="*/ 178905 h 214687"/>
                <a:gd name="connsiteX5" fmla="*/ 2910530 w 2946312"/>
                <a:gd name="connsiteY5" fmla="*/ 214687 h 214687"/>
                <a:gd name="connsiteX6" fmla="*/ 35782 w 2946312"/>
                <a:gd name="connsiteY6" fmla="*/ 214687 h 214687"/>
                <a:gd name="connsiteX7" fmla="*/ 0 w 2946312"/>
                <a:gd name="connsiteY7" fmla="*/ 178905 h 214687"/>
                <a:gd name="connsiteX8" fmla="*/ 0 w 2946312"/>
                <a:gd name="connsiteY8" fmla="*/ 35782 h 214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46312" h="214687">
                  <a:moveTo>
                    <a:pt x="0" y="35782"/>
                  </a:moveTo>
                  <a:cubicBezTo>
                    <a:pt x="0" y="16020"/>
                    <a:pt x="16020" y="0"/>
                    <a:pt x="35782" y="0"/>
                  </a:cubicBezTo>
                  <a:lnTo>
                    <a:pt x="2910530" y="0"/>
                  </a:lnTo>
                  <a:cubicBezTo>
                    <a:pt x="2930292" y="0"/>
                    <a:pt x="2946312" y="16020"/>
                    <a:pt x="2946312" y="35782"/>
                  </a:cubicBezTo>
                  <a:lnTo>
                    <a:pt x="2946312" y="178905"/>
                  </a:lnTo>
                  <a:cubicBezTo>
                    <a:pt x="2946312" y="198667"/>
                    <a:pt x="2930292" y="214687"/>
                    <a:pt x="2910530" y="214687"/>
                  </a:cubicBezTo>
                  <a:lnTo>
                    <a:pt x="35782" y="214687"/>
                  </a:lnTo>
                  <a:cubicBezTo>
                    <a:pt x="16020" y="214687"/>
                    <a:pt x="0" y="198667"/>
                    <a:pt x="0" y="178905"/>
                  </a:cubicBezTo>
                  <a:lnTo>
                    <a:pt x="0" y="35782"/>
                  </a:lnTo>
                  <a:close/>
                </a:path>
              </a:pathLst>
            </a:custGeom>
            <a:solidFill>
              <a:srgbClr val="CEFFCE"/>
            </a:solidFill>
            <a:ln>
              <a:solidFill>
                <a:srgbClr val="007F00"/>
              </a:solidFill>
            </a:ln>
          </p:spPr>
          <p:style>
            <a:lnRef idx="1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960" tIns="40960" rIns="40960" bIns="40960" numCol="1" spcCol="1270" anchor="ctr" anchorCtr="0">
              <a:noAutofit/>
            </a:bodyPr>
            <a:lstStyle/>
            <a:p>
              <a:pPr algn="ctr" defTabSz="35559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b="1" dirty="0"/>
                <a:t>Электронные карты полей</a:t>
              </a:r>
            </a:p>
          </p:txBody>
        </p:sp>
        <p:sp>
          <p:nvSpPr>
            <p:cNvPr id="29" name="Полилиния 28"/>
            <p:cNvSpPr/>
            <p:nvPr/>
          </p:nvSpPr>
          <p:spPr>
            <a:xfrm>
              <a:off x="1994135" y="754297"/>
              <a:ext cx="2946312" cy="214687"/>
            </a:xfrm>
            <a:custGeom>
              <a:avLst/>
              <a:gdLst>
                <a:gd name="connsiteX0" fmla="*/ 0 w 2946312"/>
                <a:gd name="connsiteY0" fmla="*/ 35782 h 214687"/>
                <a:gd name="connsiteX1" fmla="*/ 35782 w 2946312"/>
                <a:gd name="connsiteY1" fmla="*/ 0 h 214687"/>
                <a:gd name="connsiteX2" fmla="*/ 2910530 w 2946312"/>
                <a:gd name="connsiteY2" fmla="*/ 0 h 214687"/>
                <a:gd name="connsiteX3" fmla="*/ 2946312 w 2946312"/>
                <a:gd name="connsiteY3" fmla="*/ 35782 h 214687"/>
                <a:gd name="connsiteX4" fmla="*/ 2946312 w 2946312"/>
                <a:gd name="connsiteY4" fmla="*/ 178905 h 214687"/>
                <a:gd name="connsiteX5" fmla="*/ 2910530 w 2946312"/>
                <a:gd name="connsiteY5" fmla="*/ 214687 h 214687"/>
                <a:gd name="connsiteX6" fmla="*/ 35782 w 2946312"/>
                <a:gd name="connsiteY6" fmla="*/ 214687 h 214687"/>
                <a:gd name="connsiteX7" fmla="*/ 0 w 2946312"/>
                <a:gd name="connsiteY7" fmla="*/ 178905 h 214687"/>
                <a:gd name="connsiteX8" fmla="*/ 0 w 2946312"/>
                <a:gd name="connsiteY8" fmla="*/ 35782 h 214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46312" h="214687">
                  <a:moveTo>
                    <a:pt x="0" y="35782"/>
                  </a:moveTo>
                  <a:cubicBezTo>
                    <a:pt x="0" y="16020"/>
                    <a:pt x="16020" y="0"/>
                    <a:pt x="35782" y="0"/>
                  </a:cubicBezTo>
                  <a:lnTo>
                    <a:pt x="2910530" y="0"/>
                  </a:lnTo>
                  <a:cubicBezTo>
                    <a:pt x="2930292" y="0"/>
                    <a:pt x="2946312" y="16020"/>
                    <a:pt x="2946312" y="35782"/>
                  </a:cubicBezTo>
                  <a:lnTo>
                    <a:pt x="2946312" y="178905"/>
                  </a:lnTo>
                  <a:cubicBezTo>
                    <a:pt x="2946312" y="198667"/>
                    <a:pt x="2930292" y="214687"/>
                    <a:pt x="2910530" y="214687"/>
                  </a:cubicBezTo>
                  <a:lnTo>
                    <a:pt x="35782" y="214687"/>
                  </a:lnTo>
                  <a:cubicBezTo>
                    <a:pt x="16020" y="214687"/>
                    <a:pt x="0" y="198667"/>
                    <a:pt x="0" y="178905"/>
                  </a:cubicBezTo>
                  <a:lnTo>
                    <a:pt x="0" y="35782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1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960" tIns="40960" rIns="40960" bIns="40960" numCol="1" spcCol="1270" anchor="ctr" anchorCtr="0">
              <a:noAutofit/>
            </a:bodyPr>
            <a:lstStyle/>
            <a:p>
              <a:pPr algn="ctr" defTabSz="35559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b="1" dirty="0"/>
                <a:t>Управление качеством продукции</a:t>
              </a:r>
            </a:p>
          </p:txBody>
        </p:sp>
        <p:sp>
          <p:nvSpPr>
            <p:cNvPr id="30" name="Полилиния 29"/>
            <p:cNvSpPr/>
            <p:nvPr/>
          </p:nvSpPr>
          <p:spPr>
            <a:xfrm>
              <a:off x="1994135" y="480176"/>
              <a:ext cx="2946312" cy="214687"/>
            </a:xfrm>
            <a:custGeom>
              <a:avLst/>
              <a:gdLst>
                <a:gd name="connsiteX0" fmla="*/ 0 w 2946312"/>
                <a:gd name="connsiteY0" fmla="*/ 35782 h 214687"/>
                <a:gd name="connsiteX1" fmla="*/ 35782 w 2946312"/>
                <a:gd name="connsiteY1" fmla="*/ 0 h 214687"/>
                <a:gd name="connsiteX2" fmla="*/ 2910530 w 2946312"/>
                <a:gd name="connsiteY2" fmla="*/ 0 h 214687"/>
                <a:gd name="connsiteX3" fmla="*/ 2946312 w 2946312"/>
                <a:gd name="connsiteY3" fmla="*/ 35782 h 214687"/>
                <a:gd name="connsiteX4" fmla="*/ 2946312 w 2946312"/>
                <a:gd name="connsiteY4" fmla="*/ 178905 h 214687"/>
                <a:gd name="connsiteX5" fmla="*/ 2910530 w 2946312"/>
                <a:gd name="connsiteY5" fmla="*/ 214687 h 214687"/>
                <a:gd name="connsiteX6" fmla="*/ 35782 w 2946312"/>
                <a:gd name="connsiteY6" fmla="*/ 214687 h 214687"/>
                <a:gd name="connsiteX7" fmla="*/ 0 w 2946312"/>
                <a:gd name="connsiteY7" fmla="*/ 178905 h 214687"/>
                <a:gd name="connsiteX8" fmla="*/ 0 w 2946312"/>
                <a:gd name="connsiteY8" fmla="*/ 35782 h 214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46312" h="214687">
                  <a:moveTo>
                    <a:pt x="0" y="35782"/>
                  </a:moveTo>
                  <a:cubicBezTo>
                    <a:pt x="0" y="16020"/>
                    <a:pt x="16020" y="0"/>
                    <a:pt x="35782" y="0"/>
                  </a:cubicBezTo>
                  <a:lnTo>
                    <a:pt x="2910530" y="0"/>
                  </a:lnTo>
                  <a:cubicBezTo>
                    <a:pt x="2930292" y="0"/>
                    <a:pt x="2946312" y="16020"/>
                    <a:pt x="2946312" y="35782"/>
                  </a:cubicBezTo>
                  <a:lnTo>
                    <a:pt x="2946312" y="178905"/>
                  </a:lnTo>
                  <a:cubicBezTo>
                    <a:pt x="2946312" y="198667"/>
                    <a:pt x="2930292" y="214687"/>
                    <a:pt x="2910530" y="214687"/>
                  </a:cubicBezTo>
                  <a:lnTo>
                    <a:pt x="35782" y="214687"/>
                  </a:lnTo>
                  <a:cubicBezTo>
                    <a:pt x="16020" y="214687"/>
                    <a:pt x="0" y="198667"/>
                    <a:pt x="0" y="178905"/>
                  </a:cubicBezTo>
                  <a:lnTo>
                    <a:pt x="0" y="35782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1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960" tIns="40960" rIns="40960" bIns="40960" numCol="1" spcCol="1270" anchor="ctr" anchorCtr="0">
              <a:noAutofit/>
            </a:bodyPr>
            <a:lstStyle/>
            <a:p>
              <a:pPr algn="ctr" defTabSz="35559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b="1" dirty="0"/>
                <a:t>Управление </a:t>
              </a:r>
              <a:r>
                <a:rPr lang="ru-RU" sz="1100" b="1" dirty="0"/>
                <a:t>плановой урожайностью</a:t>
              </a:r>
              <a:endParaRPr lang="ru-RU" sz="1100" b="1" dirty="0"/>
            </a:p>
          </p:txBody>
        </p:sp>
        <p:sp>
          <p:nvSpPr>
            <p:cNvPr id="31" name="Полилиния 30"/>
            <p:cNvSpPr/>
            <p:nvPr/>
          </p:nvSpPr>
          <p:spPr>
            <a:xfrm>
              <a:off x="3778247" y="1441078"/>
              <a:ext cx="2946312" cy="214687"/>
            </a:xfrm>
            <a:custGeom>
              <a:avLst/>
              <a:gdLst>
                <a:gd name="connsiteX0" fmla="*/ 0 w 2946312"/>
                <a:gd name="connsiteY0" fmla="*/ 35782 h 214687"/>
                <a:gd name="connsiteX1" fmla="*/ 35782 w 2946312"/>
                <a:gd name="connsiteY1" fmla="*/ 0 h 214687"/>
                <a:gd name="connsiteX2" fmla="*/ 2910530 w 2946312"/>
                <a:gd name="connsiteY2" fmla="*/ 0 h 214687"/>
                <a:gd name="connsiteX3" fmla="*/ 2946312 w 2946312"/>
                <a:gd name="connsiteY3" fmla="*/ 35782 h 214687"/>
                <a:gd name="connsiteX4" fmla="*/ 2946312 w 2946312"/>
                <a:gd name="connsiteY4" fmla="*/ 178905 h 214687"/>
                <a:gd name="connsiteX5" fmla="*/ 2910530 w 2946312"/>
                <a:gd name="connsiteY5" fmla="*/ 214687 h 214687"/>
                <a:gd name="connsiteX6" fmla="*/ 35782 w 2946312"/>
                <a:gd name="connsiteY6" fmla="*/ 214687 h 214687"/>
                <a:gd name="connsiteX7" fmla="*/ 0 w 2946312"/>
                <a:gd name="connsiteY7" fmla="*/ 178905 h 214687"/>
                <a:gd name="connsiteX8" fmla="*/ 0 w 2946312"/>
                <a:gd name="connsiteY8" fmla="*/ 35782 h 214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46312" h="214687">
                  <a:moveTo>
                    <a:pt x="0" y="35782"/>
                  </a:moveTo>
                  <a:cubicBezTo>
                    <a:pt x="0" y="16020"/>
                    <a:pt x="16020" y="0"/>
                    <a:pt x="35782" y="0"/>
                  </a:cubicBezTo>
                  <a:lnTo>
                    <a:pt x="2910530" y="0"/>
                  </a:lnTo>
                  <a:cubicBezTo>
                    <a:pt x="2930292" y="0"/>
                    <a:pt x="2946312" y="16020"/>
                    <a:pt x="2946312" y="35782"/>
                  </a:cubicBezTo>
                  <a:lnTo>
                    <a:pt x="2946312" y="178905"/>
                  </a:lnTo>
                  <a:cubicBezTo>
                    <a:pt x="2946312" y="198667"/>
                    <a:pt x="2930292" y="214687"/>
                    <a:pt x="2910530" y="214687"/>
                  </a:cubicBezTo>
                  <a:lnTo>
                    <a:pt x="35782" y="214687"/>
                  </a:lnTo>
                  <a:cubicBezTo>
                    <a:pt x="16020" y="214687"/>
                    <a:pt x="0" y="198667"/>
                    <a:pt x="0" y="178905"/>
                  </a:cubicBezTo>
                  <a:lnTo>
                    <a:pt x="0" y="35782"/>
                  </a:lnTo>
                  <a:close/>
                </a:path>
              </a:pathLst>
            </a:custGeom>
            <a:solidFill>
              <a:srgbClr val="FFCCCC"/>
            </a:solidFill>
            <a:ln>
              <a:solidFill>
                <a:srgbClr val="FF0000"/>
              </a:solidFill>
            </a:ln>
          </p:spPr>
          <p:style>
            <a:lnRef idx="1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960" tIns="40960" rIns="40960" bIns="40960" numCol="1" spcCol="1270" anchor="ctr" anchorCtr="0">
              <a:noAutofit/>
            </a:bodyPr>
            <a:lstStyle/>
            <a:p>
              <a:pPr algn="ctr" defTabSz="35559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b="1" dirty="0"/>
                <a:t>Дифференцированный посев</a:t>
              </a:r>
            </a:p>
          </p:txBody>
        </p:sp>
        <p:sp>
          <p:nvSpPr>
            <p:cNvPr id="32" name="Полилиния 31"/>
            <p:cNvSpPr/>
            <p:nvPr/>
          </p:nvSpPr>
          <p:spPr>
            <a:xfrm>
              <a:off x="3785859" y="1704141"/>
              <a:ext cx="2946312" cy="214687"/>
            </a:xfrm>
            <a:custGeom>
              <a:avLst/>
              <a:gdLst>
                <a:gd name="connsiteX0" fmla="*/ 0 w 2946312"/>
                <a:gd name="connsiteY0" fmla="*/ 35782 h 214687"/>
                <a:gd name="connsiteX1" fmla="*/ 35782 w 2946312"/>
                <a:gd name="connsiteY1" fmla="*/ 0 h 214687"/>
                <a:gd name="connsiteX2" fmla="*/ 2910530 w 2946312"/>
                <a:gd name="connsiteY2" fmla="*/ 0 h 214687"/>
                <a:gd name="connsiteX3" fmla="*/ 2946312 w 2946312"/>
                <a:gd name="connsiteY3" fmla="*/ 35782 h 214687"/>
                <a:gd name="connsiteX4" fmla="*/ 2946312 w 2946312"/>
                <a:gd name="connsiteY4" fmla="*/ 178905 h 214687"/>
                <a:gd name="connsiteX5" fmla="*/ 2910530 w 2946312"/>
                <a:gd name="connsiteY5" fmla="*/ 214687 h 214687"/>
                <a:gd name="connsiteX6" fmla="*/ 35782 w 2946312"/>
                <a:gd name="connsiteY6" fmla="*/ 214687 h 214687"/>
                <a:gd name="connsiteX7" fmla="*/ 0 w 2946312"/>
                <a:gd name="connsiteY7" fmla="*/ 178905 h 214687"/>
                <a:gd name="connsiteX8" fmla="*/ 0 w 2946312"/>
                <a:gd name="connsiteY8" fmla="*/ 35782 h 214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46312" h="214687">
                  <a:moveTo>
                    <a:pt x="0" y="35782"/>
                  </a:moveTo>
                  <a:cubicBezTo>
                    <a:pt x="0" y="16020"/>
                    <a:pt x="16020" y="0"/>
                    <a:pt x="35782" y="0"/>
                  </a:cubicBezTo>
                  <a:lnTo>
                    <a:pt x="2910530" y="0"/>
                  </a:lnTo>
                  <a:cubicBezTo>
                    <a:pt x="2930292" y="0"/>
                    <a:pt x="2946312" y="16020"/>
                    <a:pt x="2946312" y="35782"/>
                  </a:cubicBezTo>
                  <a:lnTo>
                    <a:pt x="2946312" y="178905"/>
                  </a:lnTo>
                  <a:cubicBezTo>
                    <a:pt x="2946312" y="198667"/>
                    <a:pt x="2930292" y="214687"/>
                    <a:pt x="2910530" y="214687"/>
                  </a:cubicBezTo>
                  <a:lnTo>
                    <a:pt x="35782" y="214687"/>
                  </a:lnTo>
                  <a:cubicBezTo>
                    <a:pt x="16020" y="214687"/>
                    <a:pt x="0" y="198667"/>
                    <a:pt x="0" y="178905"/>
                  </a:cubicBezTo>
                  <a:lnTo>
                    <a:pt x="0" y="35782"/>
                  </a:lnTo>
                  <a:close/>
                </a:path>
              </a:pathLst>
            </a:custGeom>
            <a:solidFill>
              <a:srgbClr val="FFCCCC"/>
            </a:solidFill>
            <a:ln>
              <a:solidFill>
                <a:srgbClr val="FF0000"/>
              </a:solidFill>
            </a:ln>
          </p:spPr>
          <p:style>
            <a:lnRef idx="1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960" tIns="40960" rIns="40960" bIns="40960" numCol="1" spcCol="1270" anchor="ctr" anchorCtr="0">
              <a:noAutofit/>
            </a:bodyPr>
            <a:lstStyle/>
            <a:p>
              <a:pPr algn="ctr" defTabSz="35559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b="1" dirty="0"/>
                <a:t>Дифференцированное внесение удобрений</a:t>
              </a:r>
            </a:p>
          </p:txBody>
        </p:sp>
        <p:sp>
          <p:nvSpPr>
            <p:cNvPr id="33" name="Полилиния 32"/>
            <p:cNvSpPr/>
            <p:nvPr/>
          </p:nvSpPr>
          <p:spPr>
            <a:xfrm>
              <a:off x="5564539" y="2218269"/>
              <a:ext cx="2946312" cy="214687"/>
            </a:xfrm>
            <a:custGeom>
              <a:avLst/>
              <a:gdLst>
                <a:gd name="connsiteX0" fmla="*/ 0 w 2946312"/>
                <a:gd name="connsiteY0" fmla="*/ 35782 h 214687"/>
                <a:gd name="connsiteX1" fmla="*/ 35782 w 2946312"/>
                <a:gd name="connsiteY1" fmla="*/ 0 h 214687"/>
                <a:gd name="connsiteX2" fmla="*/ 2910530 w 2946312"/>
                <a:gd name="connsiteY2" fmla="*/ 0 h 214687"/>
                <a:gd name="connsiteX3" fmla="*/ 2946312 w 2946312"/>
                <a:gd name="connsiteY3" fmla="*/ 35782 h 214687"/>
                <a:gd name="connsiteX4" fmla="*/ 2946312 w 2946312"/>
                <a:gd name="connsiteY4" fmla="*/ 178905 h 214687"/>
                <a:gd name="connsiteX5" fmla="*/ 2910530 w 2946312"/>
                <a:gd name="connsiteY5" fmla="*/ 214687 h 214687"/>
                <a:gd name="connsiteX6" fmla="*/ 35782 w 2946312"/>
                <a:gd name="connsiteY6" fmla="*/ 214687 h 214687"/>
                <a:gd name="connsiteX7" fmla="*/ 0 w 2946312"/>
                <a:gd name="connsiteY7" fmla="*/ 178905 h 214687"/>
                <a:gd name="connsiteX8" fmla="*/ 0 w 2946312"/>
                <a:gd name="connsiteY8" fmla="*/ 35782 h 214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46312" h="214687">
                  <a:moveTo>
                    <a:pt x="0" y="35782"/>
                  </a:moveTo>
                  <a:cubicBezTo>
                    <a:pt x="0" y="16020"/>
                    <a:pt x="16020" y="0"/>
                    <a:pt x="35782" y="0"/>
                  </a:cubicBezTo>
                  <a:lnTo>
                    <a:pt x="2910530" y="0"/>
                  </a:lnTo>
                  <a:cubicBezTo>
                    <a:pt x="2930292" y="0"/>
                    <a:pt x="2946312" y="16020"/>
                    <a:pt x="2946312" y="35782"/>
                  </a:cubicBezTo>
                  <a:lnTo>
                    <a:pt x="2946312" y="178905"/>
                  </a:lnTo>
                  <a:cubicBezTo>
                    <a:pt x="2946312" y="198667"/>
                    <a:pt x="2930292" y="214687"/>
                    <a:pt x="2910530" y="214687"/>
                  </a:cubicBezTo>
                  <a:lnTo>
                    <a:pt x="35782" y="214687"/>
                  </a:lnTo>
                  <a:cubicBezTo>
                    <a:pt x="16020" y="214687"/>
                    <a:pt x="0" y="198667"/>
                    <a:pt x="0" y="178905"/>
                  </a:cubicBezTo>
                  <a:lnTo>
                    <a:pt x="0" y="35782"/>
                  </a:lnTo>
                  <a:close/>
                </a:path>
              </a:pathLst>
            </a:custGeom>
            <a:solidFill>
              <a:srgbClr val="CEFFCE"/>
            </a:solidFill>
            <a:ln>
              <a:solidFill>
                <a:srgbClr val="007F00"/>
              </a:solidFill>
            </a:ln>
          </p:spPr>
          <p:style>
            <a:lnRef idx="1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960" tIns="40960" rIns="40960" bIns="40960" numCol="1" spcCol="1270" anchor="ctr" anchorCtr="0">
              <a:noAutofit/>
            </a:bodyPr>
            <a:lstStyle/>
            <a:p>
              <a:pPr algn="ctr" defTabSz="35559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b="1" dirty="0"/>
                <a:t>Полная радиофикация техники и специалистов</a:t>
              </a:r>
            </a:p>
          </p:txBody>
        </p:sp>
        <p:sp>
          <p:nvSpPr>
            <p:cNvPr id="34" name="Полилиния 33"/>
            <p:cNvSpPr/>
            <p:nvPr/>
          </p:nvSpPr>
          <p:spPr>
            <a:xfrm>
              <a:off x="5564539" y="2503913"/>
              <a:ext cx="2946312" cy="214687"/>
            </a:xfrm>
            <a:custGeom>
              <a:avLst/>
              <a:gdLst>
                <a:gd name="connsiteX0" fmla="*/ 0 w 2946312"/>
                <a:gd name="connsiteY0" fmla="*/ 35782 h 214687"/>
                <a:gd name="connsiteX1" fmla="*/ 35782 w 2946312"/>
                <a:gd name="connsiteY1" fmla="*/ 0 h 214687"/>
                <a:gd name="connsiteX2" fmla="*/ 2910530 w 2946312"/>
                <a:gd name="connsiteY2" fmla="*/ 0 h 214687"/>
                <a:gd name="connsiteX3" fmla="*/ 2946312 w 2946312"/>
                <a:gd name="connsiteY3" fmla="*/ 35782 h 214687"/>
                <a:gd name="connsiteX4" fmla="*/ 2946312 w 2946312"/>
                <a:gd name="connsiteY4" fmla="*/ 178905 h 214687"/>
                <a:gd name="connsiteX5" fmla="*/ 2910530 w 2946312"/>
                <a:gd name="connsiteY5" fmla="*/ 214687 h 214687"/>
                <a:gd name="connsiteX6" fmla="*/ 35782 w 2946312"/>
                <a:gd name="connsiteY6" fmla="*/ 214687 h 214687"/>
                <a:gd name="connsiteX7" fmla="*/ 0 w 2946312"/>
                <a:gd name="connsiteY7" fmla="*/ 178905 h 214687"/>
                <a:gd name="connsiteX8" fmla="*/ 0 w 2946312"/>
                <a:gd name="connsiteY8" fmla="*/ 35782 h 214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46312" h="214687">
                  <a:moveTo>
                    <a:pt x="0" y="35782"/>
                  </a:moveTo>
                  <a:cubicBezTo>
                    <a:pt x="0" y="16020"/>
                    <a:pt x="16020" y="0"/>
                    <a:pt x="35782" y="0"/>
                  </a:cubicBezTo>
                  <a:lnTo>
                    <a:pt x="2910530" y="0"/>
                  </a:lnTo>
                  <a:cubicBezTo>
                    <a:pt x="2930292" y="0"/>
                    <a:pt x="2946312" y="16020"/>
                    <a:pt x="2946312" y="35782"/>
                  </a:cubicBezTo>
                  <a:lnTo>
                    <a:pt x="2946312" y="178905"/>
                  </a:lnTo>
                  <a:cubicBezTo>
                    <a:pt x="2946312" y="198667"/>
                    <a:pt x="2930292" y="214687"/>
                    <a:pt x="2910530" y="214687"/>
                  </a:cubicBezTo>
                  <a:lnTo>
                    <a:pt x="35782" y="214687"/>
                  </a:lnTo>
                  <a:cubicBezTo>
                    <a:pt x="16020" y="214687"/>
                    <a:pt x="0" y="198667"/>
                    <a:pt x="0" y="178905"/>
                  </a:cubicBezTo>
                  <a:lnTo>
                    <a:pt x="0" y="35782"/>
                  </a:lnTo>
                  <a:close/>
                </a:path>
              </a:pathLst>
            </a:custGeom>
            <a:solidFill>
              <a:srgbClr val="CEFFCE"/>
            </a:solidFill>
            <a:ln>
              <a:solidFill>
                <a:srgbClr val="007F00"/>
              </a:solidFill>
            </a:ln>
          </p:spPr>
          <p:style>
            <a:lnRef idx="1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960" tIns="40960" rIns="40960" bIns="40960" numCol="1" spcCol="1270" anchor="ctr" anchorCtr="0">
              <a:noAutofit/>
            </a:bodyPr>
            <a:lstStyle/>
            <a:p>
              <a:pPr algn="ctr" defTabSz="35559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b="1" dirty="0"/>
                <a:t>Полевые исследования</a:t>
              </a:r>
            </a:p>
          </p:txBody>
        </p:sp>
        <p:sp>
          <p:nvSpPr>
            <p:cNvPr id="35" name="Полилиния 34"/>
            <p:cNvSpPr/>
            <p:nvPr/>
          </p:nvSpPr>
          <p:spPr>
            <a:xfrm>
              <a:off x="5564539" y="2768144"/>
              <a:ext cx="2946312" cy="214687"/>
            </a:xfrm>
            <a:custGeom>
              <a:avLst/>
              <a:gdLst>
                <a:gd name="connsiteX0" fmla="*/ 0 w 2946312"/>
                <a:gd name="connsiteY0" fmla="*/ 35782 h 214687"/>
                <a:gd name="connsiteX1" fmla="*/ 35782 w 2946312"/>
                <a:gd name="connsiteY1" fmla="*/ 0 h 214687"/>
                <a:gd name="connsiteX2" fmla="*/ 2910530 w 2946312"/>
                <a:gd name="connsiteY2" fmla="*/ 0 h 214687"/>
                <a:gd name="connsiteX3" fmla="*/ 2946312 w 2946312"/>
                <a:gd name="connsiteY3" fmla="*/ 35782 h 214687"/>
                <a:gd name="connsiteX4" fmla="*/ 2946312 w 2946312"/>
                <a:gd name="connsiteY4" fmla="*/ 178905 h 214687"/>
                <a:gd name="connsiteX5" fmla="*/ 2910530 w 2946312"/>
                <a:gd name="connsiteY5" fmla="*/ 214687 h 214687"/>
                <a:gd name="connsiteX6" fmla="*/ 35782 w 2946312"/>
                <a:gd name="connsiteY6" fmla="*/ 214687 h 214687"/>
                <a:gd name="connsiteX7" fmla="*/ 0 w 2946312"/>
                <a:gd name="connsiteY7" fmla="*/ 178905 h 214687"/>
                <a:gd name="connsiteX8" fmla="*/ 0 w 2946312"/>
                <a:gd name="connsiteY8" fmla="*/ 35782 h 214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46312" h="214687">
                  <a:moveTo>
                    <a:pt x="0" y="35782"/>
                  </a:moveTo>
                  <a:cubicBezTo>
                    <a:pt x="0" y="16020"/>
                    <a:pt x="16020" y="0"/>
                    <a:pt x="35782" y="0"/>
                  </a:cubicBezTo>
                  <a:lnTo>
                    <a:pt x="2910530" y="0"/>
                  </a:lnTo>
                  <a:cubicBezTo>
                    <a:pt x="2930292" y="0"/>
                    <a:pt x="2946312" y="16020"/>
                    <a:pt x="2946312" y="35782"/>
                  </a:cubicBezTo>
                  <a:lnTo>
                    <a:pt x="2946312" y="178905"/>
                  </a:lnTo>
                  <a:cubicBezTo>
                    <a:pt x="2946312" y="198667"/>
                    <a:pt x="2930292" y="214687"/>
                    <a:pt x="2910530" y="214687"/>
                  </a:cubicBezTo>
                  <a:lnTo>
                    <a:pt x="35782" y="214687"/>
                  </a:lnTo>
                  <a:cubicBezTo>
                    <a:pt x="16020" y="214687"/>
                    <a:pt x="0" y="198667"/>
                    <a:pt x="0" y="178905"/>
                  </a:cubicBezTo>
                  <a:lnTo>
                    <a:pt x="0" y="35782"/>
                  </a:lnTo>
                  <a:close/>
                </a:path>
              </a:pathLst>
            </a:custGeom>
            <a:solidFill>
              <a:srgbClr val="CEFFCE"/>
            </a:solidFill>
            <a:ln>
              <a:solidFill>
                <a:srgbClr val="007F00"/>
              </a:solidFill>
            </a:ln>
          </p:spPr>
          <p:style>
            <a:lnRef idx="1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960" tIns="40960" rIns="40960" bIns="40960" numCol="1" spcCol="1270" anchor="ctr" anchorCtr="0">
              <a:noAutofit/>
            </a:bodyPr>
            <a:lstStyle/>
            <a:p>
              <a:pPr algn="ctr" defTabSz="35559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b="1" dirty="0"/>
                <a:t>Метеостанция</a:t>
              </a:r>
              <a:endParaRPr lang="ru-RU" sz="1100" b="1" dirty="0"/>
            </a:p>
          </p:txBody>
        </p:sp>
        <p:sp>
          <p:nvSpPr>
            <p:cNvPr id="37" name="Полилиния 36"/>
            <p:cNvSpPr/>
            <p:nvPr/>
          </p:nvSpPr>
          <p:spPr>
            <a:xfrm>
              <a:off x="5564539" y="3036456"/>
              <a:ext cx="2946312" cy="214687"/>
            </a:xfrm>
            <a:custGeom>
              <a:avLst/>
              <a:gdLst>
                <a:gd name="connsiteX0" fmla="*/ 0 w 2946312"/>
                <a:gd name="connsiteY0" fmla="*/ 35782 h 214687"/>
                <a:gd name="connsiteX1" fmla="*/ 35782 w 2946312"/>
                <a:gd name="connsiteY1" fmla="*/ 0 h 214687"/>
                <a:gd name="connsiteX2" fmla="*/ 2910530 w 2946312"/>
                <a:gd name="connsiteY2" fmla="*/ 0 h 214687"/>
                <a:gd name="connsiteX3" fmla="*/ 2946312 w 2946312"/>
                <a:gd name="connsiteY3" fmla="*/ 35782 h 214687"/>
                <a:gd name="connsiteX4" fmla="*/ 2946312 w 2946312"/>
                <a:gd name="connsiteY4" fmla="*/ 178905 h 214687"/>
                <a:gd name="connsiteX5" fmla="*/ 2910530 w 2946312"/>
                <a:gd name="connsiteY5" fmla="*/ 214687 h 214687"/>
                <a:gd name="connsiteX6" fmla="*/ 35782 w 2946312"/>
                <a:gd name="connsiteY6" fmla="*/ 214687 h 214687"/>
                <a:gd name="connsiteX7" fmla="*/ 0 w 2946312"/>
                <a:gd name="connsiteY7" fmla="*/ 178905 h 214687"/>
                <a:gd name="connsiteX8" fmla="*/ 0 w 2946312"/>
                <a:gd name="connsiteY8" fmla="*/ 35782 h 214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46312" h="214687">
                  <a:moveTo>
                    <a:pt x="0" y="35782"/>
                  </a:moveTo>
                  <a:cubicBezTo>
                    <a:pt x="0" y="16020"/>
                    <a:pt x="16020" y="0"/>
                    <a:pt x="35782" y="0"/>
                  </a:cubicBezTo>
                  <a:lnTo>
                    <a:pt x="2910530" y="0"/>
                  </a:lnTo>
                  <a:cubicBezTo>
                    <a:pt x="2930292" y="0"/>
                    <a:pt x="2946312" y="16020"/>
                    <a:pt x="2946312" y="35782"/>
                  </a:cubicBezTo>
                  <a:lnTo>
                    <a:pt x="2946312" y="178905"/>
                  </a:lnTo>
                  <a:cubicBezTo>
                    <a:pt x="2946312" y="198667"/>
                    <a:pt x="2930292" y="214687"/>
                    <a:pt x="2910530" y="214687"/>
                  </a:cubicBezTo>
                  <a:lnTo>
                    <a:pt x="35782" y="214687"/>
                  </a:lnTo>
                  <a:cubicBezTo>
                    <a:pt x="16020" y="214687"/>
                    <a:pt x="0" y="198667"/>
                    <a:pt x="0" y="178905"/>
                  </a:cubicBezTo>
                  <a:lnTo>
                    <a:pt x="0" y="35782"/>
                  </a:lnTo>
                  <a:close/>
                </a:path>
              </a:pathLst>
            </a:custGeom>
            <a:solidFill>
              <a:srgbClr val="CEFFCE"/>
            </a:solidFill>
            <a:ln>
              <a:solidFill>
                <a:srgbClr val="007F00"/>
              </a:solidFill>
            </a:ln>
          </p:spPr>
          <p:style>
            <a:lnRef idx="1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960" tIns="40960" rIns="40960" bIns="40960" numCol="1" spcCol="1270" anchor="ctr" anchorCtr="0">
              <a:noAutofit/>
            </a:bodyPr>
            <a:lstStyle/>
            <a:p>
              <a:pPr algn="ctr" defTabSz="35559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b="1"/>
                <a:t>БПЛА  оценка посевов</a:t>
              </a:r>
              <a:endParaRPr lang="ru-RU" sz="1100" b="1" dirty="0"/>
            </a:p>
          </p:txBody>
        </p:sp>
        <p:sp>
          <p:nvSpPr>
            <p:cNvPr id="6" name="Заголовок 1"/>
            <p:cNvSpPr txBox="1">
              <a:spLocks/>
            </p:cNvSpPr>
            <p:nvPr/>
          </p:nvSpPr>
          <p:spPr>
            <a:xfrm>
              <a:off x="122538" y="2595956"/>
              <a:ext cx="3450007" cy="1586807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>
                <a:spcBef>
                  <a:spcPct val="0"/>
                </a:spcBef>
                <a:defRPr/>
              </a:pPr>
              <a:r>
                <a:rPr lang="ru-RU" sz="2400" b="1" dirty="0">
                  <a:solidFill>
                    <a:srgbClr val="C00000"/>
                  </a:solidFill>
                  <a:latin typeface="+mj-lt"/>
                  <a:ea typeface="+mj-ea"/>
                  <a:cs typeface="+mj-cs"/>
                </a:rPr>
                <a:t>ЭТАПЫ ВНЕДРЕНИЯ</a:t>
              </a:r>
            </a:p>
            <a:p>
              <a:pPr algn="ctr">
                <a:spcBef>
                  <a:spcPct val="0"/>
                </a:spcBef>
                <a:defRPr/>
              </a:pPr>
              <a:r>
                <a:rPr lang="ru-RU" sz="2400" b="1" dirty="0">
                  <a:solidFill>
                    <a:srgbClr val="C00000"/>
                  </a:solidFill>
                  <a:latin typeface="+mj-lt"/>
                  <a:ea typeface="+mj-ea"/>
                  <a:cs typeface="+mj-cs"/>
                </a:rPr>
                <a:t>ЦИФРОВОГО УПРАВЛЕНИЯ</a:t>
              </a:r>
              <a:endParaRPr lang="ru-RU" sz="2400" b="1" dirty="0">
                <a:solidFill>
                  <a:srgbClr val="C00000"/>
                </a:solidFill>
                <a:latin typeface="+mj-lt"/>
                <a:ea typeface="+mj-ea"/>
                <a:cs typeface="+mj-cs"/>
              </a:endParaRPr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469186" y="463074"/>
              <a:ext cx="131882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dirty="0">
                  <a:solidFill>
                    <a:srgbClr val="FF0000"/>
                  </a:solidFill>
                </a:rPr>
                <a:t>2025 год</a:t>
              </a:r>
              <a:endParaRPr lang="ru-RU" sz="2400" b="1" dirty="0">
                <a:solidFill>
                  <a:srgbClr val="FF0000"/>
                </a:solidFill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2259815" y="1284959"/>
              <a:ext cx="131882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dirty="0">
                  <a:solidFill>
                    <a:srgbClr val="990000"/>
                  </a:solidFill>
                </a:rPr>
                <a:t>2024 год</a:t>
              </a:r>
              <a:endParaRPr lang="ru-RU" sz="2400" b="1" dirty="0">
                <a:solidFill>
                  <a:srgbClr val="990000"/>
                </a:solidFill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4013939" y="3184891"/>
              <a:ext cx="131882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dirty="0">
                  <a:solidFill>
                    <a:srgbClr val="007F00"/>
                  </a:solidFill>
                </a:rPr>
                <a:t>2023 год</a:t>
              </a:r>
              <a:endParaRPr lang="ru-RU" sz="2400" b="1" dirty="0">
                <a:solidFill>
                  <a:srgbClr val="007F00"/>
                </a:solidFill>
              </a:endParaRPr>
            </a:p>
          </p:txBody>
        </p:sp>
        <p:sp>
          <p:nvSpPr>
            <p:cNvPr id="40" name="Полилиния 39"/>
            <p:cNvSpPr/>
            <p:nvPr/>
          </p:nvSpPr>
          <p:spPr>
            <a:xfrm>
              <a:off x="3769557" y="1177616"/>
              <a:ext cx="2946312" cy="214687"/>
            </a:xfrm>
            <a:custGeom>
              <a:avLst/>
              <a:gdLst>
                <a:gd name="connsiteX0" fmla="*/ 0 w 2946312"/>
                <a:gd name="connsiteY0" fmla="*/ 35782 h 214687"/>
                <a:gd name="connsiteX1" fmla="*/ 35782 w 2946312"/>
                <a:gd name="connsiteY1" fmla="*/ 0 h 214687"/>
                <a:gd name="connsiteX2" fmla="*/ 2910530 w 2946312"/>
                <a:gd name="connsiteY2" fmla="*/ 0 h 214687"/>
                <a:gd name="connsiteX3" fmla="*/ 2946312 w 2946312"/>
                <a:gd name="connsiteY3" fmla="*/ 35782 h 214687"/>
                <a:gd name="connsiteX4" fmla="*/ 2946312 w 2946312"/>
                <a:gd name="connsiteY4" fmla="*/ 178905 h 214687"/>
                <a:gd name="connsiteX5" fmla="*/ 2910530 w 2946312"/>
                <a:gd name="connsiteY5" fmla="*/ 214687 h 214687"/>
                <a:gd name="connsiteX6" fmla="*/ 35782 w 2946312"/>
                <a:gd name="connsiteY6" fmla="*/ 214687 h 214687"/>
                <a:gd name="connsiteX7" fmla="*/ 0 w 2946312"/>
                <a:gd name="connsiteY7" fmla="*/ 178905 h 214687"/>
                <a:gd name="connsiteX8" fmla="*/ 0 w 2946312"/>
                <a:gd name="connsiteY8" fmla="*/ 35782 h 214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46312" h="214687">
                  <a:moveTo>
                    <a:pt x="0" y="35782"/>
                  </a:moveTo>
                  <a:cubicBezTo>
                    <a:pt x="0" y="16020"/>
                    <a:pt x="16020" y="0"/>
                    <a:pt x="35782" y="0"/>
                  </a:cubicBezTo>
                  <a:lnTo>
                    <a:pt x="2910530" y="0"/>
                  </a:lnTo>
                  <a:cubicBezTo>
                    <a:pt x="2930292" y="0"/>
                    <a:pt x="2946312" y="16020"/>
                    <a:pt x="2946312" y="35782"/>
                  </a:cubicBezTo>
                  <a:lnTo>
                    <a:pt x="2946312" y="178905"/>
                  </a:lnTo>
                  <a:cubicBezTo>
                    <a:pt x="2946312" y="198667"/>
                    <a:pt x="2930292" y="214687"/>
                    <a:pt x="2910530" y="214687"/>
                  </a:cubicBezTo>
                  <a:lnTo>
                    <a:pt x="35782" y="214687"/>
                  </a:lnTo>
                  <a:cubicBezTo>
                    <a:pt x="16020" y="214687"/>
                    <a:pt x="0" y="198667"/>
                    <a:pt x="0" y="178905"/>
                  </a:cubicBezTo>
                  <a:lnTo>
                    <a:pt x="0" y="35782"/>
                  </a:lnTo>
                  <a:close/>
                </a:path>
              </a:pathLst>
            </a:custGeom>
            <a:solidFill>
              <a:srgbClr val="FFCCCC"/>
            </a:solidFill>
            <a:ln>
              <a:solidFill>
                <a:srgbClr val="FF0000"/>
              </a:solidFill>
            </a:ln>
          </p:spPr>
          <p:style>
            <a:lnRef idx="1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960" tIns="40960" rIns="40960" bIns="40960" numCol="1" spcCol="1270" anchor="ctr" anchorCtr="0">
              <a:noAutofit/>
            </a:bodyPr>
            <a:lstStyle/>
            <a:p>
              <a:pPr algn="ctr" defTabSz="35559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b="1" dirty="0"/>
                <a:t>Точечное применение СЗР</a:t>
              </a:r>
            </a:p>
          </p:txBody>
        </p:sp>
        <p:sp>
          <p:nvSpPr>
            <p:cNvPr id="46" name="Стрелка углом 45"/>
            <p:cNvSpPr/>
            <p:nvPr/>
          </p:nvSpPr>
          <p:spPr>
            <a:xfrm flipH="1">
              <a:off x="5209717" y="629226"/>
              <a:ext cx="504056" cy="477750"/>
            </a:xfrm>
            <a:prstGeom prst="bentArrow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47" name="Стрелка углом 46"/>
            <p:cNvSpPr/>
            <p:nvPr/>
          </p:nvSpPr>
          <p:spPr>
            <a:xfrm flipH="1">
              <a:off x="7024816" y="1441077"/>
              <a:ext cx="504056" cy="601621"/>
            </a:xfrm>
            <a:prstGeom prst="bentArrow">
              <a:avLst/>
            </a:prstGeom>
            <a:solidFill>
              <a:srgbClr val="007F00"/>
            </a:solidFill>
            <a:ln>
              <a:solidFill>
                <a:srgbClr val="007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Группа 22"/>
          <p:cNvGrpSpPr/>
          <p:nvPr/>
        </p:nvGrpSpPr>
        <p:grpSpPr>
          <a:xfrm>
            <a:off x="251516" y="308415"/>
            <a:ext cx="8670574" cy="4722481"/>
            <a:chOff x="251516" y="308414"/>
            <a:chExt cx="8670574" cy="4722481"/>
          </a:xfrm>
        </p:grpSpPr>
        <p:sp>
          <p:nvSpPr>
            <p:cNvPr id="2" name="Овал 1"/>
            <p:cNvSpPr/>
            <p:nvPr/>
          </p:nvSpPr>
          <p:spPr>
            <a:xfrm>
              <a:off x="2924745" y="1722970"/>
              <a:ext cx="4750154" cy="1728192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3405294" y="2138087"/>
              <a:ext cx="3761843" cy="9694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500" b="1" dirty="0">
                  <a:solidFill>
                    <a:srgbClr val="990000"/>
                  </a:solidFill>
                </a:rPr>
                <a:t>ВЗАИМОДЕЙСТВИЕ СИСТЕМ УПРАВЛЕНИЯ</a:t>
              </a:r>
            </a:p>
            <a:p>
              <a:pPr algn="ctr"/>
              <a:endParaRPr lang="ru-RU" sz="1400" b="1" dirty="0"/>
            </a:p>
            <a:p>
              <a:pPr algn="ctr"/>
              <a:r>
                <a:rPr lang="ru-RU" sz="1400" b="1" dirty="0"/>
                <a:t>Диспетчерский центр управления </a:t>
              </a:r>
            </a:p>
            <a:p>
              <a:pPr algn="ctr"/>
              <a:r>
                <a:rPr lang="ru-RU" sz="1400" b="1" dirty="0"/>
                <a:t>производством</a:t>
              </a:r>
              <a:endParaRPr lang="ru-RU" sz="1400" b="1" dirty="0"/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2411148" y="3531517"/>
              <a:ext cx="1838578" cy="1357322"/>
            </a:xfrm>
            <a:prstGeom prst="rect">
              <a:avLst/>
            </a:prstGeom>
            <a:solidFill>
              <a:srgbClr val="CEFFCE"/>
            </a:solidFill>
            <a:ln>
              <a:solidFill>
                <a:srgbClr val="007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200" b="1" u="sng" dirty="0">
                  <a:solidFill>
                    <a:schemeClr val="tx1"/>
                  </a:solidFill>
                </a:rPr>
                <a:t>Полевые агрономы</a:t>
              </a:r>
            </a:p>
            <a:p>
              <a:pPr algn="ctr"/>
              <a:r>
                <a:rPr lang="ru-RU" sz="1200" dirty="0">
                  <a:solidFill>
                    <a:schemeClr val="tx1"/>
                  </a:solidFill>
                </a:rPr>
                <a:t>- Учет сорняков</a:t>
              </a:r>
            </a:p>
            <a:p>
              <a:pPr algn="ctr"/>
              <a:r>
                <a:rPr lang="ru-RU" sz="1200" dirty="0">
                  <a:solidFill>
                    <a:schemeClr val="tx1"/>
                  </a:solidFill>
                </a:rPr>
                <a:t>- Учет болезней</a:t>
              </a:r>
            </a:p>
            <a:p>
              <a:pPr algn="ctr"/>
              <a:r>
                <a:rPr lang="ru-RU" sz="1200" dirty="0">
                  <a:solidFill>
                    <a:schemeClr val="tx1"/>
                  </a:solidFill>
                </a:rPr>
                <a:t>- Учет вредителей</a:t>
              </a:r>
            </a:p>
            <a:p>
              <a:pPr algn="ctr"/>
              <a:r>
                <a:rPr lang="ru-RU" sz="1200" dirty="0">
                  <a:solidFill>
                    <a:schemeClr val="tx1"/>
                  </a:solidFill>
                </a:rPr>
                <a:t>- Состояние поля</a:t>
              </a:r>
            </a:p>
            <a:p>
              <a:pPr algn="ctr"/>
              <a:r>
                <a:rPr lang="ru-RU" sz="1200" dirty="0">
                  <a:solidFill>
                    <a:schemeClr val="tx1"/>
                  </a:solidFill>
                </a:rPr>
                <a:t>- Образцы для анализов</a:t>
              </a:r>
            </a:p>
            <a:p>
              <a:pPr algn="ctr"/>
              <a:r>
                <a:rPr lang="ru-RU" sz="1200" dirty="0">
                  <a:solidFill>
                    <a:schemeClr val="tx1"/>
                  </a:solidFill>
                </a:rPr>
                <a:t>- Настройка агрегатов</a:t>
              </a:r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251516" y="1938995"/>
              <a:ext cx="1954285" cy="775860"/>
            </a:xfrm>
            <a:prstGeom prst="rect">
              <a:avLst/>
            </a:prstGeom>
            <a:solidFill>
              <a:srgbClr val="FFCCCC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200" b="1" u="sng" dirty="0">
                  <a:solidFill>
                    <a:schemeClr val="tx1"/>
                  </a:solidFill>
                </a:rPr>
                <a:t>Руководитель</a:t>
              </a:r>
            </a:p>
            <a:p>
              <a:pPr algn="ctr">
                <a:buFontTx/>
                <a:buChar char="-"/>
              </a:pPr>
              <a:r>
                <a:rPr lang="ru-RU" sz="1200" dirty="0">
                  <a:solidFill>
                    <a:schemeClr val="tx1"/>
                  </a:solidFill>
                </a:rPr>
                <a:t> Управление</a:t>
              </a:r>
            </a:p>
            <a:p>
              <a:pPr algn="ctr">
                <a:buFontTx/>
                <a:buChar char="-"/>
              </a:pPr>
              <a:r>
                <a:rPr lang="ru-RU" sz="1200" dirty="0">
                  <a:solidFill>
                    <a:schemeClr val="tx1"/>
                  </a:solidFill>
                </a:rPr>
                <a:t> Контроль</a:t>
              </a:r>
            </a:p>
            <a:p>
              <a:pPr algn="ctr">
                <a:buFontTx/>
                <a:buChar char="-"/>
              </a:pPr>
              <a:r>
                <a:rPr lang="ru-RU" sz="1200" dirty="0">
                  <a:solidFill>
                    <a:schemeClr val="tx1"/>
                  </a:solidFill>
                </a:rPr>
                <a:t> Мотивация</a:t>
              </a: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252736" y="342281"/>
              <a:ext cx="1954285" cy="1357322"/>
            </a:xfrm>
            <a:prstGeom prst="rect">
              <a:avLst/>
            </a:prstGeom>
            <a:solidFill>
              <a:srgbClr val="FFCCCC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200" b="1" u="sng" dirty="0">
                  <a:solidFill>
                    <a:schemeClr val="tx1"/>
                  </a:solidFill>
                </a:rPr>
                <a:t>Главный агроном</a:t>
              </a:r>
            </a:p>
            <a:p>
              <a:pPr algn="ctr">
                <a:buFontTx/>
                <a:buChar char="-"/>
              </a:pPr>
              <a:r>
                <a:rPr lang="ru-RU" sz="1200" dirty="0">
                  <a:solidFill>
                    <a:schemeClr val="tx1"/>
                  </a:solidFill>
                </a:rPr>
                <a:t> Качество обработок</a:t>
              </a:r>
            </a:p>
            <a:p>
              <a:pPr algn="ctr">
                <a:buFontTx/>
                <a:buChar char="-"/>
              </a:pPr>
              <a:r>
                <a:rPr lang="ru-RU" sz="1200" dirty="0">
                  <a:solidFill>
                    <a:schemeClr val="tx1"/>
                  </a:solidFill>
                </a:rPr>
                <a:t> Эффективность ресурсов</a:t>
              </a:r>
            </a:p>
            <a:p>
              <a:pPr algn="ctr">
                <a:buFontTx/>
                <a:buChar char="-"/>
              </a:pPr>
              <a:r>
                <a:rPr lang="ru-RU" sz="1200" dirty="0">
                  <a:solidFill>
                    <a:schemeClr val="tx1"/>
                  </a:solidFill>
                </a:rPr>
                <a:t> Менеджмент урожая</a:t>
              </a:r>
            </a:p>
            <a:p>
              <a:pPr algn="ctr">
                <a:buFontTx/>
                <a:buChar char="-"/>
              </a:pPr>
              <a:r>
                <a:rPr lang="ru-RU" sz="1200" dirty="0">
                  <a:solidFill>
                    <a:schemeClr val="tx1"/>
                  </a:solidFill>
                </a:rPr>
                <a:t> Планирование</a:t>
              </a:r>
            </a:p>
            <a:p>
              <a:pPr algn="ctr">
                <a:buFontTx/>
                <a:buChar char="-"/>
              </a:pPr>
              <a:r>
                <a:rPr lang="ru-RU" sz="1200" dirty="0">
                  <a:solidFill>
                    <a:schemeClr val="tx1"/>
                  </a:solidFill>
                </a:rPr>
                <a:t> Управление процессом</a:t>
              </a:r>
            </a:p>
            <a:p>
              <a:pPr algn="ctr">
                <a:buFontTx/>
                <a:buChar char="-"/>
              </a:pPr>
              <a:r>
                <a:rPr lang="ru-RU" sz="1200" dirty="0">
                  <a:solidFill>
                    <a:schemeClr val="tx1"/>
                  </a:solidFill>
                </a:rPr>
                <a:t> Анализ решений</a:t>
              </a:r>
            </a:p>
          </p:txBody>
        </p:sp>
        <p:sp>
          <p:nvSpPr>
            <p:cNvPr id="7" name="Прямоугольник 6">
              <a:extLst>
                <a:ext uri="{FF2B5EF4-FFF2-40B4-BE49-F238E27FC236}">
                  <a16:creationId xmlns="" xmlns:a16="http://schemas.microsoft.com/office/drawing/2014/main" id="{24CE88CB-7EEF-7D50-1891-D77B6CCB3DD2}"/>
                </a:ext>
              </a:extLst>
            </p:cNvPr>
            <p:cNvSpPr/>
            <p:nvPr/>
          </p:nvSpPr>
          <p:spPr>
            <a:xfrm>
              <a:off x="251518" y="2918613"/>
              <a:ext cx="1954285" cy="1980936"/>
            </a:xfrm>
            <a:prstGeom prst="rect">
              <a:avLst/>
            </a:prstGeom>
            <a:solidFill>
              <a:srgbClr val="FFCCCC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200" b="1" u="sng" dirty="0">
                  <a:solidFill>
                    <a:schemeClr val="tx1"/>
                  </a:solidFill>
                </a:rPr>
                <a:t>ШТАБ</a:t>
              </a:r>
            </a:p>
            <a:p>
              <a:pPr algn="ctr">
                <a:buFontTx/>
                <a:buChar char="-"/>
              </a:pPr>
              <a:r>
                <a:rPr lang="ru-RU" sz="1200" dirty="0">
                  <a:solidFill>
                    <a:schemeClr val="tx1"/>
                  </a:solidFill>
                </a:rPr>
                <a:t> Стратегическое планирование</a:t>
              </a:r>
            </a:p>
            <a:p>
              <a:pPr algn="ctr">
                <a:buFontTx/>
                <a:buChar char="-"/>
              </a:pPr>
              <a:r>
                <a:rPr lang="ru-RU" sz="1200" dirty="0">
                  <a:solidFill>
                    <a:schemeClr val="tx1"/>
                  </a:solidFill>
                </a:rPr>
                <a:t> Анализ входящей информации</a:t>
              </a:r>
            </a:p>
            <a:p>
              <a:pPr algn="ctr">
                <a:buFontTx/>
                <a:buChar char="-"/>
              </a:pPr>
              <a:r>
                <a:rPr lang="ru-RU" sz="1200" dirty="0">
                  <a:solidFill>
                    <a:schemeClr val="tx1"/>
                  </a:solidFill>
                </a:rPr>
                <a:t> Принятие управленческих решений</a:t>
              </a:r>
            </a:p>
            <a:p>
              <a:pPr algn="ctr">
                <a:buFontTx/>
                <a:buChar char="-"/>
              </a:pPr>
              <a:r>
                <a:rPr lang="ru-RU" sz="1200" dirty="0">
                  <a:solidFill>
                    <a:schemeClr val="tx1"/>
                  </a:solidFill>
                </a:rPr>
                <a:t> Стратегическое планирование</a:t>
              </a: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2339752" y="326965"/>
              <a:ext cx="2088232" cy="1035965"/>
            </a:xfrm>
            <a:prstGeom prst="rect">
              <a:avLst/>
            </a:prstGeom>
            <a:solidFill>
              <a:srgbClr val="CCEC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200" b="1" u="sng" dirty="0">
                  <a:solidFill>
                    <a:schemeClr val="tx1"/>
                  </a:solidFill>
                </a:rPr>
                <a:t>Бухгалтерия</a:t>
              </a:r>
            </a:p>
            <a:p>
              <a:pPr algn="ctr">
                <a:buFontTx/>
                <a:buChar char="-"/>
              </a:pPr>
              <a:r>
                <a:rPr lang="ru-RU" sz="1200" dirty="0">
                  <a:solidFill>
                    <a:schemeClr val="tx1"/>
                  </a:solidFill>
                </a:rPr>
                <a:t> Оперативный </a:t>
              </a:r>
              <a:r>
                <a:rPr lang="ru-RU" sz="1200" dirty="0" err="1">
                  <a:solidFill>
                    <a:schemeClr val="tx1"/>
                  </a:solidFill>
                </a:rPr>
                <a:t>упр.учёт</a:t>
              </a:r>
              <a:endParaRPr lang="ru-RU" sz="1200" dirty="0">
                <a:solidFill>
                  <a:schemeClr val="tx1"/>
                </a:solidFill>
              </a:endParaRPr>
            </a:p>
            <a:p>
              <a:pPr algn="ctr">
                <a:buFontTx/>
                <a:buChar char="-"/>
              </a:pPr>
              <a:r>
                <a:rPr lang="ru-RU" sz="1200" dirty="0">
                  <a:solidFill>
                    <a:schemeClr val="tx1"/>
                  </a:solidFill>
                </a:rPr>
                <a:t> Пооперационный учёт затрат на каждое поле</a:t>
              </a:r>
            </a:p>
            <a:p>
              <a:pPr algn="ctr">
                <a:buFontTx/>
                <a:buChar char="-"/>
              </a:pPr>
              <a:r>
                <a:rPr lang="ru-RU" sz="1200" dirty="0">
                  <a:solidFill>
                    <a:schemeClr val="tx1"/>
                  </a:solidFill>
                </a:rPr>
                <a:t> Анализ</a:t>
              </a:r>
            </a:p>
          </p:txBody>
        </p:sp>
        <p:sp>
          <p:nvSpPr>
            <p:cNvPr id="9" name="Скругленный прямоугольник 8"/>
            <p:cNvSpPr/>
            <p:nvPr/>
          </p:nvSpPr>
          <p:spPr>
            <a:xfrm>
              <a:off x="4636469" y="342281"/>
              <a:ext cx="928694" cy="428628"/>
            </a:xfrm>
            <a:prstGeom prst="roundRect">
              <a:avLst/>
            </a:prstGeom>
            <a:solidFill>
              <a:srgbClr val="CEFFCE"/>
            </a:solidFill>
            <a:ln>
              <a:solidFill>
                <a:srgbClr val="007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200" b="1" dirty="0">
                  <a:solidFill>
                    <a:schemeClr val="tx1"/>
                  </a:solidFill>
                </a:rPr>
                <a:t>Спутники ДЗЗ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619040" y="868995"/>
              <a:ext cx="928694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000" dirty="0"/>
                <a:t>Рельеф </a:t>
              </a:r>
              <a:r>
                <a:rPr lang="ru-RU" sz="1000" dirty="0"/>
                <a:t>поля</a:t>
              </a:r>
            </a:p>
            <a:p>
              <a:pPr algn="ctr"/>
              <a:r>
                <a:rPr lang="ru-RU" sz="1000" dirty="0"/>
                <a:t>Прогноз урожая</a:t>
              </a:r>
            </a:p>
          </p:txBody>
        </p:sp>
        <p:sp>
          <p:nvSpPr>
            <p:cNvPr id="11" name="Скругленный прямоугольник 10"/>
            <p:cNvSpPr/>
            <p:nvPr/>
          </p:nvSpPr>
          <p:spPr>
            <a:xfrm>
              <a:off x="6355836" y="3673218"/>
              <a:ext cx="1059132" cy="428628"/>
            </a:xfrm>
            <a:prstGeom prst="roundRect">
              <a:avLst/>
            </a:prstGeom>
            <a:solidFill>
              <a:srgbClr val="CEFFCE"/>
            </a:solidFill>
            <a:ln>
              <a:solidFill>
                <a:srgbClr val="007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200" b="1" dirty="0">
                  <a:solidFill>
                    <a:schemeClr val="tx1"/>
                  </a:solidFill>
                </a:rPr>
                <a:t>Телеметрия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325855" y="4169121"/>
              <a:ext cx="1214446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000" dirty="0"/>
                <a:t>Глубина посева</a:t>
              </a:r>
            </a:p>
            <a:p>
              <a:pPr algn="ctr"/>
              <a:r>
                <a:rPr lang="ru-RU" sz="1000" dirty="0"/>
                <a:t>Норма высева</a:t>
              </a:r>
            </a:p>
            <a:p>
              <a:pPr algn="ctr"/>
              <a:r>
                <a:rPr lang="ru-RU" sz="1000" dirty="0"/>
                <a:t>Уровень в бункере</a:t>
              </a:r>
            </a:p>
            <a:p>
              <a:pPr algn="ctr"/>
              <a:r>
                <a:rPr lang="ru-RU" sz="1000" dirty="0"/>
                <a:t>Включение шнека</a:t>
              </a:r>
            </a:p>
            <a:p>
              <a:pPr algn="ctr"/>
              <a:r>
                <a:rPr lang="ru-RU" sz="1000" dirty="0"/>
                <a:t>Урожайность</a:t>
              </a:r>
            </a:p>
          </p:txBody>
        </p:sp>
        <p:sp>
          <p:nvSpPr>
            <p:cNvPr id="13" name="Скругленный прямоугольник 12"/>
            <p:cNvSpPr/>
            <p:nvPr/>
          </p:nvSpPr>
          <p:spPr>
            <a:xfrm>
              <a:off x="5989822" y="342281"/>
              <a:ext cx="1214446" cy="428628"/>
            </a:xfrm>
            <a:prstGeom prst="roundRect">
              <a:avLst/>
            </a:prstGeom>
            <a:solidFill>
              <a:srgbClr val="CEFFCE"/>
            </a:solidFill>
            <a:ln>
              <a:solidFill>
                <a:srgbClr val="007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200" b="1" dirty="0">
                  <a:solidFill>
                    <a:schemeClr val="tx1"/>
                  </a:solidFill>
                </a:rPr>
                <a:t>Спутниковый</a:t>
              </a:r>
              <a:r>
                <a:rPr lang="ru-RU" sz="1400" b="1" dirty="0">
                  <a:solidFill>
                    <a:schemeClr val="tx1"/>
                  </a:solidFill>
                </a:rPr>
                <a:t> мониторинг</a:t>
              </a:r>
            </a:p>
          </p:txBody>
        </p:sp>
        <p:sp>
          <p:nvSpPr>
            <p:cNvPr id="14" name="Скругленный прямоугольник 13"/>
            <p:cNvSpPr/>
            <p:nvPr/>
          </p:nvSpPr>
          <p:spPr>
            <a:xfrm>
              <a:off x="7556127" y="308414"/>
              <a:ext cx="1214446" cy="428628"/>
            </a:xfrm>
            <a:prstGeom prst="roundRect">
              <a:avLst/>
            </a:prstGeom>
            <a:solidFill>
              <a:srgbClr val="CEFFCE"/>
            </a:solidFill>
            <a:ln>
              <a:solidFill>
                <a:srgbClr val="007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200" b="1" dirty="0">
                  <a:solidFill>
                    <a:schemeClr val="tx1"/>
                  </a:solidFill>
                </a:rPr>
                <a:t>Метеостанции</a:t>
              </a:r>
            </a:p>
          </p:txBody>
        </p:sp>
        <p:sp>
          <p:nvSpPr>
            <p:cNvPr id="15" name="Скругленный прямоугольник 14"/>
            <p:cNvSpPr/>
            <p:nvPr/>
          </p:nvSpPr>
          <p:spPr>
            <a:xfrm>
              <a:off x="4775376" y="3704032"/>
              <a:ext cx="1214446" cy="428628"/>
            </a:xfrm>
            <a:prstGeom prst="roundRect">
              <a:avLst/>
            </a:prstGeom>
            <a:solidFill>
              <a:srgbClr val="CEFFCE"/>
            </a:solidFill>
            <a:ln>
              <a:solidFill>
                <a:srgbClr val="007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200" b="1" dirty="0">
                  <a:solidFill>
                    <a:schemeClr val="tx1"/>
                  </a:solidFill>
                </a:rPr>
                <a:t>Электронная весовая</a:t>
              </a:r>
            </a:p>
          </p:txBody>
        </p:sp>
        <p:sp>
          <p:nvSpPr>
            <p:cNvPr id="16" name="Скругленный прямоугольник 15"/>
            <p:cNvSpPr/>
            <p:nvPr/>
          </p:nvSpPr>
          <p:spPr>
            <a:xfrm>
              <a:off x="7768301" y="3635716"/>
              <a:ext cx="1143008" cy="428628"/>
            </a:xfrm>
            <a:prstGeom prst="roundRect">
              <a:avLst/>
            </a:prstGeom>
            <a:solidFill>
              <a:srgbClr val="CEFFCE"/>
            </a:solidFill>
            <a:ln>
              <a:solidFill>
                <a:srgbClr val="007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200" b="1" dirty="0">
                  <a:solidFill>
                    <a:schemeClr val="tx1"/>
                  </a:solidFill>
                </a:rPr>
                <a:t>Лаборатории</a:t>
              </a: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8181330" y="2194207"/>
              <a:ext cx="740760" cy="428628"/>
            </a:xfrm>
            <a:prstGeom prst="roundRect">
              <a:avLst/>
            </a:prstGeom>
            <a:solidFill>
              <a:srgbClr val="CEFFCE"/>
            </a:solidFill>
            <a:ln>
              <a:solidFill>
                <a:srgbClr val="007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200" b="1" dirty="0">
                  <a:solidFill>
                    <a:schemeClr val="tx1"/>
                  </a:solidFill>
                </a:rPr>
                <a:t>БПЛА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990966" y="771351"/>
              <a:ext cx="1213302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000" dirty="0"/>
                <a:t>Местоположение</a:t>
              </a:r>
            </a:p>
            <a:p>
              <a:pPr algn="ctr"/>
              <a:r>
                <a:rPr lang="ru-RU" sz="1000" dirty="0"/>
                <a:t>Скорость</a:t>
              </a:r>
            </a:p>
            <a:p>
              <a:pPr algn="ctr"/>
              <a:r>
                <a:rPr lang="ru-RU" sz="1000" dirty="0"/>
                <a:t>Время работы</a:t>
              </a:r>
            </a:p>
            <a:p>
              <a:pPr algn="ctr"/>
              <a:r>
                <a:rPr lang="ru-RU" sz="1000" dirty="0"/>
                <a:t>Объем работ</a:t>
              </a:r>
            </a:p>
            <a:p>
              <a:pPr algn="ctr"/>
              <a:r>
                <a:rPr lang="ru-RU" sz="1000" dirty="0"/>
                <a:t>Контроль топлива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7445857" y="839053"/>
              <a:ext cx="1451620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000" dirty="0"/>
                <a:t>Текущие метеоусловия</a:t>
              </a:r>
            </a:p>
            <a:p>
              <a:pPr algn="ctr"/>
              <a:r>
                <a:rPr lang="ru-RU" sz="1000" dirty="0"/>
                <a:t>Локальный прогноз</a:t>
              </a:r>
            </a:p>
            <a:p>
              <a:pPr algn="ctr"/>
              <a:r>
                <a:rPr lang="ru-RU" sz="1000" dirty="0"/>
                <a:t>Прогноз заболеваний</a:t>
              </a:r>
            </a:p>
            <a:p>
              <a:pPr algn="ctr"/>
              <a:r>
                <a:rPr lang="ru-RU" sz="1000" dirty="0"/>
                <a:t>Сроки обработок</a:t>
              </a:r>
            </a:p>
            <a:p>
              <a:pPr algn="ctr"/>
              <a:r>
                <a:rPr lang="ru-RU" sz="1000" dirty="0"/>
                <a:t>Дневник погоды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7779082" y="4156153"/>
              <a:ext cx="114300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000" dirty="0"/>
                <a:t>Анализ:</a:t>
              </a:r>
            </a:p>
            <a:p>
              <a:pPr algn="ctr"/>
              <a:r>
                <a:rPr lang="ru-RU" sz="1000" dirty="0"/>
                <a:t>- почвы</a:t>
              </a:r>
            </a:p>
            <a:p>
              <a:pPr algn="ctr"/>
              <a:r>
                <a:rPr lang="ru-RU" sz="1000" dirty="0"/>
                <a:t>- растений</a:t>
              </a:r>
            </a:p>
            <a:p>
              <a:pPr algn="ctr"/>
              <a:r>
                <a:rPr lang="ru-RU" sz="1000" dirty="0"/>
                <a:t>- зерна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730087" y="4164870"/>
              <a:ext cx="142876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000" dirty="0"/>
                <a:t>Движение продукции</a:t>
              </a:r>
            </a:p>
            <a:p>
              <a:pPr algn="ctr"/>
              <a:r>
                <a:rPr lang="ru-RU" sz="1000" dirty="0"/>
                <a:t>Текущие остатки</a:t>
              </a:r>
            </a:p>
            <a:p>
              <a:pPr algn="ctr"/>
              <a:r>
                <a:rPr lang="ru-RU" sz="1000" dirty="0"/>
                <a:t>Урожайность</a:t>
              </a:r>
            </a:p>
            <a:p>
              <a:pPr algn="ctr"/>
              <a:r>
                <a:rPr lang="ru-RU" sz="1000" dirty="0"/>
                <a:t>Выработка ЗАВ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8181329" y="2665246"/>
              <a:ext cx="71104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000" dirty="0"/>
                <a:t>Фото</a:t>
              </a:r>
            </a:p>
            <a:p>
              <a:pPr algn="ctr"/>
              <a:r>
                <a:rPr lang="ru-RU" sz="1000" dirty="0"/>
                <a:t>Видео</a:t>
              </a:r>
            </a:p>
          </p:txBody>
        </p:sp>
        <p:cxnSp>
          <p:nvCxnSpPr>
            <p:cNvPr id="25" name="Прямая со стрелкой 24"/>
            <p:cNvCxnSpPr/>
            <p:nvPr/>
          </p:nvCxnSpPr>
          <p:spPr>
            <a:xfrm>
              <a:off x="2267744" y="1491630"/>
              <a:ext cx="720080" cy="702577"/>
            </a:xfrm>
            <a:prstGeom prst="straightConnector1">
              <a:avLst/>
            </a:prstGeom>
            <a:ln>
              <a:solidFill>
                <a:srgbClr val="FF00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Прямая со стрелкой 28"/>
            <p:cNvCxnSpPr/>
            <p:nvPr/>
          </p:nvCxnSpPr>
          <p:spPr>
            <a:xfrm>
              <a:off x="2267744" y="2408521"/>
              <a:ext cx="576064" cy="0"/>
            </a:xfrm>
            <a:prstGeom prst="straightConnector1">
              <a:avLst/>
            </a:prstGeom>
            <a:ln>
              <a:solidFill>
                <a:srgbClr val="FF00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Прямая со стрелкой 30"/>
            <p:cNvCxnSpPr/>
            <p:nvPr/>
          </p:nvCxnSpPr>
          <p:spPr>
            <a:xfrm flipV="1">
              <a:off x="2267744" y="2918613"/>
              <a:ext cx="657001" cy="373217"/>
            </a:xfrm>
            <a:prstGeom prst="straightConnector1">
              <a:avLst/>
            </a:prstGeom>
            <a:ln>
              <a:solidFill>
                <a:srgbClr val="FF00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Прямая со стрелкой 32"/>
            <p:cNvCxnSpPr/>
            <p:nvPr/>
          </p:nvCxnSpPr>
          <p:spPr>
            <a:xfrm flipH="1" flipV="1">
              <a:off x="3330437" y="1422993"/>
              <a:ext cx="53431" cy="516002"/>
            </a:xfrm>
            <a:prstGeom prst="straightConnector1">
              <a:avLst/>
            </a:prstGeom>
            <a:ln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Прямая со стрелкой 34"/>
            <p:cNvCxnSpPr>
              <a:stCxn id="10" idx="2"/>
            </p:cNvCxnSpPr>
            <p:nvPr/>
          </p:nvCxnSpPr>
          <p:spPr>
            <a:xfrm>
              <a:off x="5083387" y="1422993"/>
              <a:ext cx="1" cy="258001"/>
            </a:xfrm>
            <a:prstGeom prst="straightConnector1">
              <a:avLst/>
            </a:prstGeom>
            <a:ln>
              <a:solidFill>
                <a:srgbClr val="007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Прямая со стрелкой 40"/>
            <p:cNvCxnSpPr/>
            <p:nvPr/>
          </p:nvCxnSpPr>
          <p:spPr>
            <a:xfrm flipH="1">
              <a:off x="7674899" y="2437909"/>
              <a:ext cx="413029" cy="0"/>
            </a:xfrm>
            <a:prstGeom prst="straightConnector1">
              <a:avLst/>
            </a:prstGeom>
            <a:ln>
              <a:solidFill>
                <a:srgbClr val="007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Прямая со стрелкой 42"/>
            <p:cNvCxnSpPr/>
            <p:nvPr/>
          </p:nvCxnSpPr>
          <p:spPr>
            <a:xfrm flipH="1">
              <a:off x="7365390" y="1722970"/>
              <a:ext cx="309509" cy="344724"/>
            </a:xfrm>
            <a:prstGeom prst="straightConnector1">
              <a:avLst/>
            </a:prstGeom>
            <a:ln>
              <a:solidFill>
                <a:srgbClr val="007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Прямая со стрелкой 44"/>
            <p:cNvCxnSpPr/>
            <p:nvPr/>
          </p:nvCxnSpPr>
          <p:spPr>
            <a:xfrm flipH="1">
              <a:off x="6687768" y="1633125"/>
              <a:ext cx="97935" cy="170977"/>
            </a:xfrm>
            <a:prstGeom prst="straightConnector1">
              <a:avLst/>
            </a:prstGeom>
            <a:ln>
              <a:solidFill>
                <a:srgbClr val="007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Прямая со стрелкой 46"/>
            <p:cNvCxnSpPr/>
            <p:nvPr/>
          </p:nvCxnSpPr>
          <p:spPr>
            <a:xfrm flipH="1" flipV="1">
              <a:off x="7595566" y="3080586"/>
              <a:ext cx="567784" cy="426296"/>
            </a:xfrm>
            <a:prstGeom prst="straightConnector1">
              <a:avLst/>
            </a:prstGeom>
            <a:ln>
              <a:solidFill>
                <a:srgbClr val="007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Прямая со стрелкой 48"/>
            <p:cNvCxnSpPr/>
            <p:nvPr/>
          </p:nvCxnSpPr>
          <p:spPr>
            <a:xfrm flipH="1" flipV="1">
              <a:off x="6780070" y="3370469"/>
              <a:ext cx="153008" cy="213147"/>
            </a:xfrm>
            <a:prstGeom prst="straightConnector1">
              <a:avLst/>
            </a:prstGeom>
            <a:ln>
              <a:solidFill>
                <a:srgbClr val="007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Прямая со стрелкой 51"/>
            <p:cNvCxnSpPr/>
            <p:nvPr/>
          </p:nvCxnSpPr>
          <p:spPr>
            <a:xfrm flipV="1">
              <a:off x="3059832" y="3235139"/>
              <a:ext cx="270605" cy="216023"/>
            </a:xfrm>
            <a:prstGeom prst="straightConnector1">
              <a:avLst/>
            </a:prstGeom>
            <a:ln>
              <a:solidFill>
                <a:srgbClr val="007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Прямая со стрелкой 53"/>
            <p:cNvCxnSpPr/>
            <p:nvPr/>
          </p:nvCxnSpPr>
          <p:spPr>
            <a:xfrm flipV="1">
              <a:off x="5444467" y="3531517"/>
              <a:ext cx="0" cy="104199"/>
            </a:xfrm>
            <a:prstGeom prst="straightConnector1">
              <a:avLst/>
            </a:prstGeom>
            <a:ln>
              <a:solidFill>
                <a:srgbClr val="007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Прямая соединительная линия 66"/>
            <p:cNvCxnSpPr/>
            <p:nvPr/>
          </p:nvCxnSpPr>
          <p:spPr>
            <a:xfrm flipV="1">
              <a:off x="3195134" y="2468825"/>
              <a:ext cx="4113170" cy="30918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809680" y="204036"/>
            <a:ext cx="7560840" cy="4300462"/>
            <a:chOff x="809680" y="204035"/>
            <a:chExt cx="7560840" cy="4300462"/>
          </a:xfrm>
        </p:grpSpPr>
        <p:sp>
          <p:nvSpPr>
            <p:cNvPr id="5" name="Заголовок 1"/>
            <p:cNvSpPr txBox="1">
              <a:spLocks/>
            </p:cNvSpPr>
            <p:nvPr/>
          </p:nvSpPr>
          <p:spPr>
            <a:xfrm>
              <a:off x="809680" y="204035"/>
              <a:ext cx="7560840" cy="2871771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>
                <a:spcBef>
                  <a:spcPct val="0"/>
                </a:spcBef>
                <a:defRPr/>
              </a:pPr>
              <a:r>
                <a:rPr lang="ru-RU" sz="6000" b="1" dirty="0">
                  <a:solidFill>
                    <a:srgbClr val="C00000"/>
                  </a:solidFill>
                  <a:latin typeface="+mj-lt"/>
                  <a:ea typeface="+mj-ea"/>
                  <a:cs typeface="+mj-cs"/>
                </a:rPr>
                <a:t>СПАСИБО</a:t>
              </a:r>
            </a:p>
            <a:p>
              <a:pPr algn="ctr">
                <a:spcBef>
                  <a:spcPct val="0"/>
                </a:spcBef>
                <a:defRPr/>
              </a:pPr>
              <a:r>
                <a:rPr lang="ru-RU" sz="6000" b="1" dirty="0">
                  <a:solidFill>
                    <a:srgbClr val="C00000"/>
                  </a:solidFill>
                  <a:latin typeface="+mj-lt"/>
                  <a:ea typeface="+mj-ea"/>
                  <a:cs typeface="+mj-cs"/>
                </a:rPr>
                <a:t>ЗА ВНИМАНИЕ</a:t>
              </a:r>
              <a:r>
                <a:rPr lang="ru-RU" sz="6000" b="1" dirty="0">
                  <a:solidFill>
                    <a:srgbClr val="C00000"/>
                  </a:solidFill>
                  <a:latin typeface="+mj-lt"/>
                  <a:ea typeface="+mj-ea"/>
                  <a:cs typeface="+mj-cs"/>
                </a:rPr>
                <a:t>!</a:t>
              </a:r>
            </a:p>
          </p:txBody>
        </p:sp>
        <p:pic>
          <p:nvPicPr>
            <p:cNvPr id="6" name="Picture 2" descr="C:\Users\310\Desktop\Презентация Сибирская Олива\межелого новое 60мм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51919" y="2931790"/>
              <a:ext cx="1656185" cy="15727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50892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35984</TotalTime>
  <Words>296</Words>
  <Application>Microsoft Office PowerPoint</Application>
  <PresentationFormat>Экран (16:9)</PresentationFormat>
  <Paragraphs>117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7</vt:i4>
      </vt:variant>
    </vt:vector>
  </HeadingPairs>
  <TitlesOfParts>
    <vt:vector size="9" baseType="lpstr"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 Ештокин</dc:creator>
  <cp:lastModifiedBy>Дмитрий Билле</cp:lastModifiedBy>
  <cp:revision>361</cp:revision>
  <cp:lastPrinted>2023-04-04T07:09:50Z</cp:lastPrinted>
  <dcterms:created xsi:type="dcterms:W3CDTF">2019-06-27T04:44:23Z</dcterms:created>
  <dcterms:modified xsi:type="dcterms:W3CDTF">2023-04-06T12:13:25Z</dcterms:modified>
</cp:coreProperties>
</file>