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  <p:sldMasterId id="2147483657" r:id="rId2"/>
  </p:sldMasterIdLst>
  <p:notesMasterIdLst>
    <p:notesMasterId r:id="rId12"/>
  </p:notesMasterIdLst>
  <p:handoutMasterIdLst>
    <p:handoutMasterId r:id="rId13"/>
  </p:handoutMasterIdLst>
  <p:sldIdLst>
    <p:sldId id="261" r:id="rId3"/>
    <p:sldId id="279" r:id="rId4"/>
    <p:sldId id="512" r:id="rId5"/>
    <p:sldId id="500" r:id="rId6"/>
    <p:sldId id="496" r:id="rId7"/>
    <p:sldId id="454" r:id="rId8"/>
    <p:sldId id="502" r:id="rId9"/>
    <p:sldId id="355" r:id="rId10"/>
    <p:sldId id="353" r:id="rId11"/>
  </p:sldIdLst>
  <p:sldSz cx="9144000" cy="6858000" type="screen4x3"/>
  <p:notesSz cx="6888163" cy="10018713"/>
  <p:defaultTextStyle>
    <a:defPPr>
      <a:defRPr lang="de-DE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97">
          <p15:clr>
            <a:srgbClr val="A4A3A4"/>
          </p15:clr>
        </p15:guide>
        <p15:guide id="2" orient="horz" pos="4173">
          <p15:clr>
            <a:srgbClr val="A4A3A4"/>
          </p15:clr>
        </p15:guide>
        <p15:guide id="3" orient="horz" pos="3778">
          <p15:clr>
            <a:srgbClr val="A4A3A4"/>
          </p15:clr>
        </p15:guide>
        <p15:guide id="4" orient="horz" pos="2019">
          <p15:clr>
            <a:srgbClr val="A4A3A4"/>
          </p15:clr>
        </p15:guide>
        <p15:guide id="5" orient="horz" pos="2177">
          <p15:clr>
            <a:srgbClr val="A4A3A4"/>
          </p15:clr>
        </p15:guide>
        <p15:guide id="6" orient="horz" pos="1116">
          <p15:clr>
            <a:srgbClr val="A4A3A4"/>
          </p15:clr>
        </p15:guide>
        <p15:guide id="7" orient="horz" pos="1163">
          <p15:clr>
            <a:srgbClr val="A4A3A4"/>
          </p15:clr>
        </p15:guide>
        <p15:guide id="8" orient="horz" pos="1403">
          <p15:clr>
            <a:srgbClr val="A4A3A4"/>
          </p15:clr>
        </p15:guide>
        <p15:guide id="9" pos="5483">
          <p15:clr>
            <a:srgbClr val="A4A3A4"/>
          </p15:clr>
        </p15:guide>
        <p15:guide id="10" pos="497">
          <p15:clr>
            <a:srgbClr val="A4A3A4"/>
          </p15:clr>
        </p15:guide>
        <p15:guide id="11" pos="4343">
          <p15:clr>
            <a:srgbClr val="A4A3A4"/>
          </p15:clr>
        </p15:guide>
        <p15:guide id="12" pos="3887">
          <p15:clr>
            <a:srgbClr val="A4A3A4"/>
          </p15:clr>
        </p15:guide>
        <p15:guide id="13" pos="26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524F89"/>
    <a:srgbClr val="AA133E"/>
    <a:srgbClr val="B5B1A7"/>
    <a:srgbClr val="4B4B4D"/>
    <a:srgbClr val="524F49"/>
    <a:srgbClr val="B5B1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Helle Formatvorlag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C2FFA5D-87B4-456A-9821-1D502468CF0F}" styleName="Designformatvorlage 1 - Akz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618" autoAdjust="0"/>
    <p:restoredTop sz="94737" autoAdjust="0"/>
  </p:normalViewPr>
  <p:slideViewPr>
    <p:cSldViewPr snapToGrid="0" snapToObjects="1" showGuides="1">
      <p:cViewPr varScale="1">
        <p:scale>
          <a:sx n="68" d="100"/>
          <a:sy n="68" d="100"/>
        </p:scale>
        <p:origin x="1608" y="60"/>
      </p:cViewPr>
      <p:guideLst>
        <p:guide orient="horz" pos="797"/>
        <p:guide orient="horz" pos="4173"/>
        <p:guide orient="horz" pos="3778"/>
        <p:guide orient="horz" pos="2019"/>
        <p:guide orient="horz" pos="2177"/>
        <p:guide orient="horz" pos="1116"/>
        <p:guide orient="horz" pos="1163"/>
        <p:guide orient="horz" pos="1403"/>
        <p:guide pos="5483"/>
        <p:guide pos="497"/>
        <p:guide pos="4343"/>
        <p:guide pos="3887"/>
        <p:guide pos="265"/>
      </p:guideLst>
    </p:cSldViewPr>
  </p:slideViewPr>
  <p:outlineViewPr>
    <p:cViewPr>
      <p:scale>
        <a:sx n="33" d="100"/>
        <a:sy n="33" d="100"/>
      </p:scale>
      <p:origin x="0" y="19398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77" d="100"/>
          <a:sy n="77" d="100"/>
        </p:scale>
        <p:origin x="334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1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dirty="0">
                <a:solidFill>
                  <a:schemeClr val="tx1"/>
                </a:solidFill>
              </a:rPr>
              <a:t>Средняя</a:t>
            </a:r>
            <a:r>
              <a:rPr lang="ru-RU" baseline="0" dirty="0">
                <a:solidFill>
                  <a:schemeClr val="tx1"/>
                </a:solidFill>
              </a:rPr>
              <a:t> у</a:t>
            </a:r>
            <a:r>
              <a:rPr lang="ru-RU" dirty="0">
                <a:solidFill>
                  <a:schemeClr val="tx1"/>
                </a:solidFill>
              </a:rPr>
              <a:t>рожайность в производственных посевах,</a:t>
            </a:r>
            <a:r>
              <a:rPr lang="ru-RU" baseline="0" dirty="0">
                <a:solidFill>
                  <a:schemeClr val="tx1"/>
                </a:solidFill>
              </a:rPr>
              <a:t> в РФ,</a:t>
            </a:r>
            <a:r>
              <a:rPr lang="ru-RU" dirty="0">
                <a:solidFill>
                  <a:schemeClr val="tx1"/>
                </a:solidFill>
              </a:rPr>
              <a:t> ц/га </a:t>
            </a:r>
          </a:p>
        </c:rich>
      </c:tx>
      <c:layout>
        <c:manualLayout>
          <c:xMode val="edge"/>
          <c:yMode val="edge"/>
          <c:x val="0.13980371957212254"/>
          <c:y val="1.457697174790558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tx2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Астронавт</c:v>
                </c:pt>
                <c:pt idx="1">
                  <c:v>Саламанка</c:v>
                </c:pt>
                <c:pt idx="2">
                  <c:v>Клеопатра</c:v>
                </c:pt>
                <c:pt idx="3">
                  <c:v>Мадонна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33.299999999999997</c:v>
                </c:pt>
                <c:pt idx="1">
                  <c:v>32.799999999999997</c:v>
                </c:pt>
                <c:pt idx="2">
                  <c:v>31.3</c:v>
                </c:pt>
                <c:pt idx="3">
                  <c:v>29.2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3D3-4144-B0C8-3CFF3B2F8A3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43152552"/>
        <c:axId val="443146320"/>
      </c:barChart>
      <c:catAx>
        <c:axId val="4431525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43146320"/>
        <c:crosses val="autoZero"/>
        <c:auto val="1"/>
        <c:lblAlgn val="ctr"/>
        <c:lblOffset val="100"/>
        <c:noMultiLvlLbl val="0"/>
      </c:catAx>
      <c:valAx>
        <c:axId val="4431463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43152552"/>
        <c:crosses val="autoZero"/>
        <c:crossBetween val="between"/>
        <c:majorUnit val="4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2000" b="1"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berschrift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093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l">
              <a:defRPr sz="13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901698" y="0"/>
            <a:ext cx="2984871" cy="50093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r">
              <a:defRPr sz="1300"/>
            </a:lvl1pPr>
          </a:lstStyle>
          <a:p>
            <a:fld id="{2A59BB18-CDD9-C840-94E8-249C6142D891}" type="datetime1">
              <a:rPr lang="de-DE" smtClean="0"/>
              <a:t>23.07.2020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516038"/>
            <a:ext cx="2984871" cy="500936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l">
              <a:defRPr sz="13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901698" y="9516038"/>
            <a:ext cx="2984871" cy="500936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r">
              <a:defRPr sz="1300"/>
            </a:lvl1pPr>
          </a:lstStyle>
          <a:p>
            <a:fld id="{8A695A13-6A3F-A147-A21E-CE63C25765E7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6986563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berschrift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093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l">
              <a:defRPr sz="13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093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r">
              <a:defRPr sz="1300"/>
            </a:lvl1pPr>
          </a:lstStyle>
          <a:p>
            <a:fld id="{822D63EB-D4AD-E94A-B451-CD5FD3CEF438}" type="datetime1">
              <a:rPr lang="de-DE" smtClean="0"/>
              <a:t>23.07.2020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0888"/>
            <a:ext cx="5008563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06" tIns="48303" rIns="96606" bIns="48303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8817" y="4758889"/>
            <a:ext cx="5510530" cy="4508421"/>
          </a:xfrm>
          <a:prstGeom prst="rect">
            <a:avLst/>
          </a:prstGeom>
        </p:spPr>
        <p:txBody>
          <a:bodyPr vert="horz" lIns="96606" tIns="48303" rIns="96606" bIns="48303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516038"/>
            <a:ext cx="2984871" cy="500936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l">
              <a:defRPr sz="13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901698" y="9516038"/>
            <a:ext cx="2984871" cy="500936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r">
              <a:defRPr sz="1300"/>
            </a:lvl1pPr>
          </a:lstStyle>
          <a:p>
            <a:fld id="{1C318188-2E9D-164C-A183-88DDCBEEA760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55566955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CE39DCC-FB4A-4476-90EA-0AD7503201B6}" type="slidenum">
              <a:rPr lang="de-DE" smtClean="0"/>
              <a:pPr>
                <a:defRPr/>
              </a:pPr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527077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CE39DCC-FB4A-4476-90EA-0AD7503201B6}" type="slidenum">
              <a:rPr lang="de-DE" smtClean="0"/>
              <a:pPr>
                <a:defRPr/>
              </a:pPr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908100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CE39DCC-FB4A-4476-90EA-0AD7503201B6}" type="slidenum">
              <a:rPr lang="de-DE" smtClean="0"/>
              <a:pPr>
                <a:defRPr/>
              </a:pPr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695555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CE39DCC-FB4A-4476-90EA-0AD7503201B6}" type="slidenum">
              <a:rPr lang="de-DE" smtClean="0"/>
              <a:pPr>
                <a:defRPr/>
              </a:pPr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741116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CE39DCC-FB4A-4476-90EA-0AD7503201B6}" type="slidenum">
              <a:rPr lang="de-DE" smtClean="0"/>
              <a:pPr>
                <a:defRPr/>
              </a:pPr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441088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platzhalt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788987" y="1771650"/>
            <a:ext cx="6105526" cy="4210050"/>
          </a:xfrm>
          <a:prstGeom prst="rect">
            <a:avLst/>
          </a:prstGeom>
        </p:spPr>
        <p:txBody>
          <a:bodyPr vert="horz" lIns="0" tIns="0" rIns="0" bIns="0"/>
          <a:lstStyle>
            <a:lvl1pPr marL="252000" indent="-396000">
              <a:spcBef>
                <a:spcPts val="312"/>
              </a:spcBef>
              <a:buSzPct val="75000"/>
              <a:buFontTx/>
              <a:buNone/>
              <a:defRPr sz="1600" baseline="0">
                <a:solidFill>
                  <a:srgbClr val="524F49"/>
                </a:solidFill>
                <a:latin typeface="Helvetica"/>
                <a:cs typeface="Helvetica"/>
              </a:defRPr>
            </a:lvl1pPr>
            <a:lvl2pPr marL="252000" indent="-396000">
              <a:spcBef>
                <a:spcPts val="312"/>
              </a:spcBef>
              <a:buSzPct val="75000"/>
              <a:buFontTx/>
              <a:buBlip>
                <a:blip r:embed="rId2"/>
              </a:buBlip>
              <a:defRPr sz="1300">
                <a:solidFill>
                  <a:srgbClr val="524F49"/>
                </a:solidFill>
                <a:latin typeface="Helvetica"/>
                <a:cs typeface="Helvetica"/>
              </a:defRPr>
            </a:lvl2pPr>
            <a:lvl3pPr>
              <a:defRPr>
                <a:latin typeface="Helvetica"/>
                <a:cs typeface="Helvetica"/>
              </a:defRPr>
            </a:lvl3pPr>
            <a:lvl4pPr>
              <a:defRPr>
                <a:latin typeface="Helvetica"/>
                <a:cs typeface="Helvetica"/>
              </a:defRPr>
            </a:lvl4pPr>
            <a:lvl5pPr>
              <a:defRPr>
                <a:latin typeface="Helvetica"/>
                <a:cs typeface="Helvetica"/>
              </a:defRPr>
            </a:lvl5pPr>
          </a:lstStyle>
          <a:p>
            <a:pPr lvl="0"/>
            <a:r>
              <a:rPr lang="de-DE" dirty="0"/>
              <a:t>Edit </a:t>
            </a:r>
            <a:r>
              <a:rPr lang="de-DE" dirty="0" err="1"/>
              <a:t>text</a:t>
            </a:r>
            <a:r>
              <a:rPr lang="de-DE" dirty="0"/>
              <a:t> </a:t>
            </a:r>
            <a:r>
              <a:rPr lang="de-DE" dirty="0" err="1"/>
              <a:t>master</a:t>
            </a:r>
            <a:endParaRPr lang="de-DE" dirty="0"/>
          </a:p>
          <a:p>
            <a:pPr lvl="1"/>
            <a:r>
              <a:rPr lang="de-DE" dirty="0"/>
              <a:t>Second </a:t>
            </a:r>
            <a:r>
              <a:rPr lang="de-DE" dirty="0" err="1"/>
              <a:t>layer</a:t>
            </a:r>
            <a:endParaRPr lang="de-DE" dirty="0"/>
          </a:p>
        </p:txBody>
      </p:sp>
      <p:sp>
        <p:nvSpPr>
          <p:cNvPr id="6" name="Textplatzhalter 3"/>
          <p:cNvSpPr>
            <a:spLocks noGrp="1"/>
          </p:cNvSpPr>
          <p:nvPr>
            <p:ph type="body" sz="quarter" idx="13" hasCustomPrompt="1"/>
          </p:nvPr>
        </p:nvSpPr>
        <p:spPr>
          <a:xfrm>
            <a:off x="788988" y="1265238"/>
            <a:ext cx="7985125" cy="35394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lang="de-DE" sz="2300" b="1" kern="1200" smtClean="0">
                <a:solidFill>
                  <a:srgbClr val="AA133E"/>
                </a:solidFill>
                <a:latin typeface="Helvetica"/>
                <a:ea typeface="+mn-ea"/>
                <a:cs typeface="Helvetica"/>
              </a:defRPr>
            </a:lvl1pPr>
            <a:lvl2pPr marL="0" indent="0" algn="l" defTabSz="457200" rtl="0" eaLnBrk="1" latinLnBrk="0" hangingPunct="1">
              <a:spcBef>
                <a:spcPct val="20000"/>
              </a:spcBef>
              <a:buSzPct val="75000"/>
              <a:buFont typeface="Arial"/>
              <a:buNone/>
              <a:defRPr lang="de-DE" sz="1600" kern="1200" dirty="0" smtClean="0">
                <a:solidFill>
                  <a:srgbClr val="524F49"/>
                </a:solidFill>
                <a:latin typeface="Helvetica"/>
                <a:ea typeface="+mn-ea"/>
                <a:cs typeface="Helvetica"/>
              </a:defRPr>
            </a:lvl2pPr>
          </a:lstStyle>
          <a:p>
            <a:pPr lvl="0"/>
            <a:r>
              <a:rPr lang="de-DE" dirty="0"/>
              <a:t>Edit </a:t>
            </a:r>
            <a:r>
              <a:rPr lang="de-DE" dirty="0" err="1"/>
              <a:t>text</a:t>
            </a:r>
            <a:r>
              <a:rPr lang="de-DE" dirty="0"/>
              <a:t> </a:t>
            </a:r>
            <a:r>
              <a:rPr lang="de-DE" dirty="0" err="1"/>
              <a:t>master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982436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quarter" idx="13" hasCustomPrompt="1"/>
          </p:nvPr>
        </p:nvSpPr>
        <p:spPr>
          <a:xfrm>
            <a:off x="788988" y="1265238"/>
            <a:ext cx="7985125" cy="35394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lang="de-DE" sz="2300" b="1" kern="1200" smtClean="0">
                <a:solidFill>
                  <a:srgbClr val="AA133E"/>
                </a:solidFill>
                <a:latin typeface="Helvetica"/>
                <a:ea typeface="+mn-ea"/>
                <a:cs typeface="Helvetica"/>
              </a:defRPr>
            </a:lvl1pPr>
            <a:lvl2pPr marL="0" indent="0" algn="l" defTabSz="457200" rtl="0" eaLnBrk="1" latinLnBrk="0" hangingPunct="1">
              <a:spcBef>
                <a:spcPct val="20000"/>
              </a:spcBef>
              <a:buSzPct val="75000"/>
              <a:buFont typeface="Arial"/>
              <a:buNone/>
              <a:defRPr lang="de-DE" sz="1600" kern="1200" dirty="0" smtClean="0">
                <a:solidFill>
                  <a:srgbClr val="524F49"/>
                </a:solidFill>
                <a:latin typeface="Helvetica"/>
                <a:ea typeface="+mn-ea"/>
                <a:cs typeface="Helvetica"/>
              </a:defRPr>
            </a:lvl2pPr>
          </a:lstStyle>
          <a:p>
            <a:pPr lvl="0"/>
            <a:r>
              <a:rPr lang="de-DE" dirty="0"/>
              <a:t>Edit </a:t>
            </a:r>
            <a:r>
              <a:rPr lang="de-DE" dirty="0" err="1"/>
              <a:t>text</a:t>
            </a:r>
            <a:r>
              <a:rPr lang="de-DE" dirty="0"/>
              <a:t> </a:t>
            </a:r>
            <a:r>
              <a:rPr lang="de-DE" dirty="0" err="1"/>
              <a:t>master</a:t>
            </a:r>
            <a:endParaRPr lang="de-DE" dirty="0"/>
          </a:p>
        </p:txBody>
      </p:sp>
      <p:sp>
        <p:nvSpPr>
          <p:cNvPr id="5" name="Textplatzhalt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788987" y="1771650"/>
            <a:ext cx="2880000" cy="4210050"/>
          </a:xfrm>
          <a:prstGeom prst="rect">
            <a:avLst/>
          </a:prstGeom>
        </p:spPr>
        <p:txBody>
          <a:bodyPr vert="horz" lIns="0" tIns="0" rIns="0" bIns="0"/>
          <a:lstStyle>
            <a:lvl1pPr marL="252000" indent="-396000">
              <a:spcBef>
                <a:spcPts val="312"/>
              </a:spcBef>
              <a:buSzPct val="75000"/>
              <a:buFontTx/>
              <a:buNone/>
              <a:defRPr sz="1600" baseline="0">
                <a:solidFill>
                  <a:srgbClr val="524F49"/>
                </a:solidFill>
                <a:latin typeface="Helvetica"/>
                <a:cs typeface="Helvetica"/>
              </a:defRPr>
            </a:lvl1pPr>
            <a:lvl2pPr marL="252000" indent="-396000">
              <a:spcBef>
                <a:spcPts val="312"/>
              </a:spcBef>
              <a:buSzPct val="75000"/>
              <a:buFontTx/>
              <a:buBlip>
                <a:blip r:embed="rId2"/>
              </a:buBlip>
              <a:defRPr sz="1300">
                <a:solidFill>
                  <a:srgbClr val="524F49"/>
                </a:solidFill>
                <a:latin typeface="Helvetica"/>
                <a:cs typeface="Helvetica"/>
              </a:defRPr>
            </a:lvl2pPr>
            <a:lvl3pPr>
              <a:defRPr>
                <a:latin typeface="Helvetica"/>
                <a:cs typeface="Helvetica"/>
              </a:defRPr>
            </a:lvl3pPr>
            <a:lvl4pPr>
              <a:defRPr>
                <a:latin typeface="Helvetica"/>
                <a:cs typeface="Helvetica"/>
              </a:defRPr>
            </a:lvl4pPr>
            <a:lvl5pPr>
              <a:defRPr>
                <a:latin typeface="Helvetica"/>
                <a:cs typeface="Helvetica"/>
              </a:defRPr>
            </a:lvl5pPr>
          </a:lstStyle>
          <a:p>
            <a:pPr lvl="0"/>
            <a:r>
              <a:rPr lang="de-DE" dirty="0"/>
              <a:t>Edit </a:t>
            </a:r>
            <a:r>
              <a:rPr lang="de-DE" dirty="0" err="1"/>
              <a:t>text</a:t>
            </a:r>
            <a:r>
              <a:rPr lang="de-DE" dirty="0"/>
              <a:t> </a:t>
            </a:r>
            <a:r>
              <a:rPr lang="de-DE" dirty="0" err="1"/>
              <a:t>master</a:t>
            </a:r>
            <a:endParaRPr lang="de-DE" dirty="0"/>
          </a:p>
          <a:p>
            <a:pPr lvl="1"/>
            <a:r>
              <a:rPr lang="de-DE" dirty="0"/>
              <a:t>Second </a:t>
            </a:r>
            <a:r>
              <a:rPr lang="de-DE" dirty="0" err="1"/>
              <a:t>layer</a:t>
            </a:r>
            <a:endParaRPr lang="de-DE" dirty="0"/>
          </a:p>
        </p:txBody>
      </p:sp>
      <p:sp>
        <p:nvSpPr>
          <p:cNvPr id="6" name="Textplatzhalter 10"/>
          <p:cNvSpPr>
            <a:spLocks noGrp="1"/>
          </p:cNvSpPr>
          <p:nvPr>
            <p:ph type="body" sz="quarter" idx="14" hasCustomPrompt="1"/>
          </p:nvPr>
        </p:nvSpPr>
        <p:spPr>
          <a:xfrm>
            <a:off x="4014513" y="1771650"/>
            <a:ext cx="2880000" cy="4210050"/>
          </a:xfrm>
          <a:prstGeom prst="rect">
            <a:avLst/>
          </a:prstGeom>
        </p:spPr>
        <p:txBody>
          <a:bodyPr vert="horz" lIns="0" tIns="0" rIns="0" bIns="0"/>
          <a:lstStyle>
            <a:lvl1pPr marL="252000" indent="-396000">
              <a:spcBef>
                <a:spcPts val="312"/>
              </a:spcBef>
              <a:buSzPct val="75000"/>
              <a:buFontTx/>
              <a:buNone/>
              <a:defRPr sz="1600" baseline="0">
                <a:solidFill>
                  <a:srgbClr val="524F49"/>
                </a:solidFill>
                <a:latin typeface="Helvetica"/>
                <a:cs typeface="Helvetica"/>
              </a:defRPr>
            </a:lvl1pPr>
            <a:lvl2pPr marL="252000" indent="-396000">
              <a:spcBef>
                <a:spcPts val="312"/>
              </a:spcBef>
              <a:buSzPct val="75000"/>
              <a:buFontTx/>
              <a:buBlip>
                <a:blip r:embed="rId2"/>
              </a:buBlip>
              <a:defRPr sz="1300">
                <a:solidFill>
                  <a:srgbClr val="524F49"/>
                </a:solidFill>
                <a:latin typeface="Helvetica"/>
                <a:cs typeface="Helvetica"/>
              </a:defRPr>
            </a:lvl2pPr>
            <a:lvl3pPr>
              <a:defRPr>
                <a:latin typeface="Helvetica"/>
                <a:cs typeface="Helvetica"/>
              </a:defRPr>
            </a:lvl3pPr>
            <a:lvl4pPr>
              <a:defRPr>
                <a:latin typeface="Helvetica"/>
                <a:cs typeface="Helvetica"/>
              </a:defRPr>
            </a:lvl4pPr>
            <a:lvl5pPr>
              <a:defRPr>
                <a:latin typeface="Helvetica"/>
                <a:cs typeface="Helvetica"/>
              </a:defRPr>
            </a:lvl5pPr>
          </a:lstStyle>
          <a:p>
            <a:pPr lvl="0"/>
            <a:r>
              <a:rPr lang="de-DE" dirty="0"/>
              <a:t>Edit </a:t>
            </a:r>
            <a:r>
              <a:rPr lang="de-DE" dirty="0" err="1"/>
              <a:t>text</a:t>
            </a:r>
            <a:r>
              <a:rPr lang="de-DE" dirty="0"/>
              <a:t> </a:t>
            </a:r>
            <a:r>
              <a:rPr lang="de-DE" dirty="0" err="1"/>
              <a:t>master</a:t>
            </a:r>
            <a:endParaRPr lang="de-DE" dirty="0"/>
          </a:p>
          <a:p>
            <a:pPr lvl="1"/>
            <a:r>
              <a:rPr lang="de-DE" dirty="0"/>
              <a:t>Second </a:t>
            </a:r>
            <a:r>
              <a:rPr lang="de-DE" dirty="0" err="1"/>
              <a:t>layer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032055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3"/>
          <p:cNvSpPr>
            <a:spLocks noGrp="1"/>
          </p:cNvSpPr>
          <p:nvPr>
            <p:ph type="body" sz="quarter" idx="11" hasCustomPrompt="1"/>
          </p:nvPr>
        </p:nvSpPr>
        <p:spPr>
          <a:xfrm>
            <a:off x="788988" y="1265238"/>
            <a:ext cx="7985125" cy="35394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lang="de-DE" sz="2300" b="1" kern="1200" smtClean="0">
                <a:solidFill>
                  <a:srgbClr val="AA133E"/>
                </a:solidFill>
                <a:latin typeface="Helvetica"/>
                <a:ea typeface="+mn-ea"/>
                <a:cs typeface="Helvetica"/>
              </a:defRPr>
            </a:lvl1pPr>
            <a:lvl2pPr marL="0" indent="0" algn="l" defTabSz="457200" rtl="0" eaLnBrk="1" latinLnBrk="0" hangingPunct="1">
              <a:spcBef>
                <a:spcPct val="20000"/>
              </a:spcBef>
              <a:buSzPct val="75000"/>
              <a:buFont typeface="Arial"/>
              <a:buNone/>
              <a:defRPr lang="de-DE" sz="1600" kern="1200" dirty="0" smtClean="0">
                <a:solidFill>
                  <a:srgbClr val="524F49"/>
                </a:solidFill>
                <a:latin typeface="Helvetica"/>
                <a:ea typeface="+mn-ea"/>
                <a:cs typeface="Helvetica"/>
              </a:defRPr>
            </a:lvl2pPr>
          </a:lstStyle>
          <a:p>
            <a:pPr lvl="0"/>
            <a:r>
              <a:rPr lang="de-DE" dirty="0"/>
              <a:t>Edit </a:t>
            </a:r>
            <a:r>
              <a:rPr lang="de-DE" dirty="0" err="1"/>
              <a:t>text</a:t>
            </a:r>
            <a:r>
              <a:rPr lang="de-DE" dirty="0"/>
              <a:t> </a:t>
            </a:r>
            <a:r>
              <a:rPr lang="de-DE" dirty="0" err="1"/>
              <a:t>master</a:t>
            </a:r>
            <a:endParaRPr lang="de-DE" dirty="0"/>
          </a:p>
        </p:txBody>
      </p:sp>
      <p:pic>
        <p:nvPicPr>
          <p:cNvPr id="4" name="Bild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97399" y="1850373"/>
            <a:ext cx="1806864" cy="4131779"/>
          </a:xfrm>
          <a:prstGeom prst="rect">
            <a:avLst/>
          </a:prstGeom>
        </p:spPr>
      </p:pic>
      <p:sp>
        <p:nvSpPr>
          <p:cNvPr id="5" name="Textplatzhalt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788987" y="1771650"/>
            <a:ext cx="5381626" cy="4210050"/>
          </a:xfrm>
          <a:prstGeom prst="rect">
            <a:avLst/>
          </a:prstGeom>
        </p:spPr>
        <p:txBody>
          <a:bodyPr vert="horz" lIns="0" tIns="0" rIns="0" bIns="0"/>
          <a:lstStyle>
            <a:lvl1pPr marL="252000" indent="-396000">
              <a:spcBef>
                <a:spcPts val="312"/>
              </a:spcBef>
              <a:buSzPct val="75000"/>
              <a:buFontTx/>
              <a:buNone/>
              <a:defRPr sz="1600" baseline="0">
                <a:solidFill>
                  <a:srgbClr val="524F49"/>
                </a:solidFill>
                <a:latin typeface="Helvetica"/>
                <a:cs typeface="Helvetica"/>
              </a:defRPr>
            </a:lvl1pPr>
            <a:lvl2pPr marL="252000" indent="-396000">
              <a:spcBef>
                <a:spcPts val="312"/>
              </a:spcBef>
              <a:buSzPct val="75000"/>
              <a:buFontTx/>
              <a:buBlip>
                <a:blip r:embed="rId3"/>
              </a:buBlip>
              <a:defRPr sz="1300">
                <a:solidFill>
                  <a:srgbClr val="524F49"/>
                </a:solidFill>
                <a:latin typeface="Helvetica"/>
                <a:cs typeface="Helvetica"/>
              </a:defRPr>
            </a:lvl2pPr>
            <a:lvl3pPr>
              <a:defRPr>
                <a:latin typeface="Helvetica"/>
                <a:cs typeface="Helvetica"/>
              </a:defRPr>
            </a:lvl3pPr>
            <a:lvl4pPr>
              <a:defRPr>
                <a:latin typeface="Helvetica"/>
                <a:cs typeface="Helvetica"/>
              </a:defRPr>
            </a:lvl4pPr>
            <a:lvl5pPr>
              <a:defRPr>
                <a:latin typeface="Helvetica"/>
                <a:cs typeface="Helvetica"/>
              </a:defRPr>
            </a:lvl5pPr>
          </a:lstStyle>
          <a:p>
            <a:pPr lvl="0"/>
            <a:r>
              <a:rPr lang="de-DE" dirty="0"/>
              <a:t>Edit </a:t>
            </a:r>
            <a:r>
              <a:rPr lang="de-DE" dirty="0" err="1"/>
              <a:t>text</a:t>
            </a:r>
            <a:r>
              <a:rPr lang="de-DE" dirty="0"/>
              <a:t> </a:t>
            </a:r>
            <a:r>
              <a:rPr lang="de-DE" dirty="0" err="1"/>
              <a:t>master</a:t>
            </a:r>
            <a:endParaRPr lang="de-DE" dirty="0"/>
          </a:p>
          <a:p>
            <a:pPr lvl="1"/>
            <a:r>
              <a:rPr lang="de-DE" dirty="0"/>
              <a:t>Second </a:t>
            </a:r>
            <a:r>
              <a:rPr lang="de-DE" dirty="0" err="1"/>
              <a:t>layer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6285412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46138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3600" b="1" i="1" cap="all" spc="-150">
                <a:solidFill>
                  <a:srgbClr val="BA2140"/>
                </a:solidFill>
                <a:latin typeface="Arial"/>
                <a:cs typeface="Arial"/>
              </a:defRPr>
            </a:lvl1pPr>
          </a:lstStyle>
          <a:p>
            <a:r>
              <a:rPr lang="ru-RU"/>
              <a:t>Образец заголовка</a:t>
            </a:r>
            <a:endParaRPr lang="de-D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0"/>
            <a:ext cx="8229600" cy="3840163"/>
          </a:xfrm>
          <a:prstGeom prst="rect">
            <a:avLst/>
          </a:prstGeom>
        </p:spPr>
        <p:txBody>
          <a:bodyPr/>
          <a:lstStyle>
            <a:lvl1pPr>
              <a:defRPr sz="2800" b="1" i="0" cap="all">
                <a:solidFill>
                  <a:srgbClr val="6A4D4B"/>
                </a:solidFill>
                <a:latin typeface="Arial"/>
                <a:cs typeface="Arial"/>
              </a:defRPr>
            </a:lvl1pPr>
            <a:lvl2pPr>
              <a:defRPr>
                <a:solidFill>
                  <a:srgbClr val="6A4D4B"/>
                </a:solidFill>
                <a:latin typeface="Arial"/>
                <a:cs typeface="Arial"/>
              </a:defRPr>
            </a:lvl2pPr>
            <a:lvl3pPr>
              <a:defRPr>
                <a:solidFill>
                  <a:srgbClr val="6A4D4B"/>
                </a:solidFill>
                <a:latin typeface="Arial"/>
                <a:cs typeface="Arial"/>
              </a:defRPr>
            </a:lvl3pPr>
            <a:lvl4pPr>
              <a:defRPr>
                <a:solidFill>
                  <a:srgbClr val="6A4D4B"/>
                </a:solidFill>
                <a:latin typeface="Arial"/>
                <a:cs typeface="Arial"/>
              </a:defRPr>
            </a:lvl4pPr>
            <a:lvl5pPr>
              <a:defRPr>
                <a:solidFill>
                  <a:srgbClr val="6A4D4B"/>
                </a:solidFill>
                <a:latin typeface="Arial"/>
                <a:cs typeface="Arial"/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de-DE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885578-6547-4C3C-AAC4-21E94EF7F5D8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265388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elfoli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749966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120D48-0D2C-4425-9D3A-69641D15D7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504C9BC-B15D-46FA-BD86-B5A07CB8C8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83567A5-7A23-442C-A2E5-5B81CD696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17834-DA4A-4394-A9C1-6953D5E5FB16}" type="datetimeFigureOut">
              <a:rPr lang="ru-RU" smtClean="0"/>
              <a:t>23.07.2020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CF782ED-900B-423E-A233-D76ADFDBB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50F800B-8AFE-4B93-BC0B-72011F1704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7ABD5-F881-4F9D-9DC0-977FE8D434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52287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8DCD9FA-80AC-464F-93C6-91D73F023E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537973A-F71E-46CD-8729-D931C62A1D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03BE3A4-F96A-4D80-A4AB-C73C90A1E3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17834-DA4A-4394-A9C1-6953D5E5FB16}" type="datetimeFigureOut">
              <a:rPr lang="ru-RU" smtClean="0"/>
              <a:t>23.07.2020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6E1346C-ABDA-412C-ABF4-1589F644B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2B0C356-9519-42A4-BEDA-EE211B3458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7ABD5-F881-4F9D-9DC0-977FE8D434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12724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01A582-0ABF-481B-BD70-8B8B8DC00B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5C7FDE6-E2E7-49A5-9A7F-816F5E8979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C0C591-683B-41DB-BE92-CE99E8342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17834-DA4A-4394-A9C1-6953D5E5FB16}" type="datetimeFigureOut">
              <a:rPr lang="ru-RU" smtClean="0"/>
              <a:t>23.07.2020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6622159-F03E-4044-B8BA-0D1AF25670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3CDC101-D5EA-449E-99BF-A0C3F96741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7ABD5-F881-4F9D-9DC0-977FE8D434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29748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D456FD-0C09-4FF4-B44B-0BC7B77329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792525A-64AE-4769-9E66-B3E39FD0BC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A2164FD-2D33-4602-A84F-F0C25CB4D1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2E33F40-E698-4A21-89AA-770BFC88DB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17834-DA4A-4394-A9C1-6953D5E5FB16}" type="datetimeFigureOut">
              <a:rPr lang="ru-RU" smtClean="0"/>
              <a:t>23.07.2020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A452691-AEA0-4800-A6DD-CA5B2AA62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0997353-2EF2-4FE3-92F9-817BAE41B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7ABD5-F881-4F9D-9DC0-977FE8D434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42021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9EC126-E548-4BA1-9FCA-B066AF20E7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A22A6AE-5B49-4CF9-8118-7278EDFF82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0D6991F-F591-419F-98D6-6BDD9095EF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F203B57-9CE1-4023-9B5D-17D1B70EBB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E7167D22-E5E1-48C4-B6C6-E410365140B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E8AD2FB-FC50-402C-B940-FDB8B7FAEB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17834-DA4A-4394-A9C1-6953D5E5FB16}" type="datetimeFigureOut">
              <a:rPr lang="ru-RU" smtClean="0"/>
              <a:t>23.07.2020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A439FA14-D5B3-4882-AFBA-624D69E2C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52BA9353-7394-4318-8EDC-493569CE5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7ABD5-F881-4F9D-9DC0-977FE8D434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07922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37F32B-B69A-4B7E-A7F5-8C97E65482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D0E4125-95D5-435B-8F7D-7945CF5078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17834-DA4A-4394-A9C1-6953D5E5FB16}" type="datetimeFigureOut">
              <a:rPr lang="ru-RU" smtClean="0"/>
              <a:t>23.07.2020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744298F-A88E-4DAE-A14F-00F0CD5E23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2DF0856-120A-420F-97D3-7AF001133E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7ABD5-F881-4F9D-9DC0-977FE8D434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8762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0F47C7D3-60D0-485A-875B-444933DA2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17834-DA4A-4394-A9C1-6953D5E5FB16}" type="datetimeFigureOut">
              <a:rPr lang="ru-RU" smtClean="0"/>
              <a:t>23.07.2020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AEC84444-4498-4AD0-9F92-84DD1A192A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957502A-8EA4-4521-A070-C2C7E05B52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7ABD5-F881-4F9D-9DC0-977FE8D434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43997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BB7F74-B6AC-4F87-AC55-F44114AAD0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03343E5-D145-473B-B8FF-9995E1CF58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0A1896C-3A46-4481-A9F9-90221F2804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3370BB3-CB29-4F01-B58F-9CB2449A6E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17834-DA4A-4394-A9C1-6953D5E5FB16}" type="datetimeFigureOut">
              <a:rPr lang="ru-RU" smtClean="0"/>
              <a:t>23.07.2020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F2774F5-BE8B-4522-8AD7-1960C35F6C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28E018F-35FD-40A7-910B-91FCDDBC33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7ABD5-F881-4F9D-9DC0-977FE8D434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57758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99838E-7D99-4A0B-8D24-A19065BE0E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338E2AF-A8E1-47F5-9A94-34938CD420D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44F9EC4-41A4-4D8E-88D1-68B2473999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9B70813-F9CC-4E50-B73C-E40D1F4E3E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17834-DA4A-4394-A9C1-6953D5E5FB16}" type="datetimeFigureOut">
              <a:rPr lang="ru-RU" smtClean="0"/>
              <a:t>23.07.2020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C799F2E-8D4F-4982-8E76-DEE1585248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DB59B1E-4B6F-4BE6-9FC0-B25D6E4F08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7ABD5-F881-4F9D-9DC0-977FE8D434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23121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F88321-9217-48A7-8D1A-9DC03C7890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9739432-C7AA-49AC-99C6-7495C74B1F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5B89472-FECC-4C75-B015-CB1E7BCB1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17834-DA4A-4394-A9C1-6953D5E5FB16}" type="datetimeFigureOut">
              <a:rPr lang="ru-RU" smtClean="0"/>
              <a:t>23.07.2020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A1DA644-327E-49D6-9B26-B1CBD91FDC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A280490-3603-4694-BDB4-467EE2038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7ABD5-F881-4F9D-9DC0-977FE8D434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73604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8B1059F5-256C-4585-9023-2FD1585E84B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86A46CB-0A18-41D5-AFDB-1311B7B6DB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D686071-DC3C-4C37-9169-8FF6A369D9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17834-DA4A-4394-A9C1-6953D5E5FB16}" type="datetimeFigureOut">
              <a:rPr lang="ru-RU" smtClean="0"/>
              <a:t>23.07.2020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293E0F6-22EC-455A-96B9-81C2619997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724336-B31A-4E51-8962-7066F7DB55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7ABD5-F881-4F9D-9DC0-977FE8D434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75019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em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11" Type="http://schemas.openxmlformats.org/officeDocument/2006/relationships/image" Target="../media/image5.emf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4.emf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e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Bild 17" descr="GSA_Logo_CMYK_Claim.eps"/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41719" y="215070"/>
            <a:ext cx="1262544" cy="547283"/>
          </a:xfrm>
          <a:prstGeom prst="rect">
            <a:avLst/>
          </a:prstGeom>
        </p:spPr>
      </p:pic>
      <p:sp>
        <p:nvSpPr>
          <p:cNvPr id="3" name="Textfeld 2"/>
          <p:cNvSpPr txBox="1"/>
          <p:nvPr userDrawn="1"/>
        </p:nvSpPr>
        <p:spPr>
          <a:xfrm>
            <a:off x="234404" y="6340496"/>
            <a:ext cx="2756412" cy="507831"/>
          </a:xfrm>
          <a:prstGeom prst="rect">
            <a:avLst/>
          </a:prstGeom>
          <a:noFill/>
        </p:spPr>
        <p:txBody>
          <a:bodyPr wrap="square" lIns="0" bIns="0" rtlCol="0" anchor="b">
            <a:spAutoFit/>
          </a:bodyPr>
          <a:lstStyle/>
          <a:p>
            <a:r>
              <a:rPr lang="ru-RU" sz="1000" b="0" i="1" kern="1200" noProof="0" dirty="0">
                <a:solidFill>
                  <a:srgbClr val="AA133E"/>
                </a:solidFill>
                <a:latin typeface="Helvetica"/>
                <a:ea typeface="ヒラギノ角ゴ Pro W3" pitchFamily="84" charset="-128"/>
                <a:cs typeface="Helvetica"/>
              </a:rPr>
              <a:t>Германский</a:t>
            </a:r>
            <a:r>
              <a:rPr lang="ru-RU" sz="1000" b="0" i="1" kern="1200" baseline="0" noProof="0" dirty="0">
                <a:solidFill>
                  <a:srgbClr val="AA133E"/>
                </a:solidFill>
                <a:latin typeface="Helvetica"/>
                <a:ea typeface="ヒラギノ角ゴ Pro W3" pitchFamily="84" charset="-128"/>
                <a:cs typeface="Helvetica"/>
              </a:rPr>
              <a:t> Семенной Альянс</a:t>
            </a:r>
            <a:endParaRPr lang="en-GB" sz="1000" b="0" i="1" kern="1200" noProof="0" dirty="0">
              <a:solidFill>
                <a:srgbClr val="AA133E"/>
              </a:solidFill>
              <a:latin typeface="Helvetica"/>
              <a:ea typeface="ヒラギノ角ゴ Pro W3" pitchFamily="84" charset="-128"/>
              <a:cs typeface="Helvetica"/>
            </a:endParaRPr>
          </a:p>
          <a:p>
            <a:r>
              <a:rPr lang="ru-RU" sz="1000" b="0" i="1" kern="1200" noProof="0" dirty="0">
                <a:solidFill>
                  <a:srgbClr val="B5B1A7"/>
                </a:solidFill>
                <a:latin typeface="Helvetica"/>
                <a:ea typeface="ヒラギノ角ゴ Pro W3" pitchFamily="84" charset="-128"/>
                <a:cs typeface="Helvetica"/>
              </a:rPr>
              <a:t>2020</a:t>
            </a:r>
          </a:p>
          <a:p>
            <a:endParaRPr lang="en-GB" sz="1000" b="0" i="1" kern="1200" noProof="0" dirty="0">
              <a:solidFill>
                <a:srgbClr val="B5B1A7"/>
              </a:solidFill>
              <a:latin typeface="Helvetica"/>
              <a:ea typeface="ヒラギノ角ゴ Pro W3" pitchFamily="84" charset="-128"/>
              <a:cs typeface="Helvetica"/>
            </a:endParaRPr>
          </a:p>
        </p:txBody>
      </p:sp>
      <p:sp>
        <p:nvSpPr>
          <p:cNvPr id="5" name="Text Box 12"/>
          <p:cNvSpPr txBox="1">
            <a:spLocks noChangeArrowheads="1"/>
          </p:cNvSpPr>
          <p:nvPr userDrawn="1"/>
        </p:nvSpPr>
        <p:spPr bwMode="auto">
          <a:xfrm>
            <a:off x="7843026" y="6360425"/>
            <a:ext cx="861237" cy="286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>
            <a:prstTxWarp prst="textNoShape">
              <a:avLst/>
            </a:prstTxWarp>
          </a:bodyPr>
          <a:lstStyle/>
          <a:p>
            <a:pPr algn="r" eaLnBrk="0" hangingPunct="0">
              <a:lnSpc>
                <a:spcPts val="1198"/>
              </a:lnSpc>
              <a:defRPr/>
            </a:pPr>
            <a:fld id="{E0C6ABB8-9CA7-B146-B961-01C00E15A20A}" type="slidenum">
              <a:rPr lang="de-DE" sz="1000" b="0" i="1" kern="1200" smtClean="0">
                <a:solidFill>
                  <a:srgbClr val="B5B1A7"/>
                </a:solidFill>
                <a:latin typeface="Helvetica"/>
                <a:ea typeface="ヒラギノ角ゴ Pro W3" pitchFamily="84" charset="-128"/>
                <a:cs typeface="Helvetica"/>
              </a:rPr>
              <a:pPr algn="r" eaLnBrk="0" hangingPunct="0">
                <a:lnSpc>
                  <a:spcPts val="1198"/>
                </a:lnSpc>
                <a:defRPr/>
              </a:pPr>
              <a:t>‹#›</a:t>
            </a:fld>
            <a:endParaRPr lang="de-DE" sz="1000" b="0" i="1" kern="1200" dirty="0">
              <a:solidFill>
                <a:srgbClr val="B5B1A7"/>
              </a:solidFill>
              <a:latin typeface="Helvetica"/>
              <a:ea typeface="ヒラギノ角ゴ Pro W3" pitchFamily="84" charset="-128"/>
              <a:cs typeface="Helvetica"/>
            </a:endParaRPr>
          </a:p>
        </p:txBody>
      </p:sp>
      <p:pic>
        <p:nvPicPr>
          <p:cNvPr id="6" name="Bild 5" descr="dsv-logo-grau.eps"/>
          <p:cNvPicPr>
            <a:picLocks noChangeAspect="1"/>
          </p:cNvPicPr>
          <p:nvPr userDrawn="1"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06998" y="6272880"/>
            <a:ext cx="738608" cy="371160"/>
          </a:xfrm>
          <a:prstGeom prst="rect">
            <a:avLst/>
          </a:prstGeom>
        </p:spPr>
      </p:pic>
      <p:pic>
        <p:nvPicPr>
          <p:cNvPr id="7" name="Bild 6" descr="rapool_grau.eps"/>
          <p:cNvPicPr>
            <a:picLocks noChangeAspect="1"/>
          </p:cNvPicPr>
          <p:nvPr userDrawn="1"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6927" y="6247980"/>
            <a:ext cx="636078" cy="427907"/>
          </a:xfrm>
          <a:prstGeom prst="rect">
            <a:avLst/>
          </a:prstGeom>
        </p:spPr>
      </p:pic>
      <p:pic>
        <p:nvPicPr>
          <p:cNvPr id="8" name="Bild 7" descr="saatenunion_logos_work_grau.eps"/>
          <p:cNvPicPr>
            <a:picLocks noChangeAspect="1"/>
          </p:cNvPicPr>
          <p:nvPr userDrawn="1"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17" t="5480" r="69772" b="34357"/>
          <a:stretch/>
        </p:blipFill>
        <p:spPr>
          <a:xfrm>
            <a:off x="6733545" y="6278921"/>
            <a:ext cx="546018" cy="391058"/>
          </a:xfrm>
          <a:prstGeom prst="rect">
            <a:avLst/>
          </a:prstGeom>
        </p:spPr>
      </p:pic>
      <p:pic>
        <p:nvPicPr>
          <p:cNvPr id="9" name="Bild 8" descr="Solana_logo_work_grau.eps"/>
          <p:cNvPicPr>
            <a:picLocks noChangeAspect="1"/>
          </p:cNvPicPr>
          <p:nvPr userDrawn="1"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67074" y="6190757"/>
            <a:ext cx="438661" cy="453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1861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5" r:id="rId4"/>
    <p:sldLayoutId id="2147483656" r:id="rId5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3494E8D-FB8A-4C17-8FC3-94E81B3243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F50FB04-1F52-4290-92BD-C4CD817D23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C5804FE-A219-4D22-9B41-E00223578BA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317834-DA4A-4394-A9C1-6953D5E5FB16}" type="datetimeFigureOut">
              <a:rPr lang="ru-RU" smtClean="0"/>
              <a:t>23.07.2020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06CA37C-C285-40C1-A6B1-1D4E358A6F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9BF82E3-C4E4-4057-A8E6-FE61C2D278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A7ABD5-F881-4F9D-9DC0-977FE8D434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6234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/>
          <p:cNvSpPr txBox="1"/>
          <p:nvPr/>
        </p:nvSpPr>
        <p:spPr>
          <a:xfrm>
            <a:off x="144408" y="13213"/>
            <a:ext cx="6432383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altLang="ru-RU" sz="2400" b="1" dirty="0">
                <a:solidFill>
                  <a:srgbClr val="BC204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ГЕРМАНСКИЙ СЕМЕННОЙ АЛЬЯНС</a:t>
            </a:r>
          </a:p>
        </p:txBody>
      </p:sp>
      <p:sp>
        <p:nvSpPr>
          <p:cNvPr id="6" name="Textfeld 5"/>
          <p:cNvSpPr txBox="1"/>
          <p:nvPr/>
        </p:nvSpPr>
        <p:spPr>
          <a:xfrm>
            <a:off x="144408" y="1162828"/>
            <a:ext cx="8676035" cy="7078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lvl="1" algn="ctr">
              <a:spcBef>
                <a:spcPts val="600"/>
              </a:spcBef>
              <a:spcAft>
                <a:spcPts val="600"/>
              </a:spcAft>
            </a:pPr>
            <a:r>
              <a:rPr lang="ru-RU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Селекционное предложение посевного гороха от компании «Германский семенной альянс»</a:t>
            </a:r>
          </a:p>
        </p:txBody>
      </p:sp>
      <p:sp>
        <p:nvSpPr>
          <p:cNvPr id="4" name="Textfeld 4">
            <a:extLst>
              <a:ext uri="{FF2B5EF4-FFF2-40B4-BE49-F238E27FC236}">
                <a16:creationId xmlns:a16="http://schemas.microsoft.com/office/drawing/2014/main" id="{5AB7A670-A007-4C30-9E96-8EF95CA5F89B}"/>
              </a:ext>
            </a:extLst>
          </p:cNvPr>
          <p:cNvSpPr txBox="1"/>
          <p:nvPr/>
        </p:nvSpPr>
        <p:spPr>
          <a:xfrm>
            <a:off x="144408" y="2497109"/>
            <a:ext cx="3154611" cy="116955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1" algn="just">
              <a:spcBef>
                <a:spcPts val="600"/>
              </a:spcBef>
              <a:spcAft>
                <a:spcPts val="600"/>
              </a:spcAft>
            </a:pPr>
            <a:r>
              <a:rPr lang="ru-RU" sz="1200" dirty="0">
                <a:latin typeface="Courier New" panose="02070309020205020404" pitchFamily="49" charset="0"/>
                <a:cs typeface="Courier New" panose="02070309020205020404" pitchFamily="49" charset="0"/>
              </a:rPr>
              <a:t>Региональный менеджер ООО «Джермэн Сид Альянс Русс» по Сибири и Дальнему Востоку Малый Сергей</a:t>
            </a:r>
          </a:p>
          <a:p>
            <a:pPr lvl="1" algn="just">
              <a:spcBef>
                <a:spcPts val="600"/>
              </a:spcBef>
              <a:spcAft>
                <a:spcPts val="600"/>
              </a:spcAft>
            </a:pPr>
            <a:r>
              <a:rPr lang="ru-RU" sz="1200" i="1" dirty="0">
                <a:latin typeface="Courier New" panose="02070309020205020404" pitchFamily="49" charset="0"/>
                <a:cs typeface="Courier New" panose="02070309020205020404" pitchFamily="49" charset="0"/>
              </a:rPr>
              <a:t>Томская область 24,07.20</a:t>
            </a:r>
            <a:endParaRPr lang="en-US" sz="2000" i="1" dirty="0">
              <a:latin typeface="Helvetica"/>
              <a:cs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val="4697343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Таблица 7">
            <a:extLst>
              <a:ext uri="{FF2B5EF4-FFF2-40B4-BE49-F238E27FC236}">
                <a16:creationId xmlns:a16="http://schemas.microsoft.com/office/drawing/2014/main" id="{03A46561-0AF2-4544-B149-F03B6CE1BF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9331803"/>
              </p:ext>
            </p:extLst>
          </p:nvPr>
        </p:nvGraphicFramePr>
        <p:xfrm>
          <a:off x="402956" y="1121296"/>
          <a:ext cx="2944679" cy="46485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44679">
                  <a:extLst>
                    <a:ext uri="{9D8B030D-6E8A-4147-A177-3AD203B41FA5}">
                      <a16:colId xmlns:a16="http://schemas.microsoft.com/office/drawing/2014/main" val="1030330678"/>
                    </a:ext>
                  </a:extLst>
                </a:gridCol>
              </a:tblGrid>
              <a:tr h="4648556">
                <a:tc>
                  <a:txBody>
                    <a:bodyPr/>
                    <a:lstStyle/>
                    <a:p>
                      <a:endParaRPr lang="ru-RU" sz="1600" b="0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3247762"/>
                  </a:ext>
                </a:extLst>
              </a:tr>
            </a:tbl>
          </a:graphicData>
        </a:graphic>
      </p:graphicFrame>
      <p:sp>
        <p:nvSpPr>
          <p:cNvPr id="7" name="Текст 1">
            <a:extLst>
              <a:ext uri="{FF2B5EF4-FFF2-40B4-BE49-F238E27FC236}">
                <a16:creationId xmlns:a16="http://schemas.microsoft.com/office/drawing/2014/main" id="{0E63373D-6064-47E2-A809-7BEA007E858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19576" y="85959"/>
            <a:ext cx="7072910" cy="477364"/>
          </a:xfrm>
        </p:spPr>
        <p:txBody>
          <a:bodyPr/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Основные цели селекции:</a:t>
            </a:r>
          </a:p>
          <a:p>
            <a:pPr marL="342900" indent="-342900" algn="just">
              <a:buAutoNum type="arabicPeriod"/>
            </a:pPr>
            <a:endParaRPr lang="ru-RU" sz="1800" dirty="0">
              <a:solidFill>
                <a:srgbClr val="00206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342900" indent="-342900" algn="just">
              <a:buAutoNum type="arabicPeriod"/>
            </a:pPr>
            <a:r>
              <a:rPr lang="ru-RU" sz="2000" b="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Повышение урожайности зерна</a:t>
            </a:r>
          </a:p>
          <a:p>
            <a:pPr marL="342900" indent="-342900" algn="just">
              <a:buAutoNum type="arabicPeriod"/>
            </a:pPr>
            <a:r>
              <a:rPr lang="ru-RU" sz="2000" b="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Лучшая устойчивость к полеганию</a:t>
            </a:r>
          </a:p>
          <a:p>
            <a:pPr marL="342900" indent="-342900" algn="just">
              <a:buAutoNum type="arabicPeriod"/>
            </a:pPr>
            <a:r>
              <a:rPr lang="ru-RU" sz="2000" b="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Высокое содержание белка</a:t>
            </a:r>
          </a:p>
          <a:p>
            <a:pPr marL="342900" indent="-342900" algn="just">
              <a:buAutoNum type="arabicPeriod"/>
            </a:pPr>
            <a:r>
              <a:rPr lang="ru-RU" sz="2000" b="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Селекция на устойчивость к патогенам</a:t>
            </a:r>
          </a:p>
          <a:p>
            <a:pPr marL="342900" indent="-342900" algn="just">
              <a:buAutoNum type="arabicPeriod"/>
            </a:pPr>
            <a:r>
              <a:rPr lang="ru-RU" sz="2000" b="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Селекция на устойчивость к </a:t>
            </a:r>
          </a:p>
          <a:p>
            <a:pPr algn="just"/>
            <a:r>
              <a:rPr lang="ru-RU" sz="2000" b="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растрескиванию стручка.</a:t>
            </a:r>
          </a:p>
          <a:p>
            <a:pPr algn="just"/>
            <a:r>
              <a:rPr lang="ru-RU" sz="2000" b="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6.Селекция озимого гороха</a:t>
            </a:r>
          </a:p>
          <a:p>
            <a:pPr algn="just"/>
            <a:r>
              <a:rPr lang="ru-RU" sz="2000" b="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7.Засухоустойчивость</a:t>
            </a:r>
          </a:p>
          <a:p>
            <a:pPr algn="just"/>
            <a:endParaRPr lang="ru-RU" sz="2000" dirty="0">
              <a:solidFill>
                <a:srgbClr val="00206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342900" indent="-342900" algn="just">
              <a:buAutoNum type="arabicPeriod"/>
            </a:pPr>
            <a:endParaRPr lang="ru-RU" sz="1800" dirty="0">
              <a:solidFill>
                <a:srgbClr val="00206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342900" indent="-342900" algn="just">
              <a:buAutoNum type="arabicPeriod"/>
            </a:pPr>
            <a:endParaRPr lang="ru-RU" sz="1800" dirty="0">
              <a:solidFill>
                <a:srgbClr val="00206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342900" indent="-342900" algn="just">
              <a:buAutoNum type="arabicPeriod"/>
            </a:pPr>
            <a:endParaRPr lang="ru-RU" sz="1800" dirty="0">
              <a:solidFill>
                <a:srgbClr val="00206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342900" indent="-342900" algn="just">
              <a:buAutoNum type="arabicPeriod"/>
            </a:pPr>
            <a:endParaRPr lang="ru-RU" sz="1800" dirty="0">
              <a:solidFill>
                <a:srgbClr val="00206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342900" indent="-342900" algn="just">
              <a:buAutoNum type="arabicPeriod"/>
            </a:pPr>
            <a:endParaRPr lang="ru-RU" sz="1800" dirty="0">
              <a:solidFill>
                <a:srgbClr val="00206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342900" indent="-342900" algn="just">
              <a:buAutoNum type="arabicPeriod"/>
            </a:pPr>
            <a:endParaRPr lang="ru-RU" sz="1800" dirty="0">
              <a:solidFill>
                <a:schemeClr val="tx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algn="just"/>
            <a:endParaRPr lang="ru-RU" sz="2400" dirty="0">
              <a:solidFill>
                <a:srgbClr val="002060"/>
              </a:solidFill>
              <a:latin typeface="Bookman Old Style" pitchFamily="18" charset="0"/>
            </a:endParaRPr>
          </a:p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1A32257-D96D-46CC-BA77-C53EF63B14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082" t="-2788" r="30615" b="2634"/>
          <a:stretch/>
        </p:blipFill>
        <p:spPr>
          <a:xfrm>
            <a:off x="6604827" y="790956"/>
            <a:ext cx="2409538" cy="530923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DFBC701-6BBA-46D2-BF56-F74B2C60E67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32" t="14177" r="-1032" b="30162"/>
          <a:stretch/>
        </p:blipFill>
        <p:spPr>
          <a:xfrm>
            <a:off x="402956" y="3821139"/>
            <a:ext cx="6196818" cy="2433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8796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TextBox 98">
            <a:extLst>
              <a:ext uri="{FF2B5EF4-FFF2-40B4-BE49-F238E27FC236}">
                <a16:creationId xmlns:a16="http://schemas.microsoft.com/office/drawing/2014/main" id="{E304AAB2-5BB5-4497-A3F5-BA9CA1C5F8CD}"/>
              </a:ext>
            </a:extLst>
          </p:cNvPr>
          <p:cNvSpPr txBox="1"/>
          <p:nvPr/>
        </p:nvSpPr>
        <p:spPr>
          <a:xfrm>
            <a:off x="81793" y="543367"/>
            <a:ext cx="8359361" cy="2487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lnSpc>
                <a:spcPct val="150000"/>
              </a:lnSpc>
              <a:buFontTx/>
              <a:buChar char="-"/>
            </a:pPr>
            <a:r>
              <a:rPr lang="ru-RU" sz="1500" b="1" dirty="0"/>
              <a:t>СТРЕССОУСТОЙЧИВЫЙ СОРТ ГОРОХА ПОСЕВНОГО СО СТАБИЛЬНОЙ УРОЖАЙНОСТЬЮ;</a:t>
            </a:r>
          </a:p>
          <a:p>
            <a:pPr marL="214313" indent="-214313">
              <a:lnSpc>
                <a:spcPct val="150000"/>
              </a:lnSpc>
              <a:buFontTx/>
              <a:buChar char="-"/>
            </a:pPr>
            <a:r>
              <a:rPr lang="ru-RU" sz="1500" b="1" dirty="0"/>
              <a:t>ВЫСОКОУСТОЙЧИВ К ПОЛЕГАНИЮ И ОСЫПАНИЮ;</a:t>
            </a:r>
          </a:p>
          <a:p>
            <a:pPr marL="214313" indent="-214313">
              <a:lnSpc>
                <a:spcPct val="150000"/>
              </a:lnSpc>
              <a:buFontTx/>
              <a:buChar char="-"/>
            </a:pPr>
            <a:r>
              <a:rPr lang="ru-RU" sz="1500" b="1" dirty="0"/>
              <a:t>СРЕДНЕСПЕЛЫЙ, ВЕГЕТАЦИОННЫЙ ПЕРИОД 59-89 ДНЕЙ;</a:t>
            </a:r>
          </a:p>
          <a:p>
            <a:pPr marL="214313" indent="-214313">
              <a:lnSpc>
                <a:spcPct val="150000"/>
              </a:lnSpc>
              <a:buFontTx/>
              <a:buChar char="-"/>
            </a:pPr>
            <a:r>
              <a:rPr lang="ru-RU" sz="1500" b="1" dirty="0"/>
              <a:t>МАССА 1000 ЗЕРЕН – 188-264 г.;</a:t>
            </a:r>
          </a:p>
          <a:p>
            <a:pPr marL="214313" indent="-214313">
              <a:lnSpc>
                <a:spcPct val="150000"/>
              </a:lnSpc>
              <a:buFontTx/>
              <a:buChar char="-"/>
            </a:pPr>
            <a:r>
              <a:rPr lang="ru-RU" sz="1500" b="1" dirty="0"/>
              <a:t>СОДЕРЖАНИЕ БЕЛКА В СЕМЕНАХ – ДО 22,3-22,5 %;</a:t>
            </a:r>
          </a:p>
          <a:p>
            <a:pPr marL="214313" indent="-214313">
              <a:lnSpc>
                <a:spcPct val="150000"/>
              </a:lnSpc>
              <a:buFontTx/>
              <a:buChar char="-"/>
            </a:pPr>
            <a:r>
              <a:rPr lang="ru-RU" sz="1500" b="1" dirty="0"/>
              <a:t>ХОРОШО ПЕРЕНОСИТ ЗАСУХУ В НАЧАЛЕ ЛЕТА.</a:t>
            </a:r>
          </a:p>
          <a:p>
            <a:pPr marL="214313" indent="-214313">
              <a:lnSpc>
                <a:spcPct val="150000"/>
              </a:lnSpc>
              <a:buFontTx/>
              <a:buChar char="-"/>
            </a:pPr>
            <a:endParaRPr lang="ru-RU" sz="1500" b="1" dirty="0"/>
          </a:p>
        </p:txBody>
      </p:sp>
      <p:sp>
        <p:nvSpPr>
          <p:cNvPr id="97" name="Rectangle 2">
            <a:extLst>
              <a:ext uri="{FF2B5EF4-FFF2-40B4-BE49-F238E27FC236}">
                <a16:creationId xmlns:a16="http://schemas.microsoft.com/office/drawing/2014/main" id="{353FB349-D192-40F3-A3C0-6F1F2321236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0745" y="132002"/>
            <a:ext cx="7207028" cy="304800"/>
          </a:xfrm>
          <a:ln/>
        </p:spPr>
        <p:txBody>
          <a:bodyPr>
            <a:noAutofit/>
          </a:bodyPr>
          <a:lstStyle/>
          <a:p>
            <a:r>
              <a:rPr lang="ru-RU" sz="2100" i="0" cap="none" spc="0" dirty="0">
                <a:solidFill>
                  <a:srgbClr val="AA133E"/>
                </a:solidFill>
                <a:latin typeface="Courier New" panose="02070309020205020404" pitchFamily="49" charset="0"/>
                <a:ea typeface="+mn-ea"/>
                <a:cs typeface="Courier New" panose="02070309020205020404" pitchFamily="49" charset="0"/>
              </a:rPr>
              <a:t>Горох посевной КЛЕОПАТРА</a:t>
            </a:r>
            <a:endParaRPr lang="ru-RU" sz="2100" i="0" dirty="0">
              <a:solidFill>
                <a:srgbClr val="AA133E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pic>
        <p:nvPicPr>
          <p:cNvPr id="1026" name="Picture 2" descr="undefined">
            <a:extLst>
              <a:ext uri="{FF2B5EF4-FFF2-40B4-BE49-F238E27FC236}">
                <a16:creationId xmlns:a16="http://schemas.microsoft.com/office/drawing/2014/main" id="{79258867-F9B0-47D5-8F7A-91DFBB9D3D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536" y="2678645"/>
            <a:ext cx="5520603" cy="3507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80715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TextBox 98">
            <a:extLst>
              <a:ext uri="{FF2B5EF4-FFF2-40B4-BE49-F238E27FC236}">
                <a16:creationId xmlns:a16="http://schemas.microsoft.com/office/drawing/2014/main" id="{E304AAB2-5BB5-4497-A3F5-BA9CA1C5F8CD}"/>
              </a:ext>
            </a:extLst>
          </p:cNvPr>
          <p:cNvSpPr txBox="1"/>
          <p:nvPr/>
        </p:nvSpPr>
        <p:spPr>
          <a:xfrm>
            <a:off x="7847" y="485449"/>
            <a:ext cx="8359361" cy="2487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lnSpc>
                <a:spcPct val="150000"/>
              </a:lnSpc>
              <a:buFontTx/>
              <a:buChar char="-"/>
            </a:pPr>
            <a:r>
              <a:rPr lang="ru-RU" sz="1500" b="1" dirty="0"/>
              <a:t>ПЛАСТИЧНЫЙ СОРТ ГОРОХА ПОСЕВНОГО СО СТАБИЛЬНОЙ УРОЖАЙНОСТЬЮ;</a:t>
            </a:r>
          </a:p>
          <a:p>
            <a:pPr marL="214313" indent="-214313">
              <a:lnSpc>
                <a:spcPct val="150000"/>
              </a:lnSpc>
              <a:buFontTx/>
              <a:buChar char="-"/>
            </a:pPr>
            <a:r>
              <a:rPr lang="ru-RU" sz="1500" b="1" dirty="0"/>
              <a:t>ВЫСОКОУСТОЙЧИВ К ПОЛЕГАНИЮ И ОСЫПАНИЮ;</a:t>
            </a:r>
          </a:p>
          <a:p>
            <a:pPr marL="214313" indent="-214313">
              <a:lnSpc>
                <a:spcPct val="150000"/>
              </a:lnSpc>
              <a:buFontTx/>
              <a:buChar char="-"/>
            </a:pPr>
            <a:r>
              <a:rPr lang="ru-RU" sz="1500" b="1" dirty="0"/>
              <a:t>ВЕГЕТАЦИОННЫЙ ПЕРИОД 68-80 ДНЕЙ;</a:t>
            </a:r>
          </a:p>
          <a:p>
            <a:pPr marL="214313" indent="-214313">
              <a:lnSpc>
                <a:spcPct val="150000"/>
              </a:lnSpc>
              <a:buFontTx/>
              <a:buChar char="-"/>
            </a:pPr>
            <a:r>
              <a:rPr lang="ru-RU" sz="1500" b="1" dirty="0"/>
              <a:t>МАССА 1000 ЗЕРЕН – 186-240Г.;</a:t>
            </a:r>
          </a:p>
          <a:p>
            <a:pPr marL="214313" indent="-214313">
              <a:lnSpc>
                <a:spcPct val="150000"/>
              </a:lnSpc>
              <a:buFontTx/>
              <a:buChar char="-"/>
            </a:pPr>
            <a:r>
              <a:rPr lang="ru-RU" sz="1500" b="1" dirty="0"/>
              <a:t>СОДЕРЖАНИЕ БЕЛКА В СЕМЕНАХ – ДО 22,5-23,7 %;</a:t>
            </a:r>
          </a:p>
          <a:p>
            <a:pPr marL="214313" indent="-214313">
              <a:lnSpc>
                <a:spcPct val="150000"/>
              </a:lnSpc>
              <a:buFontTx/>
              <a:buChar char="-"/>
            </a:pPr>
            <a:r>
              <a:rPr lang="ru-RU" sz="1500" b="1" dirty="0"/>
              <a:t>ХОРОШАЯ ЗАСУХОУСТОЙЧИВОСТЬ.</a:t>
            </a:r>
          </a:p>
          <a:p>
            <a:pPr marL="214313" indent="-214313">
              <a:lnSpc>
                <a:spcPct val="150000"/>
              </a:lnSpc>
              <a:buFontTx/>
              <a:buChar char="-"/>
            </a:pPr>
            <a:endParaRPr lang="ru-RU" sz="1500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440B6CB-BCA2-4D88-BEBF-DE303E879F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8600" y="2383819"/>
            <a:ext cx="5497553" cy="3775529"/>
          </a:xfrm>
          <a:prstGeom prst="rect">
            <a:avLst/>
          </a:prstGeom>
        </p:spPr>
      </p:pic>
      <p:sp>
        <p:nvSpPr>
          <p:cNvPr id="97" name="Rectangle 2">
            <a:extLst>
              <a:ext uri="{FF2B5EF4-FFF2-40B4-BE49-F238E27FC236}">
                <a16:creationId xmlns:a16="http://schemas.microsoft.com/office/drawing/2014/main" id="{353FB349-D192-40F3-A3C0-6F1F2321236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1793" y="91895"/>
            <a:ext cx="7207028" cy="304800"/>
          </a:xfrm>
          <a:ln/>
        </p:spPr>
        <p:txBody>
          <a:bodyPr>
            <a:noAutofit/>
          </a:bodyPr>
          <a:lstStyle/>
          <a:p>
            <a:r>
              <a:rPr lang="ru-RU" sz="2100" i="0" cap="none" spc="0" dirty="0">
                <a:solidFill>
                  <a:srgbClr val="AA133E"/>
                </a:solidFill>
                <a:latin typeface="Courier New" panose="02070309020205020404" pitchFamily="49" charset="0"/>
                <a:ea typeface="+mn-ea"/>
                <a:cs typeface="Courier New" panose="02070309020205020404" pitchFamily="49" charset="0"/>
              </a:rPr>
              <a:t>Горох посевной МАДОННА</a:t>
            </a:r>
            <a:endParaRPr lang="ru-RU" sz="2100" i="0" dirty="0">
              <a:solidFill>
                <a:srgbClr val="AA133E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44836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TextBox 98">
            <a:extLst>
              <a:ext uri="{FF2B5EF4-FFF2-40B4-BE49-F238E27FC236}">
                <a16:creationId xmlns:a16="http://schemas.microsoft.com/office/drawing/2014/main" id="{E304AAB2-5BB5-4497-A3F5-BA9CA1C5F8CD}"/>
              </a:ext>
            </a:extLst>
          </p:cNvPr>
          <p:cNvSpPr txBox="1"/>
          <p:nvPr/>
        </p:nvSpPr>
        <p:spPr>
          <a:xfrm>
            <a:off x="65345" y="486211"/>
            <a:ext cx="9026224" cy="21409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1500" b="1" dirty="0"/>
              <a:t>СРЕДНЕСПЕЛЫЙ ВЫСОКОУРОЖАЙНЫЙ СОРТ С ПРЕВОСХОДНОЙ УСТОЙЧИВОСТЬЮ К ПОЛЕГАНИЮ;</a:t>
            </a:r>
          </a:p>
          <a:p>
            <a:pPr marL="214313" indent="-214313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1500" b="1" dirty="0"/>
              <a:t>ВЕГЕТАЦИОННЫЙ ПЕРИОД 63-87 ДНЕЙ;</a:t>
            </a:r>
          </a:p>
          <a:p>
            <a:pPr marL="214313" indent="-214313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1500" b="1" dirty="0"/>
              <a:t>МАССА 1000 ЗЕРЕН – 185-250 Г.;</a:t>
            </a:r>
          </a:p>
          <a:p>
            <a:pPr marL="214313" indent="-214313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1500" b="1" dirty="0"/>
              <a:t>СОДЕРЖАНИЕ БЕЛКА В СЕМЕНАХ – 23,4-26,3%;</a:t>
            </a:r>
          </a:p>
          <a:p>
            <a:pPr marL="214313" indent="-214313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1500" b="1" dirty="0"/>
              <a:t>ХОРОШАЯ УСТОЙЧИВОСТЬ К БОЛЕЗНЯМ;</a:t>
            </a:r>
          </a:p>
          <a:p>
            <a:pPr marL="214313" indent="-214313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1500" b="1" dirty="0"/>
              <a:t>ВЫСОКАЯ УСТОЙЧИВОСТЬ К ОСЫПАНИЮ, ЗАСУХОУСТОЙЧИВ.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D4C7EE9-BCC1-49F8-B2B1-EB1355F239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6363" y="2627182"/>
            <a:ext cx="4522292" cy="3480591"/>
          </a:xfrm>
          <a:prstGeom prst="rect">
            <a:avLst/>
          </a:prstGeom>
        </p:spPr>
      </p:pic>
      <p:sp>
        <p:nvSpPr>
          <p:cNvPr id="97" name="Rectangle 2">
            <a:extLst>
              <a:ext uri="{FF2B5EF4-FFF2-40B4-BE49-F238E27FC236}">
                <a16:creationId xmlns:a16="http://schemas.microsoft.com/office/drawing/2014/main" id="{3884E963-DE0E-4463-AAC3-41305F28EE1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3196" y="99064"/>
            <a:ext cx="7276237" cy="304800"/>
          </a:xfrm>
          <a:ln/>
        </p:spPr>
        <p:txBody>
          <a:bodyPr>
            <a:noAutofit/>
          </a:bodyPr>
          <a:lstStyle/>
          <a:p>
            <a:r>
              <a:rPr lang="ru-RU" sz="2100" i="0" cap="none" spc="0" dirty="0">
                <a:solidFill>
                  <a:srgbClr val="AA133E"/>
                </a:solidFill>
                <a:latin typeface="Courier New" panose="02070309020205020404" pitchFamily="49" charset="0"/>
                <a:ea typeface="+mn-ea"/>
                <a:cs typeface="Courier New" panose="02070309020205020404" pitchFamily="49" charset="0"/>
              </a:rPr>
              <a:t>Горох посевной САЛАМАНКА</a:t>
            </a:r>
            <a:endParaRPr lang="ru-RU" sz="2100" i="0" dirty="0">
              <a:solidFill>
                <a:srgbClr val="AA133E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2637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TextBox 98">
            <a:extLst>
              <a:ext uri="{FF2B5EF4-FFF2-40B4-BE49-F238E27FC236}">
                <a16:creationId xmlns:a16="http://schemas.microsoft.com/office/drawing/2014/main" id="{E304AAB2-5BB5-4497-A3F5-BA9CA1C5F8CD}"/>
              </a:ext>
            </a:extLst>
          </p:cNvPr>
          <p:cNvSpPr txBox="1"/>
          <p:nvPr/>
        </p:nvSpPr>
        <p:spPr>
          <a:xfrm>
            <a:off x="100668" y="365081"/>
            <a:ext cx="5962402" cy="28334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7175" indent="-257175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1500" b="1" dirty="0"/>
              <a:t>ИНТЕНСИВНЫЙ СРЕДНЕСПЕЛЫЙ ВЫСОКОУРОЖАЙНЫЙ СОРТ;</a:t>
            </a:r>
          </a:p>
          <a:p>
            <a:pPr marL="257175" indent="-257175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1500" b="1" dirty="0"/>
              <a:t>ВЫСОКОУСТОЙЧИВ К ПОЛЕГАНИЮ И ОСЫПАНИЮ;</a:t>
            </a:r>
          </a:p>
          <a:p>
            <a:pPr marL="257175" indent="-257175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1500" b="1" dirty="0"/>
              <a:t>ВЕГЕТАЦИОННЫЙ ПЕРИОД 64-80 ДНЕЙ;</a:t>
            </a:r>
          </a:p>
          <a:p>
            <a:pPr marL="257175" indent="-257175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1500" b="1" dirty="0"/>
              <a:t>МАССА 1000 ЗЕРЕН – 204-263Г.;</a:t>
            </a:r>
          </a:p>
          <a:p>
            <a:pPr marL="257175" indent="-257175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1500" b="1" dirty="0"/>
              <a:t>СОДЕРЖАНИЕ БЕЛКА В СЕМЕНАХ – ДО 27 %;</a:t>
            </a:r>
          </a:p>
          <a:p>
            <a:pPr marL="257175" indent="-257175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1500" b="1" dirty="0"/>
              <a:t>ВЫСОКАЯ УСТОЙЧИВОСТЬ К АСКОХИТОЗУ, РЖАВЧИНЕ И МУЧНИСТОЙ РОСЕ.</a:t>
            </a:r>
          </a:p>
          <a:p>
            <a:pPr marL="257175" indent="-257175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ru-RU" sz="1500" b="1" dirty="0"/>
          </a:p>
        </p:txBody>
      </p:sp>
      <p:sp>
        <p:nvSpPr>
          <p:cNvPr id="97" name="Rectangle 2">
            <a:extLst>
              <a:ext uri="{FF2B5EF4-FFF2-40B4-BE49-F238E27FC236}">
                <a16:creationId xmlns:a16="http://schemas.microsoft.com/office/drawing/2014/main" id="{C78E132E-9CFF-4B67-8537-62BD685689B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0668" y="21140"/>
            <a:ext cx="7326572" cy="304800"/>
          </a:xfrm>
          <a:ln/>
        </p:spPr>
        <p:txBody>
          <a:bodyPr>
            <a:noAutofit/>
          </a:bodyPr>
          <a:lstStyle/>
          <a:p>
            <a:r>
              <a:rPr lang="ru-RU" sz="2100" i="0" cap="none" spc="0" dirty="0">
                <a:solidFill>
                  <a:srgbClr val="AA133E"/>
                </a:solidFill>
                <a:latin typeface="Courier New" panose="02070309020205020404" pitchFamily="49" charset="0"/>
                <a:ea typeface="+mn-ea"/>
                <a:cs typeface="Courier New" panose="02070309020205020404" pitchFamily="49" charset="0"/>
              </a:rPr>
              <a:t>Горох посевной АСТРОНАВТ</a:t>
            </a:r>
            <a:endParaRPr lang="ru-RU" sz="2100" i="0" dirty="0">
              <a:solidFill>
                <a:srgbClr val="AA133E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ABF038EA-3077-45ED-9D2C-78D1774CF3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5058" y="2420815"/>
            <a:ext cx="5598942" cy="3732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52022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Диаграмма 11">
            <a:extLst>
              <a:ext uri="{FF2B5EF4-FFF2-40B4-BE49-F238E27FC236}">
                <a16:creationId xmlns:a16="http://schemas.microsoft.com/office/drawing/2014/main" id="{66152BFB-1AFD-431C-8A2A-3CE23E1E9D0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49668058"/>
              </p:ext>
            </p:extLst>
          </p:nvPr>
        </p:nvGraphicFramePr>
        <p:xfrm>
          <a:off x="225955" y="1166412"/>
          <a:ext cx="8739231" cy="3080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E57250AA-9C33-40EA-ADF7-411E326D9E66}"/>
              </a:ext>
            </a:extLst>
          </p:cNvPr>
          <p:cNvSpPr txBox="1"/>
          <p:nvPr/>
        </p:nvSpPr>
        <p:spPr>
          <a:xfrm>
            <a:off x="75501" y="4210749"/>
            <a:ext cx="9068499" cy="1434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8588" indent="-128588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1500" b="1" dirty="0">
                <a:latin typeface="Arial" panose="020B0604020202020204" pitchFamily="34" charset="0"/>
                <a:cs typeface="Arial" panose="020B0604020202020204" pitchFamily="34" charset="0"/>
              </a:rPr>
              <a:t>   АСТРОНАВТ – самый урожайный, для интенсивного земледелия;</a:t>
            </a:r>
          </a:p>
          <a:p>
            <a:pPr marL="128588" indent="-128588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1500" b="1" dirty="0">
                <a:latin typeface="Arial" panose="020B0604020202020204" pitchFamily="34" charset="0"/>
                <a:cs typeface="Arial" panose="020B0604020202020204" pitchFamily="34" charset="0"/>
              </a:rPr>
              <a:t>   САЛАМАНКА – самый пластичный, для любых условий выращивания;</a:t>
            </a:r>
          </a:p>
          <a:p>
            <a:pPr marL="128588" indent="-128588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1500" b="1" dirty="0">
                <a:latin typeface="Arial" panose="020B0604020202020204" pitchFamily="34" charset="0"/>
                <a:cs typeface="Arial" panose="020B0604020202020204" pitchFamily="34" charset="0"/>
              </a:rPr>
              <a:t>   КЛЕОПАТРА – самый засухоустойчивый, хорошо переносит засуху в начале вегетации;</a:t>
            </a:r>
          </a:p>
          <a:p>
            <a:pPr marL="128588" indent="-128588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1500" b="1" dirty="0">
                <a:latin typeface="Arial" panose="020B0604020202020204" pitchFamily="34" charset="0"/>
                <a:cs typeface="Arial" panose="020B0604020202020204" pitchFamily="34" charset="0"/>
              </a:rPr>
              <a:t>   МАДОННА – самый стабильный, дает средний урожай в любых условиях.</a:t>
            </a:r>
          </a:p>
        </p:txBody>
      </p:sp>
      <p:sp>
        <p:nvSpPr>
          <p:cNvPr id="97" name="Rectangle 2">
            <a:extLst>
              <a:ext uri="{FF2B5EF4-FFF2-40B4-BE49-F238E27FC236}">
                <a16:creationId xmlns:a16="http://schemas.microsoft.com/office/drawing/2014/main" id="{353FB349-D192-40F3-A3C0-6F1F2321236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8753" y="119614"/>
            <a:ext cx="7238486" cy="304800"/>
          </a:xfrm>
          <a:ln/>
        </p:spPr>
        <p:txBody>
          <a:bodyPr>
            <a:noAutofit/>
          </a:bodyPr>
          <a:lstStyle/>
          <a:p>
            <a:r>
              <a:rPr lang="ru-RU" sz="2100" i="0" cap="none" spc="0" dirty="0">
                <a:solidFill>
                  <a:srgbClr val="AA133E"/>
                </a:solidFill>
                <a:latin typeface="Courier New" panose="02070309020205020404" pitchFamily="49" charset="0"/>
                <a:ea typeface="+mn-ea"/>
                <a:cs typeface="Courier New" panose="02070309020205020404" pitchFamily="49" charset="0"/>
              </a:rPr>
              <a:t>Горох</a:t>
            </a:r>
            <a:r>
              <a:rPr lang="ru-RU" sz="2100" i="0" cap="none" spc="0" dirty="0">
                <a:solidFill>
                  <a:srgbClr val="AA133E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ru-RU" sz="2100" i="0" cap="none" spc="0" dirty="0">
                <a:solidFill>
                  <a:srgbClr val="AA133E"/>
                </a:solidFill>
                <a:latin typeface="Courier New" panose="02070309020205020404" pitchFamily="49" charset="0"/>
                <a:ea typeface="+mn-ea"/>
                <a:cs typeface="Courier New" panose="02070309020205020404" pitchFamily="49" charset="0"/>
              </a:rPr>
              <a:t>посевной</a:t>
            </a:r>
            <a:endParaRPr lang="ru-RU" sz="2100" i="0" dirty="0">
              <a:solidFill>
                <a:srgbClr val="AA133E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64070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59A3DE1-A15A-49B5-9FC8-5F615556626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08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D4FF56F-B674-4A53-A9FB-E6D2BD4D97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951828"/>
            <a:ext cx="8229600" cy="2108077"/>
          </a:xfrm>
        </p:spPr>
        <p:txBody>
          <a:bodyPr>
            <a:normAutofit fontScale="90000"/>
          </a:bodyPr>
          <a:lstStyle/>
          <a:p>
            <a:pPr algn="ctr"/>
            <a:r>
              <a:rPr lang="ru-RU" i="0" dirty="0">
                <a:solidFill>
                  <a:schemeClr val="bg1"/>
                </a:solidFill>
                <a:latin typeface="+mn-lt"/>
              </a:rPr>
              <a:t>Твое</a:t>
            </a:r>
            <a:r>
              <a:rPr lang="ru-RU" i="0" dirty="0">
                <a:solidFill>
                  <a:schemeClr val="tx1"/>
                </a:solidFill>
                <a:latin typeface="+mn-lt"/>
              </a:rPr>
              <a:t> </a:t>
            </a:r>
            <a:r>
              <a:rPr lang="ru-RU" i="0" dirty="0">
                <a:solidFill>
                  <a:srgbClr val="FFFFFF"/>
                </a:solidFill>
                <a:latin typeface="+mn-lt"/>
              </a:rPr>
              <a:t>право сеять то, что ты хочешь, но убирать ты будешь, не то, что хочешь, а то что вырастил!</a:t>
            </a:r>
          </a:p>
        </p:txBody>
      </p:sp>
    </p:spTree>
    <p:extLst>
      <p:ext uri="{BB962C8B-B14F-4D97-AF65-F5344CB8AC3E}">
        <p14:creationId xmlns:p14="http://schemas.microsoft.com/office/powerpoint/2010/main" val="34151409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DBC70B0-53EC-4FE0-8DD9-5DF41082253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194" b="7796"/>
          <a:stretch/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Текст 4">
            <a:extLst>
              <a:ext uri="{FF2B5EF4-FFF2-40B4-BE49-F238E27FC236}">
                <a16:creationId xmlns:a16="http://schemas.microsoft.com/office/drawing/2014/main" id="{E0754C76-BDBA-4BD7-8905-09CC26C69FB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79437" y="876300"/>
            <a:ext cx="7985125" cy="353943"/>
          </a:xfrm>
        </p:spPr>
        <p:txBody>
          <a:bodyPr/>
          <a:lstStyle/>
          <a:p>
            <a:pPr algn="ctr"/>
            <a:r>
              <a:rPr lang="ru-RU" sz="3200" dirty="0">
                <a:solidFill>
                  <a:schemeClr val="bg1"/>
                </a:solidFill>
                <a:latin typeface="Courier New" panose="02070309020205020404" pitchFamily="49" charset="0"/>
              </a:rPr>
              <a:t>Спасибо за внимание</a:t>
            </a:r>
          </a:p>
        </p:txBody>
      </p:sp>
    </p:spTree>
    <p:extLst>
      <p:ext uri="{BB962C8B-B14F-4D97-AF65-F5344CB8AC3E}">
        <p14:creationId xmlns:p14="http://schemas.microsoft.com/office/powerpoint/2010/main" val="1210835574"/>
      </p:ext>
    </p:extLst>
  </p:cSld>
  <p:clrMapOvr>
    <a:masterClrMapping/>
  </p:clrMapOvr>
</p:sld>
</file>

<file path=ppt/theme/theme1.xml><?xml version="1.0" encoding="utf-8"?>
<a:theme xmlns:a="http://schemas.openxmlformats.org/drawingml/2006/main" name="Benutzerdefiniertes Design">
  <a:themeElements>
    <a:clrScheme name="Benutzerdefiniert 1">
      <a:dk1>
        <a:sysClr val="windowText" lastClr="000000"/>
      </a:dk1>
      <a:lt1>
        <a:sysClr val="window" lastClr="FFFFFF"/>
      </a:lt1>
      <a:dk2>
        <a:srgbClr val="AA133E"/>
      </a:dk2>
      <a:lt2>
        <a:srgbClr val="837C74"/>
      </a:lt2>
      <a:accent1>
        <a:srgbClr val="4B4B4D"/>
      </a:accent1>
      <a:accent2>
        <a:srgbClr val="AA133E"/>
      </a:accent2>
      <a:accent3>
        <a:srgbClr val="EFE7DD"/>
      </a:accent3>
      <a:accent4>
        <a:srgbClr val="C7C6CC"/>
      </a:accent4>
      <a:accent5>
        <a:srgbClr val="AA133E"/>
      </a:accent5>
      <a:accent6>
        <a:srgbClr val="EFE7DD"/>
      </a:accent6>
      <a:hlink>
        <a:srgbClr val="C7C6CC"/>
      </a:hlink>
      <a:folHlink>
        <a:srgbClr val="AA133E"/>
      </a:folHlink>
    </a:clrScheme>
    <a:fontScheme name="Другая 1">
      <a:majorFont>
        <a:latin typeface="Courier New"/>
        <a:ea typeface=""/>
        <a:cs typeface=""/>
      </a:majorFont>
      <a:minorFont>
        <a:latin typeface="Courier Ne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3058</TotalTime>
  <Words>333</Words>
  <Application>Microsoft Office PowerPoint</Application>
  <PresentationFormat>Экран (4:3)</PresentationFormat>
  <Paragraphs>62</Paragraphs>
  <Slides>9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9</vt:i4>
      </vt:variant>
    </vt:vector>
  </HeadingPairs>
  <TitlesOfParts>
    <vt:vector size="18" baseType="lpstr">
      <vt:lpstr>Arial</vt:lpstr>
      <vt:lpstr>Bookman Old Style</vt:lpstr>
      <vt:lpstr>Calibri</vt:lpstr>
      <vt:lpstr>Calibri Light</vt:lpstr>
      <vt:lpstr>Courier New</vt:lpstr>
      <vt:lpstr>Helvetica</vt:lpstr>
      <vt:lpstr>Wingdings</vt:lpstr>
      <vt:lpstr>Benutzerdefiniertes Design</vt:lpstr>
      <vt:lpstr>Специальное оформление</vt:lpstr>
      <vt:lpstr>Презентация PowerPoint</vt:lpstr>
      <vt:lpstr>Презентация PowerPoint</vt:lpstr>
      <vt:lpstr>Горох посевной КЛЕОПАТРА</vt:lpstr>
      <vt:lpstr>Горох посевной МАДОННА</vt:lpstr>
      <vt:lpstr>Горох посевной САЛАМАНКА</vt:lpstr>
      <vt:lpstr>Горох посевной АСТРОНАВТ</vt:lpstr>
      <vt:lpstr>Горох посевной</vt:lpstr>
      <vt:lpstr>Твое право сеять то, что ты хочешь, но убирать ты будешь, не то, что хочешь, а то что вырастил!</vt:lpstr>
      <vt:lpstr>Презентация PowerPoint</vt:lpstr>
    </vt:vector>
  </TitlesOfParts>
  <Company>Publik. Agentur für Kommunikation GmbH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Elisa Sept</dc:creator>
  <cp:lastModifiedBy>Sergey Maliy</cp:lastModifiedBy>
  <cp:revision>445</cp:revision>
  <cp:lastPrinted>2014-03-25T15:30:00Z</cp:lastPrinted>
  <dcterms:created xsi:type="dcterms:W3CDTF">2014-01-10T12:45:57Z</dcterms:created>
  <dcterms:modified xsi:type="dcterms:W3CDTF">2020-07-23T16:49:55Z</dcterms:modified>
</cp:coreProperties>
</file>