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handoutMasterIdLst>
    <p:handoutMasterId r:id="rId9"/>
  </p:handoutMasterIdLst>
  <p:sldIdLst>
    <p:sldId id="382" r:id="rId3"/>
    <p:sldId id="381" r:id="rId4"/>
    <p:sldId id="378" r:id="rId5"/>
    <p:sldId id="371" r:id="rId6"/>
    <p:sldId id="332" r:id="rId7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F34"/>
    <a:srgbClr val="F08F4E"/>
    <a:srgbClr val="ED7D31"/>
    <a:srgbClr val="FFC000"/>
    <a:srgbClr val="70AD47"/>
    <a:srgbClr val="FF9900"/>
    <a:srgbClr val="C55A11"/>
    <a:srgbClr val="E0B015"/>
    <a:srgbClr val="FF7758"/>
    <a:srgbClr val="F08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89" autoAdjust="0"/>
    <p:restoredTop sz="96192" autoAdjust="0"/>
  </p:normalViewPr>
  <p:slideViewPr>
    <p:cSldViewPr snapToGrid="0">
      <p:cViewPr varScale="1">
        <p:scale>
          <a:sx n="112" d="100"/>
          <a:sy n="112" d="100"/>
        </p:scale>
        <p:origin x="48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7;&#1040;&#1057;1\Desktop\&#1051;&#1080;&#1089;&#1090;%20Microsoft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859761187485771"/>
          <c:y val="0"/>
          <c:w val="0.59714049738754893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AD47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114-41A3-A3E9-7DCFEE073FB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114-41A3-A3E9-7DCFEE073FB9}"/>
              </c:ext>
            </c:extLst>
          </c:dPt>
          <c:dPt>
            <c:idx val="2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114-41A3-A3E9-7DCFEE073FB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114-41A3-A3E9-7DCFEE073FB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114-41A3-A3E9-7DCFEE073FB9}"/>
              </c:ext>
            </c:extLst>
          </c:dPt>
          <c:dPt>
            <c:idx val="5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114-41A3-A3E9-7DCFEE073FB9}"/>
              </c:ext>
            </c:extLst>
          </c:dPt>
          <c:cat>
            <c:strRef>
              <c:f>Лист1!$A$2:$A$7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45.8</c:v>
                </c:pt>
                <c:pt idx="1">
                  <c:v>31.6</c:v>
                </c:pt>
                <c:pt idx="2">
                  <c:v>12.5</c:v>
                </c:pt>
                <c:pt idx="3">
                  <c:v>9.4</c:v>
                </c:pt>
                <c:pt idx="4">
                  <c:v>0.5</c:v>
                </c:pt>
                <c:pt idx="5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114-41A3-A3E9-7DCFEE073F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7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6163139278520032E-2"/>
          <c:y val="1.2970804455420265E-2"/>
          <c:w val="0.90767372144295999"/>
          <c:h val="0.7195497598869190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 (план)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353</c:v>
                </c:pt>
                <c:pt idx="1">
                  <c:v>355.5</c:v>
                </c:pt>
                <c:pt idx="2">
                  <c:v>369.8</c:v>
                </c:pt>
                <c:pt idx="3">
                  <c:v>321.3</c:v>
                </c:pt>
                <c:pt idx="4">
                  <c:v>330.6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BC-42A2-9758-C207934E6F9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Лист1!$A$2:$A$6</c:f>
              <c:strCache>
                <c:ptCount val="5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 (план)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3">
                  <c:v>75.02</c:v>
                </c:pt>
                <c:pt idx="4">
                  <c:v>63.4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86-4A42-A8E8-BD11885D3E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9"/>
        <c:overlap val="100"/>
        <c:axId val="73082880"/>
        <c:axId val="52805632"/>
      </c:barChart>
      <c:catAx>
        <c:axId val="73082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52805632"/>
        <c:crosses val="autoZero"/>
        <c:auto val="1"/>
        <c:lblAlgn val="ctr"/>
        <c:lblOffset val="100"/>
        <c:noMultiLvlLbl val="0"/>
      </c:catAx>
      <c:valAx>
        <c:axId val="5280563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730828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22993730739995"/>
          <c:y val="5.0925925925925923E-2"/>
          <c:w val="0.86019085679886731"/>
          <c:h val="0.7098789734616506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Лист1!$J$3</c:f>
              <c:strCache>
                <c:ptCount val="1"/>
                <c:pt idx="0">
                  <c:v>до 3-х лет</c:v>
                </c:pt>
              </c:strCache>
            </c:strRef>
          </c:tx>
          <c:spPr>
            <a:solidFill>
              <a:srgbClr val="A9D18E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Лист1!$K$2:$N$2</c:f>
              <c:strCache>
                <c:ptCount val="4"/>
                <c:pt idx="0">
                  <c:v>Трактора</c:v>
                </c:pt>
                <c:pt idx="1">
                  <c:v>Зерноуборочные комбайны</c:v>
                </c:pt>
                <c:pt idx="2">
                  <c:v>Кормоуборочные комбайны</c:v>
                </c:pt>
                <c:pt idx="3">
                  <c:v>Зерносушилки</c:v>
                </c:pt>
              </c:strCache>
            </c:strRef>
          </c:cat>
          <c:val>
            <c:numRef>
              <c:f>Лист1!$K$3:$N$3</c:f>
              <c:numCache>
                <c:formatCode>0.0</c:formatCode>
                <c:ptCount val="4"/>
                <c:pt idx="0">
                  <c:v>11</c:v>
                </c:pt>
                <c:pt idx="1">
                  <c:v>10.1</c:v>
                </c:pt>
                <c:pt idx="2">
                  <c:v>6.2</c:v>
                </c:pt>
                <c:pt idx="3">
                  <c:v>42.2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DC-45E1-88FA-EB6E28F46EA8}"/>
            </c:ext>
          </c:extLst>
        </c:ser>
        <c:ser>
          <c:idx val="1"/>
          <c:order val="1"/>
          <c:tx>
            <c:strRef>
              <c:f>Лист1!$J$4</c:f>
              <c:strCache>
                <c:ptCount val="1"/>
                <c:pt idx="0">
                  <c:v>от 3-х до 10-ти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Лист1!$K$2:$N$2</c:f>
              <c:strCache>
                <c:ptCount val="4"/>
                <c:pt idx="0">
                  <c:v>Трактора</c:v>
                </c:pt>
                <c:pt idx="1">
                  <c:v>Зерноуборочные комбайны</c:v>
                </c:pt>
                <c:pt idx="2">
                  <c:v>Кормоуборочные комбайны</c:v>
                </c:pt>
                <c:pt idx="3">
                  <c:v>Зерносушилки</c:v>
                </c:pt>
              </c:strCache>
            </c:strRef>
          </c:cat>
          <c:val>
            <c:numRef>
              <c:f>Лист1!$K$4:$N$4</c:f>
              <c:numCache>
                <c:formatCode>0.0</c:formatCode>
                <c:ptCount val="4"/>
                <c:pt idx="0">
                  <c:v>31</c:v>
                </c:pt>
                <c:pt idx="1">
                  <c:v>53.5</c:v>
                </c:pt>
                <c:pt idx="2">
                  <c:v>49.2</c:v>
                </c:pt>
                <c:pt idx="3">
                  <c:v>38.200000000000003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EDC-45E1-88FA-EB6E28F46EA8}"/>
            </c:ext>
          </c:extLst>
        </c:ser>
        <c:ser>
          <c:idx val="2"/>
          <c:order val="2"/>
          <c:tx>
            <c:strRef>
              <c:f>Лист1!$J$5</c:f>
              <c:strCache>
                <c:ptCount val="1"/>
                <c:pt idx="0">
                  <c:v>более 10 лет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Лист1!$K$2:$N$2</c:f>
              <c:strCache>
                <c:ptCount val="4"/>
                <c:pt idx="0">
                  <c:v>Трактора</c:v>
                </c:pt>
                <c:pt idx="1">
                  <c:v>Зерноуборочные комбайны</c:v>
                </c:pt>
                <c:pt idx="2">
                  <c:v>Кормоуборочные комбайны</c:v>
                </c:pt>
                <c:pt idx="3">
                  <c:v>Зерносушилки</c:v>
                </c:pt>
              </c:strCache>
            </c:strRef>
          </c:cat>
          <c:val>
            <c:numRef>
              <c:f>Лист1!$K$5:$N$5</c:f>
              <c:numCache>
                <c:formatCode>0.0</c:formatCode>
                <c:ptCount val="4"/>
                <c:pt idx="0">
                  <c:v>58</c:v>
                </c:pt>
                <c:pt idx="1">
                  <c:v>36.4</c:v>
                </c:pt>
                <c:pt idx="2">
                  <c:v>44.6</c:v>
                </c:pt>
                <c:pt idx="3">
                  <c:v>19.600000000000001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EDC-45E1-88FA-EB6E28F46E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73084416"/>
        <c:axId val="52808512"/>
      </c:barChart>
      <c:catAx>
        <c:axId val="73084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52808512"/>
        <c:crosses val="autoZero"/>
        <c:auto val="1"/>
        <c:lblAlgn val="ctr"/>
        <c:lblOffset val="100"/>
        <c:noMultiLvlLbl val="0"/>
      </c:catAx>
      <c:valAx>
        <c:axId val="5280851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73084416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18846390644520955"/>
          <c:y val="0.90301144648585596"/>
          <c:w val="0.75947108270595531"/>
          <c:h val="7.384040536599591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47EE0C-1BAA-4A72-B14E-C293777B6271}" type="datetimeFigureOut">
              <a:rPr lang="ru-RU" smtClean="0"/>
              <a:t>18.07.2025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284EB-796F-45AE-AEBC-D42663998A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6010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D3DE25-E923-4927-BBC2-139DA21A2D93}" type="datetimeFigureOut">
              <a:rPr lang="ru-RU" smtClean="0"/>
              <a:t>18.07.2025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C22ECE-820D-4EE2-B2F9-3C7151F87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568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54294D-A77E-48C2-80DC-EA1659FA2EF3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053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710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227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E15257-1303-468C-B575-4D6E246BAD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89FC8E9-BADE-4B92-A59D-9E25AB23D4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AA30D28-D386-492F-96F1-1011E9C0C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5648F-81BE-4E84-8C04-DA9106BFE26F}" type="datetime1">
              <a:rPr lang="ru-RU" smtClean="0"/>
              <a:t>18.07.2025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1E565D6-DEB4-4C72-AA05-C742E0FFC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01A353-8221-4506-99AB-C8DAAF7A0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261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52F88C-1483-400E-8CAD-9D403113F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EEAC9C-634A-455F-BAAB-EED5EC8B87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DE83C44-5A26-43AE-B008-87729724E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3F97C-72D0-400C-BD82-93BF44CDCBAF}" type="datetime1">
              <a:rPr lang="ru-RU" smtClean="0"/>
              <a:t>18.07.2025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5E4159-3BDA-4F62-A15B-470665810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F87295-F69C-4642-B0F0-897BD754D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619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E227D9-1532-463F-B610-244EC9D08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D9E0305-A59A-4820-B6EE-811788F6F7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7F72441-BDFF-4B17-B3FB-70B1A7EC2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F1CC-CC1B-49E8-8F8F-1E0E36B4A43A}" type="datetime1">
              <a:rPr lang="ru-RU" smtClean="0"/>
              <a:t>18.07.2025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899250-117B-4D91-920C-8E6F19484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E7EB02-E048-416C-916E-C31585482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912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A9DAD8-8B3E-44E7-BC7E-27365288D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D775CF2-7A42-4665-9681-54078B5A42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714947B-FF91-4A18-AC26-E83764773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4DC443B-F30E-48F8-912C-6DBAF19B0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71586-9AA0-4067-8317-0EC8D41D8EF3}" type="datetime1">
              <a:rPr lang="ru-RU" smtClean="0"/>
              <a:t>18.07.2025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A163C94-0550-4976-A424-A6B0255D3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266A3C5-EFD7-4340-BD2F-8C997E44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345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7A04F8-D059-4F40-B3D1-7B14D3A87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12B605C-38C9-4856-A23C-E66B4CE8B8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703A1FC-1C12-4C53-9F17-4E70C20FAA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10BC334-46D8-4A77-ABA8-2C06172B15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6A74B79-93B0-493E-8BDA-3F86822104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F1026FA-3353-4623-BC31-9326F851B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80EA-B0D3-42CF-8B3B-4F653604B7E4}" type="datetime1">
              <a:rPr lang="ru-RU" smtClean="0"/>
              <a:t>18.07.2025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99755E4-1A65-4CF2-ACC2-C94341D12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5342D24-85CC-4279-8414-CB2AE59D9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948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17D285-6723-4A26-AA75-276838601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9CFE603-5E37-4458-B77E-6641D0447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D433D-72BC-46F8-BEEC-75799B643E10}" type="datetime1">
              <a:rPr lang="ru-RU" smtClean="0"/>
              <a:t>18.07.2025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8CAA521-8B5A-447D-9AA1-9C11700B4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7C1370A-1EC2-4569-9F74-3E9FC42B1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577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18E36D5-1AD9-4A4A-9709-58C54A44B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EAFD6-C775-4546-B4A3-8B4725522436}" type="datetime1">
              <a:rPr lang="ru-RU" smtClean="0"/>
              <a:t>18.07.2025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ED26B39-C0B3-414A-9830-2215AAFE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7F35C7E-9447-4B41-86B2-CA13AC2EB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50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464BC7-3D32-4A54-9656-B2F51C6CE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E616D3-427A-47D9-8CD2-B0716BFA08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61D1D34-A008-4CF8-B62E-AD5AEDDEB1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40B272C-2A6F-4FB4-8D89-CEB2A9076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1824-13CF-4447-8495-DA8CC3960850}" type="datetime1">
              <a:rPr lang="ru-RU" smtClean="0"/>
              <a:t>18.07.2025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415D021-652C-4A2E-B6F7-4AE60B1A1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BC48AF5-F91B-478F-AEA8-B38F4C04D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280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93841D-CF4A-4335-AF02-0CF3D8660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37568CE-F7B6-4BF4-A883-F13F9BBFC5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724E502-926C-402F-BBE9-634903A909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CC21EBF-889A-4D6D-8E67-F6DB055DE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05468-DC4D-40F5-BD33-FEBBF1FE6AC5}" type="datetime1">
              <a:rPr lang="ru-RU" smtClean="0"/>
              <a:t>18.07.2025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1248E5A-D821-4E3A-BDC3-0D7E99BA6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A0A2FB1-1AD7-482D-AF0B-DC7DDDE12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84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289197-44C7-4406-840A-2AB6796C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B5C6EB2-F775-45B2-8B4F-E008E4E043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66F0D8-4A7B-4DD9-98BA-3BD23259D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F339E-EF29-4BF0-963B-62E658EB9A99}" type="datetime1">
              <a:rPr lang="ru-RU" smtClean="0"/>
              <a:t>18.07.2025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819E73A-7A3F-47D3-8385-454DA5DDA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6189AB-D56E-4F7D-91E2-40BC82196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946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07141B5-D61E-4905-BB57-8B12F21C01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58C68CD-E348-457F-9095-4A261E29DE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CB2D64-8191-4B41-8C98-B3ED48D1C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B154-1078-4FE2-917E-244A72A4AD2A}" type="datetime1">
              <a:rPr lang="ru-RU" smtClean="0"/>
              <a:t>18.07.2025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44E8F9D-78D1-444F-B9E2-83A868DA4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62A130-126F-4A22-81C0-46BD0CAEA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6758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10976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715" y="111174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A1F123D0-D966-4FCD-9FE3-E222B8553E28}" type="datetimeFigureOut">
              <a:rPr lang="ru-RU" sz="2400" smtClean="0">
                <a:solidFill>
                  <a:prstClr val="black"/>
                </a:solidFill>
              </a:rPr>
              <a:pPr defTabSz="1219170"/>
              <a:t>18.07.2025</a:t>
            </a:fld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1219170"/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B718172C-4264-4DC0-932B-D3E1DDDB5DB6}" type="slidenum">
              <a:rPr lang="ru-RU" sz="2400" smtClean="0">
                <a:solidFill>
                  <a:prstClr val="black"/>
                </a:solidFill>
              </a:rPr>
              <a:pPr defTabSz="1219170"/>
              <a:t>‹#›</a:t>
            </a:fld>
            <a:endParaRPr lang="ru-RU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2478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8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A1F123D0-D966-4FCD-9FE3-E222B8553E28}" type="datetimeFigureOut">
              <a:rPr lang="ru-RU" sz="2400" smtClean="0">
                <a:solidFill>
                  <a:prstClr val="black"/>
                </a:solidFill>
              </a:rPr>
              <a:pPr defTabSz="1219170"/>
              <a:t>18.07.2025</a:t>
            </a:fld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1219170"/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B718172C-4264-4DC0-932B-D3E1DDDB5DB6}" type="slidenum">
              <a:rPr lang="ru-RU" sz="2400" smtClean="0">
                <a:solidFill>
                  <a:prstClr val="black"/>
                </a:solidFill>
              </a:rPr>
              <a:pPr defTabSz="1219170"/>
              <a:t>‹#›</a:t>
            </a:fld>
            <a:endParaRPr lang="ru-RU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9723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715" y="111174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A1F123D0-D966-4FCD-9FE3-E222B8553E28}" type="datetimeFigureOut">
              <a:rPr lang="ru-RU" sz="2400" smtClean="0">
                <a:solidFill>
                  <a:prstClr val="black"/>
                </a:solidFill>
              </a:rPr>
              <a:pPr defTabSz="1219170"/>
              <a:t>18.07.2025</a:t>
            </a:fld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1219170"/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B718172C-4264-4DC0-932B-D3E1DDDB5DB6}" type="slidenum">
              <a:rPr lang="ru-RU" sz="2400" smtClean="0">
                <a:solidFill>
                  <a:prstClr val="black"/>
                </a:solidFill>
              </a:rPr>
              <a:pPr defTabSz="1219170"/>
              <a:t>‹#›</a:t>
            </a:fld>
            <a:endParaRPr lang="ru-RU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247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A1F123D0-D966-4FCD-9FE3-E222B8553E28}" type="datetimeFigureOut">
              <a:rPr lang="ru-RU" sz="2400" smtClean="0">
                <a:solidFill>
                  <a:prstClr val="black"/>
                </a:solidFill>
              </a:rPr>
              <a:pPr defTabSz="1219170"/>
              <a:t>18.07.2025</a:t>
            </a:fld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1219170"/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B718172C-4264-4DC0-932B-D3E1DDDB5DB6}" type="slidenum">
              <a:rPr lang="ru-RU" sz="2400" smtClean="0">
                <a:solidFill>
                  <a:prstClr val="black"/>
                </a:solidFill>
              </a:rPr>
              <a:pPr defTabSz="1219170"/>
              <a:t>‹#›</a:t>
            </a:fld>
            <a:endParaRPr lang="ru-RU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0663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715" y="111174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A1F123D0-D966-4FCD-9FE3-E222B8553E28}" type="datetimeFigureOut">
              <a:rPr lang="ru-RU" sz="2400" smtClean="0">
                <a:solidFill>
                  <a:prstClr val="black"/>
                </a:solidFill>
              </a:rPr>
              <a:pPr defTabSz="1219170"/>
              <a:t>18.07.2025</a:t>
            </a:fld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1219170"/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B718172C-4264-4DC0-932B-D3E1DDDB5DB6}" type="slidenum">
              <a:rPr lang="ru-RU" sz="2400" smtClean="0">
                <a:solidFill>
                  <a:prstClr val="black"/>
                </a:solidFill>
              </a:rPr>
              <a:pPr defTabSz="1219170"/>
              <a:t>‹#›</a:t>
            </a:fld>
            <a:endParaRPr lang="ru-RU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6712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A1F123D0-D966-4FCD-9FE3-E222B8553E28}" type="datetimeFigureOut">
              <a:rPr lang="ru-RU" sz="2400" smtClean="0">
                <a:solidFill>
                  <a:prstClr val="black"/>
                </a:solidFill>
              </a:rPr>
              <a:pPr defTabSz="1219170"/>
              <a:t>18.07.2025</a:t>
            </a:fld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1219170"/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B718172C-4264-4DC0-932B-D3E1DDDB5DB6}" type="slidenum">
              <a:rPr lang="ru-RU" sz="2400" smtClean="0">
                <a:solidFill>
                  <a:prstClr val="black"/>
                </a:solidFill>
              </a:rPr>
              <a:pPr defTabSz="1219170"/>
              <a:t>‹#›</a:t>
            </a:fld>
            <a:endParaRPr lang="ru-RU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5493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4267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A1F123D0-D966-4FCD-9FE3-E222B8553E28}" type="datetimeFigureOut">
              <a:rPr lang="ru-RU" sz="2400" smtClean="0">
                <a:solidFill>
                  <a:prstClr val="black"/>
                </a:solidFill>
              </a:rPr>
              <a:pPr defTabSz="1219170"/>
              <a:t>18.07.2025</a:t>
            </a:fld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1219170"/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B718172C-4264-4DC0-932B-D3E1DDDB5DB6}" type="slidenum">
              <a:rPr lang="ru-RU" sz="2400" smtClean="0">
                <a:solidFill>
                  <a:prstClr val="black"/>
                </a:solidFill>
              </a:rPr>
              <a:pPr defTabSz="1219170"/>
              <a:t>‹#›</a:t>
            </a:fld>
            <a:endParaRPr lang="ru-RU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5798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4267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A1F123D0-D966-4FCD-9FE3-E222B8553E28}" type="datetimeFigureOut">
              <a:rPr lang="ru-RU" sz="2400" smtClean="0">
                <a:solidFill>
                  <a:prstClr val="black"/>
                </a:solidFill>
              </a:rPr>
              <a:pPr defTabSz="1219170"/>
              <a:t>18.07.2025</a:t>
            </a:fld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1219170"/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B718172C-4264-4DC0-932B-D3E1DDDB5DB6}" type="slidenum">
              <a:rPr lang="ru-RU" sz="2400" smtClean="0">
                <a:solidFill>
                  <a:prstClr val="black"/>
                </a:solidFill>
              </a:rPr>
              <a:pPr defTabSz="1219170"/>
              <a:t>‹#›</a:t>
            </a:fld>
            <a:endParaRPr lang="ru-RU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1453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715" y="111174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A1F123D0-D966-4FCD-9FE3-E222B8553E28}" type="datetimeFigureOut">
              <a:rPr lang="ru-RU" sz="2400" smtClean="0">
                <a:solidFill>
                  <a:prstClr val="black"/>
                </a:solidFill>
              </a:rPr>
              <a:pPr defTabSz="1219170"/>
              <a:t>18.07.2025</a:t>
            </a:fld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1219170"/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B718172C-4264-4DC0-932B-D3E1DDDB5DB6}" type="slidenum">
              <a:rPr lang="ru-RU" sz="2400" smtClean="0">
                <a:solidFill>
                  <a:prstClr val="black"/>
                </a:solidFill>
              </a:rPr>
              <a:pPr defTabSz="1219170"/>
              <a:t>‹#›</a:t>
            </a:fld>
            <a:endParaRPr lang="ru-RU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7880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2" y="365126"/>
            <a:ext cx="2628900" cy="5811839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2" y="365126"/>
            <a:ext cx="7734300" cy="581183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A1F123D0-D966-4FCD-9FE3-E222B8553E28}" type="datetimeFigureOut">
              <a:rPr lang="ru-RU" sz="2400" smtClean="0">
                <a:solidFill>
                  <a:prstClr val="black"/>
                </a:solidFill>
              </a:rPr>
              <a:pPr defTabSz="1219170"/>
              <a:t>18.07.2025</a:t>
            </a:fld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1219170"/>
            <a:endParaRPr lang="ru-RU" sz="24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B718172C-4264-4DC0-932B-D3E1DDDB5DB6}" type="slidenum">
              <a:rPr lang="ru-RU" sz="2400" smtClean="0">
                <a:solidFill>
                  <a:prstClr val="black"/>
                </a:solidFill>
              </a:rPr>
              <a:pPr defTabSz="1219170"/>
              <a:t>‹#›</a:t>
            </a:fld>
            <a:endParaRPr lang="ru-RU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143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t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8675C8-9996-440F-8B64-D9D151FCB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E47C224-0796-4944-A90C-58ECDBB8B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99BA38-2CFE-4118-B263-FED6C929C1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6D3BA-0690-4DB3-96F7-F1CD79D4CE28}" type="datetime1">
              <a:rPr lang="ru-RU" smtClean="0"/>
              <a:t>18.07.2025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2F9772-CEB8-4060-BD70-383E0BEFAD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A39434-F197-4487-8A75-6750FA3DAA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35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662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chart" Target="../charts/chart3.xml"/><Relationship Id="rId4" Type="http://schemas.openxmlformats.org/officeDocument/2006/relationships/image" Target="../media/image5.jpeg"/><Relationship Id="rId9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8918" y="2469334"/>
            <a:ext cx="11178988" cy="26570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ru-RU" sz="3333" b="1">
                <a:solidFill>
                  <a:srgbClr val="0C7C41"/>
                </a:solidFill>
                <a:latin typeface="Segoe UI Black" pitchFamily="34" charset="0"/>
                <a:ea typeface="Segoe UI Black" pitchFamily="34" charset="0"/>
                <a:cs typeface="Segoe UI" pitchFamily="34" charset="0"/>
              </a:rPr>
              <a:t>«Итоги посевной кампании</a:t>
            </a:r>
            <a:r>
              <a:rPr lang="ru-RU" sz="3333" b="1">
                <a:solidFill>
                  <a:srgbClr val="0C7C41"/>
                </a:solidFill>
                <a:latin typeface="Segoe UI Black" pitchFamily="34" charset="0"/>
                <a:ea typeface="Segoe UI Black" pitchFamily="34" charset="0"/>
                <a:cs typeface="Segoe UI" pitchFamily="34" charset="0"/>
              </a:rPr>
              <a:t>.</a:t>
            </a:r>
            <a:br>
              <a:rPr lang="ru-RU" sz="3333" b="1">
                <a:solidFill>
                  <a:srgbClr val="0C7C41"/>
                </a:solidFill>
                <a:latin typeface="Segoe UI Black" pitchFamily="34" charset="0"/>
                <a:ea typeface="Segoe UI Black" pitchFamily="34" charset="0"/>
                <a:cs typeface="Segoe UI" pitchFamily="34" charset="0"/>
              </a:rPr>
            </a:br>
            <a:r>
              <a:rPr lang="ru-RU" sz="3333" b="1">
                <a:solidFill>
                  <a:srgbClr val="0C7C41"/>
                </a:solidFill>
                <a:latin typeface="Segoe UI Black" pitchFamily="34" charset="0"/>
                <a:ea typeface="Segoe UI Black" pitchFamily="34" charset="0"/>
                <a:cs typeface="Segoe UI" pitchFamily="34" charset="0"/>
              </a:rPr>
              <a:t>Задачи </a:t>
            </a:r>
            <a:r>
              <a:rPr lang="ru-RU" sz="3333" b="1">
                <a:solidFill>
                  <a:srgbClr val="0C7C41"/>
                </a:solidFill>
                <a:latin typeface="Segoe UI Black" pitchFamily="34" charset="0"/>
                <a:ea typeface="Segoe UI Black" pitchFamily="34" charset="0"/>
                <a:cs typeface="Segoe UI" pitchFamily="34" charset="0"/>
              </a:rPr>
              <a:t>на предстоящую уборочную кампанию</a:t>
            </a:r>
            <a:r>
              <a:rPr lang="ru-RU" sz="3333" b="1">
                <a:solidFill>
                  <a:srgbClr val="0C7C41"/>
                </a:solidFill>
                <a:latin typeface="Segoe UI Black" pitchFamily="34" charset="0"/>
                <a:ea typeface="Segoe UI Black" pitchFamily="34" charset="0"/>
                <a:cs typeface="Segoe UI" pitchFamily="34" charset="0"/>
              </a:rPr>
              <a:t>»</a:t>
            </a:r>
          </a:p>
          <a:p>
            <a:pPr algn="ctr" defTabSz="1219170"/>
            <a:endParaRPr lang="ru-RU" sz="2000">
              <a:solidFill>
                <a:prstClr val="black"/>
              </a:solidFill>
              <a:latin typeface="Segoe UI" pitchFamily="34" charset="0"/>
              <a:ea typeface="Segoe UI Black" pitchFamily="34" charset="0"/>
              <a:cs typeface="Segoe UI" pitchFamily="34" charset="0"/>
            </a:endParaRPr>
          </a:p>
          <a:p>
            <a:pPr algn="ctr" defTabSz="1219170"/>
            <a:r>
              <a:rPr lang="ru-RU" sz="2000" b="1" err="1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  <a:t>Ратнер</a:t>
            </a:r>
            <a:r>
              <a:rPr lang="ru-RU" sz="2000" b="1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  <a:t> </a:t>
            </a:r>
            <a:r>
              <a:rPr lang="ru-RU" sz="2000" b="1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  <a:t>Михаил Аркадьевич,</a:t>
            </a:r>
          </a:p>
          <a:p>
            <a:pPr algn="ctr" defTabSz="1219170"/>
            <a:r>
              <a:rPr lang="ru-RU" sz="2000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  <a:t>заместитель Губернатора Томской области по агропромышленной политике </a:t>
            </a:r>
            <a:r>
              <a:rPr lang="ru-RU" sz="2000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  <a:t/>
            </a:r>
            <a:br>
              <a:rPr lang="ru-RU" sz="2000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</a:br>
            <a:r>
              <a:rPr lang="ru-RU" sz="2000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  <a:t>и </a:t>
            </a:r>
            <a:r>
              <a:rPr lang="ru-RU" sz="2000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  <a:t>природопользованию, </a:t>
            </a:r>
            <a:r>
              <a:rPr lang="ru-RU" sz="2000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  <a:t/>
            </a:r>
            <a:br>
              <a:rPr lang="ru-RU" sz="2000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</a:br>
            <a:r>
              <a:rPr lang="ru-RU" sz="2000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  <a:t>г</a:t>
            </a:r>
            <a:r>
              <a:rPr lang="ru-RU" sz="2000">
                <a:solidFill>
                  <a:prstClr val="black"/>
                </a:solidFill>
                <a:latin typeface="Segoe UI" pitchFamily="34" charset="0"/>
                <a:ea typeface="Segoe UI Black" pitchFamily="34" charset="0"/>
                <a:cs typeface="Segoe UI" pitchFamily="34" charset="0"/>
              </a:rPr>
              <a:t>. Томск</a:t>
            </a:r>
          </a:p>
        </p:txBody>
      </p:sp>
    </p:spTree>
    <p:extLst>
      <p:ext uri="{BB962C8B-B14F-4D97-AF65-F5344CB8AC3E}">
        <p14:creationId xmlns:p14="http://schemas.microsoft.com/office/powerpoint/2010/main" val="4170928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F36D9417-EEEA-4589-AF9A-34803A5B3D61}"/>
              </a:ext>
            </a:extLst>
          </p:cNvPr>
          <p:cNvSpPr/>
          <p:nvPr/>
        </p:nvSpPr>
        <p:spPr>
          <a:xfrm>
            <a:off x="75818" y="1196368"/>
            <a:ext cx="6761951" cy="5312107"/>
          </a:xfrm>
          <a:prstGeom prst="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3B1BC658-4EA2-4B7A-B137-5402ABEC00A4}"/>
              </a:ext>
            </a:extLst>
          </p:cNvPr>
          <p:cNvSpPr txBox="1"/>
          <p:nvPr/>
        </p:nvSpPr>
        <p:spPr>
          <a:xfrm>
            <a:off x="1186961" y="473870"/>
            <a:ext cx="637606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ИТОГИ ПОСЕВНОЙ КАМПАНИИ </a:t>
            </a:r>
          </a:p>
          <a:p>
            <a:pPr algn="r"/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6950355" y="1329947"/>
            <a:ext cx="4396241" cy="5302635"/>
            <a:chOff x="7745185" y="1243448"/>
            <a:chExt cx="3243060" cy="3467079"/>
          </a:xfrm>
        </p:grpSpPr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8EF79085-9152-4485-A31E-45F3623BC207}"/>
                </a:ext>
              </a:extLst>
            </p:cNvPr>
            <p:cNvSpPr txBox="1"/>
            <p:nvPr/>
          </p:nvSpPr>
          <p:spPr>
            <a:xfrm>
              <a:off x="7745185" y="1243448"/>
              <a:ext cx="3243060" cy="2414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ПАШНЯ В ОБРАБОТКЕ, %</a:t>
              </a:r>
              <a:endPara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aphicFrame>
          <p:nvGraphicFramePr>
            <p:cNvPr id="89" name="Диаграмма 88">
              <a:extLst>
                <a:ext uri="{FF2B5EF4-FFF2-40B4-BE49-F238E27FC236}">
                  <a16:creationId xmlns:a16="http://schemas.microsoft.com/office/drawing/2014/main" id="{E1A5C4B9-09FB-44E7-AC6C-AE6C407BEE1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357054776"/>
                </p:ext>
              </p:extLst>
            </p:nvPr>
          </p:nvGraphicFramePr>
          <p:xfrm>
            <a:off x="7758278" y="3136522"/>
            <a:ext cx="3229967" cy="157400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051B4598-E86E-4128-9D9D-1042D065B6CB}"/>
                </a:ext>
              </a:extLst>
            </p:cNvPr>
            <p:cNvSpPr txBox="1"/>
            <p:nvPr/>
          </p:nvSpPr>
          <p:spPr>
            <a:xfrm>
              <a:off x="8956027" y="3703691"/>
              <a:ext cx="1039324" cy="48296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334,3</a:t>
              </a:r>
            </a:p>
            <a:p>
              <a:pPr algn="ctr"/>
              <a:r>
                <a:rPr lang="ru-RU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</a:t>
              </a:r>
              <a:r>
                <a:rPr lang="ru-RU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ыс. га</a:t>
              </a:r>
              <a:endPara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77955" y="1916742"/>
            <a:ext cx="647562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fontAlgn="ctr"/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184,4 тыс. </a:t>
            </a: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  -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ПЛОЩАДЬ ЯРОВЫХ КУЛЬТУР, в </a:t>
            </a:r>
            <a:r>
              <a:rPr lang="ru-RU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т.ч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</a:t>
            </a:r>
          </a:p>
          <a:p>
            <a:pPr marL="144000" fontAlgn="ctr"/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134,7 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га  -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яровых зерновых культур </a:t>
            </a:r>
          </a:p>
          <a:p>
            <a:pPr marL="144000" fontAlgn="ctr"/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31,2 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га  -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масличных культур </a:t>
            </a:r>
            <a:endParaRPr lang="ru-RU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4000" fontAlgn="ctr"/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1,4 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га  -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картофеля</a:t>
            </a:r>
            <a:endParaRPr lang="ru-RU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4000" fontAlgn="ctr"/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0,4 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га  -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овощей</a:t>
            </a:r>
          </a:p>
          <a:p>
            <a:pPr marL="144000" fontAlgn="ctr"/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</a:t>
            </a: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16,7 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га  -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</a:t>
            </a:r>
          </a:p>
          <a:p>
            <a:pPr marL="144000" fontAlgn="ctr"/>
            <a:endParaRPr lang="ru-RU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4000" fontAlgn="ctr"/>
            <a:endParaRPr lang="ru-RU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8273" y="4250577"/>
            <a:ext cx="666338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fontAlgn="ctr"/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107,5 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</a:t>
            </a: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 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ПЛОЩАДЬ ВНЕСЕНИЯ МИНЕРАЛЬНЫХ УДОБРЕНИЙ</a:t>
            </a:r>
            <a:endParaRPr lang="ru-RU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4000" lvl="0" fontAlgn="ctr"/>
            <a:endParaRPr lang="ru-RU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166360" y="6492875"/>
            <a:ext cx="920672" cy="365125"/>
          </a:xfrm>
        </p:spPr>
        <p:txBody>
          <a:bodyPr/>
          <a:lstStyle/>
          <a:p>
            <a:fld id="{CB54033A-A304-4FBC-BC2B-FB29A6B36650}" type="slidenum">
              <a:rPr lang="ru-RU" sz="1400" smtClean="0">
                <a:solidFill>
                  <a:schemeClr val="tx1"/>
                </a:solidFill>
              </a:rPr>
              <a:t>2</a:t>
            </a:fld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EF79085-9152-4485-A31E-45F3623BC207}"/>
              </a:ext>
            </a:extLst>
          </p:cNvPr>
          <p:cNvSpPr txBox="1"/>
          <p:nvPr/>
        </p:nvSpPr>
        <p:spPr>
          <a:xfrm>
            <a:off x="7007001" y="1597269"/>
            <a:ext cx="444961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2024 год                         2025 год</a:t>
            </a:r>
          </a:p>
          <a:p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45,7%</a:t>
            </a:r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ЗЕРНОВЫЕ</a:t>
            </a:r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41,7%</a:t>
            </a:r>
          </a:p>
          <a:p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32,6%</a:t>
            </a:r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КОРМОВЫЕ</a:t>
            </a:r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28,8%</a:t>
            </a:r>
          </a:p>
          <a:p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12,7%        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ПАРЫ</a:t>
            </a:r>
            <a:r>
              <a:rPr lang="ru-RU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20,4%</a:t>
            </a:r>
          </a:p>
          <a:p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8,4%</a:t>
            </a:r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ТЕХНИЧЕСКИЕ</a:t>
            </a:r>
            <a:r>
              <a:rPr lang="ru-RU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8,5%</a:t>
            </a: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0,4%      </a:t>
            </a:r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КАРТОФЕЛЬ</a:t>
            </a:r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0,4%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0,2%         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ОВОЩИ</a:t>
            </a:r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0,2%</a:t>
            </a:r>
            <a:endParaRPr lang="ru-RU" sz="2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174380" y="3769614"/>
            <a:ext cx="56502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fontAlgn="ctr"/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101,8 тыс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  -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ПЛОЩАДЬ КОРМОВЫХ КУЛЬТУР  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349387" y="1274103"/>
            <a:ext cx="61327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algn="ctr" fontAlgn="ctr"/>
            <a:r>
              <a:rPr lang="ru-RU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СЕЛЬХОЗОРГАНИЗАЦИЯХ И КРЕСТЬЯНСКИХ (ФЕРМЕРСКИХ) ХОЗЯЙСТВАХ:</a:t>
            </a:r>
            <a:endParaRPr lang="ru-RU" sz="1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86965" y="5092703"/>
            <a:ext cx="6663389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fontAlgn="ctr"/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230 </a:t>
            </a:r>
            <a:r>
              <a:rPr lang="ru-RU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млн.руб</a:t>
            </a: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ГОСУДАРСТВЕННАЯ ПОДДЕРЖКА ПОЛЕВЫХ РАБОТ</a:t>
            </a:r>
          </a:p>
          <a:p>
            <a:pPr marL="144000" fontAlgn="ctr"/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830 </a:t>
            </a:r>
            <a:r>
              <a:rPr lang="ru-RU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млн.руб</a:t>
            </a: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–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ПРИВЛЕЧЕНО ЛЬГОТНЫХ КРЕДИТОВ </a:t>
            </a:r>
          </a:p>
          <a:p>
            <a:pPr marL="144000" fontAlgn="ctr"/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ПРОВЕДЕНИЕ ПОЛЕВЫХ РАБОТ </a:t>
            </a:r>
          </a:p>
          <a:p>
            <a:pPr marL="144000" lvl="0" fontAlgn="ctr"/>
            <a:endParaRPr lang="ru-RU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17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6528" y="2158716"/>
            <a:ext cx="1820909" cy="1365682"/>
          </a:xfrm>
          <a:prstGeom prst="rect">
            <a:avLst/>
          </a:prstGeom>
        </p:spPr>
      </p:pic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7B853B4E-EAD1-4EA0-9FDB-99792EEF9FC4}"/>
              </a:ext>
            </a:extLst>
          </p:cNvPr>
          <p:cNvGrpSpPr/>
          <p:nvPr/>
        </p:nvGrpSpPr>
        <p:grpSpPr>
          <a:xfrm>
            <a:off x="757979" y="860891"/>
            <a:ext cx="9029700" cy="148066"/>
            <a:chOff x="857250" y="699531"/>
            <a:chExt cx="8658225" cy="180677"/>
          </a:xfrm>
        </p:grpSpPr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F36D9417-EEEA-4589-AF9A-34803A5B3D61}"/>
              </a:ext>
            </a:extLst>
          </p:cNvPr>
          <p:cNvSpPr/>
          <p:nvPr/>
        </p:nvSpPr>
        <p:spPr>
          <a:xfrm>
            <a:off x="75819" y="4043197"/>
            <a:ext cx="6016938" cy="2697936"/>
          </a:xfrm>
          <a:prstGeom prst="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1" name="Прямоугольник 150">
            <a:extLst>
              <a:ext uri="{FF2B5EF4-FFF2-40B4-BE49-F238E27FC236}">
                <a16:creationId xmlns:a16="http://schemas.microsoft.com/office/drawing/2014/main" id="{F36D9417-EEEA-4589-AF9A-34803A5B3D61}"/>
              </a:ext>
            </a:extLst>
          </p:cNvPr>
          <p:cNvSpPr/>
          <p:nvPr/>
        </p:nvSpPr>
        <p:spPr>
          <a:xfrm>
            <a:off x="6288355" y="4106607"/>
            <a:ext cx="2331175" cy="2642618"/>
          </a:xfrm>
          <a:prstGeom prst="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B1BC658-4EA2-4B7A-B137-5402ABEC00A4}"/>
              </a:ext>
            </a:extLst>
          </p:cNvPr>
          <p:cNvSpPr txBox="1"/>
          <p:nvPr/>
        </p:nvSpPr>
        <p:spPr>
          <a:xfrm>
            <a:off x="1186961" y="413446"/>
            <a:ext cx="69342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ТЕХНИЧЕСКОЕ </a:t>
            </a:r>
            <a:r>
              <a: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ОСНАЩЕНИЕ</a:t>
            </a:r>
            <a:endParaRPr lang="ru-RU" sz="2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1E77966-E6C9-4B02-A3FB-A381ADAE67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91" y="2422196"/>
            <a:ext cx="1515961" cy="92984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4FB629B-F366-4041-8C05-8EA160DA3A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106" y="2422196"/>
            <a:ext cx="1034835" cy="64504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C2B6825-9B60-4B36-BFA9-61FC8B3348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057" y="2422196"/>
            <a:ext cx="1620360" cy="972216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BF80752-109A-4994-93A9-E12C1B2B085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34631" y="2207621"/>
            <a:ext cx="1863114" cy="1056417"/>
          </a:xfrm>
          <a:prstGeom prst="rect">
            <a:avLst/>
          </a:prstGeom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4F0E9D3A-17C3-4B5A-B9AD-A49ACE66D589}"/>
              </a:ext>
            </a:extLst>
          </p:cNvPr>
          <p:cNvSpPr txBox="1"/>
          <p:nvPr/>
        </p:nvSpPr>
        <p:spPr>
          <a:xfrm>
            <a:off x="705754" y="1529644"/>
            <a:ext cx="1300049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415</a:t>
            </a:r>
            <a:endParaRPr lang="ru-RU" sz="2800" b="1" dirty="0">
              <a:solidFill>
                <a:srgbClr val="F080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зерноуборочных</a:t>
            </a:r>
          </a:p>
          <a:p>
            <a:r>
              <a:rPr lang="ru-RU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комбайна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6745CB06-6976-4AFA-8219-2AD7F15A12B2}"/>
              </a:ext>
            </a:extLst>
          </p:cNvPr>
          <p:cNvSpPr txBox="1"/>
          <p:nvPr/>
        </p:nvSpPr>
        <p:spPr>
          <a:xfrm>
            <a:off x="2692847" y="1532959"/>
            <a:ext cx="1300049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</a:t>
            </a:r>
            <a:endParaRPr lang="ru-RU" sz="2800" b="1" dirty="0">
              <a:solidFill>
                <a:srgbClr val="F080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кормоуборочных</a:t>
            </a:r>
          </a:p>
          <a:p>
            <a:r>
              <a:rPr lang="ru-RU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комбайнов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E35886AE-00E4-4541-8071-411430BFE522}"/>
              </a:ext>
            </a:extLst>
          </p:cNvPr>
          <p:cNvSpPr txBox="1"/>
          <p:nvPr/>
        </p:nvSpPr>
        <p:spPr>
          <a:xfrm>
            <a:off x="4453958" y="1530480"/>
            <a:ext cx="1300049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1135</a:t>
            </a:r>
            <a:endParaRPr lang="ru-RU" sz="2800" b="1" dirty="0">
              <a:solidFill>
                <a:srgbClr val="F080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тракторов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FF28EA3-F736-4F67-8D4D-4FD692D0B778}"/>
              </a:ext>
            </a:extLst>
          </p:cNvPr>
          <p:cNvSpPr txBox="1"/>
          <p:nvPr/>
        </p:nvSpPr>
        <p:spPr>
          <a:xfrm>
            <a:off x="6233382" y="1533795"/>
            <a:ext cx="1300049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733</a:t>
            </a:r>
            <a:endParaRPr lang="ru-RU" sz="2800" b="1" dirty="0">
              <a:solidFill>
                <a:srgbClr val="F080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11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ехника для посева</a:t>
            </a:r>
            <a:endParaRPr lang="ru-RU" sz="11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id="{00FA39FB-8AB8-4637-93E9-29349E37EA28}"/>
              </a:ext>
            </a:extLst>
          </p:cNvPr>
          <p:cNvGrpSpPr/>
          <p:nvPr/>
        </p:nvGrpSpPr>
        <p:grpSpPr>
          <a:xfrm>
            <a:off x="7516837" y="1472942"/>
            <a:ext cx="2206785" cy="1911491"/>
            <a:chOff x="6813188" y="198113"/>
            <a:chExt cx="2268655" cy="1911491"/>
          </a:xfrm>
        </p:grpSpPr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61657E7C-CAAA-4ABC-9E77-64747E3E881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3188" y="786222"/>
              <a:ext cx="2268655" cy="1323382"/>
            </a:xfrm>
            <a:prstGeom prst="rect">
              <a:avLst/>
            </a:prstGeom>
          </p:spPr>
        </p:pic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A045A087-D8A4-43D1-A9B3-C6EBD63D1570}"/>
                </a:ext>
              </a:extLst>
            </p:cNvPr>
            <p:cNvSpPr txBox="1"/>
            <p:nvPr/>
          </p:nvSpPr>
          <p:spPr>
            <a:xfrm>
              <a:off x="6924928" y="198113"/>
              <a:ext cx="1359094" cy="86177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800" b="1" dirty="0" smtClean="0">
                  <a:solidFill>
                    <a:srgbClr val="F0802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102</a:t>
              </a:r>
              <a:endParaRPr lang="ru-RU" sz="2800" b="1" dirty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sz="11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з</a:t>
              </a:r>
              <a:r>
                <a:rPr lang="ru-RU" sz="11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ерносушильных</a:t>
              </a:r>
            </a:p>
            <a:p>
              <a:r>
                <a:rPr lang="ru-RU" sz="11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комплексов</a:t>
              </a:r>
              <a:endParaRPr lang="ru-RU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3" name="TextBox 82">
            <a:extLst>
              <a:ext uri="{FF2B5EF4-FFF2-40B4-BE49-F238E27FC236}">
                <a16:creationId xmlns:a16="http://schemas.microsoft.com/office/drawing/2014/main" id="{AEB5A73F-BE5C-44CE-855B-46DFF0DB4D47}"/>
              </a:ext>
            </a:extLst>
          </p:cNvPr>
          <p:cNvSpPr txBox="1"/>
          <p:nvPr/>
        </p:nvSpPr>
        <p:spPr>
          <a:xfrm>
            <a:off x="5428531" y="1168266"/>
            <a:ext cx="122358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7E1FC8B3-3307-48DA-B03E-1085B1CCB612}"/>
              </a:ext>
            </a:extLst>
          </p:cNvPr>
          <p:cNvSpPr txBox="1"/>
          <p:nvPr/>
        </p:nvSpPr>
        <p:spPr>
          <a:xfrm>
            <a:off x="1860971" y="3912823"/>
            <a:ext cx="8470058" cy="350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4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202</a:t>
            </a:r>
            <a:r>
              <a:rPr lang="ru-RU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14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г. всего </a:t>
            </a:r>
            <a:r>
              <a:rPr lang="ru-RU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приобретено </a:t>
            </a:r>
            <a:r>
              <a:rPr lang="en-US" sz="14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338 </a:t>
            </a:r>
            <a:r>
              <a:rPr lang="ru-RU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единиц техники и оборудования на сумму свыше </a:t>
            </a:r>
            <a:r>
              <a:rPr lang="ru-RU" sz="14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 млн.</a:t>
            </a:r>
            <a:endParaRPr lang="ru-RU" sz="1400" dirty="0">
              <a:solidFill>
                <a:prstClr val="white"/>
              </a:solidFill>
            </a:endParaRPr>
          </a:p>
        </p:txBody>
      </p:sp>
      <p:graphicFrame>
        <p:nvGraphicFramePr>
          <p:cNvPr id="115" name="Диаграмма 114">
            <a:extLst>
              <a:ext uri="{FF2B5EF4-FFF2-40B4-BE49-F238E27FC236}">
                <a16:creationId xmlns:a16="http://schemas.microsoft.com/office/drawing/2014/main" id="{48B19886-E2E5-4760-9BAC-5FC1962664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3270049"/>
              </p:ext>
            </p:extLst>
          </p:nvPr>
        </p:nvGraphicFramePr>
        <p:xfrm>
          <a:off x="-13026" y="3981281"/>
          <a:ext cx="3026224" cy="21235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43" name="TextBox 142">
            <a:extLst>
              <a:ext uri="{FF2B5EF4-FFF2-40B4-BE49-F238E27FC236}">
                <a16:creationId xmlns:a16="http://schemas.microsoft.com/office/drawing/2014/main" id="{6D0B2DB9-81E6-47CB-9BFD-3395CB8DD021}"/>
              </a:ext>
            </a:extLst>
          </p:cNvPr>
          <p:cNvSpPr txBox="1"/>
          <p:nvPr/>
        </p:nvSpPr>
        <p:spPr>
          <a:xfrm>
            <a:off x="0" y="3531048"/>
            <a:ext cx="46297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ГОСУДАРСТВЕННАЯ ПОДДЕРЖКА </a:t>
            </a:r>
          </a:p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ТЕХНИЧЕСКОГО ОСНАЩЕНИЯ, МЛН.</a:t>
            </a:r>
            <a:r>
              <a:rPr lang="en-US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  <a:endParaRPr lang="ru-RU" sz="1200" b="1" dirty="0">
              <a:solidFill>
                <a:prstClr val="black"/>
              </a:solidFill>
            </a:endParaRPr>
          </a:p>
        </p:txBody>
      </p:sp>
      <p:sp>
        <p:nvSpPr>
          <p:cNvPr id="66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238749" y="6492875"/>
            <a:ext cx="920672" cy="365125"/>
          </a:xfrm>
        </p:spPr>
        <p:txBody>
          <a:bodyPr/>
          <a:lstStyle/>
          <a:p>
            <a:fld id="{CB54033A-A304-4FBC-BC2B-FB29A6B36650}" type="slidenum">
              <a:rPr lang="ru-RU" sz="1400" smtClean="0">
                <a:solidFill>
                  <a:prstClr val="black"/>
                </a:solidFill>
              </a:rPr>
              <a:pPr/>
              <a:t>3</a:t>
            </a:fld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FFBE84B0-55F9-4E99-888E-12C68D56E2A9}"/>
              </a:ext>
            </a:extLst>
          </p:cNvPr>
          <p:cNvSpPr/>
          <p:nvPr/>
        </p:nvSpPr>
        <p:spPr>
          <a:xfrm>
            <a:off x="152986" y="6366619"/>
            <a:ext cx="122777" cy="122777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6724DCAA-8674-4A43-8281-396567ED7F18}"/>
              </a:ext>
            </a:extLst>
          </p:cNvPr>
          <p:cNvSpPr/>
          <p:nvPr/>
        </p:nvSpPr>
        <p:spPr>
          <a:xfrm>
            <a:off x="152986" y="6125496"/>
            <a:ext cx="123904" cy="12390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B52E116-E78B-49F8-AA1B-3E32F3369DD9}"/>
              </a:ext>
            </a:extLst>
          </p:cNvPr>
          <p:cNvSpPr txBox="1"/>
          <p:nvPr/>
        </p:nvSpPr>
        <p:spPr>
          <a:xfrm>
            <a:off x="311086" y="6004795"/>
            <a:ext cx="29946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Субсидия на возмещение части затрат на техническое оснащение (ОБ)</a:t>
            </a:r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B52E116-E78B-49F8-AA1B-3E32F3369DD9}"/>
              </a:ext>
            </a:extLst>
          </p:cNvPr>
          <p:cNvSpPr txBox="1"/>
          <p:nvPr/>
        </p:nvSpPr>
        <p:spPr>
          <a:xfrm>
            <a:off x="311086" y="6322109"/>
            <a:ext cx="34804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Субсидия на возмещение части затрат</a:t>
            </a:r>
          </a:p>
          <a:p>
            <a:r>
              <a:rPr lang="ru-RU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 семейных ферм (ФБ+ОБ)</a:t>
            </a:r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F36D9417-EEEA-4589-AF9A-34803A5B3D61}"/>
              </a:ext>
            </a:extLst>
          </p:cNvPr>
          <p:cNvSpPr/>
          <p:nvPr/>
        </p:nvSpPr>
        <p:spPr>
          <a:xfrm>
            <a:off x="8713136" y="3812686"/>
            <a:ext cx="3443042" cy="2946064"/>
          </a:xfrm>
          <a:prstGeom prst="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D0B2DB9-81E6-47CB-9BFD-3395CB8DD021}"/>
              </a:ext>
            </a:extLst>
          </p:cNvPr>
          <p:cNvSpPr txBox="1"/>
          <p:nvPr/>
        </p:nvSpPr>
        <p:spPr>
          <a:xfrm>
            <a:off x="8776334" y="3511795"/>
            <a:ext cx="335934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СТРУКТУРА ПАРКА СЕЛЬСКОХОЗЯЙСТВЕННОЙ ТЕХНИКИ ТОМСКОЙ ОБЛАСТИ, %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45" name="Диаграмма 44"/>
          <p:cNvGraphicFramePr>
            <a:graphicFrameLocks/>
          </p:cNvGraphicFramePr>
          <p:nvPr>
            <p:extLst/>
          </p:nvPr>
        </p:nvGraphicFramePr>
        <p:xfrm>
          <a:off x="8666333" y="3960573"/>
          <a:ext cx="3443042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46" name="TextBox 45">
            <a:extLst>
              <a:ext uri="{FF2B5EF4-FFF2-40B4-BE49-F238E27FC236}">
                <a16:creationId xmlns:a16="http://schemas.microsoft.com/office/drawing/2014/main" id="{6D0B2DB9-81E6-47CB-9BFD-3395CB8DD021}"/>
              </a:ext>
            </a:extLst>
          </p:cNvPr>
          <p:cNvSpPr txBox="1"/>
          <p:nvPr/>
        </p:nvSpPr>
        <p:spPr>
          <a:xfrm>
            <a:off x="6096000" y="4394544"/>
            <a:ext cx="257872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НАГРУЗКА НА ЕДИНИЦУ ТЕХНИКИ В ТОМСКОЙ ОБЛАСТИ</a:t>
            </a:r>
          </a:p>
          <a:p>
            <a:pPr algn="ctr"/>
            <a:endParaRPr lang="ru-RU" sz="1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466 га (СФО 526 га)</a:t>
            </a:r>
          </a:p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КОМБАЙН </a:t>
            </a:r>
          </a:p>
          <a:p>
            <a:pPr algn="ctr"/>
            <a:endParaRPr lang="ru-RU" sz="12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301 га (СФО 518 га)</a:t>
            </a:r>
          </a:p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ТРАКТОР</a:t>
            </a:r>
            <a:r>
              <a:rPr lang="ru-RU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b="1" dirty="0">
              <a:solidFill>
                <a:prstClr val="black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045A087-D8A4-43D1-A9B3-C6EBD63D1570}"/>
              </a:ext>
            </a:extLst>
          </p:cNvPr>
          <p:cNvSpPr txBox="1"/>
          <p:nvPr/>
        </p:nvSpPr>
        <p:spPr>
          <a:xfrm>
            <a:off x="9259962" y="1479719"/>
            <a:ext cx="1322029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2492</a:t>
            </a:r>
            <a:endParaRPr lang="ru-RU" sz="2800" b="1" dirty="0">
              <a:solidFill>
                <a:srgbClr val="F080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11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очвообрабатывающая техника</a:t>
            </a:r>
            <a:endParaRPr lang="ru-RU" sz="11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D0B2DB9-81E6-47CB-9BFD-3395CB8DD021}"/>
              </a:ext>
            </a:extLst>
          </p:cNvPr>
          <p:cNvSpPr txBox="1"/>
          <p:nvPr/>
        </p:nvSpPr>
        <p:spPr>
          <a:xfrm>
            <a:off x="2923366" y="4448924"/>
            <a:ext cx="311375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АВАНСИРОВАНИЕ </a:t>
            </a:r>
            <a:r>
              <a:rPr lang="ru-RU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ПРИОБРЕТЕНИЕ </a:t>
            </a:r>
            <a:r>
              <a:rPr lang="ru-RU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ТЕХНИКИ</a:t>
            </a:r>
          </a:p>
          <a:p>
            <a:pPr algn="ctr"/>
            <a:r>
              <a:rPr lang="ru-RU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новое </a:t>
            </a:r>
            <a:r>
              <a:rPr lang="ru-RU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направление государственной поддержки </a:t>
            </a:r>
            <a:r>
              <a:rPr lang="ru-RU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07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C3E6CE0C-896A-4CA8-BDC6-AF8034999D26}"/>
              </a:ext>
            </a:extLst>
          </p:cNvPr>
          <p:cNvSpPr/>
          <p:nvPr/>
        </p:nvSpPr>
        <p:spPr>
          <a:xfrm>
            <a:off x="0" y="1208314"/>
            <a:ext cx="12192000" cy="5046752"/>
          </a:xfrm>
          <a:prstGeom prst="rect">
            <a:avLst/>
          </a:prstGeom>
          <a:solidFill>
            <a:schemeClr val="bg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93DC77-BF07-44C1-9A24-E1AC0B518967}"/>
              </a:ext>
            </a:extLst>
          </p:cNvPr>
          <p:cNvSpPr txBox="1"/>
          <p:nvPr/>
        </p:nvSpPr>
        <p:spPr>
          <a:xfrm>
            <a:off x="1249222" y="478038"/>
            <a:ext cx="75408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08" y="1406490"/>
            <a:ext cx="404263" cy="356447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114" y="4192152"/>
            <a:ext cx="404263" cy="356447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07" y="2164653"/>
            <a:ext cx="404263" cy="356447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114" y="1346187"/>
            <a:ext cx="404263" cy="35644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258EC45-E6E1-490D-8F59-B19AFA1B2432}"/>
              </a:ext>
            </a:extLst>
          </p:cNvPr>
          <p:cNvSpPr txBox="1"/>
          <p:nvPr/>
        </p:nvSpPr>
        <p:spPr>
          <a:xfrm>
            <a:off x="7186376" y="1346187"/>
            <a:ext cx="4888707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/>
            <a:r>
              <a:rPr lang="ru-RU" sz="2500" dirty="0" smtClean="0"/>
              <a:t>Реализация мероприятий по:</a:t>
            </a:r>
          </a:p>
          <a:p>
            <a:pPr marL="342900" indent="-342900" fontAlgn="base">
              <a:buFontTx/>
              <a:buChar char="-"/>
            </a:pPr>
            <a:r>
              <a:rPr lang="ru-RU" sz="2500" dirty="0"/>
              <a:t>мелиорации</a:t>
            </a:r>
          </a:p>
          <a:p>
            <a:pPr marL="342900" lvl="0" indent="-342900" fontAlgn="base">
              <a:buFontTx/>
              <a:buChar char="-"/>
            </a:pPr>
            <a:r>
              <a:rPr lang="ru-RU" sz="2500" dirty="0" smtClean="0"/>
              <a:t>селекции и семеноводству</a:t>
            </a:r>
          </a:p>
          <a:p>
            <a:pPr marL="342900" indent="-342900" fontAlgn="base">
              <a:buFontTx/>
              <a:buChar char="-"/>
            </a:pPr>
            <a:r>
              <a:rPr lang="ru-RU" sz="2500" dirty="0" smtClean="0"/>
              <a:t>овощеводству </a:t>
            </a:r>
            <a:r>
              <a:rPr lang="ru-RU" sz="2500" dirty="0"/>
              <a:t>и </a:t>
            </a:r>
            <a:r>
              <a:rPr lang="ru-RU" sz="2500" dirty="0" smtClean="0"/>
              <a:t>картофелеводству</a:t>
            </a:r>
          </a:p>
          <a:p>
            <a:pPr marL="342900" indent="-342900" fontAlgn="base">
              <a:buFontTx/>
              <a:buChar char="-"/>
            </a:pPr>
            <a:r>
              <a:rPr lang="ru-RU" sz="2500" dirty="0" err="1"/>
              <a:t>ягодоводству</a:t>
            </a:r>
            <a:endParaRPr lang="ru-RU" sz="2500" dirty="0"/>
          </a:p>
          <a:p>
            <a:pPr marL="342900" indent="-342900" fontAlgn="base">
              <a:buFontTx/>
              <a:buChar char="-"/>
            </a:pPr>
            <a:r>
              <a:rPr lang="ru-RU" sz="2500" dirty="0" smtClean="0"/>
              <a:t>техническому оснащению</a:t>
            </a:r>
          </a:p>
          <a:p>
            <a:pPr marL="342900" lvl="0" indent="-342900" fontAlgn="base">
              <a:buFontTx/>
              <a:buChar char="-"/>
            </a:pPr>
            <a:endParaRPr lang="ru-RU" sz="2500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52" y="3141437"/>
            <a:ext cx="404263" cy="35644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258EC45-E6E1-490D-8F59-B19AFA1B2432}"/>
              </a:ext>
            </a:extLst>
          </p:cNvPr>
          <p:cNvSpPr txBox="1"/>
          <p:nvPr/>
        </p:nvSpPr>
        <p:spPr>
          <a:xfrm>
            <a:off x="655115" y="2047662"/>
            <a:ext cx="5875158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/>
            <a:r>
              <a:rPr lang="ru-RU" sz="2500" dirty="0" smtClean="0"/>
              <a:t>Ввод в оборот  </a:t>
            </a:r>
            <a:r>
              <a:rPr lang="ru-RU" sz="2500" dirty="0"/>
              <a:t>земель </a:t>
            </a:r>
            <a:r>
              <a:rPr lang="ru-RU" sz="2500" dirty="0" smtClean="0"/>
              <a:t>сельскохозяйственного назначения</a:t>
            </a:r>
            <a:endParaRPr lang="ru-RU" sz="25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258EC45-E6E1-490D-8F59-B19AFA1B2432}"/>
              </a:ext>
            </a:extLst>
          </p:cNvPr>
          <p:cNvSpPr txBox="1"/>
          <p:nvPr/>
        </p:nvSpPr>
        <p:spPr>
          <a:xfrm>
            <a:off x="7186377" y="4173668"/>
            <a:ext cx="5005623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00" dirty="0" smtClean="0"/>
              <a:t>Взаимодействие с </a:t>
            </a:r>
          </a:p>
          <a:p>
            <a:r>
              <a:rPr lang="ru-RU" sz="2500" dirty="0" smtClean="0"/>
              <a:t>АО «</a:t>
            </a:r>
            <a:r>
              <a:rPr lang="ru-RU" sz="2500" dirty="0" err="1" smtClean="0"/>
              <a:t>Росагролизинг</a:t>
            </a:r>
            <a:r>
              <a:rPr lang="ru-RU" sz="2500" dirty="0" smtClean="0"/>
              <a:t>»</a:t>
            </a:r>
            <a:endParaRPr lang="ru-RU" sz="2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258EC45-E6E1-490D-8F59-B19AFA1B2432}"/>
              </a:ext>
            </a:extLst>
          </p:cNvPr>
          <p:cNvSpPr txBox="1"/>
          <p:nvPr/>
        </p:nvSpPr>
        <p:spPr>
          <a:xfrm>
            <a:off x="680671" y="1346187"/>
            <a:ext cx="5849602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/>
            <a:r>
              <a:rPr lang="ru-RU" sz="2500" dirty="0" smtClean="0"/>
              <a:t>Трудоустройство молодых специалистов </a:t>
            </a:r>
            <a:endParaRPr lang="ru-RU" sz="25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258EC45-E6E1-490D-8F59-B19AFA1B2432}"/>
              </a:ext>
            </a:extLst>
          </p:cNvPr>
          <p:cNvSpPr txBox="1"/>
          <p:nvPr/>
        </p:nvSpPr>
        <p:spPr>
          <a:xfrm>
            <a:off x="680671" y="3108441"/>
            <a:ext cx="5849602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/>
            <a:r>
              <a:rPr lang="ru-RU" sz="2500" dirty="0" smtClean="0"/>
              <a:t>Проведение инвентаризации </a:t>
            </a:r>
            <a:r>
              <a:rPr lang="ru-RU" sz="2500" dirty="0"/>
              <a:t>земель сельскохозяйственного назначения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258EC45-E6E1-490D-8F59-B19AFA1B2432}"/>
              </a:ext>
            </a:extLst>
          </p:cNvPr>
          <p:cNvSpPr txBox="1"/>
          <p:nvPr/>
        </p:nvSpPr>
        <p:spPr>
          <a:xfrm>
            <a:off x="757979" y="4177790"/>
            <a:ext cx="5885102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/>
            <a:r>
              <a:rPr lang="ru-RU" sz="2500" dirty="0" smtClean="0"/>
              <a:t>Внедрение цифровых технологий, роботизации </a:t>
            </a:r>
            <a:r>
              <a:rPr lang="ru-RU" sz="2500" dirty="0"/>
              <a:t>и </a:t>
            </a:r>
            <a:r>
              <a:rPr lang="ru-RU" sz="2500" dirty="0" smtClean="0"/>
              <a:t>инструментов </a:t>
            </a:r>
            <a:r>
              <a:rPr lang="ru-RU" sz="2500" dirty="0"/>
              <a:t>искусственного интеллекта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08" y="4237016"/>
            <a:ext cx="404263" cy="356447"/>
          </a:xfrm>
          <a:prstGeom prst="rect">
            <a:avLst/>
          </a:prstGeom>
        </p:spPr>
      </p:pic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7B853B4E-EAD1-4EA0-9FDB-99792EEF9FC4}"/>
              </a:ext>
            </a:extLst>
          </p:cNvPr>
          <p:cNvGrpSpPr/>
          <p:nvPr/>
        </p:nvGrpSpPr>
        <p:grpSpPr>
          <a:xfrm>
            <a:off x="757979" y="860891"/>
            <a:ext cx="9029700" cy="148066"/>
            <a:chOff x="857250" y="699531"/>
            <a:chExt cx="8658225" cy="180677"/>
          </a:xfrm>
        </p:grpSpPr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20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B9218DA-D416-4DD5-81CF-E6E3EECF58A2}"/>
              </a:ext>
            </a:extLst>
          </p:cNvPr>
          <p:cNvSpPr/>
          <p:nvPr/>
        </p:nvSpPr>
        <p:spPr>
          <a:xfrm>
            <a:off x="1985963" y="2195513"/>
            <a:ext cx="8220075" cy="2600325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38200" y="23431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13136C4-2AB4-4E23-A0BA-463AC5B53D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078" y="2726946"/>
            <a:ext cx="1674252" cy="15374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58EC45-E6E1-490D-8F59-B19AFA1B2432}"/>
              </a:ext>
            </a:extLst>
          </p:cNvPr>
          <p:cNvSpPr txBox="1"/>
          <p:nvPr/>
        </p:nvSpPr>
        <p:spPr>
          <a:xfrm>
            <a:off x="4902993" y="2867025"/>
            <a:ext cx="488870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latin typeface="Arial" panose="020B0604020202020204" pitchFamily="34" charset="0"/>
                <a:cs typeface="Arial" panose="020B0604020202020204" pitchFamily="34" charset="0"/>
              </a:rPr>
              <a:t>СПАСИБО</a:t>
            </a:r>
          </a:p>
          <a:p>
            <a:r>
              <a:rPr lang="ru-RU" sz="4400" b="1" dirty="0">
                <a:latin typeface="Arial" panose="020B0604020202020204" pitchFamily="34" charset="0"/>
                <a:cs typeface="Arial" panose="020B0604020202020204" pitchFamily="34" charset="0"/>
              </a:rPr>
              <a:t>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91161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&quot;День поля&quot;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19201</TotalTime>
  <Words>322</Words>
  <Application>Microsoft Office PowerPoint</Application>
  <PresentationFormat>Широкоэкранный</PresentationFormat>
  <Paragraphs>84</Paragraphs>
  <Slides>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Segoe UI</vt:lpstr>
      <vt:lpstr>Segoe UI Black</vt:lpstr>
      <vt:lpstr>Тема Office</vt:lpstr>
      <vt:lpstr>Тема "День поля"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Anastasiya Ozel</dc:creator>
  <cp:lastModifiedBy>Александр Самойлов</cp:lastModifiedBy>
  <cp:revision>533</cp:revision>
  <cp:lastPrinted>2025-07-17T05:23:03Z</cp:lastPrinted>
  <dcterms:created xsi:type="dcterms:W3CDTF">2022-03-27T08:39:47Z</dcterms:created>
  <dcterms:modified xsi:type="dcterms:W3CDTF">2025-07-17T23:38:45Z</dcterms:modified>
</cp:coreProperties>
</file>