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2" r:id="rId10"/>
  </p:sldIdLst>
  <p:sldSz cx="9753600" cy="7315200"/>
  <p:notesSz cx="6858000" cy="9144000"/>
  <p:embeddedFontLst>
    <p:embeddedFont>
      <p:font typeface="Kollektif Bold" panose="020B0604020202020204" charset="0"/>
      <p:regular r:id="rId11"/>
    </p:embeddedFont>
    <p:embeddedFont>
      <p:font typeface="Fredoka One" panose="020B0604020202020204" charset="0"/>
      <p:regular r:id="rId12"/>
    </p:embeddedFont>
    <p:embeddedFont>
      <p:font typeface="Artegra Sans" panose="020B0604020202020204" charset="0"/>
      <p:regular r:id="rId13"/>
    </p:embeddedFont>
    <p:embeddedFont>
      <p:font typeface="Akzentica Light Bold" panose="020B0604020202020204" charset="0"/>
      <p:regular r:id="rId14"/>
    </p:embeddedFont>
    <p:embeddedFont>
      <p:font typeface="Mozer Bold" panose="020B0604020202020204" charset="0"/>
      <p:regular r:id="rId15"/>
    </p:embeddedFont>
    <p:embeddedFont>
      <p:font typeface="Open Sans Light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Akzentica Bold" panose="020B0604020202020204" charset="-52"/>
      <p:regular r:id="rId21"/>
    </p:embeddedFont>
    <p:embeddedFont>
      <p:font typeface="Open Sans" panose="020B0604020202020204" charset="0"/>
      <p:regular r:id="rId22"/>
    </p:embeddedFont>
    <p:embeddedFont>
      <p:font typeface="Akzentica Light" panose="020B0604020202020204" charset="0"/>
      <p:regular r:id="rId23"/>
    </p:embeddedFont>
    <p:embeddedFont>
      <p:font typeface="Open Sans Light Bold" panose="020B0604020202020204" charset="0"/>
      <p:regular r:id="rId24"/>
    </p:embeddedFont>
    <p:embeddedFont>
      <p:font typeface="Akzentica" panose="020B0604020202020204" charset="-52"/>
      <p:regular r:id="rId25"/>
    </p:embeddedFont>
    <p:embeddedFont>
      <p:font typeface="Mozer" panose="020B0604020202020204" charset="0"/>
      <p:regular r:id="rId26"/>
    </p:embeddedFont>
    <p:embeddedFont>
      <p:font typeface="Kollektif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3A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27" autoAdjust="0"/>
    <p:restoredTop sz="94016" autoAdjust="0"/>
  </p:normalViewPr>
  <p:slideViewPr>
    <p:cSldViewPr>
      <p:cViewPr>
        <p:scale>
          <a:sx n="100" d="100"/>
          <a:sy n="100" d="100"/>
        </p:scale>
        <p:origin x="177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font" Target="fonts/font17.fntdata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ritonovaod\Desktop\&#1057;&#1072;&#1074;&#1072;\&#1057;&#1077;&#1074;&#1077;&#1088;&#1085;&#1099;&#1081;%20&#1089;&#1072;&#1076;\1.&#1044;&#1086;&#1075;&#1086;&#1074;&#1086;&#1088;&#1099;%20&#1080;%20&#1086;&#1087;&#1083;&#1072;&#1090;&#1072;\2021%20&#1086;&#1087;&#1083;&#1072;&#1090;&#1099;%20&#1080;%20&#1087;&#1083;&#1072;&#1085;&#1099;\&#1089;&#1074;&#1086;&#1076;%20&#1079;&#1072;%203%20&#1075;&#1086;&#1076;&#1072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ritonovaod\Desktop\&#1057;&#1072;&#1074;&#1072;\&#1057;&#1077;&#1074;&#1077;&#1088;&#1085;&#1099;&#1081;%20&#1089;&#1072;&#1076;\1.&#1044;&#1086;&#1075;&#1086;&#1074;&#1086;&#1088;&#1099;%20&#1080;%20&#1086;&#1087;&#1083;&#1072;&#1090;&#1072;\2021%20&#1086;&#1087;&#1083;&#1072;&#1090;&#1099;%20&#1080;%20&#1087;&#1083;&#1072;&#1085;&#1099;\&#1089;&#1074;&#1086;&#1076;%20&#1079;&#1072;%203%20&#1075;&#1086;&#1076;&#1072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75699912510944"/>
          <c:y val="0.20451131048271237"/>
          <c:w val="0.48159711286089241"/>
          <c:h val="0.6952380471238012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0821741032370852E-2"/>
                  <c:y val="-4.059345854296509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8259885152067842E-2"/>
                  <c:y val="-6.528400809769040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rgbClr val="1E561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247230748698784"/>
                      <c:h val="0.2401345466215137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9.8612204724409458E-2"/>
                  <c:y val="6.4501421190996579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4.5468165763726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rgbClr val="1E561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2323600174978127"/>
                      <c:h val="0.31649143591126411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2.6503280839895012E-2"/>
                  <c:y val="-4.162154072133731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1E5616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Свод!$F$18:$F$22</c:f>
              <c:strCache>
                <c:ptCount val="5"/>
                <c:pt idx="0">
                  <c:v>Субсидии</c:v>
                </c:pt>
                <c:pt idx="1">
                  <c:v>Собственные средства</c:v>
                </c:pt>
                <c:pt idx="2">
                  <c:v>Кредитные средства</c:v>
                </c:pt>
                <c:pt idx="3">
                  <c:v>Выручка от реализации (экпериментальная площадка)</c:v>
                </c:pt>
                <c:pt idx="4">
                  <c:v>Возврат НДС</c:v>
                </c:pt>
              </c:strCache>
            </c:strRef>
          </c:cat>
          <c:val>
            <c:numRef>
              <c:f>Свод!$G$18:$G$22</c:f>
              <c:numCache>
                <c:formatCode>_-* #,##0\ _₽_-;\-* #,##0\ _₽_-;_-* "-"??\ _₽_-;_-@_-</c:formatCode>
                <c:ptCount val="5"/>
                <c:pt idx="0">
                  <c:v>34100000</c:v>
                </c:pt>
                <c:pt idx="1">
                  <c:v>31200000</c:v>
                </c:pt>
                <c:pt idx="2">
                  <c:v>41300000</c:v>
                </c:pt>
                <c:pt idx="3">
                  <c:v>21300000</c:v>
                </c:pt>
                <c:pt idx="4">
                  <c:v>3800000</c:v>
                </c:pt>
              </c:numCache>
            </c:numRef>
          </c:val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476958822770103"/>
          <c:y val="2.8923679292422042E-2"/>
          <c:w val="0.44499655780732333"/>
          <c:h val="0.9421526414151559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0306867891513465E-2"/>
                  <c:y val="-4.586504811898516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0277777777778"/>
                      <c:h val="0.2851851851851852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20145595257571364"/>
                  <c:y val="-3.6887576552930884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748180767109363"/>
                      <c:h val="0.35633972888263954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2.344588100726662E-2"/>
                  <c:y val="-0.191537167178799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rgbClr val="1E561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870847242573185"/>
                      <c:h val="0.3344916469780676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1E5616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Свод!$F$27:$F$29</c:f>
              <c:strCache>
                <c:ptCount val="3"/>
                <c:pt idx="0">
                  <c:v>Государственная поддержка</c:v>
                </c:pt>
                <c:pt idx="1">
                  <c:v>Собственные средства</c:v>
                </c:pt>
                <c:pt idx="2">
                  <c:v>Кредитные средства</c:v>
                </c:pt>
              </c:strCache>
            </c:strRef>
          </c:cat>
          <c:val>
            <c:numRef>
              <c:f>Свод!$G$27:$G$29</c:f>
              <c:numCache>
                <c:formatCode>_-* #,##0\ _₽_-;\-* #,##0\ _₽_-;_-* "-"??\ _₽_-;_-@_-</c:formatCode>
                <c:ptCount val="3"/>
                <c:pt idx="0">
                  <c:v>100000000</c:v>
                </c:pt>
                <c:pt idx="1">
                  <c:v>65000000</c:v>
                </c:pt>
                <c:pt idx="2">
                  <c:v>135000000</c:v>
                </c:pt>
              </c:numCache>
            </c:numRef>
          </c:val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5.jpeg"/><Relationship Id="rId17" Type="http://schemas.openxmlformats.org/officeDocument/2006/relationships/image" Target="../media/image19.png"/><Relationship Id="rId2" Type="http://schemas.openxmlformats.org/officeDocument/2006/relationships/image" Target="../media/image6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7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5.jpeg"/><Relationship Id="rId7" Type="http://schemas.openxmlformats.org/officeDocument/2006/relationships/image" Target="../media/image2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svg"/><Relationship Id="rId18" Type="http://schemas.openxmlformats.org/officeDocument/2006/relationships/image" Target="../media/image49.svg"/><Relationship Id="rId26" Type="http://schemas.openxmlformats.org/officeDocument/2006/relationships/image" Target="../media/image55.svg"/><Relationship Id="rId3" Type="http://schemas.openxmlformats.org/officeDocument/2006/relationships/image" Target="../media/image35.jpeg"/><Relationship Id="rId21" Type="http://schemas.openxmlformats.org/officeDocument/2006/relationships/image" Target="../media/image47.png"/><Relationship Id="rId7" Type="http://schemas.openxmlformats.org/officeDocument/2006/relationships/image" Target="../media/image38.jpeg"/><Relationship Id="rId12" Type="http://schemas.openxmlformats.org/officeDocument/2006/relationships/image" Target="../media/image41.png"/><Relationship Id="rId17" Type="http://schemas.openxmlformats.org/officeDocument/2006/relationships/image" Target="../media/image44.png"/><Relationship Id="rId25" Type="http://schemas.openxmlformats.org/officeDocument/2006/relationships/image" Target="../media/image50.png"/><Relationship Id="rId2" Type="http://schemas.openxmlformats.org/officeDocument/2006/relationships/image" Target="../media/image5.jpeg"/><Relationship Id="rId16" Type="http://schemas.openxmlformats.org/officeDocument/2006/relationships/image" Target="../media/image43.pn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11" Type="http://schemas.openxmlformats.org/officeDocument/2006/relationships/image" Target="../media/image42.svg"/><Relationship Id="rId24" Type="http://schemas.openxmlformats.org/officeDocument/2006/relationships/image" Target="../media/image53.svg"/><Relationship Id="rId5" Type="http://schemas.openxmlformats.org/officeDocument/2006/relationships/image" Target="../media/image37.png"/><Relationship Id="rId15" Type="http://schemas.openxmlformats.org/officeDocument/2006/relationships/image" Target="../media/image46.svg"/><Relationship Id="rId23" Type="http://schemas.openxmlformats.org/officeDocument/2006/relationships/image" Target="../media/image49.png"/><Relationship Id="rId28" Type="http://schemas.openxmlformats.org/officeDocument/2006/relationships/image" Target="../media/image57.svg"/><Relationship Id="rId10" Type="http://schemas.openxmlformats.org/officeDocument/2006/relationships/image" Target="../media/image40.png"/><Relationship Id="rId19" Type="http://schemas.openxmlformats.org/officeDocument/2006/relationships/image" Target="../media/image45.png"/><Relationship Id="rId4" Type="http://schemas.openxmlformats.org/officeDocument/2006/relationships/image" Target="../media/image36.jpeg"/><Relationship Id="rId9" Type="http://schemas.openxmlformats.org/officeDocument/2006/relationships/image" Target="../media/image40.svg"/><Relationship Id="rId14" Type="http://schemas.openxmlformats.org/officeDocument/2006/relationships/image" Target="../media/image42.png"/><Relationship Id="rId22" Type="http://schemas.openxmlformats.org/officeDocument/2006/relationships/image" Target="../media/image48.png"/><Relationship Id="rId27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2.png"/><Relationship Id="rId7" Type="http://schemas.openxmlformats.org/officeDocument/2006/relationships/image" Target="../media/image5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svg"/><Relationship Id="rId5" Type="http://schemas.openxmlformats.org/officeDocument/2006/relationships/image" Target="../media/image5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11535" r="1346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5459" y="126855"/>
            <a:ext cx="1209331" cy="120933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24611" y="70564"/>
            <a:ext cx="1265622" cy="1265622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-198001" y="2846591"/>
            <a:ext cx="10149601" cy="2669202"/>
            <a:chOff x="0" y="0"/>
            <a:chExt cx="4828109" cy="126972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828109" cy="1269725"/>
            </a:xfrm>
            <a:custGeom>
              <a:avLst/>
              <a:gdLst/>
              <a:ahLst/>
              <a:cxnLst/>
              <a:rect l="l" t="t" r="r" b="b"/>
              <a:pathLst>
                <a:path w="4828109" h="1269725">
                  <a:moveTo>
                    <a:pt x="0" y="0"/>
                  </a:moveTo>
                  <a:lnTo>
                    <a:pt x="4828109" y="0"/>
                  </a:lnTo>
                  <a:lnTo>
                    <a:pt x="4828109" y="1269725"/>
                  </a:lnTo>
                  <a:lnTo>
                    <a:pt x="0" y="1269725"/>
                  </a:lnTo>
                  <a:close/>
                </a:path>
              </a:pathLst>
            </a:custGeom>
            <a:solidFill>
              <a:srgbClr val="FFFFFF">
                <a:alpha val="34902"/>
              </a:srgbClr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25459" y="3028087"/>
            <a:ext cx="9502681" cy="1413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1"/>
              </a:lnSpc>
            </a:pP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Первый</a:t>
            </a:r>
            <a:r>
              <a:rPr lang="en-US" sz="3993" dirty="0">
                <a:solidFill>
                  <a:srgbClr val="113A0C"/>
                </a:solidFill>
                <a:latin typeface="Akzentica Bold"/>
              </a:rPr>
              <a:t> в </a:t>
            </a: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России</a:t>
            </a:r>
            <a:r>
              <a:rPr lang="en-US" sz="3993" dirty="0">
                <a:solidFill>
                  <a:srgbClr val="113A0C"/>
                </a:solidFill>
                <a:latin typeface="Akzentica Bold"/>
              </a:rPr>
              <a:t> </a:t>
            </a: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сад</a:t>
            </a:r>
            <a:r>
              <a:rPr lang="en-US" sz="3993" dirty="0">
                <a:solidFill>
                  <a:srgbClr val="113A0C"/>
                </a:solidFill>
                <a:latin typeface="Akzentica Bold"/>
              </a:rPr>
              <a:t> </a:t>
            </a: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жимолости</a:t>
            </a:r>
            <a:r>
              <a:rPr lang="en-US" sz="3993" dirty="0">
                <a:solidFill>
                  <a:srgbClr val="113A0C"/>
                </a:solidFill>
                <a:latin typeface="Akzentica Bold"/>
              </a:rPr>
              <a:t> </a:t>
            </a:r>
          </a:p>
          <a:p>
            <a:pPr algn="ctr">
              <a:lnSpc>
                <a:spcPts val="5591"/>
              </a:lnSpc>
            </a:pP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интенсивного</a:t>
            </a:r>
            <a:r>
              <a:rPr lang="en-US" sz="3993" dirty="0">
                <a:solidFill>
                  <a:srgbClr val="113A0C"/>
                </a:solidFill>
                <a:latin typeface="Akzentica Bold"/>
              </a:rPr>
              <a:t> </a:t>
            </a: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типа</a:t>
            </a:r>
            <a:r>
              <a:rPr lang="en-US" sz="3993" dirty="0">
                <a:solidFill>
                  <a:srgbClr val="113A0C"/>
                </a:solidFill>
                <a:latin typeface="Akzentica Bold"/>
              </a:rPr>
              <a:t> 100 </a:t>
            </a:r>
            <a:r>
              <a:rPr lang="en-US" sz="3993" dirty="0" err="1">
                <a:solidFill>
                  <a:srgbClr val="113A0C"/>
                </a:solidFill>
                <a:latin typeface="Akzentica Bold"/>
              </a:rPr>
              <a:t>га</a:t>
            </a:r>
            <a:endParaRPr lang="en-US" sz="3993" dirty="0">
              <a:solidFill>
                <a:srgbClr val="113A0C"/>
              </a:solidFill>
              <a:latin typeface="Akzentica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483439" y="4707505"/>
            <a:ext cx="7065929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23"/>
              </a:lnSpc>
            </a:pP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Карпов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Виктор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Михайлович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, </a:t>
            </a:r>
          </a:p>
          <a:p>
            <a:pPr algn="r">
              <a:lnSpc>
                <a:spcPts val="3223"/>
              </a:lnSpc>
            </a:pP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Исполнительный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директор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ООО </a:t>
            </a:r>
            <a:r>
              <a:rPr lang="en-US" sz="2302" dirty="0" smtClean="0">
                <a:solidFill>
                  <a:srgbClr val="113A0C"/>
                </a:solidFill>
                <a:latin typeface="Akzentica"/>
              </a:rPr>
              <a:t>СП 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"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Северный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сад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"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483439" y="147863"/>
            <a:ext cx="7065929" cy="820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23"/>
              </a:lnSpc>
            </a:pPr>
            <a:r>
              <a:rPr lang="en-US" sz="2302">
                <a:solidFill>
                  <a:srgbClr val="113A0C"/>
                </a:solidFill>
                <a:latin typeface="Akzentica"/>
              </a:rPr>
              <a:t>Экспертная сессия в рамках мероприятий </a:t>
            </a:r>
          </a:p>
          <a:p>
            <a:pPr algn="r">
              <a:lnSpc>
                <a:spcPts val="3223"/>
              </a:lnSpc>
            </a:pPr>
            <a:r>
              <a:rPr lang="en-US" sz="2302">
                <a:solidFill>
                  <a:srgbClr val="113A0C"/>
                </a:solidFill>
                <a:latin typeface="Akzentica"/>
              </a:rPr>
              <a:t>"День поля - 2021" в Томской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86000" y="1752600"/>
            <a:ext cx="5334000" cy="2241125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81000" y="1143000"/>
            <a:ext cx="876847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079"/>
              </a:lnSpc>
            </a:pPr>
            <a:r>
              <a:rPr lang="ru-RU" dirty="0" smtClean="0">
                <a:solidFill>
                  <a:srgbClr val="000000"/>
                </a:solidFill>
                <a:latin typeface="Akzentica"/>
              </a:rPr>
              <a:t>	Цель – с</a:t>
            </a:r>
            <a:r>
              <a:rPr lang="en-US" dirty="0" err="1" smtClean="0">
                <a:solidFill>
                  <a:srgbClr val="000000"/>
                </a:solidFill>
                <a:latin typeface="Akzentica"/>
              </a:rPr>
              <a:t>оздание</a:t>
            </a:r>
            <a:r>
              <a:rPr lang="en-US" dirty="0" smtClean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промышленного</a:t>
            </a:r>
            <a:r>
              <a:rPr lang="en-US" dirty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сада</a:t>
            </a:r>
            <a:r>
              <a:rPr lang="en-US" dirty="0">
                <a:solidFill>
                  <a:srgbClr val="000000"/>
                </a:solidFill>
                <a:latin typeface="Akzentica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kzentica"/>
              </a:rPr>
              <a:t>жимолости </a:t>
            </a:r>
            <a:r>
              <a:rPr lang="en-US" dirty="0" err="1" smtClean="0">
                <a:solidFill>
                  <a:srgbClr val="000000"/>
                </a:solidFill>
                <a:latin typeface="Akzentica"/>
              </a:rPr>
              <a:t>интенсивного</a:t>
            </a:r>
            <a:r>
              <a:rPr lang="en-US" dirty="0" smtClean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типа</a:t>
            </a:r>
            <a:r>
              <a:rPr lang="en-US" dirty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площадью</a:t>
            </a:r>
            <a:r>
              <a:rPr lang="en-US" dirty="0">
                <a:solidFill>
                  <a:srgbClr val="000000"/>
                </a:solidFill>
                <a:latin typeface="Akzentica"/>
              </a:rPr>
              <a:t> 100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га</a:t>
            </a:r>
            <a:r>
              <a:rPr lang="en-US" dirty="0">
                <a:solidFill>
                  <a:srgbClr val="000000"/>
                </a:solidFill>
                <a:latin typeface="Akzentica"/>
              </a:rPr>
              <a:t> в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окр</a:t>
            </a:r>
            <a:r>
              <a:rPr lang="en-US" dirty="0" smtClean="0">
                <a:solidFill>
                  <a:srgbClr val="000000"/>
                </a:solidFill>
                <a:latin typeface="Akzentica"/>
              </a:rPr>
              <a:t>.</a:t>
            </a:r>
            <a:r>
              <a:rPr lang="ru-RU" dirty="0" smtClean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Akzentica"/>
              </a:rPr>
              <a:t>д.</a:t>
            </a:r>
            <a:r>
              <a:rPr lang="ru-RU" dirty="0" smtClean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kzentica"/>
              </a:rPr>
              <a:t>Кандинка</a:t>
            </a:r>
            <a:r>
              <a:rPr lang="en-US" dirty="0" smtClean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Томской</a:t>
            </a:r>
            <a:r>
              <a:rPr lang="en-US" dirty="0">
                <a:solidFill>
                  <a:srgbClr val="000000"/>
                </a:solidFill>
                <a:latin typeface="Akzentic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kzentica"/>
              </a:rPr>
              <a:t>области</a:t>
            </a:r>
            <a:endParaRPr lang="en-US" dirty="0">
              <a:solidFill>
                <a:srgbClr val="000000"/>
              </a:solidFill>
              <a:latin typeface="Akzentica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t="97527"/>
          <a:stretch>
            <a:fillRect/>
          </a:stretch>
        </p:blipFill>
        <p:spPr>
          <a:xfrm>
            <a:off x="-1625600" y="7134357"/>
            <a:ext cx="13004800" cy="180843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5400000">
            <a:off x="-834" y="-22996"/>
            <a:ext cx="1042968" cy="1041299"/>
            <a:chOff x="0" y="0"/>
            <a:chExt cx="6350000" cy="633984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grpSp>
        <p:nvGrpSpPr>
          <p:cNvPr id="10" name="Group 10"/>
          <p:cNvGrpSpPr/>
          <p:nvPr/>
        </p:nvGrpSpPr>
        <p:grpSpPr>
          <a:xfrm rot="-10800000">
            <a:off x="8732880" y="0"/>
            <a:ext cx="1042968" cy="1041299"/>
            <a:chOff x="0" y="0"/>
            <a:chExt cx="6350000" cy="63398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  <p:sp>
        <p:nvSpPr>
          <p:cNvPr id="12" name="TextBox 50"/>
          <p:cNvSpPr txBox="1"/>
          <p:nvPr/>
        </p:nvSpPr>
        <p:spPr>
          <a:xfrm>
            <a:off x="0" y="304800"/>
            <a:ext cx="9623839" cy="467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1"/>
              </a:lnSpc>
            </a:pPr>
            <a:r>
              <a:rPr lang="ru-RU" sz="2800" dirty="0" smtClean="0">
                <a:solidFill>
                  <a:srgbClr val="000000"/>
                </a:solidFill>
                <a:latin typeface="Open Sans"/>
              </a:rPr>
              <a:t>Реализация инвестиционного проекта</a:t>
            </a:r>
            <a:endParaRPr lang="en-US" sz="2800" dirty="0">
              <a:solidFill>
                <a:srgbClr val="000000"/>
              </a:solidFill>
              <a:latin typeface="Open Sans"/>
            </a:endParaRPr>
          </a:p>
        </p:txBody>
      </p:sp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360656"/>
              </p:ext>
            </p:extLst>
          </p:nvPr>
        </p:nvGraphicFramePr>
        <p:xfrm>
          <a:off x="5105400" y="3733800"/>
          <a:ext cx="4495800" cy="29384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8657262"/>
              </p:ext>
            </p:extLst>
          </p:nvPr>
        </p:nvGraphicFramePr>
        <p:xfrm>
          <a:off x="76200" y="4266326"/>
          <a:ext cx="4648200" cy="2195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20" name="Прямая соединительная линия 19"/>
          <p:cNvCxnSpPr/>
          <p:nvPr/>
        </p:nvCxnSpPr>
        <p:spPr>
          <a:xfrm>
            <a:off x="4953000" y="3886200"/>
            <a:ext cx="0" cy="3048000"/>
          </a:xfrm>
          <a:prstGeom prst="line">
            <a:avLst/>
          </a:prstGeom>
          <a:ln w="28575">
            <a:solidFill>
              <a:srgbClr val="113A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6200" y="6629400"/>
            <a:ext cx="472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Планируемое финансирование по проекту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00625" y="6629400"/>
            <a:ext cx="472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Фактическое финансирование с начала реализации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86586" y="1757125"/>
            <a:ext cx="2840851" cy="1773793"/>
            <a:chOff x="0" y="0"/>
            <a:chExt cx="3787801" cy="2365057"/>
          </a:xfrm>
        </p:grpSpPr>
        <p:sp>
          <p:nvSpPr>
            <p:cNvPr id="3" name="TextBox 3"/>
            <p:cNvSpPr txBox="1"/>
            <p:nvPr/>
          </p:nvSpPr>
          <p:spPr>
            <a:xfrm>
              <a:off x="468192" y="2198196"/>
              <a:ext cx="767660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Россия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318842" y="2198196"/>
              <a:ext cx="767660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Польша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2169492" y="2198196"/>
              <a:ext cx="767660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Канада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3020142" y="2198196"/>
              <a:ext cx="767660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Китай</a:t>
              </a:r>
            </a:p>
          </p:txBody>
        </p:sp>
        <p:grpSp>
          <p:nvGrpSpPr>
            <p:cNvPr id="7" name="Group 7"/>
            <p:cNvGrpSpPr>
              <a:grpSpLocks noChangeAspect="1"/>
            </p:cNvGrpSpPr>
            <p:nvPr/>
          </p:nvGrpSpPr>
          <p:grpSpPr>
            <a:xfrm>
              <a:off x="468192" y="73905"/>
              <a:ext cx="3319609" cy="2081209"/>
              <a:chOff x="0" y="0"/>
              <a:chExt cx="16408162" cy="1028700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-6350"/>
                <a:ext cx="16408163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6408163" h="12700">
                    <a:moveTo>
                      <a:pt x="0" y="0"/>
                    </a:moveTo>
                    <a:lnTo>
                      <a:pt x="16408163" y="0"/>
                    </a:lnTo>
                    <a:lnTo>
                      <a:pt x="16408163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9" name="Freeform 9"/>
              <p:cNvSpPr/>
              <p:nvPr/>
            </p:nvSpPr>
            <p:spPr>
              <a:xfrm>
                <a:off x="0" y="2051050"/>
                <a:ext cx="16408163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6408163" h="12700">
                    <a:moveTo>
                      <a:pt x="0" y="0"/>
                    </a:moveTo>
                    <a:lnTo>
                      <a:pt x="16408163" y="0"/>
                    </a:lnTo>
                    <a:lnTo>
                      <a:pt x="16408163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0" name="Freeform 10"/>
              <p:cNvSpPr/>
              <p:nvPr/>
            </p:nvSpPr>
            <p:spPr>
              <a:xfrm>
                <a:off x="0" y="4108450"/>
                <a:ext cx="16408163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6408163" h="12700">
                    <a:moveTo>
                      <a:pt x="0" y="0"/>
                    </a:moveTo>
                    <a:lnTo>
                      <a:pt x="16408163" y="0"/>
                    </a:lnTo>
                    <a:lnTo>
                      <a:pt x="16408163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1" name="Freeform 11"/>
              <p:cNvSpPr/>
              <p:nvPr/>
            </p:nvSpPr>
            <p:spPr>
              <a:xfrm>
                <a:off x="0" y="6165850"/>
                <a:ext cx="16408163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6408163" h="12700">
                    <a:moveTo>
                      <a:pt x="0" y="0"/>
                    </a:moveTo>
                    <a:lnTo>
                      <a:pt x="16408163" y="0"/>
                    </a:lnTo>
                    <a:lnTo>
                      <a:pt x="16408163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2" name="Freeform 12"/>
              <p:cNvSpPr/>
              <p:nvPr/>
            </p:nvSpPr>
            <p:spPr>
              <a:xfrm>
                <a:off x="0" y="8223250"/>
                <a:ext cx="16408163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6408163" h="12700">
                    <a:moveTo>
                      <a:pt x="0" y="0"/>
                    </a:moveTo>
                    <a:lnTo>
                      <a:pt x="16408163" y="0"/>
                    </a:lnTo>
                    <a:lnTo>
                      <a:pt x="16408163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3" name="Freeform 13"/>
              <p:cNvSpPr/>
              <p:nvPr/>
            </p:nvSpPr>
            <p:spPr>
              <a:xfrm>
                <a:off x="0" y="10280650"/>
                <a:ext cx="16408163" cy="12700"/>
              </a:xfrm>
              <a:custGeom>
                <a:avLst/>
                <a:gdLst/>
                <a:ahLst/>
                <a:cxnLst/>
                <a:rect l="l" t="t" r="r" b="b"/>
                <a:pathLst>
                  <a:path w="16408163" h="12700">
                    <a:moveTo>
                      <a:pt x="0" y="0"/>
                    </a:moveTo>
                    <a:lnTo>
                      <a:pt x="16408163" y="0"/>
                    </a:lnTo>
                    <a:lnTo>
                      <a:pt x="16408163" y="12700"/>
                    </a:lnTo>
                    <a:lnTo>
                      <a:pt x="0" y="1270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14" name="TextBox 14"/>
            <p:cNvSpPr txBox="1"/>
            <p:nvPr/>
          </p:nvSpPr>
          <p:spPr>
            <a:xfrm>
              <a:off x="3661" y="-19050"/>
              <a:ext cx="402399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5 000 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397192"/>
              <a:ext cx="406061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4 000 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6616" y="813434"/>
              <a:ext cx="399444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3 000 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6456" y="1229675"/>
              <a:ext cx="399605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2 000 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37931" y="1645917"/>
              <a:ext cx="368130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1 000 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286552" y="2062159"/>
              <a:ext cx="119509" cy="1668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027"/>
                </a:lnSpc>
              </a:pPr>
              <a:r>
                <a:rPr lang="en-US" sz="733">
                  <a:solidFill>
                    <a:srgbClr val="000000"/>
                  </a:solidFill>
                  <a:latin typeface="Artegra Sans"/>
                </a:rPr>
                <a:t>0 </a:t>
              </a:r>
            </a:p>
          </p:txBody>
        </p:sp>
        <p:grpSp>
          <p:nvGrpSpPr>
            <p:cNvPr id="20" name="Group 20"/>
            <p:cNvGrpSpPr>
              <a:grpSpLocks noChangeAspect="1"/>
            </p:cNvGrpSpPr>
            <p:nvPr/>
          </p:nvGrpSpPr>
          <p:grpSpPr>
            <a:xfrm>
              <a:off x="468192" y="73905"/>
              <a:ext cx="3319609" cy="2081209"/>
              <a:chOff x="0" y="0"/>
              <a:chExt cx="16408162" cy="10287000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8840470"/>
                <a:ext cx="3794387" cy="1446530"/>
              </a:xfrm>
              <a:custGeom>
                <a:avLst/>
                <a:gdLst/>
                <a:ahLst/>
                <a:cxnLst/>
                <a:rect l="l" t="t" r="r" b="b"/>
                <a:pathLst>
                  <a:path w="3794387" h="1446530">
                    <a:moveTo>
                      <a:pt x="0" y="1446530"/>
                    </a:moveTo>
                    <a:lnTo>
                      <a:pt x="0" y="303551"/>
                    </a:lnTo>
                    <a:cubicBezTo>
                      <a:pt x="0" y="223044"/>
                      <a:pt x="31981" y="145835"/>
                      <a:pt x="88908" y="88907"/>
                    </a:cubicBezTo>
                    <a:cubicBezTo>
                      <a:pt x="145835" y="31981"/>
                      <a:pt x="223044" y="0"/>
                      <a:pt x="303551" y="0"/>
                    </a:cubicBezTo>
                    <a:lnTo>
                      <a:pt x="3490837" y="0"/>
                    </a:lnTo>
                    <a:cubicBezTo>
                      <a:pt x="3571343" y="0"/>
                      <a:pt x="3648552" y="31981"/>
                      <a:pt x="3705480" y="88908"/>
                    </a:cubicBezTo>
                    <a:cubicBezTo>
                      <a:pt x="3762406" y="145835"/>
                      <a:pt x="3794387" y="223044"/>
                      <a:pt x="3794387" y="303551"/>
                    </a:cubicBezTo>
                    <a:lnTo>
                      <a:pt x="3794387" y="1446530"/>
                    </a:lnTo>
                    <a:close/>
                  </a:path>
                </a:pathLst>
              </a:custGeom>
              <a:solidFill>
                <a:srgbClr val="67C150"/>
              </a:solidFill>
            </p:spPr>
          </p:sp>
          <p:sp>
            <p:nvSpPr>
              <p:cNvPr id="22" name="Freeform 22"/>
              <p:cNvSpPr/>
              <p:nvPr/>
            </p:nvSpPr>
            <p:spPr>
              <a:xfrm>
                <a:off x="4204591" y="5137150"/>
                <a:ext cx="3794388" cy="5149850"/>
              </a:xfrm>
              <a:custGeom>
                <a:avLst/>
                <a:gdLst/>
                <a:ahLst/>
                <a:cxnLst/>
                <a:rect l="l" t="t" r="r" b="b"/>
                <a:pathLst>
                  <a:path w="3794388" h="5149850">
                    <a:moveTo>
                      <a:pt x="0" y="5149850"/>
                    </a:moveTo>
                    <a:lnTo>
                      <a:pt x="0" y="303551"/>
                    </a:lnTo>
                    <a:cubicBezTo>
                      <a:pt x="0" y="223044"/>
                      <a:pt x="31982" y="145835"/>
                      <a:pt x="88909" y="88908"/>
                    </a:cubicBezTo>
                    <a:cubicBezTo>
                      <a:pt x="145835" y="31981"/>
                      <a:pt x="223045" y="0"/>
                      <a:pt x="303552" y="0"/>
                    </a:cubicBezTo>
                    <a:lnTo>
                      <a:pt x="3490837" y="0"/>
                    </a:lnTo>
                    <a:cubicBezTo>
                      <a:pt x="3571344" y="0"/>
                      <a:pt x="3648553" y="31981"/>
                      <a:pt x="3705480" y="88908"/>
                    </a:cubicBezTo>
                    <a:cubicBezTo>
                      <a:pt x="3762407" y="145835"/>
                      <a:pt x="3794388" y="223044"/>
                      <a:pt x="3794388" y="303551"/>
                    </a:cubicBezTo>
                    <a:lnTo>
                      <a:pt x="3794388" y="5149850"/>
                    </a:lnTo>
                    <a:close/>
                  </a:path>
                </a:pathLst>
              </a:custGeom>
              <a:solidFill>
                <a:srgbClr val="67C150"/>
              </a:solidFill>
            </p:spPr>
          </p:sp>
          <p:sp>
            <p:nvSpPr>
              <p:cNvPr id="23" name="Freeform 23"/>
              <p:cNvSpPr/>
              <p:nvPr/>
            </p:nvSpPr>
            <p:spPr>
              <a:xfrm>
                <a:off x="8409183" y="6165850"/>
                <a:ext cx="3794388" cy="4121150"/>
              </a:xfrm>
              <a:custGeom>
                <a:avLst/>
                <a:gdLst/>
                <a:ahLst/>
                <a:cxnLst/>
                <a:rect l="l" t="t" r="r" b="b"/>
                <a:pathLst>
                  <a:path w="3794388" h="4121150">
                    <a:moveTo>
                      <a:pt x="0" y="4121150"/>
                    </a:moveTo>
                    <a:lnTo>
                      <a:pt x="0" y="303551"/>
                    </a:lnTo>
                    <a:cubicBezTo>
                      <a:pt x="0" y="223044"/>
                      <a:pt x="31981" y="145835"/>
                      <a:pt x="88908" y="88908"/>
                    </a:cubicBezTo>
                    <a:cubicBezTo>
                      <a:pt x="145835" y="31981"/>
                      <a:pt x="223044" y="0"/>
                      <a:pt x="303551" y="0"/>
                    </a:cubicBezTo>
                    <a:lnTo>
                      <a:pt x="3490836" y="0"/>
                    </a:lnTo>
                    <a:cubicBezTo>
                      <a:pt x="3571343" y="0"/>
                      <a:pt x="3648552" y="31981"/>
                      <a:pt x="3705479" y="88908"/>
                    </a:cubicBezTo>
                    <a:cubicBezTo>
                      <a:pt x="3762407" y="145835"/>
                      <a:pt x="3794388" y="223044"/>
                      <a:pt x="3794388" y="303551"/>
                    </a:cubicBezTo>
                    <a:lnTo>
                      <a:pt x="3794388" y="4121150"/>
                    </a:lnTo>
                    <a:close/>
                  </a:path>
                </a:pathLst>
              </a:custGeom>
              <a:solidFill>
                <a:srgbClr val="67C150"/>
              </a:solidFill>
            </p:spPr>
          </p:sp>
          <p:sp>
            <p:nvSpPr>
              <p:cNvPr id="24" name="Freeform 24"/>
              <p:cNvSpPr/>
              <p:nvPr/>
            </p:nvSpPr>
            <p:spPr>
              <a:xfrm>
                <a:off x="12613774" y="-6350"/>
                <a:ext cx="3794389" cy="10293350"/>
              </a:xfrm>
              <a:custGeom>
                <a:avLst/>
                <a:gdLst/>
                <a:ahLst/>
                <a:cxnLst/>
                <a:rect l="l" t="t" r="r" b="b"/>
                <a:pathLst>
                  <a:path w="3794389" h="10293350">
                    <a:moveTo>
                      <a:pt x="0" y="10293350"/>
                    </a:moveTo>
                    <a:lnTo>
                      <a:pt x="0" y="303551"/>
                    </a:lnTo>
                    <a:cubicBezTo>
                      <a:pt x="0" y="223044"/>
                      <a:pt x="31981" y="145835"/>
                      <a:pt x="88908" y="88908"/>
                    </a:cubicBezTo>
                    <a:cubicBezTo>
                      <a:pt x="145836" y="31981"/>
                      <a:pt x="223045" y="0"/>
                      <a:pt x="303551" y="0"/>
                    </a:cubicBezTo>
                    <a:lnTo>
                      <a:pt x="3490837" y="0"/>
                    </a:lnTo>
                    <a:cubicBezTo>
                      <a:pt x="3571344" y="0"/>
                      <a:pt x="3648553" y="31981"/>
                      <a:pt x="3705481" y="88908"/>
                    </a:cubicBezTo>
                    <a:cubicBezTo>
                      <a:pt x="3762408" y="145835"/>
                      <a:pt x="3794389" y="223044"/>
                      <a:pt x="3794389" y="303551"/>
                    </a:cubicBezTo>
                    <a:lnTo>
                      <a:pt x="3794389" y="10293350"/>
                    </a:lnTo>
                    <a:close/>
                  </a:path>
                </a:pathLst>
              </a:custGeom>
              <a:solidFill>
                <a:srgbClr val="67C150"/>
              </a:solidFill>
            </p:spPr>
          </p:sp>
        </p:grpSp>
      </p:grpSp>
      <p:pic>
        <p:nvPicPr>
          <p:cNvPr id="25" name="Picture 2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895600" y="6553200"/>
            <a:ext cx="574252" cy="45378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715000" y="6400800"/>
            <a:ext cx="640009" cy="640009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62000" y="6477000"/>
            <a:ext cx="649175" cy="488962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144000" y="6477000"/>
            <a:ext cx="499236" cy="499236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8305800" y="6553200"/>
            <a:ext cx="748125" cy="29925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6400800" y="6553200"/>
            <a:ext cx="1086862" cy="307944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8"/>
          <a:srcRect r="2134"/>
          <a:stretch>
            <a:fillRect/>
          </a:stretch>
        </p:blipFill>
        <p:spPr>
          <a:xfrm>
            <a:off x="3505200" y="6629400"/>
            <a:ext cx="811193" cy="340783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5181600" y="6477000"/>
            <a:ext cx="532361" cy="521401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7543800" y="6553200"/>
            <a:ext cx="662527" cy="351139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>
          <a:xfrm>
            <a:off x="2133600" y="6553200"/>
            <a:ext cx="727144" cy="433162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12"/>
          <a:srcRect t="97527"/>
          <a:stretch>
            <a:fillRect/>
          </a:stretch>
        </p:blipFill>
        <p:spPr>
          <a:xfrm>
            <a:off x="0" y="7162800"/>
            <a:ext cx="10959378" cy="15240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13"/>
          <a:srcRect r="10526"/>
          <a:stretch>
            <a:fillRect/>
          </a:stretch>
        </p:blipFill>
        <p:spPr>
          <a:xfrm>
            <a:off x="6235693" y="4111269"/>
            <a:ext cx="3374768" cy="2121645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5421349" y="1257983"/>
            <a:ext cx="2132674" cy="633138"/>
          </a:xfrm>
          <a:prstGeom prst="rect">
            <a:avLst/>
          </a:prstGeom>
        </p:spPr>
      </p:pic>
      <p:sp>
        <p:nvSpPr>
          <p:cNvPr id="38" name="AutoShape 38"/>
          <p:cNvSpPr/>
          <p:nvPr/>
        </p:nvSpPr>
        <p:spPr>
          <a:xfrm>
            <a:off x="118769" y="3629809"/>
            <a:ext cx="9332937" cy="0"/>
          </a:xfrm>
          <a:prstGeom prst="line">
            <a:avLst/>
          </a:prstGeom>
          <a:ln w="2857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39" name="AutoShape 39"/>
          <p:cNvSpPr/>
          <p:nvPr/>
        </p:nvSpPr>
        <p:spPr>
          <a:xfrm rot="5400000">
            <a:off x="2478207" y="2587893"/>
            <a:ext cx="2055258" cy="0"/>
          </a:xfrm>
          <a:prstGeom prst="line">
            <a:avLst/>
          </a:prstGeom>
          <a:ln w="2857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40" name="AutoShape 40"/>
          <p:cNvSpPr/>
          <p:nvPr/>
        </p:nvSpPr>
        <p:spPr>
          <a:xfrm>
            <a:off x="3909718" y="2483775"/>
            <a:ext cx="5415098" cy="0"/>
          </a:xfrm>
          <a:prstGeom prst="line">
            <a:avLst/>
          </a:prstGeom>
          <a:ln w="47625" cap="rnd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  <p:grpSp>
        <p:nvGrpSpPr>
          <p:cNvPr id="41" name="Group 41"/>
          <p:cNvGrpSpPr/>
          <p:nvPr/>
        </p:nvGrpSpPr>
        <p:grpSpPr>
          <a:xfrm>
            <a:off x="4250565" y="2352617"/>
            <a:ext cx="262317" cy="262317"/>
            <a:chOff x="0" y="0"/>
            <a:chExt cx="6350000" cy="6350000"/>
          </a:xfrm>
        </p:grpSpPr>
        <p:sp>
          <p:nvSpPr>
            <p:cNvPr id="42" name="Freeform 42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43" name="Group 43"/>
          <p:cNvGrpSpPr/>
          <p:nvPr/>
        </p:nvGrpSpPr>
        <p:grpSpPr>
          <a:xfrm>
            <a:off x="5682259" y="2352617"/>
            <a:ext cx="262317" cy="262317"/>
            <a:chOff x="0" y="0"/>
            <a:chExt cx="6350000" cy="6350000"/>
          </a:xfrm>
        </p:grpSpPr>
        <p:sp>
          <p:nvSpPr>
            <p:cNvPr id="44" name="Freeform 4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45" name="Group 45"/>
          <p:cNvGrpSpPr/>
          <p:nvPr/>
        </p:nvGrpSpPr>
        <p:grpSpPr>
          <a:xfrm>
            <a:off x="7291706" y="2400242"/>
            <a:ext cx="262317" cy="262317"/>
            <a:chOff x="0" y="0"/>
            <a:chExt cx="6350000" cy="6350000"/>
          </a:xfrm>
        </p:grpSpPr>
        <p:sp>
          <p:nvSpPr>
            <p:cNvPr id="46" name="Freeform 4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47" name="Group 47"/>
          <p:cNvGrpSpPr/>
          <p:nvPr/>
        </p:nvGrpSpPr>
        <p:grpSpPr>
          <a:xfrm>
            <a:off x="8539400" y="2352617"/>
            <a:ext cx="262317" cy="262317"/>
            <a:chOff x="0" y="0"/>
            <a:chExt cx="6350000" cy="6350000"/>
          </a:xfrm>
        </p:grpSpPr>
        <p:sp>
          <p:nvSpPr>
            <p:cNvPr id="48" name="Freeform 4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49" name="Picture 49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>
            <a:off x="4217800" y="2352617"/>
            <a:ext cx="327848" cy="320493"/>
          </a:xfrm>
          <a:prstGeom prst="rect">
            <a:avLst/>
          </a:prstGeom>
        </p:spPr>
      </p:pic>
      <p:sp>
        <p:nvSpPr>
          <p:cNvPr id="50" name="TextBox 50"/>
          <p:cNvSpPr txBox="1"/>
          <p:nvPr/>
        </p:nvSpPr>
        <p:spPr>
          <a:xfrm>
            <a:off x="0" y="106832"/>
            <a:ext cx="9623839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1"/>
              </a:lnSpc>
            </a:pPr>
            <a:r>
              <a:rPr lang="en-US" sz="2800" dirty="0" err="1">
                <a:solidFill>
                  <a:srgbClr val="000000"/>
                </a:solidFill>
                <a:latin typeface="Open Sans"/>
              </a:rPr>
              <a:t>Объединение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Open Sans"/>
              </a:rPr>
              <a:t>мирового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Open Sans"/>
              </a:rPr>
              <a:t>опыта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Open Sans"/>
              </a:rPr>
              <a:t>возделывания</a:t>
            </a:r>
            <a:r>
              <a:rPr lang="en-US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Open Sans"/>
              </a:rPr>
              <a:t>жимолости</a:t>
            </a:r>
            <a:endParaRPr lang="en-US" sz="2800" dirty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51" name="Picture 51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>
            <a:off x="5649493" y="2342066"/>
            <a:ext cx="327848" cy="320493"/>
          </a:xfrm>
          <a:prstGeom prst="rect">
            <a:avLst/>
          </a:prstGeom>
        </p:spPr>
      </p:pic>
      <p:pic>
        <p:nvPicPr>
          <p:cNvPr id="52" name="Picture 52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>
            <a:off x="7226175" y="2371154"/>
            <a:ext cx="327848" cy="320493"/>
          </a:xfrm>
          <a:prstGeom prst="rect">
            <a:avLst/>
          </a:prstGeom>
        </p:spPr>
      </p:pic>
      <p:pic>
        <p:nvPicPr>
          <p:cNvPr id="53" name="Picture 53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>
            <a:off x="8539400" y="2323529"/>
            <a:ext cx="327848" cy="320493"/>
          </a:xfrm>
          <a:prstGeom prst="rect">
            <a:avLst/>
          </a:prstGeom>
        </p:spPr>
      </p:pic>
      <p:grpSp>
        <p:nvGrpSpPr>
          <p:cNvPr id="54" name="Group 54"/>
          <p:cNvGrpSpPr/>
          <p:nvPr/>
        </p:nvGrpSpPr>
        <p:grpSpPr>
          <a:xfrm rot="-10800000">
            <a:off x="8732880" y="0"/>
            <a:ext cx="1042968" cy="1041299"/>
            <a:chOff x="0" y="0"/>
            <a:chExt cx="6350000" cy="6339840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  <p:grpSp>
        <p:nvGrpSpPr>
          <p:cNvPr id="56" name="Group 56"/>
          <p:cNvGrpSpPr/>
          <p:nvPr/>
        </p:nvGrpSpPr>
        <p:grpSpPr>
          <a:xfrm rot="5400000">
            <a:off x="-834" y="-22996"/>
            <a:ext cx="1042968" cy="1041299"/>
            <a:chOff x="0" y="0"/>
            <a:chExt cx="6350000" cy="6339840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pic>
        <p:nvPicPr>
          <p:cNvPr id="58" name="Picture 58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>
          <a:xfrm>
            <a:off x="106547" y="4095787"/>
            <a:ext cx="1427945" cy="685413"/>
          </a:xfrm>
          <a:prstGeom prst="rect">
            <a:avLst/>
          </a:prstGeom>
        </p:spPr>
      </p:pic>
      <p:pic>
        <p:nvPicPr>
          <p:cNvPr id="59" name="Picture 59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>
          <a:xfrm>
            <a:off x="1806797" y="4244882"/>
            <a:ext cx="1168350" cy="387225"/>
          </a:xfrm>
          <a:prstGeom prst="rect">
            <a:avLst/>
          </a:prstGeom>
        </p:spPr>
      </p:pic>
      <p:pic>
        <p:nvPicPr>
          <p:cNvPr id="60" name="Picture 60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4706798" y="4223556"/>
            <a:ext cx="1448003" cy="429876"/>
          </a:xfrm>
          <a:prstGeom prst="rect">
            <a:avLst/>
          </a:prstGeom>
        </p:spPr>
      </p:pic>
      <p:pic>
        <p:nvPicPr>
          <p:cNvPr id="61" name="Picture 61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>
            <a:off x="3477364" y="3891160"/>
            <a:ext cx="920148" cy="920148"/>
          </a:xfrm>
          <a:prstGeom prst="rect">
            <a:avLst/>
          </a:prstGeom>
        </p:spPr>
      </p:pic>
      <p:sp>
        <p:nvSpPr>
          <p:cNvPr id="62" name="TextBox 62"/>
          <p:cNvSpPr txBox="1"/>
          <p:nvPr/>
        </p:nvSpPr>
        <p:spPr>
          <a:xfrm>
            <a:off x="286586" y="1322390"/>
            <a:ext cx="2914820" cy="252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0"/>
              </a:lnSpc>
            </a:pPr>
            <a:r>
              <a:rPr lang="en-US" sz="1471">
                <a:solidFill>
                  <a:srgbClr val="000000"/>
                </a:solidFill>
                <a:latin typeface="Mozer"/>
              </a:rPr>
              <a:t>Площади плантаций жимолости по миру , га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4419600" y="6705600"/>
            <a:ext cx="733973" cy="184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7"/>
              </a:lnSpc>
              <a:spcBef>
                <a:spcPct val="0"/>
              </a:spcBef>
            </a:pPr>
            <a:r>
              <a:rPr lang="en-US" sz="1098" dirty="0">
                <a:solidFill>
                  <a:srgbClr val="000000"/>
                </a:solidFill>
                <a:latin typeface="Mozer"/>
              </a:rPr>
              <a:t>ООО </a:t>
            </a:r>
            <a:r>
              <a:rPr lang="en-US" sz="1098" dirty="0" err="1">
                <a:solidFill>
                  <a:srgbClr val="000000"/>
                </a:solidFill>
                <a:latin typeface="Mozer"/>
              </a:rPr>
              <a:t>Логовское</a:t>
            </a:r>
            <a:endParaRPr lang="en-US" sz="1098" dirty="0">
              <a:solidFill>
                <a:srgbClr val="000000"/>
              </a:solidFill>
              <a:latin typeface="Mozer"/>
            </a:endParaRPr>
          </a:p>
        </p:txBody>
      </p:sp>
      <p:sp>
        <p:nvSpPr>
          <p:cNvPr id="64" name="TextBox 64"/>
          <p:cNvSpPr txBox="1"/>
          <p:nvPr/>
        </p:nvSpPr>
        <p:spPr>
          <a:xfrm>
            <a:off x="152400" y="6553200"/>
            <a:ext cx="583304" cy="389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85"/>
              </a:lnSpc>
              <a:spcBef>
                <a:spcPct val="0"/>
              </a:spcBef>
            </a:pPr>
            <a:r>
              <a:rPr lang="en-US" sz="1132" dirty="0">
                <a:solidFill>
                  <a:srgbClr val="000000"/>
                </a:solidFill>
                <a:latin typeface="Mozer"/>
              </a:rPr>
              <a:t>КФХ </a:t>
            </a:r>
          </a:p>
          <a:p>
            <a:pPr algn="ctr">
              <a:lnSpc>
                <a:spcPts val="1585"/>
              </a:lnSpc>
              <a:spcBef>
                <a:spcPct val="0"/>
              </a:spcBef>
            </a:pPr>
            <a:r>
              <a:rPr lang="en-US" sz="1132" dirty="0" err="1">
                <a:solidFill>
                  <a:srgbClr val="000000"/>
                </a:solidFill>
                <a:latin typeface="Mozer"/>
              </a:rPr>
              <a:t>Тригубенко</a:t>
            </a:r>
            <a:endParaRPr lang="en-US" sz="1132" dirty="0">
              <a:solidFill>
                <a:srgbClr val="000000"/>
              </a:solidFill>
              <a:latin typeface="Mozer"/>
            </a:endParaRPr>
          </a:p>
        </p:txBody>
      </p:sp>
      <p:sp>
        <p:nvSpPr>
          <p:cNvPr id="65" name="TextBox 65"/>
          <p:cNvSpPr txBox="1"/>
          <p:nvPr/>
        </p:nvSpPr>
        <p:spPr>
          <a:xfrm>
            <a:off x="1371600" y="6553200"/>
            <a:ext cx="776975" cy="211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01"/>
              </a:lnSpc>
              <a:spcBef>
                <a:spcPct val="0"/>
              </a:spcBef>
            </a:pPr>
            <a:r>
              <a:rPr lang="en-US" sz="1215" dirty="0">
                <a:solidFill>
                  <a:srgbClr val="000000"/>
                </a:solidFill>
                <a:latin typeface="Mozer"/>
              </a:rPr>
              <a:t>НАЦ </a:t>
            </a:r>
            <a:r>
              <a:rPr lang="en-US" sz="1215" dirty="0" err="1">
                <a:solidFill>
                  <a:srgbClr val="000000"/>
                </a:solidFill>
                <a:latin typeface="Mozer"/>
              </a:rPr>
              <a:t>Облепиха</a:t>
            </a:r>
            <a:endParaRPr lang="en-US" sz="1215" dirty="0">
              <a:solidFill>
                <a:srgbClr val="000000"/>
              </a:solidFill>
              <a:latin typeface="Mozer"/>
            </a:endParaRPr>
          </a:p>
        </p:txBody>
      </p:sp>
      <p:sp>
        <p:nvSpPr>
          <p:cNvPr id="66" name="TextBox 66"/>
          <p:cNvSpPr txBox="1"/>
          <p:nvPr/>
        </p:nvSpPr>
        <p:spPr>
          <a:xfrm>
            <a:off x="3993225" y="2032746"/>
            <a:ext cx="776998" cy="2298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"/>
              </a:lnSpc>
            </a:pPr>
            <a:r>
              <a:rPr lang="en-US" sz="1323">
                <a:solidFill>
                  <a:srgbClr val="000000"/>
                </a:solidFill>
                <a:latin typeface="Open Sans Light"/>
              </a:rPr>
              <a:t>сент 2019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4026769" y="2686400"/>
            <a:ext cx="709910" cy="346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000000"/>
                </a:solidFill>
                <a:latin typeface="Open Sans Light"/>
              </a:rPr>
              <a:t>Создание</a:t>
            </a:r>
          </a:p>
          <a:p>
            <a:pPr algn="ctr">
              <a:lnSpc>
                <a:spcPts val="1400"/>
              </a:lnSpc>
            </a:pPr>
            <a:r>
              <a:rPr lang="en-US" sz="1000">
                <a:solidFill>
                  <a:srgbClr val="000000"/>
                </a:solidFill>
                <a:latin typeface="Open Sans Light"/>
              </a:rPr>
              <a:t>ассоциации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5547237" y="2032746"/>
            <a:ext cx="688457" cy="2298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"/>
              </a:lnSpc>
            </a:pPr>
            <a:r>
              <a:rPr lang="en-US" sz="1323">
                <a:solidFill>
                  <a:srgbClr val="000000"/>
                </a:solidFill>
                <a:latin typeface="Open Sans Light"/>
              </a:rPr>
              <a:t>дек 2020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7009209" y="2032746"/>
            <a:ext cx="827312" cy="2298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"/>
              </a:lnSpc>
            </a:pPr>
            <a:r>
              <a:rPr lang="en-US" sz="1323">
                <a:solidFill>
                  <a:srgbClr val="000000"/>
                </a:solidFill>
                <a:latin typeface="Open Sans Light"/>
              </a:rPr>
              <a:t>февр 2021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8268183" y="2032746"/>
            <a:ext cx="804751" cy="2298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2"/>
              </a:lnSpc>
            </a:pPr>
            <a:r>
              <a:rPr lang="en-US" sz="1323">
                <a:solidFill>
                  <a:srgbClr val="000000"/>
                </a:solidFill>
                <a:latin typeface="Open Sans Light"/>
              </a:rPr>
              <a:t>март 2021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5044648" y="2686400"/>
            <a:ext cx="1537538" cy="68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0"/>
              </a:lnSpc>
            </a:pPr>
            <a:r>
              <a:rPr lang="en-US" sz="1007">
                <a:solidFill>
                  <a:srgbClr val="000000"/>
                </a:solidFill>
                <a:latin typeface="Open Sans Light"/>
              </a:rPr>
              <a:t>Международная конференция "Мировой рынок жимолости 2020. Проблемы и тенденции"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6641669" y="2515045"/>
            <a:ext cx="1496860" cy="68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0"/>
              </a:lnSpc>
            </a:pPr>
            <a:endParaRPr/>
          </a:p>
          <a:p>
            <a:pPr algn="ctr">
              <a:lnSpc>
                <a:spcPts val="1410"/>
              </a:lnSpc>
            </a:pPr>
            <a:r>
              <a:rPr lang="en-US" sz="1007">
                <a:solidFill>
                  <a:srgbClr val="000000"/>
                </a:solidFill>
                <a:latin typeface="Open Sans Light"/>
              </a:rPr>
              <a:t>Конференция "Сорта и посадочный материал жимолости"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7954894" y="2502825"/>
            <a:ext cx="1496860" cy="68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0"/>
              </a:lnSpc>
            </a:pPr>
            <a:endParaRPr/>
          </a:p>
          <a:p>
            <a:pPr algn="ctr">
              <a:lnSpc>
                <a:spcPts val="1410"/>
              </a:lnSpc>
            </a:pPr>
            <a:r>
              <a:rPr lang="en-US" sz="1007">
                <a:solidFill>
                  <a:srgbClr val="000000"/>
                </a:solidFill>
                <a:latin typeface="Open Sans Light"/>
              </a:rPr>
              <a:t>Круглый стол "Как собрать 10 тонн с плантации 1 га?"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124809" y="3710502"/>
            <a:ext cx="9503982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>
                <a:solidFill>
                  <a:srgbClr val="000000"/>
                </a:solidFill>
                <a:latin typeface="Open Sans Light Bold"/>
              </a:rPr>
              <a:t>Конференция "Мировой рынок жимолости 2020. Проблемы и тенденции." 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47736" y="4676918"/>
            <a:ext cx="1545567" cy="754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3"/>
              </a:lnSpc>
              <a:spcBef>
                <a:spcPct val="0"/>
              </a:spcBef>
            </a:pPr>
            <a:r>
              <a:rPr lang="en-US" sz="1402">
                <a:solidFill>
                  <a:srgbClr val="000000"/>
                </a:solidFill>
                <a:latin typeface="Akzentica"/>
              </a:rPr>
              <a:t>Ассоциация производителей жимолости Польши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1534492" y="4676918"/>
            <a:ext cx="1762612" cy="542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03"/>
              </a:lnSpc>
              <a:spcBef>
                <a:spcPct val="0"/>
              </a:spcBef>
            </a:pPr>
            <a:r>
              <a:rPr lang="en-US" sz="1502">
                <a:solidFill>
                  <a:srgbClr val="000000"/>
                </a:solidFill>
                <a:latin typeface="Akzentica"/>
              </a:rPr>
              <a:t>Ассоциация жимолости Канады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4706798" y="4676918"/>
            <a:ext cx="1500339" cy="754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3"/>
              </a:lnSpc>
              <a:spcBef>
                <a:spcPct val="0"/>
              </a:spcBef>
            </a:pPr>
            <a:r>
              <a:rPr lang="en-US" sz="1402">
                <a:solidFill>
                  <a:srgbClr val="000000"/>
                </a:solidFill>
                <a:latin typeface="Akzentica"/>
              </a:rPr>
              <a:t>Ассоциация производителей жимолости России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234547" y="4676918"/>
            <a:ext cx="1405783" cy="1002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3"/>
              </a:lnSpc>
              <a:spcBef>
                <a:spcPct val="0"/>
              </a:spcBef>
            </a:pPr>
            <a:r>
              <a:rPr lang="en-US" sz="1402">
                <a:solidFill>
                  <a:srgbClr val="000000"/>
                </a:solidFill>
                <a:latin typeface="Akzentica"/>
              </a:rPr>
              <a:t>«Heilongjiang Fеngran Agrocultural Group Co» (Китай)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869747" y="5909699"/>
            <a:ext cx="4902249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>
                <a:solidFill>
                  <a:srgbClr val="522591"/>
                </a:solidFill>
                <a:latin typeface="Mozer Bold"/>
              </a:rPr>
              <a:t>4 страны-спикера, более 14 стран-участников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21667" y="1204784"/>
            <a:ext cx="992201" cy="1614160"/>
            <a:chOff x="0" y="0"/>
            <a:chExt cx="2062480" cy="33553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2480" cy="3355340"/>
            </a:xfrm>
            <a:custGeom>
              <a:avLst/>
              <a:gdLst/>
              <a:ahLst/>
              <a:cxnLst/>
              <a:rect l="l" t="t" r="r" b="b"/>
              <a:pathLst>
                <a:path w="2062480" h="3355340">
                  <a:moveTo>
                    <a:pt x="1436370" y="0"/>
                  </a:moveTo>
                  <a:lnTo>
                    <a:pt x="1033780" y="0"/>
                  </a:lnTo>
                  <a:lnTo>
                    <a:pt x="1007110" y="17780"/>
                  </a:lnTo>
                  <a:cubicBezTo>
                    <a:pt x="941070" y="60960"/>
                    <a:pt x="866140" y="101600"/>
                    <a:pt x="786130" y="138430"/>
                  </a:cubicBezTo>
                  <a:cubicBezTo>
                    <a:pt x="704850" y="176530"/>
                    <a:pt x="621030" y="210820"/>
                    <a:pt x="537210" y="241300"/>
                  </a:cubicBezTo>
                  <a:cubicBezTo>
                    <a:pt x="454660" y="270510"/>
                    <a:pt x="373380" y="295910"/>
                    <a:pt x="295910" y="314960"/>
                  </a:cubicBezTo>
                  <a:cubicBezTo>
                    <a:pt x="219710" y="334010"/>
                    <a:pt x="151130" y="346710"/>
                    <a:pt x="93980" y="354330"/>
                  </a:cubicBezTo>
                  <a:lnTo>
                    <a:pt x="0" y="365760"/>
                  </a:lnTo>
                  <a:lnTo>
                    <a:pt x="0" y="935990"/>
                  </a:lnTo>
                  <a:lnTo>
                    <a:pt x="687070" y="935990"/>
                  </a:lnTo>
                  <a:lnTo>
                    <a:pt x="687070" y="2677160"/>
                  </a:lnTo>
                  <a:lnTo>
                    <a:pt x="3810" y="2677160"/>
                  </a:lnTo>
                  <a:lnTo>
                    <a:pt x="3810" y="3355340"/>
                  </a:lnTo>
                  <a:lnTo>
                    <a:pt x="2062480" y="3355340"/>
                  </a:lnTo>
                  <a:lnTo>
                    <a:pt x="2062480" y="2677160"/>
                  </a:lnTo>
                  <a:lnTo>
                    <a:pt x="1436370" y="2677160"/>
                  </a:lnTo>
                  <a:lnTo>
                    <a:pt x="1436370" y="0"/>
                  </a:lnTo>
                  <a:close/>
                </a:path>
              </a:pathLst>
            </a:custGeom>
            <a:blipFill>
              <a:blip r:embed="rId2"/>
              <a:stretch>
                <a:fillRect l="-72013" r="-72013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221667" y="4433238"/>
            <a:ext cx="919686" cy="1598182"/>
            <a:chOff x="0" y="0"/>
            <a:chExt cx="1995170" cy="34671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995170" cy="3467100"/>
            </a:xfrm>
            <a:custGeom>
              <a:avLst/>
              <a:gdLst/>
              <a:ahLst/>
              <a:cxnLst/>
              <a:rect l="l" t="t" r="r" b="b"/>
              <a:pathLst>
                <a:path w="1995170" h="3467100">
                  <a:moveTo>
                    <a:pt x="1851660" y="1901190"/>
                  </a:moveTo>
                  <a:cubicBezTo>
                    <a:pt x="1805940" y="1827530"/>
                    <a:pt x="1750060" y="1762760"/>
                    <a:pt x="1685290" y="1711960"/>
                  </a:cubicBezTo>
                  <a:cubicBezTo>
                    <a:pt x="1667510" y="1697990"/>
                    <a:pt x="1649730" y="1685290"/>
                    <a:pt x="1631950" y="1672590"/>
                  </a:cubicBezTo>
                  <a:cubicBezTo>
                    <a:pt x="1644650" y="1662430"/>
                    <a:pt x="1657350" y="1652270"/>
                    <a:pt x="1668780" y="1640840"/>
                  </a:cubicBezTo>
                  <a:cubicBezTo>
                    <a:pt x="1724660" y="1591310"/>
                    <a:pt x="1774190" y="1532890"/>
                    <a:pt x="1813560" y="1466850"/>
                  </a:cubicBezTo>
                  <a:cubicBezTo>
                    <a:pt x="1852930" y="1402080"/>
                    <a:pt x="1884680" y="1328420"/>
                    <a:pt x="1907540" y="1245870"/>
                  </a:cubicBezTo>
                  <a:cubicBezTo>
                    <a:pt x="1930400" y="1164590"/>
                    <a:pt x="1941830" y="1071880"/>
                    <a:pt x="1941830" y="970280"/>
                  </a:cubicBezTo>
                  <a:cubicBezTo>
                    <a:pt x="1941830" y="817880"/>
                    <a:pt x="1918970" y="680720"/>
                    <a:pt x="1874520" y="561340"/>
                  </a:cubicBezTo>
                  <a:cubicBezTo>
                    <a:pt x="1828800" y="439420"/>
                    <a:pt x="1762760" y="336550"/>
                    <a:pt x="1677670" y="252730"/>
                  </a:cubicBezTo>
                  <a:cubicBezTo>
                    <a:pt x="1592580" y="168910"/>
                    <a:pt x="1490980" y="105410"/>
                    <a:pt x="1374140" y="62230"/>
                  </a:cubicBezTo>
                  <a:cubicBezTo>
                    <a:pt x="1259840" y="20320"/>
                    <a:pt x="1132840" y="0"/>
                    <a:pt x="994410" y="0"/>
                  </a:cubicBezTo>
                  <a:cubicBezTo>
                    <a:pt x="862330" y="0"/>
                    <a:pt x="735330" y="22860"/>
                    <a:pt x="621030" y="68580"/>
                  </a:cubicBezTo>
                  <a:cubicBezTo>
                    <a:pt x="504190" y="115570"/>
                    <a:pt x="403860" y="181610"/>
                    <a:pt x="320040" y="267970"/>
                  </a:cubicBezTo>
                  <a:cubicBezTo>
                    <a:pt x="234950" y="353060"/>
                    <a:pt x="170180" y="457200"/>
                    <a:pt x="123190" y="576580"/>
                  </a:cubicBezTo>
                  <a:cubicBezTo>
                    <a:pt x="77470" y="694690"/>
                    <a:pt x="54610" y="826770"/>
                    <a:pt x="54610" y="971550"/>
                  </a:cubicBezTo>
                  <a:lnTo>
                    <a:pt x="54610" y="1206500"/>
                  </a:lnTo>
                  <a:lnTo>
                    <a:pt x="825500" y="1206500"/>
                  </a:lnTo>
                  <a:lnTo>
                    <a:pt x="825500" y="1010920"/>
                  </a:lnTo>
                  <a:cubicBezTo>
                    <a:pt x="825500" y="854710"/>
                    <a:pt x="855980" y="778510"/>
                    <a:pt x="881380" y="740410"/>
                  </a:cubicBezTo>
                  <a:cubicBezTo>
                    <a:pt x="910590" y="697230"/>
                    <a:pt x="946150" y="678180"/>
                    <a:pt x="1002030" y="678180"/>
                  </a:cubicBezTo>
                  <a:cubicBezTo>
                    <a:pt x="1054100" y="678180"/>
                    <a:pt x="1090930" y="695960"/>
                    <a:pt x="1120140" y="735330"/>
                  </a:cubicBezTo>
                  <a:cubicBezTo>
                    <a:pt x="1144270" y="768350"/>
                    <a:pt x="1173480" y="839470"/>
                    <a:pt x="1173480" y="993140"/>
                  </a:cubicBezTo>
                  <a:cubicBezTo>
                    <a:pt x="1173480" y="1064260"/>
                    <a:pt x="1167130" y="1126490"/>
                    <a:pt x="1153160" y="1178560"/>
                  </a:cubicBezTo>
                  <a:cubicBezTo>
                    <a:pt x="1140460" y="1228090"/>
                    <a:pt x="1123950" y="1267460"/>
                    <a:pt x="1103630" y="1297940"/>
                  </a:cubicBezTo>
                  <a:cubicBezTo>
                    <a:pt x="1087120" y="1323340"/>
                    <a:pt x="1068070" y="1342390"/>
                    <a:pt x="1046480" y="1353820"/>
                  </a:cubicBezTo>
                  <a:cubicBezTo>
                    <a:pt x="1026160" y="1365250"/>
                    <a:pt x="1004570" y="1370330"/>
                    <a:pt x="980440" y="1370330"/>
                  </a:cubicBezTo>
                  <a:lnTo>
                    <a:pt x="715010" y="1370330"/>
                  </a:lnTo>
                  <a:lnTo>
                    <a:pt x="715010" y="2048510"/>
                  </a:lnTo>
                  <a:lnTo>
                    <a:pt x="970280" y="2048510"/>
                  </a:lnTo>
                  <a:cubicBezTo>
                    <a:pt x="1005840" y="2048510"/>
                    <a:pt x="1040130" y="2053590"/>
                    <a:pt x="1071880" y="2065020"/>
                  </a:cubicBezTo>
                  <a:cubicBezTo>
                    <a:pt x="1098550" y="2073910"/>
                    <a:pt x="1122680" y="2090420"/>
                    <a:pt x="1144270" y="2113280"/>
                  </a:cubicBezTo>
                  <a:cubicBezTo>
                    <a:pt x="1167130" y="2137410"/>
                    <a:pt x="1186180" y="2174240"/>
                    <a:pt x="1200150" y="2222500"/>
                  </a:cubicBezTo>
                  <a:cubicBezTo>
                    <a:pt x="1216660" y="2275840"/>
                    <a:pt x="1224280" y="2346960"/>
                    <a:pt x="1224280" y="2434590"/>
                  </a:cubicBezTo>
                  <a:cubicBezTo>
                    <a:pt x="1224280" y="2564130"/>
                    <a:pt x="1201420" y="2661920"/>
                    <a:pt x="1156970" y="2716530"/>
                  </a:cubicBezTo>
                  <a:cubicBezTo>
                    <a:pt x="1117600" y="2766060"/>
                    <a:pt x="1066800" y="2788920"/>
                    <a:pt x="1000760" y="2788920"/>
                  </a:cubicBezTo>
                  <a:cubicBezTo>
                    <a:pt x="900430" y="2788920"/>
                    <a:pt x="858520" y="2745740"/>
                    <a:pt x="835660" y="2713990"/>
                  </a:cubicBezTo>
                  <a:cubicBezTo>
                    <a:pt x="792480" y="2651760"/>
                    <a:pt x="770890" y="2556510"/>
                    <a:pt x="770890" y="2430780"/>
                  </a:cubicBezTo>
                  <a:lnTo>
                    <a:pt x="770890" y="2226310"/>
                  </a:lnTo>
                  <a:lnTo>
                    <a:pt x="0" y="2226310"/>
                  </a:lnTo>
                  <a:lnTo>
                    <a:pt x="0" y="2416810"/>
                  </a:lnTo>
                  <a:cubicBezTo>
                    <a:pt x="0" y="2571750"/>
                    <a:pt x="21590" y="2713990"/>
                    <a:pt x="66040" y="2840990"/>
                  </a:cubicBezTo>
                  <a:cubicBezTo>
                    <a:pt x="110490" y="2970530"/>
                    <a:pt x="176530" y="3083560"/>
                    <a:pt x="262890" y="3176270"/>
                  </a:cubicBezTo>
                  <a:cubicBezTo>
                    <a:pt x="349250" y="3270250"/>
                    <a:pt x="457200" y="3342640"/>
                    <a:pt x="584200" y="3393440"/>
                  </a:cubicBezTo>
                  <a:cubicBezTo>
                    <a:pt x="707390" y="3441700"/>
                    <a:pt x="850900" y="3467100"/>
                    <a:pt x="1009650" y="3467100"/>
                  </a:cubicBezTo>
                  <a:cubicBezTo>
                    <a:pt x="1150620" y="3467100"/>
                    <a:pt x="1282700" y="3444240"/>
                    <a:pt x="1402080" y="3398520"/>
                  </a:cubicBezTo>
                  <a:cubicBezTo>
                    <a:pt x="1524000" y="3352800"/>
                    <a:pt x="1629410" y="3284220"/>
                    <a:pt x="1717040" y="3196590"/>
                  </a:cubicBezTo>
                  <a:cubicBezTo>
                    <a:pt x="1804670" y="3108960"/>
                    <a:pt x="1873250" y="3001010"/>
                    <a:pt x="1922780" y="2876550"/>
                  </a:cubicBezTo>
                  <a:cubicBezTo>
                    <a:pt x="1971040" y="2753360"/>
                    <a:pt x="1995170" y="2613660"/>
                    <a:pt x="1995170" y="2461260"/>
                  </a:cubicBezTo>
                  <a:cubicBezTo>
                    <a:pt x="1995170" y="2348230"/>
                    <a:pt x="1982470" y="2244090"/>
                    <a:pt x="1958340" y="2151380"/>
                  </a:cubicBezTo>
                  <a:cubicBezTo>
                    <a:pt x="1932940" y="2058670"/>
                    <a:pt x="1897380" y="1973580"/>
                    <a:pt x="1851660" y="1901190"/>
                  </a:cubicBezTo>
                  <a:close/>
                </a:path>
              </a:pathLst>
            </a:custGeom>
            <a:blipFill>
              <a:blip r:embed="rId2"/>
              <a:stretch>
                <a:fillRect l="-80330" r="-80330"/>
              </a:stretch>
            </a:blipFill>
          </p:spPr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5060121" y="5160659"/>
            <a:ext cx="1020418" cy="1614160"/>
            <a:chOff x="0" y="0"/>
            <a:chExt cx="2156460" cy="34112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156460" cy="3412490"/>
            </a:xfrm>
            <a:custGeom>
              <a:avLst/>
              <a:gdLst/>
              <a:ahLst/>
              <a:cxnLst/>
              <a:rect l="l" t="t" r="r" b="b"/>
              <a:pathLst>
                <a:path w="2156460" h="3412490">
                  <a:moveTo>
                    <a:pt x="1846580" y="467360"/>
                  </a:moveTo>
                  <a:lnTo>
                    <a:pt x="1431290" y="467360"/>
                  </a:lnTo>
                  <a:cubicBezTo>
                    <a:pt x="1464310" y="353060"/>
                    <a:pt x="1493520" y="240030"/>
                    <a:pt x="1515110" y="129540"/>
                  </a:cubicBezTo>
                  <a:lnTo>
                    <a:pt x="1540510" y="0"/>
                  </a:lnTo>
                  <a:lnTo>
                    <a:pt x="793750" y="0"/>
                  </a:lnTo>
                  <a:lnTo>
                    <a:pt x="773430" y="81280"/>
                  </a:lnTo>
                  <a:cubicBezTo>
                    <a:pt x="728980" y="252730"/>
                    <a:pt x="679450" y="430530"/>
                    <a:pt x="623570" y="608330"/>
                  </a:cubicBezTo>
                  <a:cubicBezTo>
                    <a:pt x="568960" y="784860"/>
                    <a:pt x="509270" y="963930"/>
                    <a:pt x="444500" y="1137920"/>
                  </a:cubicBezTo>
                  <a:cubicBezTo>
                    <a:pt x="381000" y="1311910"/>
                    <a:pt x="311150" y="1482090"/>
                    <a:pt x="238760" y="1645920"/>
                  </a:cubicBezTo>
                  <a:cubicBezTo>
                    <a:pt x="166370" y="1808480"/>
                    <a:pt x="91440" y="1962150"/>
                    <a:pt x="12700" y="2103120"/>
                  </a:cubicBezTo>
                  <a:lnTo>
                    <a:pt x="0" y="2127250"/>
                  </a:lnTo>
                  <a:lnTo>
                    <a:pt x="0" y="2703830"/>
                  </a:lnTo>
                  <a:lnTo>
                    <a:pt x="1097280" y="2703830"/>
                  </a:lnTo>
                  <a:lnTo>
                    <a:pt x="1097280" y="3412490"/>
                  </a:lnTo>
                  <a:lnTo>
                    <a:pt x="1846580" y="3412490"/>
                  </a:lnTo>
                  <a:lnTo>
                    <a:pt x="1846580" y="2703830"/>
                  </a:lnTo>
                  <a:lnTo>
                    <a:pt x="2156460" y="2703830"/>
                  </a:lnTo>
                  <a:lnTo>
                    <a:pt x="2156460" y="2025650"/>
                  </a:lnTo>
                  <a:lnTo>
                    <a:pt x="1846580" y="2025650"/>
                  </a:lnTo>
                  <a:lnTo>
                    <a:pt x="1846580" y="467360"/>
                  </a:lnTo>
                  <a:close/>
                  <a:moveTo>
                    <a:pt x="1343660" y="746760"/>
                  </a:moveTo>
                  <a:cubicBezTo>
                    <a:pt x="1323340" y="817880"/>
                    <a:pt x="1299210" y="891540"/>
                    <a:pt x="1272540" y="967740"/>
                  </a:cubicBezTo>
                  <a:cubicBezTo>
                    <a:pt x="1245870" y="1042670"/>
                    <a:pt x="1219200" y="1116330"/>
                    <a:pt x="1191260" y="1187450"/>
                  </a:cubicBezTo>
                  <a:cubicBezTo>
                    <a:pt x="1163320" y="1257300"/>
                    <a:pt x="1135380" y="1322070"/>
                    <a:pt x="1107440" y="1379220"/>
                  </a:cubicBezTo>
                  <a:lnTo>
                    <a:pt x="1096010" y="1402080"/>
                  </a:lnTo>
                  <a:lnTo>
                    <a:pt x="1096010" y="2024380"/>
                  </a:lnTo>
                  <a:lnTo>
                    <a:pt x="762000" y="2024380"/>
                  </a:lnTo>
                  <a:cubicBezTo>
                    <a:pt x="765810" y="2018030"/>
                    <a:pt x="768350" y="2012950"/>
                    <a:pt x="772160" y="2006600"/>
                  </a:cubicBezTo>
                  <a:cubicBezTo>
                    <a:pt x="817880" y="1926590"/>
                    <a:pt x="867410" y="1833880"/>
                    <a:pt x="920750" y="1728470"/>
                  </a:cubicBezTo>
                  <a:cubicBezTo>
                    <a:pt x="974090" y="1624330"/>
                    <a:pt x="1029970" y="1506220"/>
                    <a:pt x="1087120" y="1379220"/>
                  </a:cubicBezTo>
                  <a:cubicBezTo>
                    <a:pt x="1144270" y="1252220"/>
                    <a:pt x="1200150" y="1118870"/>
                    <a:pt x="1254760" y="980440"/>
                  </a:cubicBezTo>
                  <a:cubicBezTo>
                    <a:pt x="1294130" y="880110"/>
                    <a:pt x="1329690" y="778510"/>
                    <a:pt x="1365250" y="675640"/>
                  </a:cubicBezTo>
                  <a:cubicBezTo>
                    <a:pt x="1358900" y="697230"/>
                    <a:pt x="1351280" y="721360"/>
                    <a:pt x="1343660" y="746760"/>
                  </a:cubicBezTo>
                  <a:close/>
                </a:path>
              </a:pathLst>
            </a:custGeom>
            <a:blipFill>
              <a:blip r:embed="rId2"/>
              <a:stretch>
                <a:fillRect l="-68683" r="-68683" b="-37"/>
              </a:stretch>
            </a:blip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 t="97527"/>
          <a:stretch>
            <a:fillRect/>
          </a:stretch>
        </p:blipFill>
        <p:spPr>
          <a:xfrm>
            <a:off x="-1625600" y="7134357"/>
            <a:ext cx="13004800" cy="18084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rcRect l="4762" r="4762"/>
          <a:stretch>
            <a:fillRect/>
          </a:stretch>
        </p:blipFill>
        <p:spPr>
          <a:xfrm>
            <a:off x="5727808" y="2105863"/>
            <a:ext cx="3940898" cy="245011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 t="45122"/>
          <a:stretch>
            <a:fillRect/>
          </a:stretch>
        </p:blipFill>
        <p:spPr>
          <a:xfrm>
            <a:off x="6132000" y="4757530"/>
            <a:ext cx="3536706" cy="1455644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914400" y="152400"/>
            <a:ext cx="7913787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algn="ctr">
              <a:lnSpc>
                <a:spcPts val="3901"/>
              </a:lnSpc>
              <a:defRPr sz="2800">
                <a:solidFill>
                  <a:srgbClr val="000000"/>
                </a:solidFill>
                <a:latin typeface="Open Sans"/>
              </a:defRPr>
            </a:lvl1pPr>
          </a:lstStyle>
          <a:p>
            <a:r>
              <a:rPr lang="en-US" dirty="0" err="1"/>
              <a:t>Закладка</a:t>
            </a:r>
            <a:r>
              <a:rPr lang="en-US" dirty="0"/>
              <a:t> </a:t>
            </a:r>
            <a:r>
              <a:rPr lang="en-US" dirty="0" err="1"/>
              <a:t>промышленной</a:t>
            </a:r>
            <a:r>
              <a:rPr lang="en-US" dirty="0"/>
              <a:t> </a:t>
            </a:r>
            <a:r>
              <a:rPr lang="en-US" dirty="0" err="1"/>
              <a:t>плантации</a:t>
            </a:r>
            <a:r>
              <a:rPr lang="en-US" dirty="0"/>
              <a:t> </a:t>
            </a:r>
          </a:p>
          <a:p>
            <a:r>
              <a:rPr lang="en-US" dirty="0"/>
              <a:t>ООО "СП "</a:t>
            </a:r>
            <a:r>
              <a:rPr lang="en-US" dirty="0" err="1"/>
              <a:t>Северный</a:t>
            </a:r>
            <a:r>
              <a:rPr lang="en-US" dirty="0"/>
              <a:t> </a:t>
            </a:r>
            <a:r>
              <a:rPr lang="en-US" dirty="0" err="1"/>
              <a:t>сад</a:t>
            </a:r>
            <a:r>
              <a:rPr lang="en-US" dirty="0"/>
              <a:t>"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43000" y="1371600"/>
            <a:ext cx="4191000" cy="1025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50"/>
              </a:lnSpc>
              <a:spcBef>
                <a:spcPct val="0"/>
              </a:spcBef>
            </a:pPr>
            <a:r>
              <a:rPr lang="en-US" sz="1600" b="1" dirty="0" err="1" smtClean="0">
                <a:solidFill>
                  <a:srgbClr val="000000"/>
                </a:solidFill>
                <a:latin typeface="+mj-lt"/>
              </a:rPr>
              <a:t>Приобретен</a:t>
            </a:r>
            <a:r>
              <a:rPr lang="en-US" sz="1600" b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посадочный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материал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с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закрытой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корневой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latin typeface="+mj-lt"/>
              </a:rPr>
              <a:t>системой</a:t>
            </a:r>
            <a:r>
              <a:rPr lang="ru-RU" sz="1600" b="1" dirty="0" smtClean="0">
                <a:solidFill>
                  <a:srgbClr val="000000"/>
                </a:solidFill>
                <a:latin typeface="+mj-lt"/>
              </a:rPr>
              <a:t>,</a:t>
            </a:r>
            <a:r>
              <a:rPr lang="en-US" sz="1600" b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latin typeface="+mj-lt"/>
              </a:rPr>
              <a:t>выращенны</a:t>
            </a:r>
            <a:r>
              <a:rPr lang="ru-RU" sz="1600" b="1" dirty="0" smtClean="0">
                <a:solidFill>
                  <a:srgbClr val="000000"/>
                </a:solidFill>
                <a:latin typeface="+mj-lt"/>
              </a:rPr>
              <a:t>й</a:t>
            </a:r>
            <a:r>
              <a:rPr lang="en-US" sz="1600" b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по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технологии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инвитро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с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одного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из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лучших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+mj-lt"/>
              </a:rPr>
              <a:t>европейских</a:t>
            </a:r>
            <a:r>
              <a:rPr lang="en-US" sz="16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latin typeface="+mj-lt"/>
              </a:rPr>
              <a:t>питомников</a:t>
            </a:r>
            <a:endParaRPr lang="en-US" sz="1600" b="1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5715000" y="1676400"/>
            <a:ext cx="4178192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1950"/>
              </a:lnSpc>
              <a:spcBef>
                <a:spcPct val="0"/>
              </a:spcBef>
              <a:defRPr sz="1400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sz="1600" b="1" dirty="0" err="1"/>
              <a:t>Подобраны</a:t>
            </a:r>
            <a:r>
              <a:rPr lang="en-US" sz="1600" b="1" dirty="0"/>
              <a:t> </a:t>
            </a:r>
            <a:r>
              <a:rPr lang="en-US" sz="1600" b="1" dirty="0" err="1"/>
              <a:t>самые</a:t>
            </a:r>
            <a:r>
              <a:rPr lang="en-US" sz="1600" b="1" dirty="0"/>
              <a:t> </a:t>
            </a:r>
            <a:r>
              <a:rPr lang="en-US" sz="1600" b="1" dirty="0" err="1"/>
              <a:t>современные</a:t>
            </a:r>
            <a:r>
              <a:rPr lang="en-US" sz="1600" b="1" dirty="0"/>
              <a:t> </a:t>
            </a:r>
            <a:r>
              <a:rPr lang="en-US" sz="1600" b="1" dirty="0" err="1"/>
              <a:t>сорта</a:t>
            </a:r>
            <a:endParaRPr lang="en-US" sz="1600" b="1" dirty="0"/>
          </a:p>
        </p:txBody>
      </p:sp>
      <p:sp>
        <p:nvSpPr>
          <p:cNvPr id="14" name="TextBox 14"/>
          <p:cNvSpPr txBox="1"/>
          <p:nvPr/>
        </p:nvSpPr>
        <p:spPr>
          <a:xfrm>
            <a:off x="1447800" y="4343400"/>
            <a:ext cx="4316139" cy="502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1950"/>
              </a:lnSpc>
              <a:spcBef>
                <a:spcPct val="0"/>
              </a:spcBef>
              <a:defRPr sz="1400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sz="1600" b="1" dirty="0" err="1"/>
              <a:t>Посадка</a:t>
            </a:r>
            <a:r>
              <a:rPr lang="en-US" sz="1600" b="1" dirty="0"/>
              <a:t> </a:t>
            </a:r>
            <a:r>
              <a:rPr lang="en-US" sz="1600" b="1" dirty="0" err="1" smtClean="0"/>
              <a:t>производи</a:t>
            </a:r>
            <a:r>
              <a:rPr lang="ru-RU" sz="1600" b="1" dirty="0" err="1" smtClean="0"/>
              <a:t>тся</a:t>
            </a:r>
            <a:r>
              <a:rPr lang="en-US" sz="1600" b="1" dirty="0" smtClean="0"/>
              <a:t> </a:t>
            </a:r>
            <a:r>
              <a:rPr lang="en-US" sz="1600" b="1" dirty="0"/>
              <a:t>в </a:t>
            </a:r>
            <a:r>
              <a:rPr lang="en-US" sz="1600" b="1" dirty="0" err="1" smtClean="0"/>
              <a:t>гряду</a:t>
            </a:r>
            <a:endParaRPr lang="ru-RU" sz="1600" b="1" dirty="0"/>
          </a:p>
          <a:p>
            <a:r>
              <a:rPr lang="en-US" sz="1600" b="1" dirty="0" err="1" smtClean="0"/>
              <a:t>под</a:t>
            </a:r>
            <a:r>
              <a:rPr lang="en-US" sz="1600" b="1" dirty="0" smtClean="0"/>
              <a:t> </a:t>
            </a:r>
            <a:r>
              <a:rPr lang="en-US" sz="1600" b="1" dirty="0" err="1"/>
              <a:t>агроткань</a:t>
            </a:r>
            <a:endParaRPr lang="en-US" sz="1600" b="1" dirty="0"/>
          </a:p>
        </p:txBody>
      </p:sp>
      <p:sp>
        <p:nvSpPr>
          <p:cNvPr id="15" name="TextBox 15"/>
          <p:cNvSpPr txBox="1"/>
          <p:nvPr/>
        </p:nvSpPr>
        <p:spPr>
          <a:xfrm>
            <a:off x="6202739" y="6229012"/>
            <a:ext cx="3586231" cy="502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1950"/>
              </a:lnSpc>
              <a:spcBef>
                <a:spcPct val="0"/>
              </a:spcBef>
              <a:defRPr sz="1400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sz="1600" b="1" dirty="0" err="1"/>
              <a:t>Используется</a:t>
            </a:r>
            <a:r>
              <a:rPr lang="en-US" sz="1600" b="1" dirty="0"/>
              <a:t> </a:t>
            </a:r>
            <a:r>
              <a:rPr lang="en-US" sz="1600" b="1" dirty="0" err="1"/>
              <a:t>уплотненная</a:t>
            </a:r>
            <a:r>
              <a:rPr lang="en-US" sz="1600" b="1" dirty="0"/>
              <a:t> </a:t>
            </a:r>
            <a:r>
              <a:rPr lang="en-US" sz="1600" b="1" dirty="0" err="1"/>
              <a:t>схема</a:t>
            </a:r>
            <a:r>
              <a:rPr lang="en-US" sz="1600" b="1" dirty="0"/>
              <a:t> </a:t>
            </a:r>
            <a:r>
              <a:rPr lang="en-US" sz="1600" b="1" dirty="0" err="1"/>
              <a:t>посадки</a:t>
            </a:r>
            <a:r>
              <a:rPr lang="en-US" sz="1600" b="1" dirty="0"/>
              <a:t> - </a:t>
            </a:r>
            <a:r>
              <a:rPr lang="en-US" sz="1600" b="1" dirty="0" smtClean="0"/>
              <a:t>3</a:t>
            </a:r>
            <a:r>
              <a:rPr lang="ru-RU" sz="1600" b="1" dirty="0"/>
              <a:t>125</a:t>
            </a:r>
            <a:r>
              <a:rPr lang="en-US" sz="1600" b="1" dirty="0"/>
              <a:t> </a:t>
            </a:r>
            <a:r>
              <a:rPr lang="en-US" sz="1600" b="1" dirty="0" err="1"/>
              <a:t>растений</a:t>
            </a:r>
            <a:r>
              <a:rPr lang="en-US" sz="1600" b="1" dirty="0"/>
              <a:t> </a:t>
            </a:r>
            <a:r>
              <a:rPr lang="en-US" sz="1600" b="1" dirty="0" err="1"/>
              <a:t>на</a:t>
            </a:r>
            <a:r>
              <a:rPr lang="en-US" sz="1600" b="1" dirty="0"/>
              <a:t> </a:t>
            </a:r>
            <a:r>
              <a:rPr lang="en-US" sz="1600" b="1" dirty="0" err="1"/>
              <a:t>га</a:t>
            </a:r>
            <a:endParaRPr lang="en-US" sz="1600" b="1" dirty="0"/>
          </a:p>
        </p:txBody>
      </p:sp>
      <p:sp>
        <p:nvSpPr>
          <p:cNvPr id="16" name="AutoShape 16"/>
          <p:cNvSpPr/>
          <p:nvPr/>
        </p:nvSpPr>
        <p:spPr>
          <a:xfrm rot="5400000">
            <a:off x="313085" y="3246294"/>
            <a:ext cx="801958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17" name="AutoShape 17"/>
          <p:cNvSpPr/>
          <p:nvPr/>
        </p:nvSpPr>
        <p:spPr>
          <a:xfrm>
            <a:off x="681510" y="3633788"/>
            <a:ext cx="2525688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18" name="AutoShape 18"/>
          <p:cNvSpPr/>
          <p:nvPr/>
        </p:nvSpPr>
        <p:spPr>
          <a:xfrm>
            <a:off x="3129810" y="4047373"/>
            <a:ext cx="1746990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grpSp>
        <p:nvGrpSpPr>
          <p:cNvPr id="19" name="Group 19"/>
          <p:cNvGrpSpPr>
            <a:grpSpLocks noChangeAspect="1"/>
          </p:cNvGrpSpPr>
          <p:nvPr/>
        </p:nvGrpSpPr>
        <p:grpSpPr>
          <a:xfrm>
            <a:off x="1295400" y="2590800"/>
            <a:ext cx="3113948" cy="1524000"/>
            <a:chOff x="0" y="0"/>
            <a:chExt cx="15420975" cy="10287000"/>
          </a:xfrm>
        </p:grpSpPr>
        <p:sp>
          <p:nvSpPr>
            <p:cNvPr id="20" name="Freeform 20"/>
            <p:cNvSpPr/>
            <p:nvPr/>
          </p:nvSpPr>
          <p:spPr>
            <a:xfrm>
              <a:off x="6814820" y="-1"/>
              <a:ext cx="8606155" cy="10286874"/>
            </a:xfrm>
            <a:custGeom>
              <a:avLst/>
              <a:gdLst/>
              <a:ahLst/>
              <a:cxnLst/>
              <a:rect l="l" t="t" r="r" b="b"/>
              <a:pathLst>
                <a:path w="8606155" h="10286874">
                  <a:moveTo>
                    <a:pt x="8606155" y="10251441"/>
                  </a:moveTo>
                  <a:cubicBezTo>
                    <a:pt x="8606155" y="10284588"/>
                    <a:pt x="8595487" y="10286874"/>
                    <a:pt x="8567674" y="10286874"/>
                  </a:cubicBezTo>
                  <a:cubicBezTo>
                    <a:pt x="5713094" y="10286239"/>
                    <a:pt x="2858642" y="10286239"/>
                    <a:pt x="4064" y="10286239"/>
                  </a:cubicBezTo>
                  <a:cubicBezTo>
                    <a:pt x="0" y="10272396"/>
                    <a:pt x="6350" y="10259823"/>
                    <a:pt x="9270" y="10246996"/>
                  </a:cubicBezTo>
                  <a:cubicBezTo>
                    <a:pt x="134747" y="9685402"/>
                    <a:pt x="260350" y="9123935"/>
                    <a:pt x="386206" y="8562468"/>
                  </a:cubicBezTo>
                  <a:cubicBezTo>
                    <a:pt x="565657" y="7761986"/>
                    <a:pt x="745489" y="6961633"/>
                    <a:pt x="924813" y="6161151"/>
                  </a:cubicBezTo>
                  <a:cubicBezTo>
                    <a:pt x="1146301" y="5172583"/>
                    <a:pt x="1367281" y="4184015"/>
                    <a:pt x="1588642" y="3195574"/>
                  </a:cubicBezTo>
                  <a:cubicBezTo>
                    <a:pt x="1813560" y="2191385"/>
                    <a:pt x="2038603" y="1187323"/>
                    <a:pt x="2264155" y="183261"/>
                  </a:cubicBezTo>
                  <a:cubicBezTo>
                    <a:pt x="2277872" y="122174"/>
                    <a:pt x="2286635" y="59690"/>
                    <a:pt x="2308860" y="635"/>
                  </a:cubicBezTo>
                  <a:cubicBezTo>
                    <a:pt x="4395215" y="635"/>
                    <a:pt x="6481572" y="635"/>
                    <a:pt x="8567928" y="0"/>
                  </a:cubicBezTo>
                  <a:cubicBezTo>
                    <a:pt x="8596249" y="0"/>
                    <a:pt x="8605901" y="3429"/>
                    <a:pt x="8605901" y="35814"/>
                  </a:cubicBezTo>
                  <a:cubicBezTo>
                    <a:pt x="8605140" y="3441066"/>
                    <a:pt x="8605140" y="6846317"/>
                    <a:pt x="8606155" y="10251441"/>
                  </a:cubicBezTo>
                  <a:close/>
                </a:path>
              </a:pathLst>
            </a:custGeom>
            <a:blipFill>
              <a:blip r:embed="rId6"/>
              <a:stretch>
                <a:fillRect l="25496" r="-44086" b="1"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>
              <a:off x="0" y="0"/>
              <a:ext cx="8585708" cy="10286999"/>
            </a:xfrm>
            <a:custGeom>
              <a:avLst/>
              <a:gdLst/>
              <a:ahLst/>
              <a:cxnLst/>
              <a:rect l="l" t="t" r="r" b="b"/>
              <a:pathLst>
                <a:path w="8585708" h="10286999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8" y="485521"/>
                    <a:pt x="8382634" y="911225"/>
                    <a:pt x="8287258" y="1337056"/>
                  </a:cubicBezTo>
                  <a:cubicBezTo>
                    <a:pt x="8146288" y="1966722"/>
                    <a:pt x="8005699" y="2596388"/>
                    <a:pt x="7864602" y="3225927"/>
                  </a:cubicBezTo>
                  <a:cubicBezTo>
                    <a:pt x="7691247" y="3999103"/>
                    <a:pt x="7517384" y="4772152"/>
                    <a:pt x="7344029" y="5545328"/>
                  </a:cubicBezTo>
                  <a:cubicBezTo>
                    <a:pt x="7194677" y="6211443"/>
                    <a:pt x="7045579" y="6877558"/>
                    <a:pt x="6896354" y="7543800"/>
                  </a:cubicBezTo>
                  <a:cubicBezTo>
                    <a:pt x="6765290" y="8129016"/>
                    <a:pt x="6634480" y="8714105"/>
                    <a:pt x="6503162" y="9299194"/>
                  </a:cubicBezTo>
                  <a:cubicBezTo>
                    <a:pt x="6429375" y="9628250"/>
                    <a:pt x="6354953" y="9957181"/>
                    <a:pt x="6280785" y="10286237"/>
                  </a:cubicBezTo>
                  <a:cubicBezTo>
                    <a:pt x="4199382" y="10286237"/>
                    <a:pt x="2118106" y="10286110"/>
                    <a:pt x="36830" y="10286999"/>
                  </a:cubicBezTo>
                  <a:cubicBezTo>
                    <a:pt x="6731" y="10286999"/>
                    <a:pt x="0" y="10280268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7"/>
              <a:stretch>
                <a:fillRect r="44324" b="-12094"/>
              </a:stretch>
            </a:blipFill>
          </p:spPr>
        </p:sp>
      </p:grpSp>
      <p:sp>
        <p:nvSpPr>
          <p:cNvPr id="22" name="AutoShape 22"/>
          <p:cNvSpPr/>
          <p:nvPr/>
        </p:nvSpPr>
        <p:spPr>
          <a:xfrm rot="5515061">
            <a:off x="4646950" y="3830862"/>
            <a:ext cx="239099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grpSp>
        <p:nvGrpSpPr>
          <p:cNvPr id="23" name="Group 23"/>
          <p:cNvGrpSpPr>
            <a:grpSpLocks noChangeAspect="1"/>
          </p:cNvGrpSpPr>
          <p:nvPr/>
        </p:nvGrpSpPr>
        <p:grpSpPr>
          <a:xfrm>
            <a:off x="4652833" y="2256493"/>
            <a:ext cx="917497" cy="1598182"/>
            <a:chOff x="0" y="0"/>
            <a:chExt cx="1958340" cy="341122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958340" cy="3411220"/>
            </a:xfrm>
            <a:custGeom>
              <a:avLst/>
              <a:gdLst/>
              <a:ahLst/>
              <a:cxnLst/>
              <a:rect l="l" t="t" r="r" b="b"/>
              <a:pathLst>
                <a:path w="1958340" h="3411220">
                  <a:moveTo>
                    <a:pt x="999490" y="2647950"/>
                  </a:moveTo>
                  <a:cubicBezTo>
                    <a:pt x="1065530" y="2567940"/>
                    <a:pt x="1136650" y="2482850"/>
                    <a:pt x="1214120" y="2392680"/>
                  </a:cubicBezTo>
                  <a:cubicBezTo>
                    <a:pt x="1292860" y="2299970"/>
                    <a:pt x="1375410" y="2199640"/>
                    <a:pt x="1459230" y="2092960"/>
                  </a:cubicBezTo>
                  <a:cubicBezTo>
                    <a:pt x="1545590" y="1983740"/>
                    <a:pt x="1624330" y="1868170"/>
                    <a:pt x="1695450" y="1746250"/>
                  </a:cubicBezTo>
                  <a:cubicBezTo>
                    <a:pt x="1767840" y="1623060"/>
                    <a:pt x="1827530" y="1492250"/>
                    <a:pt x="1873250" y="1357630"/>
                  </a:cubicBezTo>
                  <a:cubicBezTo>
                    <a:pt x="1921510" y="1219200"/>
                    <a:pt x="1945640" y="1071880"/>
                    <a:pt x="1945640" y="922020"/>
                  </a:cubicBezTo>
                  <a:cubicBezTo>
                    <a:pt x="1945640" y="764540"/>
                    <a:pt x="1921510" y="624840"/>
                    <a:pt x="1873250" y="509270"/>
                  </a:cubicBezTo>
                  <a:cubicBezTo>
                    <a:pt x="1824990" y="392430"/>
                    <a:pt x="1756410" y="293370"/>
                    <a:pt x="1671320" y="217170"/>
                  </a:cubicBezTo>
                  <a:cubicBezTo>
                    <a:pt x="1586230" y="143510"/>
                    <a:pt x="1485900" y="87630"/>
                    <a:pt x="1371600" y="52070"/>
                  </a:cubicBezTo>
                  <a:cubicBezTo>
                    <a:pt x="1261110" y="17780"/>
                    <a:pt x="1144270" y="0"/>
                    <a:pt x="1021080" y="0"/>
                  </a:cubicBezTo>
                  <a:cubicBezTo>
                    <a:pt x="891540" y="0"/>
                    <a:pt x="765810" y="20320"/>
                    <a:pt x="647700" y="59690"/>
                  </a:cubicBezTo>
                  <a:cubicBezTo>
                    <a:pt x="527050" y="100330"/>
                    <a:pt x="417830" y="165100"/>
                    <a:pt x="325120" y="252730"/>
                  </a:cubicBezTo>
                  <a:cubicBezTo>
                    <a:pt x="232410" y="340360"/>
                    <a:pt x="158750" y="453390"/>
                    <a:pt x="105410" y="586740"/>
                  </a:cubicBezTo>
                  <a:cubicBezTo>
                    <a:pt x="52070" y="720090"/>
                    <a:pt x="25400" y="878840"/>
                    <a:pt x="25400" y="1060450"/>
                  </a:cubicBezTo>
                  <a:cubicBezTo>
                    <a:pt x="25400" y="1122680"/>
                    <a:pt x="27940" y="1169670"/>
                    <a:pt x="33020" y="1206500"/>
                  </a:cubicBezTo>
                  <a:cubicBezTo>
                    <a:pt x="34290" y="1226820"/>
                    <a:pt x="36830" y="1247140"/>
                    <a:pt x="40640" y="1264920"/>
                  </a:cubicBezTo>
                  <a:lnTo>
                    <a:pt x="57150" y="1352550"/>
                  </a:lnTo>
                  <a:lnTo>
                    <a:pt x="800100" y="1352550"/>
                  </a:lnTo>
                  <a:lnTo>
                    <a:pt x="800100" y="1055370"/>
                  </a:lnTo>
                  <a:cubicBezTo>
                    <a:pt x="800100" y="998220"/>
                    <a:pt x="805180" y="943610"/>
                    <a:pt x="814070" y="892810"/>
                  </a:cubicBezTo>
                  <a:cubicBezTo>
                    <a:pt x="822960" y="847090"/>
                    <a:pt x="836930" y="807720"/>
                    <a:pt x="854710" y="774700"/>
                  </a:cubicBezTo>
                  <a:cubicBezTo>
                    <a:pt x="871220" y="745490"/>
                    <a:pt x="891540" y="723900"/>
                    <a:pt x="915670" y="707390"/>
                  </a:cubicBezTo>
                  <a:cubicBezTo>
                    <a:pt x="937260" y="693420"/>
                    <a:pt x="962660" y="687070"/>
                    <a:pt x="996950" y="687070"/>
                  </a:cubicBezTo>
                  <a:cubicBezTo>
                    <a:pt x="1031240" y="687070"/>
                    <a:pt x="1059180" y="693420"/>
                    <a:pt x="1078230" y="703580"/>
                  </a:cubicBezTo>
                  <a:cubicBezTo>
                    <a:pt x="1099820" y="716280"/>
                    <a:pt x="1116330" y="731520"/>
                    <a:pt x="1127760" y="750570"/>
                  </a:cubicBezTo>
                  <a:cubicBezTo>
                    <a:pt x="1141730" y="773430"/>
                    <a:pt x="1151890" y="798830"/>
                    <a:pt x="1158240" y="825500"/>
                  </a:cubicBezTo>
                  <a:cubicBezTo>
                    <a:pt x="1165860" y="857250"/>
                    <a:pt x="1168400" y="887730"/>
                    <a:pt x="1168400" y="916940"/>
                  </a:cubicBezTo>
                  <a:cubicBezTo>
                    <a:pt x="1168400" y="1010920"/>
                    <a:pt x="1153160" y="1102360"/>
                    <a:pt x="1123950" y="1184910"/>
                  </a:cubicBezTo>
                  <a:cubicBezTo>
                    <a:pt x="1093470" y="1272540"/>
                    <a:pt x="1052830" y="1357630"/>
                    <a:pt x="1002030" y="1440180"/>
                  </a:cubicBezTo>
                  <a:cubicBezTo>
                    <a:pt x="952500" y="1526540"/>
                    <a:pt x="892810" y="1609090"/>
                    <a:pt x="825500" y="1689100"/>
                  </a:cubicBezTo>
                  <a:cubicBezTo>
                    <a:pt x="756920" y="1771650"/>
                    <a:pt x="684530" y="1856740"/>
                    <a:pt x="612140" y="1939290"/>
                  </a:cubicBezTo>
                  <a:cubicBezTo>
                    <a:pt x="537210" y="2024380"/>
                    <a:pt x="463550" y="2113280"/>
                    <a:pt x="393700" y="2200910"/>
                  </a:cubicBezTo>
                  <a:cubicBezTo>
                    <a:pt x="320040" y="2292350"/>
                    <a:pt x="254000" y="2390140"/>
                    <a:pt x="196850" y="2490470"/>
                  </a:cubicBezTo>
                  <a:cubicBezTo>
                    <a:pt x="138430" y="2593340"/>
                    <a:pt x="90170" y="2702560"/>
                    <a:pt x="55880" y="2816860"/>
                  </a:cubicBezTo>
                  <a:cubicBezTo>
                    <a:pt x="19050" y="2934970"/>
                    <a:pt x="0" y="3061970"/>
                    <a:pt x="0" y="3194050"/>
                  </a:cubicBezTo>
                  <a:lnTo>
                    <a:pt x="0" y="3411220"/>
                  </a:lnTo>
                  <a:lnTo>
                    <a:pt x="1958340" y="3411220"/>
                  </a:lnTo>
                  <a:lnTo>
                    <a:pt x="1958340" y="2683510"/>
                  </a:lnTo>
                  <a:lnTo>
                    <a:pt x="971550" y="2683510"/>
                  </a:lnTo>
                  <a:cubicBezTo>
                    <a:pt x="980440" y="2672080"/>
                    <a:pt x="989330" y="2660650"/>
                    <a:pt x="999490" y="2647950"/>
                  </a:cubicBezTo>
                  <a:close/>
                </a:path>
              </a:pathLst>
            </a:custGeom>
            <a:blipFill>
              <a:blip r:embed="rId2"/>
              <a:stretch>
                <a:fillRect l="-80642" r="-80642"/>
              </a:stretch>
            </a:blipFill>
          </p:spPr>
        </p:sp>
      </p:grpSp>
      <p:sp>
        <p:nvSpPr>
          <p:cNvPr id="25" name="AutoShape 25"/>
          <p:cNvSpPr/>
          <p:nvPr/>
        </p:nvSpPr>
        <p:spPr>
          <a:xfrm rot="5400000">
            <a:off x="4636277" y="4477624"/>
            <a:ext cx="1245899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26" name="AutoShape 26"/>
          <p:cNvSpPr/>
          <p:nvPr/>
        </p:nvSpPr>
        <p:spPr>
          <a:xfrm>
            <a:off x="1213461" y="5030297"/>
            <a:ext cx="4021952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pic>
        <p:nvPicPr>
          <p:cNvPr id="27" name="Picture 2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350464" y="4975957"/>
            <a:ext cx="3526336" cy="1983564"/>
          </a:xfrm>
          <a:prstGeom prst="rect">
            <a:avLst/>
          </a:prstGeom>
        </p:spPr>
      </p:pic>
      <p:sp>
        <p:nvSpPr>
          <p:cNvPr id="28" name="AutoShape 28"/>
          <p:cNvSpPr/>
          <p:nvPr/>
        </p:nvSpPr>
        <p:spPr>
          <a:xfrm rot="5400000">
            <a:off x="268032" y="6565919"/>
            <a:ext cx="874581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29" name="AutoShape 29"/>
          <p:cNvSpPr/>
          <p:nvPr/>
        </p:nvSpPr>
        <p:spPr>
          <a:xfrm>
            <a:off x="681510" y="7027022"/>
            <a:ext cx="5104357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30" name="AutoShape 30"/>
          <p:cNvSpPr/>
          <p:nvPr/>
        </p:nvSpPr>
        <p:spPr>
          <a:xfrm rot="5400000">
            <a:off x="5677541" y="6888766"/>
            <a:ext cx="148159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31" name="AutoShape 31"/>
          <p:cNvSpPr/>
          <p:nvPr/>
        </p:nvSpPr>
        <p:spPr>
          <a:xfrm rot="5399999">
            <a:off x="5708257" y="6972582"/>
            <a:ext cx="315791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32" name="AutoShape 32"/>
          <p:cNvSpPr/>
          <p:nvPr/>
        </p:nvSpPr>
        <p:spPr>
          <a:xfrm>
            <a:off x="5949994" y="7027022"/>
            <a:ext cx="8290560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grpSp>
        <p:nvGrpSpPr>
          <p:cNvPr id="33" name="Group 33"/>
          <p:cNvGrpSpPr/>
          <p:nvPr/>
        </p:nvGrpSpPr>
        <p:grpSpPr>
          <a:xfrm rot="5400000">
            <a:off x="-834" y="-22996"/>
            <a:ext cx="1042968" cy="1041299"/>
            <a:chOff x="0" y="0"/>
            <a:chExt cx="6350000" cy="633984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grpSp>
        <p:nvGrpSpPr>
          <p:cNvPr id="35" name="Group 35"/>
          <p:cNvGrpSpPr/>
          <p:nvPr/>
        </p:nvGrpSpPr>
        <p:grpSpPr>
          <a:xfrm rot="-10800000">
            <a:off x="8746002" y="0"/>
            <a:ext cx="1042968" cy="1041299"/>
            <a:chOff x="0" y="0"/>
            <a:chExt cx="6350000" cy="633984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63040" y="1578333"/>
            <a:ext cx="3067250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4530290" y="325972"/>
            <a:ext cx="924331" cy="1623824"/>
            <a:chOff x="0" y="0"/>
            <a:chExt cx="1973580" cy="34671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74850" cy="3465830"/>
            </a:xfrm>
            <a:custGeom>
              <a:avLst/>
              <a:gdLst/>
              <a:ahLst/>
              <a:cxnLst/>
              <a:rect l="l" t="t" r="r" b="b"/>
              <a:pathLst>
                <a:path w="1974850" h="3465830">
                  <a:moveTo>
                    <a:pt x="1771650" y="1558290"/>
                  </a:moveTo>
                  <a:cubicBezTo>
                    <a:pt x="1700530" y="1454150"/>
                    <a:pt x="1610360" y="1370330"/>
                    <a:pt x="1503680" y="1311910"/>
                  </a:cubicBezTo>
                  <a:cubicBezTo>
                    <a:pt x="1438910" y="1276350"/>
                    <a:pt x="1369060" y="1252220"/>
                    <a:pt x="1292860" y="1236980"/>
                  </a:cubicBezTo>
                  <a:lnTo>
                    <a:pt x="1894840" y="1236980"/>
                  </a:lnTo>
                  <a:lnTo>
                    <a:pt x="1894840" y="1129030"/>
                  </a:lnTo>
                  <a:cubicBezTo>
                    <a:pt x="1894840" y="976630"/>
                    <a:pt x="1878330" y="831850"/>
                    <a:pt x="1846580" y="699770"/>
                  </a:cubicBezTo>
                  <a:cubicBezTo>
                    <a:pt x="1813560" y="561340"/>
                    <a:pt x="1758950" y="440690"/>
                    <a:pt x="1686560" y="337820"/>
                  </a:cubicBezTo>
                  <a:cubicBezTo>
                    <a:pt x="1611630" y="233680"/>
                    <a:pt x="1515110" y="149860"/>
                    <a:pt x="1399540" y="90170"/>
                  </a:cubicBezTo>
                  <a:cubicBezTo>
                    <a:pt x="1282700" y="30480"/>
                    <a:pt x="1144270" y="0"/>
                    <a:pt x="988060" y="0"/>
                  </a:cubicBezTo>
                  <a:cubicBezTo>
                    <a:pt x="834390" y="0"/>
                    <a:pt x="693420" y="31750"/>
                    <a:pt x="568960" y="95250"/>
                  </a:cubicBezTo>
                  <a:cubicBezTo>
                    <a:pt x="441960" y="160020"/>
                    <a:pt x="332740" y="270510"/>
                    <a:pt x="246380" y="421640"/>
                  </a:cubicBezTo>
                  <a:cubicBezTo>
                    <a:pt x="165100" y="565150"/>
                    <a:pt x="102870" y="755650"/>
                    <a:pt x="60960" y="985520"/>
                  </a:cubicBezTo>
                  <a:cubicBezTo>
                    <a:pt x="20320" y="1210310"/>
                    <a:pt x="0" y="1492250"/>
                    <a:pt x="0" y="1823720"/>
                  </a:cubicBezTo>
                  <a:cubicBezTo>
                    <a:pt x="0" y="2120900"/>
                    <a:pt x="21590" y="2374900"/>
                    <a:pt x="64770" y="2576830"/>
                  </a:cubicBezTo>
                  <a:cubicBezTo>
                    <a:pt x="109220" y="2786380"/>
                    <a:pt x="176530" y="2957830"/>
                    <a:pt x="262890" y="3087370"/>
                  </a:cubicBezTo>
                  <a:cubicBezTo>
                    <a:pt x="353060" y="3223260"/>
                    <a:pt x="466090" y="3322320"/>
                    <a:pt x="598170" y="3380740"/>
                  </a:cubicBezTo>
                  <a:cubicBezTo>
                    <a:pt x="725170" y="3437890"/>
                    <a:pt x="868680" y="3465830"/>
                    <a:pt x="1027430" y="3465830"/>
                  </a:cubicBezTo>
                  <a:cubicBezTo>
                    <a:pt x="1163320" y="3465830"/>
                    <a:pt x="1291590" y="3439160"/>
                    <a:pt x="1408430" y="3385820"/>
                  </a:cubicBezTo>
                  <a:cubicBezTo>
                    <a:pt x="1525270" y="3332480"/>
                    <a:pt x="1626870" y="3253740"/>
                    <a:pt x="1711960" y="3153410"/>
                  </a:cubicBezTo>
                  <a:cubicBezTo>
                    <a:pt x="1794510" y="3054350"/>
                    <a:pt x="1860550" y="2934970"/>
                    <a:pt x="1906270" y="2797810"/>
                  </a:cubicBezTo>
                  <a:cubicBezTo>
                    <a:pt x="1951990" y="2661920"/>
                    <a:pt x="1974850" y="2508250"/>
                    <a:pt x="1974850" y="2340610"/>
                  </a:cubicBezTo>
                  <a:cubicBezTo>
                    <a:pt x="1974850" y="2188210"/>
                    <a:pt x="1958340" y="2044700"/>
                    <a:pt x="1926590" y="1912620"/>
                  </a:cubicBezTo>
                  <a:cubicBezTo>
                    <a:pt x="1892300" y="1779270"/>
                    <a:pt x="1840230" y="1658620"/>
                    <a:pt x="1771650" y="1558290"/>
                  </a:cubicBezTo>
                  <a:close/>
                  <a:moveTo>
                    <a:pt x="816610" y="2133600"/>
                  </a:moveTo>
                  <a:cubicBezTo>
                    <a:pt x="828040" y="2075180"/>
                    <a:pt x="843280" y="2025650"/>
                    <a:pt x="864870" y="1986280"/>
                  </a:cubicBezTo>
                  <a:cubicBezTo>
                    <a:pt x="882650" y="1951990"/>
                    <a:pt x="904240" y="1926590"/>
                    <a:pt x="929640" y="1908810"/>
                  </a:cubicBezTo>
                  <a:cubicBezTo>
                    <a:pt x="949960" y="1894840"/>
                    <a:pt x="975360" y="1887220"/>
                    <a:pt x="1005840" y="1887220"/>
                  </a:cubicBezTo>
                  <a:cubicBezTo>
                    <a:pt x="1036320" y="1887220"/>
                    <a:pt x="1061720" y="1894840"/>
                    <a:pt x="1082040" y="1908810"/>
                  </a:cubicBezTo>
                  <a:cubicBezTo>
                    <a:pt x="1107440" y="1926590"/>
                    <a:pt x="1127760" y="1950720"/>
                    <a:pt x="1144270" y="1985010"/>
                  </a:cubicBezTo>
                  <a:cubicBezTo>
                    <a:pt x="1164590" y="2024380"/>
                    <a:pt x="1179830" y="2073910"/>
                    <a:pt x="1189990" y="2132330"/>
                  </a:cubicBezTo>
                  <a:cubicBezTo>
                    <a:pt x="1201420" y="2194560"/>
                    <a:pt x="1206500" y="2265680"/>
                    <a:pt x="1206500" y="2343150"/>
                  </a:cubicBezTo>
                  <a:cubicBezTo>
                    <a:pt x="1206500" y="2415540"/>
                    <a:pt x="1201420" y="2482850"/>
                    <a:pt x="1189990" y="2543810"/>
                  </a:cubicBezTo>
                  <a:cubicBezTo>
                    <a:pt x="1179830" y="2600960"/>
                    <a:pt x="1164590" y="2649220"/>
                    <a:pt x="1144270" y="2688590"/>
                  </a:cubicBezTo>
                  <a:cubicBezTo>
                    <a:pt x="1126490" y="2722880"/>
                    <a:pt x="1106170" y="2748280"/>
                    <a:pt x="1080770" y="2767330"/>
                  </a:cubicBezTo>
                  <a:cubicBezTo>
                    <a:pt x="1060450" y="2782570"/>
                    <a:pt x="1036320" y="2788920"/>
                    <a:pt x="1005840" y="2788920"/>
                  </a:cubicBezTo>
                  <a:cubicBezTo>
                    <a:pt x="975360" y="2788920"/>
                    <a:pt x="951230" y="2782570"/>
                    <a:pt x="930910" y="2767330"/>
                  </a:cubicBezTo>
                  <a:cubicBezTo>
                    <a:pt x="905510" y="2748280"/>
                    <a:pt x="883920" y="2722880"/>
                    <a:pt x="864870" y="2688590"/>
                  </a:cubicBezTo>
                  <a:cubicBezTo>
                    <a:pt x="844550" y="2649220"/>
                    <a:pt x="828040" y="2600960"/>
                    <a:pt x="816610" y="2543810"/>
                  </a:cubicBezTo>
                  <a:cubicBezTo>
                    <a:pt x="805180" y="2482850"/>
                    <a:pt x="798830" y="2415540"/>
                    <a:pt x="798830" y="2344420"/>
                  </a:cubicBezTo>
                  <a:cubicBezTo>
                    <a:pt x="798830" y="2265680"/>
                    <a:pt x="805180" y="2195830"/>
                    <a:pt x="816610" y="2133600"/>
                  </a:cubicBezTo>
                  <a:close/>
                  <a:moveTo>
                    <a:pt x="807720" y="1299210"/>
                  </a:moveTo>
                  <a:cubicBezTo>
                    <a:pt x="795020" y="1305560"/>
                    <a:pt x="783590" y="1311910"/>
                    <a:pt x="772160" y="1319530"/>
                  </a:cubicBezTo>
                  <a:cubicBezTo>
                    <a:pt x="774700" y="1266190"/>
                    <a:pt x="775970" y="1215390"/>
                    <a:pt x="779780" y="1168400"/>
                  </a:cubicBezTo>
                  <a:cubicBezTo>
                    <a:pt x="786130" y="1051560"/>
                    <a:pt x="800100" y="951230"/>
                    <a:pt x="820420" y="871220"/>
                  </a:cubicBezTo>
                  <a:cubicBezTo>
                    <a:pt x="838200" y="800100"/>
                    <a:pt x="861060" y="746760"/>
                    <a:pt x="890270" y="712470"/>
                  </a:cubicBezTo>
                  <a:cubicBezTo>
                    <a:pt x="902970" y="697230"/>
                    <a:pt x="923290" y="679450"/>
                    <a:pt x="971550" y="679450"/>
                  </a:cubicBezTo>
                  <a:cubicBezTo>
                    <a:pt x="1018540" y="679450"/>
                    <a:pt x="1055370" y="693420"/>
                    <a:pt x="1083310" y="759460"/>
                  </a:cubicBezTo>
                  <a:cubicBezTo>
                    <a:pt x="1117600" y="844550"/>
                    <a:pt x="1135380" y="969010"/>
                    <a:pt x="1135380" y="1130300"/>
                  </a:cubicBezTo>
                  <a:lnTo>
                    <a:pt x="1135380" y="1223010"/>
                  </a:lnTo>
                  <a:cubicBezTo>
                    <a:pt x="1016000" y="1220470"/>
                    <a:pt x="906780" y="1247140"/>
                    <a:pt x="807720" y="1299210"/>
                  </a:cubicBezTo>
                  <a:close/>
                </a:path>
              </a:pathLst>
            </a:custGeom>
            <a:blipFill>
              <a:blip r:embed="rId2"/>
              <a:stretch>
                <a:fillRect l="-81676" r="-81740" b="36"/>
              </a:stretch>
            </a:blip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439895" y="999235"/>
            <a:ext cx="2147524" cy="381499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83363" y="4904323"/>
            <a:ext cx="3088388" cy="230433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486400" y="4912024"/>
            <a:ext cx="4082912" cy="2296638"/>
          </a:xfrm>
          <a:prstGeom prst="rect">
            <a:avLst/>
          </a:prstGeom>
        </p:spPr>
      </p:pic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3917722" y="4814230"/>
            <a:ext cx="754197" cy="1242262"/>
            <a:chOff x="0" y="0"/>
            <a:chExt cx="2037080" cy="335534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035810" cy="3355340"/>
            </a:xfrm>
            <a:custGeom>
              <a:avLst/>
              <a:gdLst/>
              <a:ahLst/>
              <a:cxnLst/>
              <a:rect l="l" t="t" r="r" b="b"/>
              <a:pathLst>
                <a:path w="2035810" h="3355340">
                  <a:moveTo>
                    <a:pt x="0" y="727710"/>
                  </a:moveTo>
                  <a:lnTo>
                    <a:pt x="1145540" y="727710"/>
                  </a:lnTo>
                  <a:cubicBezTo>
                    <a:pt x="1068070" y="844550"/>
                    <a:pt x="991870" y="971550"/>
                    <a:pt x="919480" y="1104900"/>
                  </a:cubicBezTo>
                  <a:cubicBezTo>
                    <a:pt x="808990" y="1306830"/>
                    <a:pt x="709930" y="1526540"/>
                    <a:pt x="623570" y="1755140"/>
                  </a:cubicBezTo>
                  <a:cubicBezTo>
                    <a:pt x="537210" y="1985010"/>
                    <a:pt x="467360" y="2228850"/>
                    <a:pt x="416560" y="2479040"/>
                  </a:cubicBezTo>
                  <a:cubicBezTo>
                    <a:pt x="364490" y="2730500"/>
                    <a:pt x="339090" y="2989580"/>
                    <a:pt x="339090" y="3247390"/>
                  </a:cubicBezTo>
                  <a:lnTo>
                    <a:pt x="339090" y="3355340"/>
                  </a:lnTo>
                  <a:lnTo>
                    <a:pt x="1150620" y="3355340"/>
                  </a:lnTo>
                  <a:lnTo>
                    <a:pt x="1144270" y="3241040"/>
                  </a:lnTo>
                  <a:cubicBezTo>
                    <a:pt x="1143000" y="3214370"/>
                    <a:pt x="1141730" y="3191510"/>
                    <a:pt x="1140460" y="3172460"/>
                  </a:cubicBezTo>
                  <a:cubicBezTo>
                    <a:pt x="1139190" y="3153410"/>
                    <a:pt x="1139190" y="3136900"/>
                    <a:pt x="1139190" y="3121660"/>
                  </a:cubicBezTo>
                  <a:lnTo>
                    <a:pt x="1139190" y="3014980"/>
                  </a:lnTo>
                  <a:cubicBezTo>
                    <a:pt x="1139190" y="2861310"/>
                    <a:pt x="1151890" y="2705100"/>
                    <a:pt x="1177290" y="2552700"/>
                  </a:cubicBezTo>
                  <a:cubicBezTo>
                    <a:pt x="1202690" y="2399030"/>
                    <a:pt x="1236980" y="2245360"/>
                    <a:pt x="1280160" y="2096770"/>
                  </a:cubicBezTo>
                  <a:cubicBezTo>
                    <a:pt x="1323340" y="1948181"/>
                    <a:pt x="1374140" y="1799591"/>
                    <a:pt x="1430020" y="1657350"/>
                  </a:cubicBezTo>
                  <a:cubicBezTo>
                    <a:pt x="1487170" y="1515110"/>
                    <a:pt x="1549400" y="1376680"/>
                    <a:pt x="1614170" y="1244600"/>
                  </a:cubicBezTo>
                  <a:cubicBezTo>
                    <a:pt x="1678940" y="1113790"/>
                    <a:pt x="1747520" y="986790"/>
                    <a:pt x="1816100" y="868680"/>
                  </a:cubicBezTo>
                  <a:cubicBezTo>
                    <a:pt x="1885950" y="750570"/>
                    <a:pt x="1954530" y="637540"/>
                    <a:pt x="2019300" y="534670"/>
                  </a:cubicBezTo>
                  <a:lnTo>
                    <a:pt x="2035810" y="508000"/>
                  </a:lnTo>
                  <a:lnTo>
                    <a:pt x="2035810" y="0"/>
                  </a:lnTo>
                  <a:lnTo>
                    <a:pt x="0" y="0"/>
                  </a:lnTo>
                  <a:lnTo>
                    <a:pt x="0" y="727710"/>
                  </a:lnTo>
                  <a:close/>
                </a:path>
              </a:pathLst>
            </a:custGeom>
            <a:blipFill>
              <a:blip r:embed="rId2"/>
              <a:stretch>
                <a:fillRect l="-73566" r="-73503"/>
              </a:stretch>
            </a:blip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rcRect t="18990" b="24399"/>
          <a:stretch>
            <a:fillRect/>
          </a:stretch>
        </p:blipFill>
        <p:spPr>
          <a:xfrm>
            <a:off x="283363" y="1996341"/>
            <a:ext cx="2420413" cy="2817889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5638800" y="609600"/>
            <a:ext cx="1606824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1950"/>
              </a:lnSpc>
              <a:spcBef>
                <a:spcPct val="0"/>
              </a:spcBef>
              <a:defRPr sz="1600" b="1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sz="1800" dirty="0" err="1" smtClean="0"/>
              <a:t>Примен</a:t>
            </a:r>
            <a:r>
              <a:rPr lang="ru-RU" sz="1800" dirty="0" err="1" smtClean="0"/>
              <a:t>ение</a:t>
            </a:r>
            <a:r>
              <a:rPr lang="en-US" sz="1800" dirty="0" smtClean="0"/>
              <a:t> </a:t>
            </a:r>
            <a:r>
              <a:rPr lang="en-US" sz="1800" dirty="0" err="1"/>
              <a:t>система</a:t>
            </a:r>
            <a:r>
              <a:rPr lang="en-US" sz="1800" dirty="0"/>
              <a:t> </a:t>
            </a:r>
            <a:r>
              <a:rPr lang="en-US" sz="1800" dirty="0" err="1"/>
              <a:t>капельного</a:t>
            </a:r>
            <a:r>
              <a:rPr lang="en-US" sz="1800" dirty="0"/>
              <a:t> </a:t>
            </a:r>
            <a:r>
              <a:rPr lang="en-US" sz="1800" dirty="0" err="1"/>
              <a:t>орошения</a:t>
            </a:r>
            <a:r>
              <a:rPr lang="en-US" sz="1800" dirty="0"/>
              <a:t> и </a:t>
            </a:r>
            <a:r>
              <a:rPr lang="en-US" sz="1800" dirty="0" err="1"/>
              <a:t>фертигации</a:t>
            </a:r>
            <a:endParaRPr lang="en-US" sz="1800" dirty="0"/>
          </a:p>
        </p:txBody>
      </p:sp>
      <p:sp>
        <p:nvSpPr>
          <p:cNvPr id="12" name="TextBox 12"/>
          <p:cNvSpPr txBox="1"/>
          <p:nvPr/>
        </p:nvSpPr>
        <p:spPr>
          <a:xfrm>
            <a:off x="3581400" y="6096000"/>
            <a:ext cx="1881379" cy="1025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1950"/>
              </a:lnSpc>
              <a:spcBef>
                <a:spcPct val="0"/>
              </a:spcBef>
              <a:defRPr sz="1600" b="1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sz="1800" dirty="0" err="1"/>
              <a:t>Закладка</a:t>
            </a:r>
            <a:r>
              <a:rPr lang="en-US" sz="1800" dirty="0"/>
              <a:t> </a:t>
            </a:r>
            <a:r>
              <a:rPr lang="en-US" sz="1800" dirty="0" err="1"/>
              <a:t>сада</a:t>
            </a:r>
            <a:r>
              <a:rPr lang="en-US" sz="1800" dirty="0"/>
              <a:t> </a:t>
            </a:r>
            <a:r>
              <a:rPr lang="en-US" sz="1800" dirty="0" err="1" smtClean="0"/>
              <a:t>произвед</a:t>
            </a:r>
            <a:r>
              <a:rPr lang="ru-RU" sz="1800" dirty="0" err="1" smtClean="0"/>
              <a:t>ится</a:t>
            </a:r>
            <a:endParaRPr lang="en-US" sz="1800" dirty="0"/>
          </a:p>
          <a:p>
            <a:r>
              <a:rPr lang="en-US" sz="1800" dirty="0" err="1"/>
              <a:t>под</a:t>
            </a:r>
            <a:r>
              <a:rPr lang="en-US" sz="1800" dirty="0"/>
              <a:t> </a:t>
            </a:r>
            <a:r>
              <a:rPr lang="en-US" sz="1800" dirty="0" err="1"/>
              <a:t>уборку</a:t>
            </a:r>
            <a:r>
              <a:rPr lang="en-US" sz="1800" dirty="0"/>
              <a:t> </a:t>
            </a:r>
            <a:r>
              <a:rPr lang="en-US" sz="1800" dirty="0" err="1"/>
              <a:t>ягоды</a:t>
            </a:r>
            <a:r>
              <a:rPr lang="en-US" sz="1800" dirty="0"/>
              <a:t> </a:t>
            </a:r>
            <a:r>
              <a:rPr lang="en-US" sz="1800" dirty="0" err="1"/>
              <a:t>комбайном</a:t>
            </a:r>
            <a:endParaRPr lang="en-US" sz="1800" dirty="0"/>
          </a:p>
        </p:txBody>
      </p:sp>
      <p:sp>
        <p:nvSpPr>
          <p:cNvPr id="13" name="TextBox 13"/>
          <p:cNvSpPr txBox="1"/>
          <p:nvPr/>
        </p:nvSpPr>
        <p:spPr>
          <a:xfrm>
            <a:off x="1905000" y="914400"/>
            <a:ext cx="2057400" cy="51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1950"/>
              </a:lnSpc>
              <a:spcBef>
                <a:spcPct val="0"/>
              </a:spcBef>
              <a:defRPr sz="1600" b="1">
                <a:solidFill>
                  <a:srgbClr val="000000"/>
                </a:solidFill>
                <a:latin typeface="+mj-lt"/>
              </a:defRPr>
            </a:lvl1pPr>
          </a:lstStyle>
          <a:p>
            <a:r>
              <a:rPr lang="en-US" sz="1800" dirty="0" err="1"/>
              <a:t>Залужение</a:t>
            </a:r>
            <a:r>
              <a:rPr lang="en-US" sz="1800" dirty="0"/>
              <a:t> </a:t>
            </a:r>
            <a:r>
              <a:rPr lang="en-US" sz="1800" dirty="0" err="1"/>
              <a:t>междурядий</a:t>
            </a:r>
            <a:endParaRPr lang="en-US" sz="1800" dirty="0"/>
          </a:p>
        </p:txBody>
      </p:sp>
      <p:sp>
        <p:nvSpPr>
          <p:cNvPr id="16" name="AutoShape 16"/>
          <p:cNvSpPr/>
          <p:nvPr/>
        </p:nvSpPr>
        <p:spPr>
          <a:xfrm>
            <a:off x="-59851" y="1578333"/>
            <a:ext cx="791371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sp>
        <p:nvSpPr>
          <p:cNvPr id="17" name="AutoShape 17"/>
          <p:cNvSpPr/>
          <p:nvPr/>
        </p:nvSpPr>
        <p:spPr>
          <a:xfrm rot="5400000">
            <a:off x="3197543" y="3769101"/>
            <a:ext cx="3593145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972659" y="2391377"/>
            <a:ext cx="4039593" cy="2273954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4586781" y="5528526"/>
            <a:ext cx="462165" cy="0"/>
          </a:xfrm>
          <a:prstGeom prst="line">
            <a:avLst/>
          </a:prstGeom>
          <a:ln w="47625" cap="rnd">
            <a:solidFill>
              <a:srgbClr val="000000"/>
            </a:solidFill>
            <a:prstDash val="sysDot"/>
            <a:headEnd type="none" w="sm" len="sm"/>
            <a:tailEnd type="none" w="sm" len="sm"/>
          </a:ln>
        </p:spPr>
      </p:sp>
      <p:grpSp>
        <p:nvGrpSpPr>
          <p:cNvPr id="20" name="Group 20"/>
          <p:cNvGrpSpPr/>
          <p:nvPr/>
        </p:nvGrpSpPr>
        <p:grpSpPr>
          <a:xfrm rot="5400000">
            <a:off x="-834" y="834"/>
            <a:ext cx="1042968" cy="1041299"/>
            <a:chOff x="0" y="0"/>
            <a:chExt cx="6350000" cy="633984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grpSp>
        <p:nvGrpSpPr>
          <p:cNvPr id="22" name="Group 22"/>
          <p:cNvGrpSpPr>
            <a:grpSpLocks noChangeAspect="1"/>
          </p:cNvGrpSpPr>
          <p:nvPr/>
        </p:nvGrpSpPr>
        <p:grpSpPr>
          <a:xfrm>
            <a:off x="731520" y="276680"/>
            <a:ext cx="984186" cy="1673117"/>
            <a:chOff x="0" y="0"/>
            <a:chExt cx="2006600" cy="341122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005330" cy="3411220"/>
            </a:xfrm>
            <a:custGeom>
              <a:avLst/>
              <a:gdLst/>
              <a:ahLst/>
              <a:cxnLst/>
              <a:rect l="l" t="t" r="r" b="b"/>
              <a:pathLst>
                <a:path w="2005330" h="3411220">
                  <a:moveTo>
                    <a:pt x="1766570" y="1388110"/>
                  </a:moveTo>
                  <a:cubicBezTo>
                    <a:pt x="1689100" y="1291590"/>
                    <a:pt x="1596390" y="1219200"/>
                    <a:pt x="1490980" y="1170940"/>
                  </a:cubicBezTo>
                  <a:cubicBezTo>
                    <a:pt x="1386840" y="1123950"/>
                    <a:pt x="1275080" y="1099820"/>
                    <a:pt x="1156970" y="1099820"/>
                  </a:cubicBezTo>
                  <a:cubicBezTo>
                    <a:pt x="1035050" y="1099820"/>
                    <a:pt x="929640" y="1120140"/>
                    <a:pt x="845820" y="1159510"/>
                  </a:cubicBezTo>
                  <a:cubicBezTo>
                    <a:pt x="844550" y="1160780"/>
                    <a:pt x="843280" y="1160780"/>
                    <a:pt x="840740" y="1162050"/>
                  </a:cubicBezTo>
                  <a:lnTo>
                    <a:pt x="867410" y="728980"/>
                  </a:lnTo>
                  <a:lnTo>
                    <a:pt x="1875790" y="728980"/>
                  </a:lnTo>
                  <a:lnTo>
                    <a:pt x="1875790" y="0"/>
                  </a:lnTo>
                  <a:lnTo>
                    <a:pt x="193040" y="0"/>
                  </a:lnTo>
                  <a:lnTo>
                    <a:pt x="78740" y="1939290"/>
                  </a:lnTo>
                  <a:lnTo>
                    <a:pt x="774700" y="2038350"/>
                  </a:lnTo>
                  <a:lnTo>
                    <a:pt x="807720" y="1963420"/>
                  </a:lnTo>
                  <a:cubicBezTo>
                    <a:pt x="835660" y="1901190"/>
                    <a:pt x="869950" y="1847850"/>
                    <a:pt x="911860" y="1807210"/>
                  </a:cubicBezTo>
                  <a:cubicBezTo>
                    <a:pt x="943610" y="1776730"/>
                    <a:pt x="982980" y="1761490"/>
                    <a:pt x="1036320" y="1761490"/>
                  </a:cubicBezTo>
                  <a:cubicBezTo>
                    <a:pt x="1060450" y="1761490"/>
                    <a:pt x="1080770" y="1767840"/>
                    <a:pt x="1101090" y="1780540"/>
                  </a:cubicBezTo>
                  <a:cubicBezTo>
                    <a:pt x="1123950" y="1795780"/>
                    <a:pt x="1145540" y="1819910"/>
                    <a:pt x="1165860" y="1854200"/>
                  </a:cubicBezTo>
                  <a:cubicBezTo>
                    <a:pt x="1188720" y="1892300"/>
                    <a:pt x="1206500" y="1943100"/>
                    <a:pt x="1220470" y="2002790"/>
                  </a:cubicBezTo>
                  <a:cubicBezTo>
                    <a:pt x="1234440" y="2065020"/>
                    <a:pt x="1242060" y="2138680"/>
                    <a:pt x="1242060" y="2221230"/>
                  </a:cubicBezTo>
                  <a:cubicBezTo>
                    <a:pt x="1242060" y="2316480"/>
                    <a:pt x="1234440" y="2400300"/>
                    <a:pt x="1219200" y="2470150"/>
                  </a:cubicBezTo>
                  <a:cubicBezTo>
                    <a:pt x="1205230" y="2537460"/>
                    <a:pt x="1184910" y="2592070"/>
                    <a:pt x="1160780" y="2633980"/>
                  </a:cubicBezTo>
                  <a:cubicBezTo>
                    <a:pt x="1139190" y="2670810"/>
                    <a:pt x="1115060" y="2697480"/>
                    <a:pt x="1088390" y="2713990"/>
                  </a:cubicBezTo>
                  <a:cubicBezTo>
                    <a:pt x="1064260" y="2729230"/>
                    <a:pt x="1037590" y="2736850"/>
                    <a:pt x="1007110" y="2736850"/>
                  </a:cubicBezTo>
                  <a:cubicBezTo>
                    <a:pt x="972820" y="2736850"/>
                    <a:pt x="944880" y="2729230"/>
                    <a:pt x="919480" y="2713990"/>
                  </a:cubicBezTo>
                  <a:cubicBezTo>
                    <a:pt x="891540" y="2696210"/>
                    <a:pt x="867410" y="2670810"/>
                    <a:pt x="847090" y="2635250"/>
                  </a:cubicBezTo>
                  <a:cubicBezTo>
                    <a:pt x="824230" y="2595880"/>
                    <a:pt x="805180" y="2545080"/>
                    <a:pt x="792480" y="2486660"/>
                  </a:cubicBezTo>
                  <a:cubicBezTo>
                    <a:pt x="778510" y="2423160"/>
                    <a:pt x="772160" y="2352040"/>
                    <a:pt x="772160" y="2273300"/>
                  </a:cubicBezTo>
                  <a:lnTo>
                    <a:pt x="772160" y="2165350"/>
                  </a:lnTo>
                  <a:lnTo>
                    <a:pt x="0" y="2165350"/>
                  </a:lnTo>
                  <a:lnTo>
                    <a:pt x="0" y="2273300"/>
                  </a:lnTo>
                  <a:cubicBezTo>
                    <a:pt x="0" y="2443480"/>
                    <a:pt x="22860" y="2599690"/>
                    <a:pt x="69850" y="2738120"/>
                  </a:cubicBezTo>
                  <a:cubicBezTo>
                    <a:pt x="116840" y="2879090"/>
                    <a:pt x="185420" y="2999740"/>
                    <a:pt x="271780" y="3098800"/>
                  </a:cubicBezTo>
                  <a:cubicBezTo>
                    <a:pt x="359410" y="3199130"/>
                    <a:pt x="468630" y="3277870"/>
                    <a:pt x="593090" y="3331210"/>
                  </a:cubicBezTo>
                  <a:cubicBezTo>
                    <a:pt x="716280" y="3384550"/>
                    <a:pt x="855980" y="3411220"/>
                    <a:pt x="1005840" y="3411220"/>
                  </a:cubicBezTo>
                  <a:cubicBezTo>
                    <a:pt x="1156970" y="3411220"/>
                    <a:pt x="1296670" y="3384550"/>
                    <a:pt x="1419860" y="3331210"/>
                  </a:cubicBezTo>
                  <a:cubicBezTo>
                    <a:pt x="1545590" y="3276600"/>
                    <a:pt x="1653540" y="3196590"/>
                    <a:pt x="1741170" y="3091180"/>
                  </a:cubicBezTo>
                  <a:cubicBezTo>
                    <a:pt x="1827530" y="2988310"/>
                    <a:pt x="1893570" y="2861310"/>
                    <a:pt x="1939290" y="2713990"/>
                  </a:cubicBezTo>
                  <a:cubicBezTo>
                    <a:pt x="1983740" y="2570480"/>
                    <a:pt x="2005330" y="2405380"/>
                    <a:pt x="2005330" y="2222500"/>
                  </a:cubicBezTo>
                  <a:cubicBezTo>
                    <a:pt x="2005330" y="2039620"/>
                    <a:pt x="1985010" y="1878330"/>
                    <a:pt x="1943100" y="1741170"/>
                  </a:cubicBezTo>
                  <a:cubicBezTo>
                    <a:pt x="1902460" y="1600200"/>
                    <a:pt x="1842770" y="1482090"/>
                    <a:pt x="1766570" y="1388110"/>
                  </a:cubicBezTo>
                  <a:close/>
                </a:path>
              </a:pathLst>
            </a:custGeom>
            <a:blipFill>
              <a:blip r:embed="rId2"/>
              <a:stretch>
                <a:fillRect l="-77531" r="-77468"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 rot="-10800000">
            <a:off x="8732880" y="0"/>
            <a:ext cx="1042968" cy="1041299"/>
            <a:chOff x="0" y="0"/>
            <a:chExt cx="6350000" cy="633984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476952" y="2232505"/>
            <a:ext cx="2408233" cy="2408223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8245" t="-3298" r="-80699" b="-22665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3471918" y="2122483"/>
            <a:ext cx="2593849" cy="2593839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4999" r="-24999"/>
              </a:stretch>
            </a:blipFill>
          </p:spPr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6916792" y="2232505"/>
            <a:ext cx="2483828" cy="2483818"/>
            <a:chOff x="0" y="0"/>
            <a:chExt cx="6350000" cy="634997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29258" r="-20481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457200" y="1143000"/>
            <a:ext cx="8777406" cy="459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29"/>
              </a:lnSpc>
            </a:pPr>
            <a:r>
              <a:rPr lang="en-US" sz="2592" dirty="0" err="1">
                <a:solidFill>
                  <a:srgbClr val="000000"/>
                </a:solidFill>
                <a:latin typeface="Akzentica Light Bold"/>
              </a:rPr>
              <a:t>Основные</a:t>
            </a:r>
            <a:r>
              <a:rPr lang="en-US" sz="2592" dirty="0">
                <a:solidFill>
                  <a:srgbClr val="000000"/>
                </a:solidFill>
                <a:latin typeface="Akzentica Light Bold"/>
              </a:rPr>
              <a:t> </a:t>
            </a:r>
            <a:r>
              <a:rPr lang="en-US" sz="2592" dirty="0" err="1">
                <a:solidFill>
                  <a:srgbClr val="000000"/>
                </a:solidFill>
                <a:latin typeface="Akzentica Light Bold"/>
              </a:rPr>
              <a:t>каналы</a:t>
            </a:r>
            <a:r>
              <a:rPr lang="en-US" sz="2592" dirty="0">
                <a:solidFill>
                  <a:srgbClr val="000000"/>
                </a:solidFill>
                <a:latin typeface="Akzentica Light Bold"/>
              </a:rPr>
              <a:t> </a:t>
            </a:r>
            <a:r>
              <a:rPr lang="en-US" sz="2592" dirty="0" err="1">
                <a:solidFill>
                  <a:srgbClr val="000000"/>
                </a:solidFill>
                <a:latin typeface="Akzentica Light Bold"/>
              </a:rPr>
              <a:t>сбыта</a:t>
            </a:r>
            <a:r>
              <a:rPr lang="en-US" sz="2592" dirty="0">
                <a:solidFill>
                  <a:srgbClr val="000000"/>
                </a:solidFill>
                <a:latin typeface="Akzentica Light Bold"/>
              </a:rPr>
              <a:t> </a:t>
            </a:r>
            <a:r>
              <a:rPr lang="en-US" sz="2592" dirty="0" err="1">
                <a:solidFill>
                  <a:srgbClr val="000000"/>
                </a:solidFill>
                <a:latin typeface="Akzentica Light Bold"/>
              </a:rPr>
              <a:t>ягоды</a:t>
            </a:r>
            <a:endParaRPr lang="en-US" sz="2592" dirty="0">
              <a:solidFill>
                <a:srgbClr val="000000"/>
              </a:solidFill>
              <a:latin typeface="Akzentica Light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457200" y="4800600"/>
            <a:ext cx="2765448" cy="8976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24"/>
              </a:lnSpc>
            </a:pP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Реализация</a:t>
            </a:r>
            <a:r>
              <a:rPr lang="en-US" sz="2000" dirty="0">
                <a:solidFill>
                  <a:srgbClr val="000000"/>
                </a:solidFill>
                <a:latin typeface="Akzentica Ligh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ягоды</a:t>
            </a:r>
            <a:r>
              <a:rPr lang="en-US" sz="2000" dirty="0">
                <a:solidFill>
                  <a:srgbClr val="000000"/>
                </a:solidFill>
                <a:latin typeface="Akzentica Light"/>
              </a:rPr>
              <a:t> в </a:t>
            </a: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свежем</a:t>
            </a:r>
            <a:r>
              <a:rPr lang="en-US" sz="2000" dirty="0">
                <a:solidFill>
                  <a:srgbClr val="000000"/>
                </a:solidFill>
                <a:latin typeface="Akzentica Ligh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виде</a:t>
            </a:r>
            <a:endParaRPr lang="en-US" sz="2000" dirty="0">
              <a:solidFill>
                <a:srgbClr val="000000"/>
              </a:solidFill>
              <a:latin typeface="Akzentica Ligh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3200400" y="4800600"/>
            <a:ext cx="3304421" cy="821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9"/>
              </a:lnSpc>
            </a:pP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Реализация</a:t>
            </a:r>
            <a:r>
              <a:rPr lang="en-US" sz="2000" dirty="0">
                <a:solidFill>
                  <a:srgbClr val="000000"/>
                </a:solidFill>
                <a:latin typeface="Akzentica Ligh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ягоды</a:t>
            </a:r>
            <a:r>
              <a:rPr lang="en-US" sz="2000" dirty="0">
                <a:solidFill>
                  <a:srgbClr val="000000"/>
                </a:solidFill>
                <a:latin typeface="Akzentica Light"/>
              </a:rPr>
              <a:t> в </a:t>
            </a: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замороженном</a:t>
            </a:r>
            <a:r>
              <a:rPr lang="en-US" sz="2000" dirty="0">
                <a:solidFill>
                  <a:srgbClr val="000000"/>
                </a:solidFill>
                <a:latin typeface="Akzentica Ligh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kzentica Light"/>
              </a:rPr>
              <a:t>виде</a:t>
            </a:r>
            <a:endParaRPr lang="en-US" sz="2000" dirty="0">
              <a:solidFill>
                <a:srgbClr val="000000"/>
              </a:solidFill>
              <a:latin typeface="Akzentica Light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21053" y="4819093"/>
            <a:ext cx="3310299" cy="821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5"/>
              </a:lnSpc>
            </a:pPr>
            <a:r>
              <a:rPr lang="en-US" sz="2000" dirty="0" err="1" smtClean="0">
                <a:solidFill>
                  <a:srgbClr val="000000"/>
                </a:solidFill>
                <a:latin typeface="Akzentica Light"/>
              </a:rPr>
              <a:t>Переработка</a:t>
            </a:r>
            <a:endParaRPr lang="ru-RU" sz="2000" dirty="0">
              <a:solidFill>
                <a:srgbClr val="000000"/>
              </a:solidFill>
              <a:latin typeface="Akzentica Light"/>
            </a:endParaRPr>
          </a:p>
          <a:p>
            <a:pPr algn="ctr">
              <a:lnSpc>
                <a:spcPts val="3405"/>
              </a:lnSpc>
            </a:pPr>
            <a:r>
              <a:rPr lang="en-US" sz="2000" dirty="0" err="1" smtClean="0">
                <a:solidFill>
                  <a:srgbClr val="000000"/>
                </a:solidFill>
                <a:latin typeface="Akzentica Light"/>
              </a:rPr>
              <a:t>жимолости</a:t>
            </a:r>
            <a:endParaRPr lang="en-US" sz="2000" dirty="0">
              <a:solidFill>
                <a:srgbClr val="000000"/>
              </a:solidFill>
              <a:latin typeface="Akzentica Light"/>
            </a:endParaRPr>
          </a:p>
        </p:txBody>
      </p:sp>
      <p:grpSp>
        <p:nvGrpSpPr>
          <p:cNvPr id="12" name="Group 12"/>
          <p:cNvGrpSpPr/>
          <p:nvPr/>
        </p:nvGrpSpPr>
        <p:grpSpPr>
          <a:xfrm rot="5400000">
            <a:off x="-834" y="834"/>
            <a:ext cx="1042968" cy="1041299"/>
            <a:chOff x="0" y="0"/>
            <a:chExt cx="6350000" cy="633984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grpSp>
        <p:nvGrpSpPr>
          <p:cNvPr id="14" name="Group 14"/>
          <p:cNvGrpSpPr/>
          <p:nvPr/>
        </p:nvGrpSpPr>
        <p:grpSpPr>
          <a:xfrm rot="-10800000">
            <a:off x="8688384" y="0"/>
            <a:ext cx="1042968" cy="1041299"/>
            <a:chOff x="0" y="0"/>
            <a:chExt cx="6350000" cy="633984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</p:spTree>
    <p:extLst>
      <p:ext uri="{BB962C8B-B14F-4D97-AF65-F5344CB8AC3E}">
        <p14:creationId xmlns:p14="http://schemas.microsoft.com/office/powerpoint/2010/main" val="92645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97527"/>
          <a:stretch>
            <a:fillRect/>
          </a:stretch>
        </p:blipFill>
        <p:spPr>
          <a:xfrm>
            <a:off x="-1625600" y="7134357"/>
            <a:ext cx="13004800" cy="180843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438400" y="228600"/>
            <a:ext cx="5006132" cy="477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algn="ctr">
              <a:lnSpc>
                <a:spcPts val="3901"/>
              </a:lnSpc>
              <a:defRPr sz="2800">
                <a:solidFill>
                  <a:srgbClr val="000000"/>
                </a:solidFill>
                <a:latin typeface="Open Sans"/>
              </a:defRPr>
            </a:lvl1pPr>
          </a:lstStyle>
          <a:p>
            <a:r>
              <a:rPr lang="en-US" dirty="0" err="1"/>
              <a:t>Реализация</a:t>
            </a:r>
            <a:r>
              <a:rPr lang="en-US" dirty="0"/>
              <a:t> </a:t>
            </a:r>
            <a:r>
              <a:rPr lang="en-US" dirty="0" err="1"/>
              <a:t>жимолости</a:t>
            </a:r>
            <a:endParaRPr lang="en-US" dirty="0"/>
          </a:p>
        </p:txBody>
      </p:sp>
      <p:grpSp>
        <p:nvGrpSpPr>
          <p:cNvPr id="113" name="Группа 112"/>
          <p:cNvGrpSpPr/>
          <p:nvPr/>
        </p:nvGrpSpPr>
        <p:grpSpPr>
          <a:xfrm>
            <a:off x="1371600" y="838200"/>
            <a:ext cx="7162800" cy="2911362"/>
            <a:chOff x="1146635" y="731520"/>
            <a:chExt cx="7460330" cy="3032295"/>
          </a:xfrm>
        </p:grpSpPr>
        <p:grpSp>
          <p:nvGrpSpPr>
            <p:cNvPr id="4" name="Group 4"/>
            <p:cNvGrpSpPr/>
            <p:nvPr/>
          </p:nvGrpSpPr>
          <p:grpSpPr>
            <a:xfrm>
              <a:off x="1620615" y="731520"/>
              <a:ext cx="448038" cy="448038"/>
              <a:chOff x="0" y="0"/>
              <a:chExt cx="6350000" cy="635000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solidFill>
                  <a:srgbClr val="000000"/>
                </a:solidFill>
              </a:ln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6960588" y="3511179"/>
              <a:ext cx="1646377" cy="252636"/>
              <a:chOff x="0" y="0"/>
              <a:chExt cx="4303690" cy="6604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4303690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4303690" h="660400">
                    <a:moveTo>
                      <a:pt x="4179230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4179230" y="0"/>
                    </a:lnTo>
                    <a:cubicBezTo>
                      <a:pt x="4247810" y="0"/>
                      <a:pt x="4303690" y="55880"/>
                      <a:pt x="4303690" y="124460"/>
                    </a:cubicBezTo>
                    <a:lnTo>
                      <a:pt x="4303690" y="535940"/>
                    </a:lnTo>
                    <a:cubicBezTo>
                      <a:pt x="4303690" y="604520"/>
                      <a:pt x="4247810" y="660400"/>
                      <a:pt x="4179230" y="66040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3784809" y="1602106"/>
              <a:ext cx="840133" cy="906211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4"/>
            <a:srcRect l="23955" t="18658" r="23241" b="15079"/>
            <a:stretch>
              <a:fillRect/>
            </a:stretch>
          </p:blipFill>
          <p:spPr>
            <a:xfrm>
              <a:off x="6552899" y="1593502"/>
              <a:ext cx="992872" cy="830638"/>
            </a:xfrm>
            <a:prstGeom prst="rect">
              <a:avLst/>
            </a:prstGeom>
          </p:spPr>
        </p:pic>
        <p:grpSp>
          <p:nvGrpSpPr>
            <p:cNvPr id="10" name="Group 10"/>
            <p:cNvGrpSpPr/>
            <p:nvPr/>
          </p:nvGrpSpPr>
          <p:grpSpPr>
            <a:xfrm>
              <a:off x="1812295" y="883860"/>
              <a:ext cx="6198583" cy="2850982"/>
              <a:chOff x="0" y="0"/>
              <a:chExt cx="8264777" cy="3801309"/>
            </a:xfrm>
          </p:grpSpPr>
          <p:grpSp>
            <p:nvGrpSpPr>
              <p:cNvPr id="11" name="Group 11"/>
              <p:cNvGrpSpPr>
                <a:grpSpLocks noChangeAspect="1"/>
              </p:cNvGrpSpPr>
              <p:nvPr/>
            </p:nvGrpSpPr>
            <p:grpSpPr>
              <a:xfrm rot="-10800000">
                <a:off x="33426" y="2460540"/>
                <a:ext cx="2545053" cy="1340769"/>
                <a:chOff x="0" y="0"/>
                <a:chExt cx="1610360" cy="848360"/>
              </a:xfrm>
            </p:grpSpPr>
            <p:sp>
              <p:nvSpPr>
                <p:cNvPr id="12" name="Freeform 12"/>
                <p:cNvSpPr/>
                <p:nvPr/>
              </p:nvSpPr>
              <p:spPr>
                <a:xfrm>
                  <a:off x="-31750" y="0"/>
                  <a:ext cx="1675130" cy="880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5130" h="880110">
                      <a:moveTo>
                        <a:pt x="266700" y="848360"/>
                      </a:moveTo>
                      <a:cubicBezTo>
                        <a:pt x="236220" y="848360"/>
                        <a:pt x="205740" y="842010"/>
                        <a:pt x="175260" y="829310"/>
                      </a:cubicBezTo>
                      <a:cubicBezTo>
                        <a:pt x="55880" y="778510"/>
                        <a:pt x="0" y="641350"/>
                        <a:pt x="50800" y="521970"/>
                      </a:cubicBezTo>
                      <a:cubicBezTo>
                        <a:pt x="184150" y="204470"/>
                        <a:pt x="492760" y="0"/>
                        <a:pt x="836930" y="0"/>
                      </a:cubicBezTo>
                      <a:cubicBezTo>
                        <a:pt x="1181100" y="0"/>
                        <a:pt x="1489710" y="204470"/>
                        <a:pt x="1624330" y="521970"/>
                      </a:cubicBezTo>
                      <a:cubicBezTo>
                        <a:pt x="1675130" y="641350"/>
                        <a:pt x="1619250" y="779780"/>
                        <a:pt x="1499870" y="829310"/>
                      </a:cubicBezTo>
                      <a:cubicBezTo>
                        <a:pt x="1380490" y="880110"/>
                        <a:pt x="1242060" y="824230"/>
                        <a:pt x="1192530" y="704850"/>
                      </a:cubicBezTo>
                      <a:cubicBezTo>
                        <a:pt x="1131570" y="562610"/>
                        <a:pt x="991870" y="469900"/>
                        <a:pt x="836930" y="469900"/>
                      </a:cubicBezTo>
                      <a:cubicBezTo>
                        <a:pt x="681990" y="469900"/>
                        <a:pt x="543560" y="562610"/>
                        <a:pt x="482600" y="704850"/>
                      </a:cubicBezTo>
                      <a:cubicBezTo>
                        <a:pt x="445770" y="793750"/>
                        <a:pt x="358140" y="848360"/>
                        <a:pt x="266700" y="848360"/>
                      </a:cubicBezTo>
                      <a:close/>
                    </a:path>
                  </a:pathLst>
                </a:custGeom>
                <a:solidFill>
                  <a:srgbClr val="008037">
                    <a:alpha val="49804"/>
                  </a:srgbClr>
                </a:solidFill>
              </p:spPr>
            </p:sp>
          </p:grpSp>
          <p:grpSp>
            <p:nvGrpSpPr>
              <p:cNvPr id="13" name="Group 13"/>
              <p:cNvGrpSpPr>
                <a:grpSpLocks noChangeAspect="1"/>
              </p:cNvGrpSpPr>
              <p:nvPr/>
            </p:nvGrpSpPr>
            <p:grpSpPr>
              <a:xfrm rot="-10800000">
                <a:off x="3790888" y="2460540"/>
                <a:ext cx="2545053" cy="1340769"/>
                <a:chOff x="0" y="0"/>
                <a:chExt cx="1610360" cy="848360"/>
              </a:xfrm>
            </p:grpSpPr>
            <p:sp>
              <p:nvSpPr>
                <p:cNvPr id="14" name="Freeform 14"/>
                <p:cNvSpPr/>
                <p:nvPr/>
              </p:nvSpPr>
              <p:spPr>
                <a:xfrm>
                  <a:off x="-31750" y="0"/>
                  <a:ext cx="1675130" cy="880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5130" h="880110">
                      <a:moveTo>
                        <a:pt x="266700" y="848360"/>
                      </a:moveTo>
                      <a:cubicBezTo>
                        <a:pt x="236220" y="848360"/>
                        <a:pt x="205740" y="842010"/>
                        <a:pt x="175260" y="829310"/>
                      </a:cubicBezTo>
                      <a:cubicBezTo>
                        <a:pt x="55880" y="778510"/>
                        <a:pt x="0" y="641350"/>
                        <a:pt x="50800" y="521970"/>
                      </a:cubicBezTo>
                      <a:cubicBezTo>
                        <a:pt x="184150" y="204470"/>
                        <a:pt x="492760" y="0"/>
                        <a:pt x="836930" y="0"/>
                      </a:cubicBezTo>
                      <a:cubicBezTo>
                        <a:pt x="1181100" y="0"/>
                        <a:pt x="1489710" y="204470"/>
                        <a:pt x="1624330" y="521970"/>
                      </a:cubicBezTo>
                      <a:cubicBezTo>
                        <a:pt x="1675130" y="641350"/>
                        <a:pt x="1619250" y="779780"/>
                        <a:pt x="1499870" y="829310"/>
                      </a:cubicBezTo>
                      <a:cubicBezTo>
                        <a:pt x="1380490" y="880110"/>
                        <a:pt x="1242060" y="824230"/>
                        <a:pt x="1192530" y="704850"/>
                      </a:cubicBezTo>
                      <a:cubicBezTo>
                        <a:pt x="1131570" y="562610"/>
                        <a:pt x="991870" y="469900"/>
                        <a:pt x="836930" y="469900"/>
                      </a:cubicBezTo>
                      <a:cubicBezTo>
                        <a:pt x="681990" y="469900"/>
                        <a:pt x="543560" y="562610"/>
                        <a:pt x="482600" y="704850"/>
                      </a:cubicBezTo>
                      <a:cubicBezTo>
                        <a:pt x="445770" y="793750"/>
                        <a:pt x="358140" y="848360"/>
                        <a:pt x="266700" y="848360"/>
                      </a:cubicBezTo>
                      <a:close/>
                    </a:path>
                  </a:pathLst>
                </a:custGeom>
                <a:solidFill>
                  <a:srgbClr val="008037">
                    <a:alpha val="49804"/>
                  </a:srgbClr>
                </a:solidFill>
              </p:spPr>
            </p:sp>
          </p:grpSp>
          <p:grpSp>
            <p:nvGrpSpPr>
              <p:cNvPr id="15" name="Group 15"/>
              <p:cNvGrpSpPr>
                <a:grpSpLocks noChangeAspect="1"/>
              </p:cNvGrpSpPr>
              <p:nvPr/>
            </p:nvGrpSpPr>
            <p:grpSpPr>
              <a:xfrm>
                <a:off x="5629163" y="0"/>
                <a:ext cx="2635614" cy="1388478"/>
                <a:chOff x="0" y="0"/>
                <a:chExt cx="1610360" cy="848360"/>
              </a:xfrm>
            </p:grpSpPr>
            <p:sp>
              <p:nvSpPr>
                <p:cNvPr id="16" name="Freeform 16"/>
                <p:cNvSpPr/>
                <p:nvPr/>
              </p:nvSpPr>
              <p:spPr>
                <a:xfrm>
                  <a:off x="-31750" y="0"/>
                  <a:ext cx="1675130" cy="880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5130" h="880110">
                      <a:moveTo>
                        <a:pt x="266700" y="848360"/>
                      </a:moveTo>
                      <a:cubicBezTo>
                        <a:pt x="236220" y="848360"/>
                        <a:pt x="205740" y="842010"/>
                        <a:pt x="175260" y="829310"/>
                      </a:cubicBezTo>
                      <a:cubicBezTo>
                        <a:pt x="55880" y="778510"/>
                        <a:pt x="0" y="641350"/>
                        <a:pt x="50800" y="521970"/>
                      </a:cubicBezTo>
                      <a:cubicBezTo>
                        <a:pt x="184150" y="204470"/>
                        <a:pt x="492760" y="0"/>
                        <a:pt x="836930" y="0"/>
                      </a:cubicBezTo>
                      <a:cubicBezTo>
                        <a:pt x="1181100" y="0"/>
                        <a:pt x="1489710" y="204470"/>
                        <a:pt x="1624330" y="521970"/>
                      </a:cubicBezTo>
                      <a:cubicBezTo>
                        <a:pt x="1675130" y="641350"/>
                        <a:pt x="1619250" y="779780"/>
                        <a:pt x="1499870" y="829310"/>
                      </a:cubicBezTo>
                      <a:cubicBezTo>
                        <a:pt x="1380490" y="880110"/>
                        <a:pt x="1242060" y="824230"/>
                        <a:pt x="1192530" y="704850"/>
                      </a:cubicBezTo>
                      <a:cubicBezTo>
                        <a:pt x="1131570" y="562610"/>
                        <a:pt x="991870" y="469900"/>
                        <a:pt x="836930" y="469900"/>
                      </a:cubicBezTo>
                      <a:cubicBezTo>
                        <a:pt x="681990" y="469900"/>
                        <a:pt x="543560" y="562610"/>
                        <a:pt x="482600" y="704850"/>
                      </a:cubicBezTo>
                      <a:cubicBezTo>
                        <a:pt x="445770" y="793750"/>
                        <a:pt x="358140" y="848360"/>
                        <a:pt x="266700" y="848360"/>
                      </a:cubicBezTo>
                      <a:close/>
                    </a:path>
                  </a:pathLst>
                </a:custGeom>
                <a:solidFill>
                  <a:srgbClr val="008037">
                    <a:alpha val="49804"/>
                  </a:srgbClr>
                </a:solidFill>
              </p:spPr>
            </p:sp>
          </p:grpSp>
          <p:grpSp>
            <p:nvGrpSpPr>
              <p:cNvPr id="17" name="Group 17"/>
              <p:cNvGrpSpPr>
                <a:grpSpLocks noChangeAspect="1"/>
              </p:cNvGrpSpPr>
              <p:nvPr/>
            </p:nvGrpSpPr>
            <p:grpSpPr>
              <a:xfrm>
                <a:off x="1876388" y="0"/>
                <a:ext cx="2635614" cy="1388478"/>
                <a:chOff x="0" y="0"/>
                <a:chExt cx="1610360" cy="848360"/>
              </a:xfrm>
            </p:grpSpPr>
            <p:sp>
              <p:nvSpPr>
                <p:cNvPr id="18" name="Freeform 18"/>
                <p:cNvSpPr/>
                <p:nvPr/>
              </p:nvSpPr>
              <p:spPr>
                <a:xfrm>
                  <a:off x="-31750" y="0"/>
                  <a:ext cx="1675130" cy="880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5130" h="880110">
                      <a:moveTo>
                        <a:pt x="266700" y="848360"/>
                      </a:moveTo>
                      <a:cubicBezTo>
                        <a:pt x="236220" y="848360"/>
                        <a:pt x="205740" y="842010"/>
                        <a:pt x="175260" y="829310"/>
                      </a:cubicBezTo>
                      <a:cubicBezTo>
                        <a:pt x="55880" y="778510"/>
                        <a:pt x="0" y="641350"/>
                        <a:pt x="50800" y="521970"/>
                      </a:cubicBezTo>
                      <a:cubicBezTo>
                        <a:pt x="184150" y="204470"/>
                        <a:pt x="492760" y="0"/>
                        <a:pt x="836930" y="0"/>
                      </a:cubicBezTo>
                      <a:cubicBezTo>
                        <a:pt x="1181100" y="0"/>
                        <a:pt x="1489710" y="204470"/>
                        <a:pt x="1624330" y="521970"/>
                      </a:cubicBezTo>
                      <a:cubicBezTo>
                        <a:pt x="1675130" y="641350"/>
                        <a:pt x="1619250" y="779780"/>
                        <a:pt x="1499870" y="829310"/>
                      </a:cubicBezTo>
                      <a:cubicBezTo>
                        <a:pt x="1380490" y="880110"/>
                        <a:pt x="1242060" y="824230"/>
                        <a:pt x="1192530" y="704850"/>
                      </a:cubicBezTo>
                      <a:cubicBezTo>
                        <a:pt x="1131570" y="562610"/>
                        <a:pt x="991870" y="469900"/>
                        <a:pt x="836930" y="469900"/>
                      </a:cubicBezTo>
                      <a:cubicBezTo>
                        <a:pt x="681990" y="469900"/>
                        <a:pt x="543560" y="562610"/>
                        <a:pt x="482600" y="704850"/>
                      </a:cubicBezTo>
                      <a:cubicBezTo>
                        <a:pt x="445770" y="793750"/>
                        <a:pt x="358140" y="848360"/>
                        <a:pt x="266700" y="848360"/>
                      </a:cubicBezTo>
                      <a:close/>
                    </a:path>
                  </a:pathLst>
                </a:custGeom>
                <a:solidFill>
                  <a:srgbClr val="008037">
                    <a:alpha val="49804"/>
                  </a:srgbClr>
                </a:solidFill>
              </p:spPr>
            </p:sp>
          </p:grpSp>
          <p:pic>
            <p:nvPicPr>
              <p:cNvPr id="19" name="Picture 19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5400000">
                <a:off x="3403721" y="1060395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0" name="Picture 20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-5400000">
                <a:off x="3403721" y="2025379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1" name="Picture 21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5400000">
                <a:off x="1527333" y="1037722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2" name="Picture 22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-5400000">
                <a:off x="1527333" y="2002706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3" name="Picture 23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5400000">
                <a:off x="-349054" y="1015050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4" name="Picture 24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-5400000">
                <a:off x="-349054" y="1980034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5" name="Picture 25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5400000">
                <a:off x="5280108" y="1083067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6" name="Picture 26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-5400000">
                <a:off x="5280108" y="2048051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7" name="Picture 27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5400000">
                <a:off x="7156496" y="1105739"/>
                <a:ext cx="1443458" cy="745349"/>
              </a:xfrm>
              <a:prstGeom prst="rect">
                <a:avLst/>
              </a:prstGeom>
            </p:spPr>
          </p:pic>
          <p:pic>
            <p:nvPicPr>
              <p:cNvPr id="28" name="Picture 28"/>
              <p:cNvPicPr>
                <a:picLocks noChangeAspect="1"/>
              </p:cNvPicPr>
              <p:nvPr/>
            </p:nvPicPr>
            <p:blipFill>
              <a:blip r:embed="rId5" cstate="print">
                <a:alphaModFix amt="50000"/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rcRect/>
              <a:stretch>
                <a:fillRect/>
              </a:stretch>
            </p:blipFill>
            <p:spPr>
              <a:xfrm rot="-5400000">
                <a:off x="7156496" y="2070723"/>
                <a:ext cx="1443458" cy="745349"/>
              </a:xfrm>
              <a:prstGeom prst="rect">
                <a:avLst/>
              </a:prstGeom>
            </p:spPr>
          </p:pic>
        </p:grpSp>
        <p:pic>
          <p:nvPicPr>
            <p:cNvPr id="29" name="Picture 29"/>
            <p:cNvPicPr>
              <a:picLocks noChangeAspect="1"/>
            </p:cNvPicPr>
            <p:nvPr/>
          </p:nvPicPr>
          <p:blipFill>
            <a:blip r:embed="rId7"/>
            <a:srcRect l="28502" t="24003" r="23794" b="22055"/>
            <a:stretch>
              <a:fillRect/>
            </a:stretch>
          </p:blipFill>
          <p:spPr>
            <a:xfrm>
              <a:off x="5247253" y="1796852"/>
              <a:ext cx="718465" cy="1105331"/>
            </a:xfrm>
            <a:prstGeom prst="rect">
              <a:avLst/>
            </a:prstGeom>
          </p:spPr>
        </p:pic>
        <p:grpSp>
          <p:nvGrpSpPr>
            <p:cNvPr id="30" name="Group 30"/>
            <p:cNvGrpSpPr/>
            <p:nvPr/>
          </p:nvGrpSpPr>
          <p:grpSpPr>
            <a:xfrm>
              <a:off x="5852832" y="1259237"/>
              <a:ext cx="2248042" cy="306034"/>
              <a:chOff x="0" y="0"/>
              <a:chExt cx="5876466" cy="799984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5876467" cy="799984"/>
              </a:xfrm>
              <a:custGeom>
                <a:avLst/>
                <a:gdLst/>
                <a:ahLst/>
                <a:cxnLst/>
                <a:rect l="l" t="t" r="r" b="b"/>
                <a:pathLst>
                  <a:path w="5876467" h="799984">
                    <a:moveTo>
                      <a:pt x="5752006" y="799984"/>
                    </a:moveTo>
                    <a:lnTo>
                      <a:pt x="124460" y="799984"/>
                    </a:lnTo>
                    <a:cubicBezTo>
                      <a:pt x="55880" y="799984"/>
                      <a:pt x="0" y="744104"/>
                      <a:pt x="0" y="675524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5752007" y="0"/>
                    </a:lnTo>
                    <a:cubicBezTo>
                      <a:pt x="5820587" y="0"/>
                      <a:pt x="5876467" y="55880"/>
                      <a:pt x="5876467" y="124460"/>
                    </a:cubicBezTo>
                    <a:lnTo>
                      <a:pt x="5876467" y="675524"/>
                    </a:lnTo>
                    <a:cubicBezTo>
                      <a:pt x="5876467" y="744104"/>
                      <a:pt x="5820587" y="799984"/>
                      <a:pt x="5752007" y="799984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32" name="Group 32"/>
            <p:cNvGrpSpPr/>
            <p:nvPr/>
          </p:nvGrpSpPr>
          <p:grpSpPr>
            <a:xfrm>
              <a:off x="4477925" y="2896471"/>
              <a:ext cx="2257121" cy="307022"/>
              <a:chOff x="0" y="0"/>
              <a:chExt cx="5876466" cy="799339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5876467" cy="799339"/>
              </a:xfrm>
              <a:custGeom>
                <a:avLst/>
                <a:gdLst/>
                <a:ahLst/>
                <a:cxnLst/>
                <a:rect l="l" t="t" r="r" b="b"/>
                <a:pathLst>
                  <a:path w="5876467" h="799339">
                    <a:moveTo>
                      <a:pt x="5752006" y="799339"/>
                    </a:moveTo>
                    <a:lnTo>
                      <a:pt x="124460" y="799339"/>
                    </a:lnTo>
                    <a:cubicBezTo>
                      <a:pt x="55880" y="799339"/>
                      <a:pt x="0" y="743459"/>
                      <a:pt x="0" y="6748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5752007" y="0"/>
                    </a:lnTo>
                    <a:cubicBezTo>
                      <a:pt x="5820587" y="0"/>
                      <a:pt x="5876467" y="55880"/>
                      <a:pt x="5876467" y="124460"/>
                    </a:cubicBezTo>
                    <a:lnTo>
                      <a:pt x="5876467" y="674879"/>
                    </a:lnTo>
                    <a:cubicBezTo>
                      <a:pt x="5876467" y="743459"/>
                      <a:pt x="5820587" y="799339"/>
                      <a:pt x="5752007" y="799339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34" name="Group 34"/>
            <p:cNvGrpSpPr/>
            <p:nvPr/>
          </p:nvGrpSpPr>
          <p:grpSpPr>
            <a:xfrm>
              <a:off x="1496653" y="776600"/>
              <a:ext cx="1200873" cy="993722"/>
              <a:chOff x="0" y="0"/>
              <a:chExt cx="1601164" cy="1324963"/>
            </a:xfrm>
          </p:grpSpPr>
          <p:pic>
            <p:nvPicPr>
              <p:cNvPr id="35" name="Picture 35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0" y="0"/>
                <a:ext cx="1601164" cy="1324963"/>
              </a:xfrm>
              <a:prstGeom prst="rect">
                <a:avLst/>
              </a:prstGeom>
            </p:spPr>
          </p:pic>
          <p:pic>
            <p:nvPicPr>
              <p:cNvPr id="36" name="Picture 36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050690" y="396255"/>
                <a:ext cx="341162" cy="406145"/>
              </a:xfrm>
              <a:prstGeom prst="rect">
                <a:avLst/>
              </a:prstGeom>
            </p:spPr>
          </p:pic>
        </p:grpSp>
        <p:grpSp>
          <p:nvGrpSpPr>
            <p:cNvPr id="37" name="Group 37"/>
            <p:cNvGrpSpPr/>
            <p:nvPr/>
          </p:nvGrpSpPr>
          <p:grpSpPr>
            <a:xfrm>
              <a:off x="1916542" y="3036641"/>
              <a:ext cx="1894247" cy="307022"/>
              <a:chOff x="0" y="0"/>
              <a:chExt cx="2525663" cy="409363"/>
            </a:xfrm>
          </p:grpSpPr>
          <p:grpSp>
            <p:nvGrpSpPr>
              <p:cNvPr id="38" name="Group 38"/>
              <p:cNvGrpSpPr/>
              <p:nvPr/>
            </p:nvGrpSpPr>
            <p:grpSpPr>
              <a:xfrm>
                <a:off x="0" y="0"/>
                <a:ext cx="2525663" cy="409363"/>
                <a:chOff x="0" y="0"/>
                <a:chExt cx="4931715" cy="799339"/>
              </a:xfrm>
            </p:grpSpPr>
            <p:sp>
              <p:nvSpPr>
                <p:cNvPr id="39" name="Freeform 39"/>
                <p:cNvSpPr/>
                <p:nvPr/>
              </p:nvSpPr>
              <p:spPr>
                <a:xfrm>
                  <a:off x="0" y="0"/>
                  <a:ext cx="4931716" cy="7993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31716" h="799339">
                      <a:moveTo>
                        <a:pt x="4807255" y="799339"/>
                      </a:moveTo>
                      <a:lnTo>
                        <a:pt x="124460" y="799339"/>
                      </a:lnTo>
                      <a:cubicBezTo>
                        <a:pt x="55880" y="799339"/>
                        <a:pt x="0" y="743459"/>
                        <a:pt x="0" y="674879"/>
                      </a:cubicBezTo>
                      <a:lnTo>
                        <a:pt x="0" y="124460"/>
                      </a:lnTo>
                      <a:cubicBezTo>
                        <a:pt x="0" y="55880"/>
                        <a:pt x="55880" y="0"/>
                        <a:pt x="124460" y="0"/>
                      </a:cubicBezTo>
                      <a:lnTo>
                        <a:pt x="4807255" y="0"/>
                      </a:lnTo>
                      <a:cubicBezTo>
                        <a:pt x="4875836" y="0"/>
                        <a:pt x="4931716" y="55880"/>
                        <a:pt x="4931716" y="124460"/>
                      </a:cubicBezTo>
                      <a:lnTo>
                        <a:pt x="4931716" y="674879"/>
                      </a:lnTo>
                      <a:cubicBezTo>
                        <a:pt x="4931716" y="743459"/>
                        <a:pt x="4875836" y="799339"/>
                        <a:pt x="4807255" y="7993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</p:spPr>
            </p:sp>
          </p:grpSp>
          <p:sp>
            <p:nvSpPr>
              <p:cNvPr id="40" name="TextBox 40"/>
              <p:cNvSpPr txBox="1"/>
              <p:nvPr/>
            </p:nvSpPr>
            <p:spPr>
              <a:xfrm>
                <a:off x="276963" y="44803"/>
                <a:ext cx="1971738" cy="254839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0" lvl="0" indent="0" algn="ctr">
                  <a:lnSpc>
                    <a:spcPts val="1550"/>
                  </a:lnSpc>
                  <a:spcBef>
                    <a:spcPct val="0"/>
                  </a:spcBef>
                </a:pPr>
                <a:r>
                  <a:rPr lang="en-US" sz="933" u="none" spc="41">
                    <a:solidFill>
                      <a:srgbClr val="192954"/>
                    </a:solidFill>
                    <a:latin typeface="Kollektif Bold"/>
                  </a:rPr>
                  <a:t>ОХЛАЖДЕНИЕ ЯГОДЫ </a:t>
                </a:r>
              </a:p>
            </p:txBody>
          </p:sp>
        </p:grpSp>
        <p:grpSp>
          <p:nvGrpSpPr>
            <p:cNvPr id="41" name="Group 41"/>
            <p:cNvGrpSpPr/>
            <p:nvPr/>
          </p:nvGrpSpPr>
          <p:grpSpPr>
            <a:xfrm>
              <a:off x="2315977" y="2126828"/>
              <a:ext cx="1095377" cy="998162"/>
              <a:chOff x="0" y="0"/>
              <a:chExt cx="1460503" cy="1330883"/>
            </a:xfrm>
          </p:grpSpPr>
          <p:pic>
            <p:nvPicPr>
              <p:cNvPr id="42" name="Picture 42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3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0" y="0"/>
                <a:ext cx="1460503" cy="1330883"/>
              </a:xfrm>
              <a:prstGeom prst="rect">
                <a:avLst/>
              </a:prstGeom>
            </p:spPr>
          </p:pic>
          <p:pic>
            <p:nvPicPr>
              <p:cNvPr id="43" name="Picture 43"/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5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85098" y="125569"/>
                <a:ext cx="369015" cy="949235"/>
              </a:xfrm>
              <a:prstGeom prst="rect">
                <a:avLst/>
              </a:prstGeom>
            </p:spPr>
          </p:pic>
        </p:grpSp>
        <p:grpSp>
          <p:nvGrpSpPr>
            <p:cNvPr id="44" name="Group 44"/>
            <p:cNvGrpSpPr/>
            <p:nvPr/>
          </p:nvGrpSpPr>
          <p:grpSpPr>
            <a:xfrm>
              <a:off x="3112901" y="1286479"/>
              <a:ext cx="2257121" cy="307022"/>
              <a:chOff x="0" y="0"/>
              <a:chExt cx="5876466" cy="799339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5876467" cy="799339"/>
              </a:xfrm>
              <a:custGeom>
                <a:avLst/>
                <a:gdLst/>
                <a:ahLst/>
                <a:cxnLst/>
                <a:rect l="l" t="t" r="r" b="b"/>
                <a:pathLst>
                  <a:path w="5876467" h="799339">
                    <a:moveTo>
                      <a:pt x="5752006" y="799339"/>
                    </a:moveTo>
                    <a:lnTo>
                      <a:pt x="124460" y="799339"/>
                    </a:lnTo>
                    <a:cubicBezTo>
                      <a:pt x="55880" y="799339"/>
                      <a:pt x="0" y="743459"/>
                      <a:pt x="0" y="6748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5752007" y="0"/>
                    </a:lnTo>
                    <a:cubicBezTo>
                      <a:pt x="5820587" y="0"/>
                      <a:pt x="5876467" y="55880"/>
                      <a:pt x="5876467" y="124460"/>
                    </a:cubicBezTo>
                    <a:lnTo>
                      <a:pt x="5876467" y="674879"/>
                    </a:lnTo>
                    <a:cubicBezTo>
                      <a:pt x="5876467" y="743459"/>
                      <a:pt x="5820587" y="799339"/>
                      <a:pt x="5752007" y="799339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46" name="Group 46"/>
            <p:cNvGrpSpPr/>
            <p:nvPr/>
          </p:nvGrpSpPr>
          <p:grpSpPr>
            <a:xfrm>
              <a:off x="1286160" y="1770322"/>
              <a:ext cx="1621859" cy="307022"/>
              <a:chOff x="0" y="0"/>
              <a:chExt cx="2162479" cy="409363"/>
            </a:xfrm>
          </p:grpSpPr>
          <p:grpSp>
            <p:nvGrpSpPr>
              <p:cNvPr id="47" name="Group 47"/>
              <p:cNvGrpSpPr/>
              <p:nvPr/>
            </p:nvGrpSpPr>
            <p:grpSpPr>
              <a:xfrm>
                <a:off x="0" y="0"/>
                <a:ext cx="2162479" cy="409363"/>
                <a:chOff x="0" y="0"/>
                <a:chExt cx="4222548" cy="799339"/>
              </a:xfrm>
            </p:grpSpPr>
            <p:sp>
              <p:nvSpPr>
                <p:cNvPr id="48" name="Freeform 48"/>
                <p:cNvSpPr/>
                <p:nvPr/>
              </p:nvSpPr>
              <p:spPr>
                <a:xfrm>
                  <a:off x="0" y="0"/>
                  <a:ext cx="4222548" cy="7993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22548" h="799339">
                      <a:moveTo>
                        <a:pt x="4098087" y="799339"/>
                      </a:moveTo>
                      <a:lnTo>
                        <a:pt x="124460" y="799339"/>
                      </a:lnTo>
                      <a:cubicBezTo>
                        <a:pt x="55880" y="799339"/>
                        <a:pt x="0" y="743459"/>
                        <a:pt x="0" y="674879"/>
                      </a:cubicBezTo>
                      <a:lnTo>
                        <a:pt x="0" y="124460"/>
                      </a:lnTo>
                      <a:cubicBezTo>
                        <a:pt x="0" y="55880"/>
                        <a:pt x="55880" y="0"/>
                        <a:pt x="124460" y="0"/>
                      </a:cubicBezTo>
                      <a:lnTo>
                        <a:pt x="4098088" y="0"/>
                      </a:lnTo>
                      <a:cubicBezTo>
                        <a:pt x="4166668" y="0"/>
                        <a:pt x="4222548" y="55880"/>
                        <a:pt x="4222548" y="124460"/>
                      </a:cubicBezTo>
                      <a:lnTo>
                        <a:pt x="4222548" y="674879"/>
                      </a:lnTo>
                      <a:cubicBezTo>
                        <a:pt x="4222548" y="743459"/>
                        <a:pt x="4166668" y="799339"/>
                        <a:pt x="4098088" y="7993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</p:spPr>
            </p:sp>
          </p:grpSp>
          <p:sp>
            <p:nvSpPr>
              <p:cNvPr id="49" name="TextBox 49"/>
              <p:cNvSpPr txBox="1"/>
              <p:nvPr/>
            </p:nvSpPr>
            <p:spPr>
              <a:xfrm>
                <a:off x="0" y="43361"/>
                <a:ext cx="2162479" cy="254839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0" lvl="0" indent="0" algn="ctr">
                  <a:lnSpc>
                    <a:spcPts val="1550"/>
                  </a:lnSpc>
                  <a:spcBef>
                    <a:spcPct val="0"/>
                  </a:spcBef>
                </a:pPr>
                <a:r>
                  <a:rPr lang="en-US" sz="933" u="none" spc="41">
                    <a:solidFill>
                      <a:srgbClr val="192954"/>
                    </a:solidFill>
                    <a:latin typeface="Kollektif Bold"/>
                  </a:rPr>
                  <a:t>СБОР ЯГОДЫ В САДУ </a:t>
                </a:r>
              </a:p>
            </p:txBody>
          </p:sp>
        </p:grpSp>
        <p:sp>
          <p:nvSpPr>
            <p:cNvPr id="50" name="TextBox 50"/>
            <p:cNvSpPr txBox="1"/>
            <p:nvPr/>
          </p:nvSpPr>
          <p:spPr>
            <a:xfrm>
              <a:off x="6907223" y="3495813"/>
              <a:ext cx="1615241" cy="207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550"/>
                </a:lnSpc>
                <a:spcBef>
                  <a:spcPct val="0"/>
                </a:spcBef>
              </a:pPr>
              <a:r>
                <a:rPr lang="en-US" sz="933" u="none" spc="41">
                  <a:solidFill>
                    <a:srgbClr val="192954"/>
                  </a:solidFill>
                  <a:latin typeface="Kollektif Bold"/>
                </a:rPr>
                <a:t>ОТГРУЗКА В МАГАЗИН </a:t>
              </a:r>
            </a:p>
          </p:txBody>
        </p:sp>
        <p:sp>
          <p:nvSpPr>
            <p:cNvPr id="51" name="TextBox 51"/>
            <p:cNvSpPr txBox="1"/>
            <p:nvPr/>
          </p:nvSpPr>
          <p:spPr>
            <a:xfrm>
              <a:off x="3143144" y="1309852"/>
              <a:ext cx="2226879" cy="2088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550"/>
                </a:lnSpc>
                <a:spcBef>
                  <a:spcPct val="0"/>
                </a:spcBef>
              </a:pPr>
              <a:r>
                <a:rPr lang="en-US" sz="933" u="none" spc="41">
                  <a:solidFill>
                    <a:srgbClr val="192954"/>
                  </a:solidFill>
                  <a:latin typeface="Kollektif Bold"/>
                </a:rPr>
                <a:t>ОЧИСТКА И ИНСПЕКЦИЯ ЯГОДЫ </a:t>
              </a:r>
            </a:p>
          </p:txBody>
        </p:sp>
        <p:sp>
          <p:nvSpPr>
            <p:cNvPr id="52" name="TextBox 52"/>
            <p:cNvSpPr txBox="1"/>
            <p:nvPr/>
          </p:nvSpPr>
          <p:spPr>
            <a:xfrm>
              <a:off x="4650993" y="2917193"/>
              <a:ext cx="1901906" cy="207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550"/>
                </a:lnSpc>
                <a:spcBef>
                  <a:spcPct val="0"/>
                </a:spcBef>
              </a:pPr>
              <a:r>
                <a:rPr lang="en-US" sz="933" u="none" spc="41">
                  <a:solidFill>
                    <a:srgbClr val="192954"/>
                  </a:solidFill>
                  <a:latin typeface="Kollektif Bold"/>
                </a:rPr>
                <a:t>ХРАНЕНИЕ ЯГОДЫ В РГС*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>
              <a:off x="5817254" y="1266124"/>
              <a:ext cx="2377188" cy="207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550"/>
                </a:lnSpc>
                <a:spcBef>
                  <a:spcPct val="0"/>
                </a:spcBef>
              </a:pPr>
              <a:r>
                <a:rPr lang="en-US" sz="933" u="none" spc="41" dirty="0">
                  <a:solidFill>
                    <a:srgbClr val="192954"/>
                  </a:solidFill>
                  <a:latin typeface="Kollektif Bold"/>
                </a:rPr>
                <a:t>ФАСОВКА ЯГОДЫ В КОРРЕКСЫ  </a:t>
              </a:r>
            </a:p>
          </p:txBody>
        </p:sp>
        <p:sp>
          <p:nvSpPr>
            <p:cNvPr id="54" name="TextBox 54"/>
            <p:cNvSpPr txBox="1"/>
            <p:nvPr/>
          </p:nvSpPr>
          <p:spPr>
            <a:xfrm>
              <a:off x="1146635" y="1592391"/>
              <a:ext cx="314627" cy="590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291"/>
                </a:lnSpc>
              </a:pPr>
              <a:r>
                <a:rPr lang="en-US" sz="4876" spc="73">
                  <a:solidFill>
                    <a:srgbClr val="D2DF64"/>
                  </a:solidFill>
                  <a:latin typeface="Fredoka One"/>
                </a:rPr>
                <a:t>1</a:t>
              </a:r>
            </a:p>
          </p:txBody>
        </p:sp>
        <p:sp>
          <p:nvSpPr>
            <p:cNvPr id="55" name="TextBox 55"/>
            <p:cNvSpPr txBox="1"/>
            <p:nvPr/>
          </p:nvSpPr>
          <p:spPr>
            <a:xfrm>
              <a:off x="3627496" y="3113610"/>
              <a:ext cx="314627" cy="590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291"/>
                </a:lnSpc>
              </a:pPr>
              <a:r>
                <a:rPr lang="en-US" sz="4876" spc="73">
                  <a:solidFill>
                    <a:srgbClr val="D2DF64"/>
                  </a:solidFill>
                  <a:latin typeface="Fredoka One"/>
                </a:rPr>
                <a:t>2</a:t>
              </a:r>
            </a:p>
          </p:txBody>
        </p:sp>
        <p:sp>
          <p:nvSpPr>
            <p:cNvPr id="56" name="TextBox 56"/>
            <p:cNvSpPr txBox="1"/>
            <p:nvPr/>
          </p:nvSpPr>
          <p:spPr>
            <a:xfrm>
              <a:off x="3496162" y="883920"/>
              <a:ext cx="314627" cy="590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291"/>
                </a:lnSpc>
              </a:pPr>
              <a:r>
                <a:rPr lang="en-US" sz="4876" spc="73">
                  <a:solidFill>
                    <a:srgbClr val="D2DF64"/>
                  </a:solidFill>
                  <a:latin typeface="Fredoka One"/>
                </a:rPr>
                <a:t>3</a:t>
              </a:r>
            </a:p>
          </p:txBody>
        </p:sp>
        <p:sp>
          <p:nvSpPr>
            <p:cNvPr id="57" name="TextBox 57"/>
            <p:cNvSpPr txBox="1"/>
            <p:nvPr/>
          </p:nvSpPr>
          <p:spPr>
            <a:xfrm>
              <a:off x="5037607" y="2459980"/>
              <a:ext cx="314627" cy="590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291"/>
                </a:lnSpc>
              </a:pPr>
              <a:r>
                <a:rPr lang="en-US" sz="4876" spc="73" dirty="0">
                  <a:solidFill>
                    <a:srgbClr val="D2DF64"/>
                  </a:solidFill>
                  <a:latin typeface="Fredoka One"/>
                </a:rPr>
                <a:t>4</a:t>
              </a:r>
            </a:p>
          </p:txBody>
        </p:sp>
        <p:sp>
          <p:nvSpPr>
            <p:cNvPr id="58" name="TextBox 58"/>
            <p:cNvSpPr txBox="1"/>
            <p:nvPr/>
          </p:nvSpPr>
          <p:spPr>
            <a:xfrm>
              <a:off x="5965718" y="1487343"/>
              <a:ext cx="314627" cy="590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291"/>
                </a:lnSpc>
              </a:pPr>
              <a:r>
                <a:rPr lang="en-US" sz="4876" spc="73">
                  <a:solidFill>
                    <a:srgbClr val="D2DF64"/>
                  </a:solidFill>
                  <a:latin typeface="Fredoka One"/>
                </a:rPr>
                <a:t>5</a:t>
              </a:r>
            </a:p>
          </p:txBody>
        </p:sp>
        <p:sp>
          <p:nvSpPr>
            <p:cNvPr id="59" name="TextBox 59"/>
            <p:cNvSpPr txBox="1"/>
            <p:nvPr/>
          </p:nvSpPr>
          <p:spPr>
            <a:xfrm>
              <a:off x="7853564" y="2371208"/>
              <a:ext cx="314627" cy="590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4291"/>
                </a:lnSpc>
              </a:pPr>
              <a:r>
                <a:rPr lang="en-US" sz="4876" spc="73">
                  <a:solidFill>
                    <a:srgbClr val="D2DF64"/>
                  </a:solidFill>
                  <a:latin typeface="Fredoka One"/>
                </a:rPr>
                <a:t>6</a:t>
              </a:r>
            </a:p>
          </p:txBody>
        </p:sp>
        <p:pic>
          <p:nvPicPr>
            <p:cNvPr id="60" name="Picture 60"/>
            <p:cNvPicPr>
              <a:picLocks noChangeAspect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>
            <a:xfrm>
              <a:off x="7312432" y="2650914"/>
              <a:ext cx="882010" cy="882010"/>
            </a:xfrm>
            <a:prstGeom prst="rect">
              <a:avLst/>
            </a:prstGeom>
          </p:spPr>
        </p:pic>
      </p:grpSp>
      <p:grpSp>
        <p:nvGrpSpPr>
          <p:cNvPr id="114" name="Группа 113"/>
          <p:cNvGrpSpPr/>
          <p:nvPr/>
        </p:nvGrpSpPr>
        <p:grpSpPr>
          <a:xfrm>
            <a:off x="1752600" y="4114800"/>
            <a:ext cx="7257506" cy="2856176"/>
            <a:chOff x="1619189" y="3974371"/>
            <a:chExt cx="7257506" cy="2856176"/>
          </a:xfrm>
        </p:grpSpPr>
        <p:grpSp>
          <p:nvGrpSpPr>
            <p:cNvPr id="61" name="Group 61"/>
            <p:cNvGrpSpPr/>
            <p:nvPr/>
          </p:nvGrpSpPr>
          <p:grpSpPr>
            <a:xfrm>
              <a:off x="1619189" y="4736933"/>
              <a:ext cx="4834113" cy="2093614"/>
              <a:chOff x="0" y="0"/>
              <a:chExt cx="6350000" cy="6350000"/>
            </a:xfrm>
          </p:grpSpPr>
          <p:sp>
            <p:nvSpPr>
              <p:cNvPr id="62" name="Freeform 62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7ED957">
                  <a:alpha val="44706"/>
                </a:srgbClr>
              </a:solidFill>
            </p:spPr>
          </p:sp>
        </p:grpSp>
        <p:pic>
          <p:nvPicPr>
            <p:cNvPr id="63" name="Picture 63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794532" y="4858225"/>
              <a:ext cx="413934" cy="330112"/>
            </a:xfrm>
            <a:prstGeom prst="rect">
              <a:avLst/>
            </a:prstGeom>
          </p:spPr>
        </p:pic>
        <p:pic>
          <p:nvPicPr>
            <p:cNvPr id="64" name="Picture 6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537472" y="5001201"/>
              <a:ext cx="413934" cy="330112"/>
            </a:xfrm>
            <a:prstGeom prst="rect">
              <a:avLst/>
            </a:prstGeom>
          </p:spPr>
        </p:pic>
        <p:pic>
          <p:nvPicPr>
            <p:cNvPr id="65" name="Picture 65"/>
            <p:cNvPicPr>
              <a:picLocks noChangeAspect="1"/>
            </p:cNvPicPr>
            <p:nvPr/>
          </p:nvPicPr>
          <p:blipFill>
            <a:blip r:embed="rId19"/>
            <a:srcRect r="34428"/>
            <a:stretch>
              <a:fillRect/>
            </a:stretch>
          </p:blipFill>
          <p:spPr>
            <a:xfrm>
              <a:off x="3735636" y="4181655"/>
              <a:ext cx="2519900" cy="2161679"/>
            </a:xfrm>
            <a:prstGeom prst="rect">
              <a:avLst/>
            </a:prstGeom>
          </p:spPr>
        </p:pic>
        <p:pic>
          <p:nvPicPr>
            <p:cNvPr id="66" name="Picture 66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271054" y="5143349"/>
              <a:ext cx="413934" cy="330112"/>
            </a:xfrm>
            <a:prstGeom prst="rect">
              <a:avLst/>
            </a:prstGeom>
          </p:spPr>
        </p:pic>
        <p:pic>
          <p:nvPicPr>
            <p:cNvPr id="67" name="Picture 67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050357" y="5289540"/>
              <a:ext cx="413934" cy="330112"/>
            </a:xfrm>
            <a:prstGeom prst="rect">
              <a:avLst/>
            </a:prstGeom>
          </p:spPr>
        </p:pic>
        <p:pic>
          <p:nvPicPr>
            <p:cNvPr id="68" name="Picture 6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791905" y="4780692"/>
              <a:ext cx="413934" cy="330112"/>
            </a:xfrm>
            <a:prstGeom prst="rect">
              <a:avLst/>
            </a:prstGeom>
          </p:spPr>
        </p:pic>
        <p:pic>
          <p:nvPicPr>
            <p:cNvPr id="69" name="Picture 69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827507" y="5352829"/>
              <a:ext cx="413934" cy="330112"/>
            </a:xfrm>
            <a:prstGeom prst="rect">
              <a:avLst/>
            </a:prstGeom>
          </p:spPr>
        </p:pic>
        <p:pic>
          <p:nvPicPr>
            <p:cNvPr id="70" name="Picture 70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534845" y="4923667"/>
              <a:ext cx="413934" cy="330112"/>
            </a:xfrm>
            <a:prstGeom prst="rect">
              <a:avLst/>
            </a:prstGeom>
          </p:spPr>
        </p:pic>
        <p:pic>
          <p:nvPicPr>
            <p:cNvPr id="71" name="Picture 71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570447" y="5495805"/>
              <a:ext cx="413934" cy="330112"/>
            </a:xfrm>
            <a:prstGeom prst="rect">
              <a:avLst/>
            </a:prstGeom>
          </p:spPr>
        </p:pic>
        <p:pic>
          <p:nvPicPr>
            <p:cNvPr id="72" name="Picture 72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268426" y="5065816"/>
              <a:ext cx="413934" cy="330112"/>
            </a:xfrm>
            <a:prstGeom prst="rect">
              <a:avLst/>
            </a:prstGeom>
          </p:spPr>
        </p:pic>
        <p:pic>
          <p:nvPicPr>
            <p:cNvPr id="73" name="Picture 73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304029" y="5637953"/>
              <a:ext cx="413934" cy="330112"/>
            </a:xfrm>
            <a:prstGeom prst="rect">
              <a:avLst/>
            </a:prstGeom>
          </p:spPr>
        </p:pic>
        <p:pic>
          <p:nvPicPr>
            <p:cNvPr id="74" name="Picture 7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047729" y="5212006"/>
              <a:ext cx="413934" cy="330112"/>
            </a:xfrm>
            <a:prstGeom prst="rect">
              <a:avLst/>
            </a:prstGeom>
          </p:spPr>
        </p:pic>
        <p:pic>
          <p:nvPicPr>
            <p:cNvPr id="75" name="Picture 75"/>
            <p:cNvPicPr>
              <a:picLocks noChangeAspect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>
            <a:xfrm>
              <a:off x="4345254" y="5716053"/>
              <a:ext cx="513989" cy="513989"/>
            </a:xfrm>
            <a:prstGeom prst="rect">
              <a:avLst/>
            </a:prstGeom>
          </p:spPr>
        </p:pic>
        <p:pic>
          <p:nvPicPr>
            <p:cNvPr id="76" name="Picture 76"/>
            <p:cNvPicPr>
              <a:picLocks noChangeAspect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>
            <a:xfrm>
              <a:off x="2122059" y="5764351"/>
              <a:ext cx="485823" cy="485823"/>
            </a:xfrm>
            <a:prstGeom prst="rect">
              <a:avLst/>
            </a:prstGeom>
          </p:spPr>
        </p:pic>
        <p:pic>
          <p:nvPicPr>
            <p:cNvPr id="77" name="Picture 77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870641" y="5226933"/>
              <a:ext cx="413934" cy="330112"/>
            </a:xfrm>
            <a:prstGeom prst="rect">
              <a:avLst/>
            </a:prstGeom>
          </p:spPr>
        </p:pic>
        <p:pic>
          <p:nvPicPr>
            <p:cNvPr id="78" name="Picture 7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657230" y="5368357"/>
              <a:ext cx="413934" cy="330112"/>
            </a:xfrm>
            <a:prstGeom prst="rect">
              <a:avLst/>
            </a:prstGeom>
          </p:spPr>
        </p:pic>
        <p:pic>
          <p:nvPicPr>
            <p:cNvPr id="79" name="Picture 79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429247" y="5519313"/>
              <a:ext cx="413934" cy="330112"/>
            </a:xfrm>
            <a:prstGeom prst="rect">
              <a:avLst/>
            </a:prstGeom>
          </p:spPr>
        </p:pic>
        <p:pic>
          <p:nvPicPr>
            <p:cNvPr id="80" name="Picture 80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218234" y="5633612"/>
              <a:ext cx="413934" cy="330112"/>
            </a:xfrm>
            <a:prstGeom prst="rect">
              <a:avLst/>
            </a:prstGeom>
          </p:spPr>
        </p:pic>
        <p:pic>
          <p:nvPicPr>
            <p:cNvPr id="81" name="Picture 81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3783927" y="5728748"/>
              <a:ext cx="317350" cy="262607"/>
            </a:xfrm>
            <a:prstGeom prst="rect">
              <a:avLst/>
            </a:prstGeom>
          </p:spPr>
        </p:pic>
        <p:pic>
          <p:nvPicPr>
            <p:cNvPr id="82" name="Picture 82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892371" y="5770888"/>
              <a:ext cx="399953" cy="318963"/>
            </a:xfrm>
            <a:prstGeom prst="rect">
              <a:avLst/>
            </a:prstGeom>
          </p:spPr>
        </p:pic>
        <p:pic>
          <p:nvPicPr>
            <p:cNvPr id="83" name="Picture 83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040320" y="5765141"/>
              <a:ext cx="413934" cy="330112"/>
            </a:xfrm>
            <a:prstGeom prst="rect">
              <a:avLst/>
            </a:prstGeom>
          </p:spPr>
        </p:pic>
        <p:pic>
          <p:nvPicPr>
            <p:cNvPr id="84" name="Picture 8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657230" y="5929628"/>
              <a:ext cx="413934" cy="330112"/>
            </a:xfrm>
            <a:prstGeom prst="rect">
              <a:avLst/>
            </a:prstGeom>
          </p:spPr>
        </p:pic>
        <p:pic>
          <p:nvPicPr>
            <p:cNvPr id="85" name="Picture 85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209073">
              <a:off x="5946161" y="5447955"/>
              <a:ext cx="413934" cy="330112"/>
            </a:xfrm>
            <a:prstGeom prst="rect">
              <a:avLst/>
            </a:prstGeom>
          </p:spPr>
        </p:pic>
        <p:pic>
          <p:nvPicPr>
            <p:cNvPr id="86" name="Picture 86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2826908" y="5906566"/>
              <a:ext cx="413934" cy="330112"/>
            </a:xfrm>
            <a:prstGeom prst="rect">
              <a:avLst/>
            </a:prstGeom>
          </p:spPr>
        </p:pic>
        <p:pic>
          <p:nvPicPr>
            <p:cNvPr id="87" name="Picture 87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3429247" y="6073649"/>
              <a:ext cx="413934" cy="330112"/>
            </a:xfrm>
            <a:prstGeom prst="rect">
              <a:avLst/>
            </a:prstGeom>
          </p:spPr>
        </p:pic>
        <p:pic>
          <p:nvPicPr>
            <p:cNvPr id="88" name="Picture 8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209073">
              <a:off x="5736697" y="5595163"/>
              <a:ext cx="413934" cy="330112"/>
            </a:xfrm>
            <a:prstGeom prst="rect">
              <a:avLst/>
            </a:prstGeom>
          </p:spPr>
        </p:pic>
        <p:pic>
          <p:nvPicPr>
            <p:cNvPr id="89" name="Picture 89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209073">
              <a:off x="5512929" y="5752298"/>
              <a:ext cx="413934" cy="330112"/>
            </a:xfrm>
            <a:prstGeom prst="rect">
              <a:avLst/>
            </a:prstGeom>
          </p:spPr>
        </p:pic>
        <p:pic>
          <p:nvPicPr>
            <p:cNvPr id="90" name="Picture 90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209073">
              <a:off x="5305120" y="5872325"/>
              <a:ext cx="413934" cy="330112"/>
            </a:xfrm>
            <a:prstGeom prst="rect">
              <a:avLst/>
            </a:prstGeom>
          </p:spPr>
        </p:pic>
        <p:pic>
          <p:nvPicPr>
            <p:cNvPr id="91" name="Picture 91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rcRect/>
            <a:stretch>
              <a:fillRect/>
            </a:stretch>
          </p:blipFill>
          <p:spPr>
            <a:xfrm>
              <a:off x="1856330" y="5716053"/>
              <a:ext cx="137961" cy="135375"/>
            </a:xfrm>
            <a:prstGeom prst="rect">
              <a:avLst/>
            </a:prstGeom>
          </p:spPr>
        </p:pic>
        <p:pic>
          <p:nvPicPr>
            <p:cNvPr id="92" name="Picture 92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rcRect/>
            <a:stretch>
              <a:fillRect/>
            </a:stretch>
          </p:blipFill>
          <p:spPr>
            <a:xfrm>
              <a:off x="4036246" y="5628977"/>
              <a:ext cx="137961" cy="135375"/>
            </a:xfrm>
            <a:prstGeom prst="rect">
              <a:avLst/>
            </a:prstGeom>
          </p:spPr>
        </p:pic>
        <p:pic>
          <p:nvPicPr>
            <p:cNvPr id="93" name="Picture 93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1766636" y="5443325"/>
              <a:ext cx="317350" cy="262607"/>
            </a:xfrm>
            <a:prstGeom prst="rect">
              <a:avLst/>
            </a:prstGeom>
          </p:spPr>
        </p:pic>
        <p:pic>
          <p:nvPicPr>
            <p:cNvPr id="94" name="Picture 9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rcRect/>
            <a:stretch>
              <a:fillRect/>
            </a:stretch>
          </p:blipFill>
          <p:spPr>
            <a:xfrm rot="303104">
              <a:off x="1909235" y="5403178"/>
              <a:ext cx="413934" cy="330112"/>
            </a:xfrm>
            <a:prstGeom prst="rect">
              <a:avLst/>
            </a:prstGeom>
          </p:spPr>
        </p:pic>
        <p:pic>
          <p:nvPicPr>
            <p:cNvPr id="95" name="Picture 95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rcRect/>
            <a:stretch>
              <a:fillRect/>
            </a:stretch>
          </p:blipFill>
          <p:spPr>
            <a:xfrm rot="9279262">
              <a:off x="4899032" y="4303950"/>
              <a:ext cx="758123" cy="270167"/>
            </a:xfrm>
            <a:prstGeom prst="rect">
              <a:avLst/>
            </a:prstGeom>
          </p:spPr>
        </p:pic>
        <p:pic>
          <p:nvPicPr>
            <p:cNvPr id="96" name="Picture 96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rcRect/>
            <a:stretch>
              <a:fillRect/>
            </a:stretch>
          </p:blipFill>
          <p:spPr>
            <a:xfrm rot="8395465">
              <a:off x="3280161" y="4628024"/>
              <a:ext cx="758123" cy="270167"/>
            </a:xfrm>
            <a:prstGeom prst="rect">
              <a:avLst/>
            </a:prstGeom>
          </p:spPr>
        </p:pic>
        <p:pic>
          <p:nvPicPr>
            <p:cNvPr id="97" name="Picture 97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rcRect/>
            <a:stretch>
              <a:fillRect/>
            </a:stretch>
          </p:blipFill>
          <p:spPr>
            <a:xfrm rot="10447214">
              <a:off x="5876474" y="4588299"/>
              <a:ext cx="758123" cy="270167"/>
            </a:xfrm>
            <a:prstGeom prst="rect">
              <a:avLst/>
            </a:prstGeom>
          </p:spPr>
        </p:pic>
        <p:sp>
          <p:nvSpPr>
            <p:cNvPr id="98" name="TextBox 98"/>
            <p:cNvSpPr txBox="1"/>
            <p:nvPr/>
          </p:nvSpPr>
          <p:spPr>
            <a:xfrm>
              <a:off x="6506946" y="4858459"/>
              <a:ext cx="475648" cy="15408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1178"/>
                </a:lnSpc>
                <a:spcBef>
                  <a:spcPct val="0"/>
                </a:spcBef>
              </a:pPr>
              <a:r>
                <a:rPr lang="en-US" sz="709" u="none" spc="31">
                  <a:solidFill>
                    <a:srgbClr val="192954"/>
                  </a:solidFill>
                  <a:latin typeface="Kollektif Bold"/>
                </a:rPr>
                <a:t>АНГАР</a:t>
              </a:r>
            </a:p>
          </p:txBody>
        </p:sp>
        <p:pic>
          <p:nvPicPr>
            <p:cNvPr id="99" name="Picture 99"/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28"/>
                </a:ext>
              </a:extLst>
            </a:blip>
            <a:srcRect l="27453" t="167"/>
            <a:stretch>
              <a:fillRect/>
            </a:stretch>
          </p:blipFill>
          <p:spPr>
            <a:xfrm rot="5400000">
              <a:off x="6820668" y="4973290"/>
              <a:ext cx="167866" cy="63001"/>
            </a:xfrm>
            <a:prstGeom prst="rect">
              <a:avLst/>
            </a:prstGeom>
          </p:spPr>
        </p:pic>
        <p:sp>
          <p:nvSpPr>
            <p:cNvPr id="100" name="TextBox 100"/>
            <p:cNvSpPr txBox="1"/>
            <p:nvPr/>
          </p:nvSpPr>
          <p:spPr>
            <a:xfrm>
              <a:off x="2134791" y="3974371"/>
              <a:ext cx="3122599" cy="31368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96"/>
                </a:lnSpc>
              </a:pPr>
              <a:r>
                <a:rPr lang="en-US" sz="1996">
                  <a:solidFill>
                    <a:srgbClr val="192954"/>
                  </a:solidFill>
                  <a:latin typeface="Kollektif Bold"/>
                </a:rPr>
                <a:t>Состав центра </a:t>
              </a:r>
            </a:p>
          </p:txBody>
        </p:sp>
        <p:sp>
          <p:nvSpPr>
            <p:cNvPr id="101" name="TextBox 101"/>
            <p:cNvSpPr txBox="1"/>
            <p:nvPr/>
          </p:nvSpPr>
          <p:spPr>
            <a:xfrm>
              <a:off x="5728703" y="4078828"/>
              <a:ext cx="1584114" cy="3186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1211"/>
                </a:lnSpc>
                <a:spcBef>
                  <a:spcPct val="0"/>
                </a:spcBef>
              </a:pPr>
              <a:r>
                <a:rPr lang="en-US" sz="729" u="none" spc="32">
                  <a:solidFill>
                    <a:srgbClr val="192954"/>
                  </a:solidFill>
                  <a:latin typeface="Kollektif"/>
                </a:rPr>
                <a:t>МОБИЛЬНЫЕ КОНТЕЙНЕРЫ - РЕФРЕЖЕРАТОРЫ (3 ШТ)</a:t>
              </a:r>
            </a:p>
          </p:txBody>
        </p:sp>
        <p:sp>
          <p:nvSpPr>
            <p:cNvPr id="102" name="TextBox 102"/>
            <p:cNvSpPr txBox="1"/>
            <p:nvPr/>
          </p:nvSpPr>
          <p:spPr>
            <a:xfrm>
              <a:off x="3664753" y="4338181"/>
              <a:ext cx="937497" cy="15408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1178"/>
                </a:lnSpc>
                <a:spcBef>
                  <a:spcPct val="0"/>
                </a:spcBef>
              </a:pPr>
              <a:r>
                <a:rPr lang="en-US" sz="709" u="none" spc="31">
                  <a:solidFill>
                    <a:srgbClr val="192954"/>
                  </a:solidFill>
                  <a:latin typeface="Kollektif"/>
                </a:rPr>
                <a:t>САД ЖИМОЛОСТИ</a:t>
              </a:r>
            </a:p>
          </p:txBody>
        </p:sp>
        <p:grpSp>
          <p:nvGrpSpPr>
            <p:cNvPr id="103" name="Group 103"/>
            <p:cNvGrpSpPr/>
            <p:nvPr/>
          </p:nvGrpSpPr>
          <p:grpSpPr>
            <a:xfrm>
              <a:off x="6506946" y="5205920"/>
              <a:ext cx="2369749" cy="1076617"/>
              <a:chOff x="0" y="0"/>
              <a:chExt cx="3159665" cy="1435490"/>
            </a:xfrm>
          </p:grpSpPr>
          <p:sp>
            <p:nvSpPr>
              <p:cNvPr id="104" name="TextBox 104"/>
              <p:cNvSpPr txBox="1"/>
              <p:nvPr/>
            </p:nvSpPr>
            <p:spPr>
              <a:xfrm>
                <a:off x="0" y="-47625"/>
                <a:ext cx="2378200" cy="189566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153287" lvl="1" indent="-76644" algn="l">
                  <a:lnSpc>
                    <a:spcPts val="1178"/>
                  </a:lnSpc>
                  <a:buFont typeface="Arial"/>
                  <a:buChar char="•"/>
                </a:pPr>
                <a:r>
                  <a:rPr lang="en-US" sz="709" u="none" spc="31">
                    <a:solidFill>
                      <a:srgbClr val="192954"/>
                    </a:solidFill>
                    <a:latin typeface="Kollektif"/>
                  </a:rPr>
                  <a:t>ЦЕХ ПРИЕМА И ФАСОВКИ ЯГОДЫ </a:t>
                </a:r>
              </a:p>
            </p:txBody>
          </p:sp>
          <p:sp>
            <p:nvSpPr>
              <p:cNvPr id="105" name="TextBox 105"/>
              <p:cNvSpPr txBox="1"/>
              <p:nvPr/>
            </p:nvSpPr>
            <p:spPr>
              <a:xfrm>
                <a:off x="0" y="500527"/>
                <a:ext cx="2629922" cy="386811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153287" lvl="1" indent="-76644" algn="l">
                  <a:lnSpc>
                    <a:spcPts val="1178"/>
                  </a:lnSpc>
                  <a:buFont typeface="Arial"/>
                  <a:buChar char="•"/>
                </a:pPr>
                <a:r>
                  <a:rPr lang="en-US" sz="709" u="none" spc="31">
                    <a:solidFill>
                      <a:srgbClr val="192954"/>
                    </a:solidFill>
                    <a:latin typeface="Kollektif"/>
                  </a:rPr>
                  <a:t>ХРАНЕНИЕ ЯГОДЫ В РГС (РЕГУЛИРУЕМАЯ ГАЗОВАЯ СРЕДА)</a:t>
                </a:r>
              </a:p>
            </p:txBody>
          </p:sp>
          <p:sp>
            <p:nvSpPr>
              <p:cNvPr id="106" name="TextBox 106"/>
              <p:cNvSpPr txBox="1"/>
              <p:nvPr/>
            </p:nvSpPr>
            <p:spPr>
              <a:xfrm>
                <a:off x="0" y="226451"/>
                <a:ext cx="3159665" cy="189566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153287" lvl="1" indent="-76644" algn="l">
                  <a:lnSpc>
                    <a:spcPts val="1178"/>
                  </a:lnSpc>
                  <a:buFont typeface="Arial"/>
                  <a:buChar char="•"/>
                </a:pPr>
                <a:r>
                  <a:rPr lang="en-US" sz="709" u="none" spc="31">
                    <a:solidFill>
                      <a:srgbClr val="192954"/>
                    </a:solidFill>
                    <a:latin typeface="Kollektif"/>
                  </a:rPr>
                  <a:t>ИНСПЕКЦИЯ И СОРТИРОВКА ЯГОДЫ </a:t>
                </a:r>
              </a:p>
            </p:txBody>
          </p:sp>
          <p:sp>
            <p:nvSpPr>
              <p:cNvPr id="107" name="TextBox 107"/>
              <p:cNvSpPr txBox="1"/>
              <p:nvPr/>
            </p:nvSpPr>
            <p:spPr>
              <a:xfrm>
                <a:off x="0" y="971848"/>
                <a:ext cx="2760428" cy="189566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153287" lvl="1" indent="-76644" algn="l">
                  <a:lnSpc>
                    <a:spcPts val="1178"/>
                  </a:lnSpc>
                  <a:buFont typeface="Arial"/>
                  <a:buChar char="•"/>
                </a:pPr>
                <a:r>
                  <a:rPr lang="en-US" sz="709" u="none" spc="31">
                    <a:solidFill>
                      <a:srgbClr val="192954"/>
                    </a:solidFill>
                    <a:latin typeface="Kollektif"/>
                  </a:rPr>
                  <a:t>ФАСОВКА ЯГОДЫ В КОРРЕКСЫ </a:t>
                </a:r>
              </a:p>
            </p:txBody>
          </p:sp>
          <p:sp>
            <p:nvSpPr>
              <p:cNvPr id="108" name="TextBox 108"/>
              <p:cNvSpPr txBox="1"/>
              <p:nvPr/>
            </p:nvSpPr>
            <p:spPr>
              <a:xfrm>
                <a:off x="0" y="1245923"/>
                <a:ext cx="2760428" cy="189566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153287" lvl="1" indent="-76644" algn="l">
                  <a:lnSpc>
                    <a:spcPts val="1178"/>
                  </a:lnSpc>
                  <a:buFont typeface="Arial"/>
                  <a:buChar char="•"/>
                </a:pPr>
                <a:r>
                  <a:rPr lang="en-US" sz="709" u="none" spc="31">
                    <a:solidFill>
                      <a:srgbClr val="192954"/>
                    </a:solidFill>
                    <a:latin typeface="Kollektif"/>
                  </a:rPr>
                  <a:t>ОТГРУЗКА В МАГАЗИН </a:t>
                </a:r>
              </a:p>
            </p:txBody>
          </p:sp>
        </p:grpSp>
      </p:grpSp>
      <p:grpSp>
        <p:nvGrpSpPr>
          <p:cNvPr id="109" name="Group 109"/>
          <p:cNvGrpSpPr/>
          <p:nvPr/>
        </p:nvGrpSpPr>
        <p:grpSpPr>
          <a:xfrm rot="5400000">
            <a:off x="-834" y="-22996"/>
            <a:ext cx="1042968" cy="1041299"/>
            <a:chOff x="0" y="0"/>
            <a:chExt cx="6350000" cy="6339840"/>
          </a:xfrm>
        </p:grpSpPr>
        <p:sp>
          <p:nvSpPr>
            <p:cNvPr id="110" name="Freeform 110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grpSp>
        <p:nvGrpSpPr>
          <p:cNvPr id="111" name="Group 111"/>
          <p:cNvGrpSpPr/>
          <p:nvPr/>
        </p:nvGrpSpPr>
        <p:grpSpPr>
          <a:xfrm rot="-10800000">
            <a:off x="8732880" y="0"/>
            <a:ext cx="1042968" cy="1041299"/>
            <a:chOff x="0" y="0"/>
            <a:chExt cx="6350000" cy="6339840"/>
          </a:xfrm>
        </p:grpSpPr>
        <p:sp>
          <p:nvSpPr>
            <p:cNvPr id="112" name="Freeform 112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-834" y="834"/>
            <a:ext cx="1042968" cy="1041299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99B951"/>
            </a:solidFill>
          </p:spPr>
        </p:sp>
      </p:grpSp>
      <p:grpSp>
        <p:nvGrpSpPr>
          <p:cNvPr id="4" name="Group 4"/>
          <p:cNvGrpSpPr/>
          <p:nvPr/>
        </p:nvGrpSpPr>
        <p:grpSpPr>
          <a:xfrm rot="-10800000">
            <a:off x="8746002" y="0"/>
            <a:ext cx="1042968" cy="1041299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22591"/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9732" y="1034016"/>
            <a:ext cx="5964868" cy="3355238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481815" y="1042968"/>
            <a:ext cx="2824981" cy="158905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81000" y="4572000"/>
            <a:ext cx="4429996" cy="249187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876800" y="4572000"/>
            <a:ext cx="4429996" cy="2491873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481815" y="2800201"/>
            <a:ext cx="2824981" cy="1589052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600200" y="381000"/>
            <a:ext cx="6386215" cy="477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algn="ctr">
              <a:lnSpc>
                <a:spcPts val="3901"/>
              </a:lnSpc>
              <a:defRPr sz="2800">
                <a:solidFill>
                  <a:srgbClr val="000000"/>
                </a:solidFill>
                <a:latin typeface="Open Sans"/>
              </a:defRPr>
            </a:lvl1pPr>
          </a:lstStyle>
          <a:p>
            <a:r>
              <a:rPr lang="en-US" dirty="0" err="1"/>
              <a:t>Цех</a:t>
            </a:r>
            <a:r>
              <a:rPr lang="en-US" dirty="0"/>
              <a:t> </a:t>
            </a:r>
            <a:r>
              <a:rPr lang="en-US" dirty="0" err="1"/>
              <a:t>приемки</a:t>
            </a:r>
            <a:r>
              <a:rPr lang="en-US" dirty="0"/>
              <a:t> и </a:t>
            </a:r>
            <a:r>
              <a:rPr lang="en-US" dirty="0" err="1"/>
              <a:t>фасовки</a:t>
            </a:r>
            <a:r>
              <a:rPr lang="en-US" dirty="0"/>
              <a:t> </a:t>
            </a:r>
            <a:r>
              <a:rPr lang="en-US" dirty="0" err="1"/>
              <a:t>ягоды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561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11535" r="1346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5459" y="126855"/>
            <a:ext cx="1209331" cy="120933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24611" y="70564"/>
            <a:ext cx="1265622" cy="1265622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-117226" y="2854838"/>
            <a:ext cx="10149601" cy="3036839"/>
            <a:chOff x="0" y="0"/>
            <a:chExt cx="4828109" cy="144460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828109" cy="1444607"/>
            </a:xfrm>
            <a:custGeom>
              <a:avLst/>
              <a:gdLst/>
              <a:ahLst/>
              <a:cxnLst/>
              <a:rect l="l" t="t" r="r" b="b"/>
              <a:pathLst>
                <a:path w="4828109" h="1444607">
                  <a:moveTo>
                    <a:pt x="0" y="0"/>
                  </a:moveTo>
                  <a:lnTo>
                    <a:pt x="4828109" y="0"/>
                  </a:lnTo>
                  <a:lnTo>
                    <a:pt x="4828109" y="1444607"/>
                  </a:lnTo>
                  <a:lnTo>
                    <a:pt x="0" y="1444607"/>
                  </a:lnTo>
                  <a:close/>
                </a:path>
              </a:pathLst>
            </a:custGeom>
            <a:solidFill>
              <a:srgbClr val="FFFFFF">
                <a:alpha val="34902"/>
              </a:srgbClr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2667000" y="5257800"/>
            <a:ext cx="501889" cy="50188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>
            <a:off x="5133073" y="5231122"/>
            <a:ext cx="488082" cy="488082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424611" y="3020093"/>
            <a:ext cx="7065929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3"/>
              </a:lnSpc>
            </a:pPr>
            <a:r>
              <a:rPr lang="en-US" sz="2800" dirty="0" err="1">
                <a:solidFill>
                  <a:srgbClr val="113A0C"/>
                </a:solidFill>
                <a:latin typeface="+mj-lt"/>
              </a:rPr>
              <a:t>Карпов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113A0C"/>
                </a:solidFill>
                <a:latin typeface="+mj-lt"/>
              </a:rPr>
              <a:t>Виктор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113A0C"/>
                </a:solidFill>
                <a:latin typeface="+mj-lt"/>
              </a:rPr>
              <a:t>Михайлович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, </a:t>
            </a:r>
          </a:p>
          <a:p>
            <a:pPr algn="ctr">
              <a:lnSpc>
                <a:spcPts val="3223"/>
              </a:lnSpc>
            </a:pPr>
            <a:r>
              <a:rPr lang="en-US" sz="2800" dirty="0" err="1">
                <a:solidFill>
                  <a:srgbClr val="113A0C"/>
                </a:solidFill>
                <a:latin typeface="+mj-lt"/>
              </a:rPr>
              <a:t>Исполнительный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113A0C"/>
                </a:solidFill>
                <a:latin typeface="+mj-lt"/>
              </a:rPr>
              <a:t>директор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 </a:t>
            </a:r>
          </a:p>
          <a:p>
            <a:pPr algn="ctr">
              <a:lnSpc>
                <a:spcPts val="3223"/>
              </a:lnSpc>
            </a:pPr>
            <a:r>
              <a:rPr lang="en-US" sz="2800" dirty="0">
                <a:solidFill>
                  <a:srgbClr val="113A0C"/>
                </a:solidFill>
                <a:latin typeface="+mj-lt"/>
              </a:rPr>
              <a:t>ООО "СП "</a:t>
            </a:r>
            <a:r>
              <a:rPr lang="en-US" sz="2800" dirty="0" err="1">
                <a:solidFill>
                  <a:srgbClr val="113A0C"/>
                </a:solidFill>
                <a:latin typeface="+mj-lt"/>
              </a:rPr>
              <a:t>Северный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113A0C"/>
                </a:solidFill>
                <a:latin typeface="+mj-lt"/>
              </a:rPr>
              <a:t>сад</a:t>
            </a:r>
            <a:r>
              <a:rPr lang="en-US" sz="2800" dirty="0">
                <a:solidFill>
                  <a:srgbClr val="113A0C"/>
                </a:solidFill>
                <a:latin typeface="+mj-lt"/>
              </a:rPr>
              <a:t>"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971800" y="4267200"/>
            <a:ext cx="3945845" cy="872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7"/>
              </a:lnSpc>
            </a:pPr>
            <a:r>
              <a:rPr lang="en-US" sz="2800" dirty="0">
                <a:solidFill>
                  <a:srgbClr val="113A0C"/>
                </a:solidFill>
                <a:latin typeface="+mj-lt"/>
              </a:rPr>
              <a:t>+7-962-789-8905</a:t>
            </a:r>
          </a:p>
          <a:p>
            <a:pPr algn="ctr">
              <a:lnSpc>
                <a:spcPts val="3367"/>
              </a:lnSpc>
            </a:pPr>
            <a:r>
              <a:rPr lang="en-US" sz="2800" dirty="0">
                <a:solidFill>
                  <a:srgbClr val="113A0C"/>
                </a:solidFill>
                <a:latin typeface="+mj-lt"/>
              </a:rPr>
              <a:t>254662@mail.ru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483439" y="147863"/>
            <a:ext cx="7065929" cy="820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23"/>
              </a:lnSpc>
            </a:pPr>
            <a:r>
              <a:rPr lang="en-US" sz="2302" dirty="0" err="1">
                <a:solidFill>
                  <a:srgbClr val="113A0C"/>
                </a:solidFill>
                <a:latin typeface="Akzentica"/>
              </a:rPr>
              <a:t>Экспертная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сессия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в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рамках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мероприятий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</a:p>
          <a:p>
            <a:pPr algn="r">
              <a:lnSpc>
                <a:spcPts val="3223"/>
              </a:lnSpc>
            </a:pPr>
            <a:r>
              <a:rPr lang="en-US" sz="2302" dirty="0">
                <a:solidFill>
                  <a:srgbClr val="113A0C"/>
                </a:solidFill>
                <a:latin typeface="Akzentica"/>
              </a:rPr>
              <a:t>"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День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поля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- 2021" в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Томской</a:t>
            </a:r>
            <a:r>
              <a:rPr lang="en-US" sz="2302" dirty="0">
                <a:solidFill>
                  <a:srgbClr val="113A0C"/>
                </a:solidFill>
                <a:latin typeface="Akzentica"/>
              </a:rPr>
              <a:t> </a:t>
            </a:r>
            <a:r>
              <a:rPr lang="en-US" sz="2302" dirty="0" err="1">
                <a:solidFill>
                  <a:srgbClr val="113A0C"/>
                </a:solidFill>
                <a:latin typeface="Akzentica"/>
              </a:rPr>
              <a:t>области</a:t>
            </a:r>
            <a:endParaRPr lang="en-US" sz="2302" dirty="0">
              <a:solidFill>
                <a:srgbClr val="113A0C"/>
              </a:solidFill>
              <a:latin typeface="Akzentica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110389" y="5284424"/>
            <a:ext cx="1842611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56"/>
              </a:lnSpc>
            </a:pPr>
            <a:r>
              <a:rPr lang="en-US" sz="2040" dirty="0">
                <a:solidFill>
                  <a:srgbClr val="113A0C"/>
                </a:solidFill>
                <a:latin typeface="Mozer Bold Light"/>
              </a:rPr>
              <a:t>@</a:t>
            </a:r>
            <a:r>
              <a:rPr lang="en-US" sz="2040" dirty="0" err="1" smtClean="0">
                <a:solidFill>
                  <a:srgbClr val="113A0C"/>
                </a:solidFill>
                <a:latin typeface="Mozer Bold Light"/>
              </a:rPr>
              <a:t>severniysad</a:t>
            </a:r>
            <a:endParaRPr lang="en-US" sz="2040" dirty="0">
              <a:solidFill>
                <a:srgbClr val="113A0C"/>
              </a:solidFill>
              <a:latin typeface="Mozer Bold Light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735240" y="5298431"/>
            <a:ext cx="1732360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algn="ctr">
              <a:lnSpc>
                <a:spcPts val="2856"/>
              </a:lnSpc>
              <a:defRPr sz="2040">
                <a:solidFill>
                  <a:srgbClr val="113A0C"/>
                </a:solidFill>
                <a:latin typeface="Mozer Bold Light"/>
              </a:defRPr>
            </a:lvl1pPr>
          </a:lstStyle>
          <a:p>
            <a:r>
              <a:rPr lang="en-US" dirty="0"/>
              <a:t>severniysad.ru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352</Words>
  <Application>Microsoft Office PowerPoint</Application>
  <PresentationFormat>Произвольный</PresentationFormat>
  <Paragraphs>99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6" baseType="lpstr">
      <vt:lpstr>Kollektif Bold</vt:lpstr>
      <vt:lpstr>Fredoka One</vt:lpstr>
      <vt:lpstr>Artegra Sans</vt:lpstr>
      <vt:lpstr>Akzentica Light Bold</vt:lpstr>
      <vt:lpstr>Mozer Bold</vt:lpstr>
      <vt:lpstr>Mozer Bold Light</vt:lpstr>
      <vt:lpstr>Open Sans Light</vt:lpstr>
      <vt:lpstr>Calibri</vt:lpstr>
      <vt:lpstr>Akzentica Bold</vt:lpstr>
      <vt:lpstr>Open Sans</vt:lpstr>
      <vt:lpstr>Akzentica Light</vt:lpstr>
      <vt:lpstr>Open Sans Light Bold</vt:lpstr>
      <vt:lpstr>Arial</vt:lpstr>
      <vt:lpstr>Akzentica</vt:lpstr>
      <vt:lpstr>Mozer</vt:lpstr>
      <vt:lpstr>Kollektif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Первый в России сад жимолости интенсивного типа</dc:title>
  <dc:creator>Нестеренко Ольга Дмитриевна</dc:creator>
  <cp:lastModifiedBy>Харитонова Ольга Дмитриевна</cp:lastModifiedBy>
  <cp:revision>12</cp:revision>
  <dcterms:created xsi:type="dcterms:W3CDTF">2006-08-16T00:00:00Z</dcterms:created>
  <dcterms:modified xsi:type="dcterms:W3CDTF">2021-07-29T04:42:55Z</dcterms:modified>
  <dc:identifier>DAElXcvqkvw</dc:identifier>
</cp:coreProperties>
</file>