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3" r:id="rId2"/>
    <p:sldMasterId id="2147483717" r:id="rId3"/>
    <p:sldMasterId id="2147483731" r:id="rId4"/>
  </p:sldMasterIdLst>
  <p:notesMasterIdLst>
    <p:notesMasterId r:id="rId12"/>
  </p:notesMasterIdLst>
  <p:sldIdLst>
    <p:sldId id="293" r:id="rId5"/>
    <p:sldId id="421" r:id="rId6"/>
    <p:sldId id="422" r:id="rId7"/>
    <p:sldId id="414" r:id="rId8"/>
    <p:sldId id="423" r:id="rId9"/>
    <p:sldId id="424" r:id="rId10"/>
    <p:sldId id="372" r:id="rId11"/>
  </p:sldIdLst>
  <p:sldSz cx="12192000" cy="6858000"/>
  <p:notesSz cx="6888163" cy="100187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Россинская Ольга Владимировна" initials="РОВ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9B48"/>
    <a:srgbClr val="C3DBB7"/>
    <a:srgbClr val="6CC068"/>
    <a:srgbClr val="3DB657"/>
    <a:srgbClr val="A6CC8C"/>
    <a:srgbClr val="C4DCBA"/>
    <a:srgbClr val="549E39"/>
    <a:srgbClr val="70AD47"/>
    <a:srgbClr val="6B925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>
      <p:cViewPr>
        <p:scale>
          <a:sx n="66" d="100"/>
          <a:sy n="66" d="100"/>
        </p:scale>
        <p:origin x="-182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84871" cy="502676"/>
          </a:xfrm>
          <a:prstGeom prst="rect">
            <a:avLst/>
          </a:prstGeom>
        </p:spPr>
        <p:txBody>
          <a:bodyPr vert="horz" lIns="92290" tIns="46145" rIns="92290" bIns="4614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700" y="2"/>
            <a:ext cx="2984871" cy="502676"/>
          </a:xfrm>
          <a:prstGeom prst="rect">
            <a:avLst/>
          </a:prstGeom>
        </p:spPr>
        <p:txBody>
          <a:bodyPr vert="horz" lIns="92290" tIns="46145" rIns="92290" bIns="46145" rtlCol="0"/>
          <a:lstStyle>
            <a:lvl1pPr algn="r">
              <a:defRPr sz="1200"/>
            </a:lvl1pPr>
          </a:lstStyle>
          <a:p>
            <a:fld id="{978BBE53-410A-4E77-8487-28FF024D24EA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90" tIns="46145" rIns="92290" bIns="4614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821508"/>
            <a:ext cx="5510530" cy="3944868"/>
          </a:xfrm>
          <a:prstGeom prst="rect">
            <a:avLst/>
          </a:prstGeom>
        </p:spPr>
        <p:txBody>
          <a:bodyPr vert="horz" lIns="92290" tIns="46145" rIns="92290" bIns="4614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516041"/>
            <a:ext cx="2984871" cy="502675"/>
          </a:xfrm>
          <a:prstGeom prst="rect">
            <a:avLst/>
          </a:prstGeom>
        </p:spPr>
        <p:txBody>
          <a:bodyPr vert="horz" lIns="92290" tIns="46145" rIns="92290" bIns="4614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700" y="9516041"/>
            <a:ext cx="2984871" cy="502675"/>
          </a:xfrm>
          <a:prstGeom prst="rect">
            <a:avLst/>
          </a:prstGeom>
        </p:spPr>
        <p:txBody>
          <a:bodyPr vert="horz" lIns="92290" tIns="46145" rIns="92290" bIns="46145" rtlCol="0" anchor="b"/>
          <a:lstStyle>
            <a:lvl1pPr algn="r">
              <a:defRPr sz="1200"/>
            </a:lvl1pPr>
          </a:lstStyle>
          <a:p>
            <a:fld id="{81C9468B-9938-4CB6-8FFE-087F6D04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865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54205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25842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9738" y="1252538"/>
            <a:ext cx="6008687" cy="33813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  <p:sp>
        <p:nvSpPr>
          <p:cNvPr id="34820" name="Номер слайда 3"/>
          <p:cNvSpPr txBox="1">
            <a:spLocks noGrp="1"/>
          </p:cNvSpPr>
          <p:nvPr/>
        </p:nvSpPr>
        <p:spPr bwMode="auto">
          <a:xfrm>
            <a:off x="3900686" y="9515673"/>
            <a:ext cx="2986376" cy="500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0" rIns="91422" bIns="45710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E0CD9D99-E598-4BBA-B6D9-A8BB0E1E1858}" type="slidenum">
              <a:rPr lang="ru-RU" altLang="ru-RU">
                <a:solidFill>
                  <a:srgbClr val="000000"/>
                </a:solidFill>
                <a:latin typeface="Arial" charset="0"/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 altLang="ru-RU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9206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380060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9738" y="1252538"/>
            <a:ext cx="6008687" cy="33813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7FE380-052E-438D-9F38-C2BAFB6601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53585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38006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780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403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497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683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70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860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446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836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982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058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9867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13434" marR="5374"/>
            <a:r>
              <a:rPr lang="ru-RU" smtClean="0"/>
              <a:t>Название презентации о </a:t>
            </a:r>
            <a:r>
              <a:rPr lang="ru-RU" spc="-5" smtClean="0"/>
              <a:t>с</a:t>
            </a:r>
            <a:r>
              <a:rPr lang="ru-RU" smtClean="0"/>
              <a:t>табилизации ценовой си</a:t>
            </a:r>
            <a:r>
              <a:rPr lang="ru-RU" spc="5" smtClean="0"/>
              <a:t>т</a:t>
            </a:r>
            <a:r>
              <a:rPr lang="ru-RU" smtClean="0"/>
              <a:t>уации на рын</a:t>
            </a:r>
            <a:r>
              <a:rPr lang="ru-RU" spc="-21" smtClean="0"/>
              <a:t>к</a:t>
            </a:r>
            <a:r>
              <a:rPr lang="ru-RU" smtClean="0"/>
              <a:t>е м</a:t>
            </a:r>
            <a:r>
              <a:rPr lang="ru-RU" spc="-16" smtClean="0"/>
              <a:t>о</a:t>
            </a:r>
            <a:r>
              <a:rPr lang="ru-RU" smtClean="0"/>
              <a:t>лока Мини</a:t>
            </a:r>
            <a:r>
              <a:rPr lang="ru-RU" spc="-5" smtClean="0"/>
              <a:t>с</a:t>
            </a:r>
            <a:r>
              <a:rPr lang="ru-RU" spc="-16" smtClean="0"/>
              <a:t>т</a:t>
            </a:r>
            <a:r>
              <a:rPr lang="ru-RU" smtClean="0"/>
              <a:t>ер</a:t>
            </a:r>
            <a:r>
              <a:rPr lang="ru-RU" spc="-5" smtClean="0"/>
              <a:t>с</a:t>
            </a:r>
            <a:r>
              <a:rPr lang="ru-RU" smtClean="0"/>
              <a:t>тво </a:t>
            </a:r>
            <a:r>
              <a:rPr lang="ru-RU" spc="-21" smtClean="0"/>
              <a:t>с</a:t>
            </a:r>
            <a:r>
              <a:rPr lang="ru-RU" spc="-16" smtClean="0"/>
              <a:t>е</a:t>
            </a:r>
            <a:r>
              <a:rPr lang="ru-RU" smtClean="0"/>
              <a:t>л</a:t>
            </a:r>
            <a:r>
              <a:rPr lang="ru-RU" spc="-5" smtClean="0"/>
              <a:t>ь</a:t>
            </a:r>
            <a:r>
              <a:rPr lang="ru-RU" smtClean="0"/>
              <a:t>с</a:t>
            </a:r>
            <a:r>
              <a:rPr lang="ru-RU" spc="-21" smtClean="0"/>
              <a:t>к</a:t>
            </a:r>
            <a:r>
              <a:rPr lang="ru-RU" smtClean="0"/>
              <a:t>о</a:t>
            </a:r>
            <a:r>
              <a:rPr lang="ru-RU" spc="-16" smtClean="0"/>
              <a:t>г</a:t>
            </a:r>
            <a:r>
              <a:rPr lang="ru-RU" smtClean="0"/>
              <a:t>о </a:t>
            </a:r>
            <a:r>
              <a:rPr lang="ru-RU" spc="-21" smtClean="0"/>
              <a:t>х</a:t>
            </a:r>
            <a:r>
              <a:rPr lang="ru-RU" smtClean="0"/>
              <a:t>озяй</a:t>
            </a:r>
            <a:r>
              <a:rPr lang="ru-RU" spc="-5" smtClean="0"/>
              <a:t>с</a:t>
            </a:r>
            <a:r>
              <a:rPr lang="ru-RU" smtClean="0"/>
              <a:t>тва </a:t>
            </a:r>
            <a:r>
              <a:rPr lang="ru-RU" spc="-48" smtClean="0"/>
              <a:t>Р</a:t>
            </a:r>
            <a:r>
              <a:rPr lang="ru-RU" smtClean="0"/>
              <a:t>о</a:t>
            </a:r>
            <a:r>
              <a:rPr lang="ru-RU" spc="-21" smtClean="0"/>
              <a:t>с</a:t>
            </a:r>
            <a:r>
              <a:rPr lang="ru-RU" smtClean="0"/>
              <a:t>сийс</a:t>
            </a:r>
            <a:r>
              <a:rPr lang="ru-RU" spc="-21" smtClean="0"/>
              <a:t>к</a:t>
            </a:r>
            <a:r>
              <a:rPr lang="ru-RU" smtClean="0"/>
              <a:t>ой </a:t>
            </a:r>
            <a:r>
              <a:rPr lang="ru-RU" spc="-11" smtClean="0"/>
              <a:t>Ф</a:t>
            </a:r>
            <a:r>
              <a:rPr lang="ru-RU" spc="-16" smtClean="0"/>
              <a:t>е</a:t>
            </a:r>
            <a:r>
              <a:rPr lang="ru-RU" smtClean="0"/>
              <a:t>дерации</a:t>
            </a:r>
            <a:endParaRPr lang="ru-RU"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26868"/>
            <a:fld id="{81D60167-4931-47E6-BA6A-407CBD079E47}" type="slidenum">
              <a:rPr lang="ru-RU" smtClean="0"/>
              <a:pPr marL="26868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61675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73" b="1" i="0">
                <a:solidFill>
                  <a:srgbClr val="231F20"/>
                </a:solidFill>
                <a:latin typeface="Circe Bold"/>
                <a:cs typeface="Circe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13434" marR="5374"/>
            <a:r>
              <a:rPr lang="ru-RU" smtClean="0"/>
              <a:t>Название презентации о </a:t>
            </a:r>
            <a:r>
              <a:rPr lang="ru-RU" spc="-5" smtClean="0"/>
              <a:t>с</a:t>
            </a:r>
            <a:r>
              <a:rPr lang="ru-RU" smtClean="0"/>
              <a:t>табилизации ценовой си</a:t>
            </a:r>
            <a:r>
              <a:rPr lang="ru-RU" spc="5" smtClean="0"/>
              <a:t>т</a:t>
            </a:r>
            <a:r>
              <a:rPr lang="ru-RU" smtClean="0"/>
              <a:t>уации на рын</a:t>
            </a:r>
            <a:r>
              <a:rPr lang="ru-RU" spc="-21" smtClean="0"/>
              <a:t>к</a:t>
            </a:r>
            <a:r>
              <a:rPr lang="ru-RU" smtClean="0"/>
              <a:t>е м</a:t>
            </a:r>
            <a:r>
              <a:rPr lang="ru-RU" spc="-16" smtClean="0"/>
              <a:t>о</a:t>
            </a:r>
            <a:r>
              <a:rPr lang="ru-RU" smtClean="0"/>
              <a:t>лока Мини</a:t>
            </a:r>
            <a:r>
              <a:rPr lang="ru-RU" spc="-5" smtClean="0"/>
              <a:t>с</a:t>
            </a:r>
            <a:r>
              <a:rPr lang="ru-RU" spc="-16" smtClean="0"/>
              <a:t>т</a:t>
            </a:r>
            <a:r>
              <a:rPr lang="ru-RU" smtClean="0"/>
              <a:t>ер</a:t>
            </a:r>
            <a:r>
              <a:rPr lang="ru-RU" spc="-5" smtClean="0"/>
              <a:t>с</a:t>
            </a:r>
            <a:r>
              <a:rPr lang="ru-RU" smtClean="0"/>
              <a:t>тво </a:t>
            </a:r>
            <a:r>
              <a:rPr lang="ru-RU" spc="-21" smtClean="0"/>
              <a:t>с</a:t>
            </a:r>
            <a:r>
              <a:rPr lang="ru-RU" spc="-16" smtClean="0"/>
              <a:t>е</a:t>
            </a:r>
            <a:r>
              <a:rPr lang="ru-RU" smtClean="0"/>
              <a:t>л</a:t>
            </a:r>
            <a:r>
              <a:rPr lang="ru-RU" spc="-5" smtClean="0"/>
              <a:t>ь</a:t>
            </a:r>
            <a:r>
              <a:rPr lang="ru-RU" smtClean="0"/>
              <a:t>с</a:t>
            </a:r>
            <a:r>
              <a:rPr lang="ru-RU" spc="-21" smtClean="0"/>
              <a:t>к</a:t>
            </a:r>
            <a:r>
              <a:rPr lang="ru-RU" smtClean="0"/>
              <a:t>о</a:t>
            </a:r>
            <a:r>
              <a:rPr lang="ru-RU" spc="-16" smtClean="0"/>
              <a:t>г</a:t>
            </a:r>
            <a:r>
              <a:rPr lang="ru-RU" smtClean="0"/>
              <a:t>о </a:t>
            </a:r>
            <a:r>
              <a:rPr lang="ru-RU" spc="-21" smtClean="0"/>
              <a:t>х</a:t>
            </a:r>
            <a:r>
              <a:rPr lang="ru-RU" smtClean="0"/>
              <a:t>озяй</a:t>
            </a:r>
            <a:r>
              <a:rPr lang="ru-RU" spc="-5" smtClean="0"/>
              <a:t>с</a:t>
            </a:r>
            <a:r>
              <a:rPr lang="ru-RU" smtClean="0"/>
              <a:t>тва </a:t>
            </a:r>
            <a:r>
              <a:rPr lang="ru-RU" spc="-48" smtClean="0"/>
              <a:t>Р</a:t>
            </a:r>
            <a:r>
              <a:rPr lang="ru-RU" smtClean="0"/>
              <a:t>о</a:t>
            </a:r>
            <a:r>
              <a:rPr lang="ru-RU" spc="-21" smtClean="0"/>
              <a:t>с</a:t>
            </a:r>
            <a:r>
              <a:rPr lang="ru-RU" smtClean="0"/>
              <a:t>сийс</a:t>
            </a:r>
            <a:r>
              <a:rPr lang="ru-RU" spc="-21" smtClean="0"/>
              <a:t>к</a:t>
            </a:r>
            <a:r>
              <a:rPr lang="ru-RU" smtClean="0"/>
              <a:t>ой </a:t>
            </a:r>
            <a:r>
              <a:rPr lang="ru-RU" spc="-11" smtClean="0"/>
              <a:t>Ф</a:t>
            </a:r>
            <a:r>
              <a:rPr lang="ru-RU" spc="-16" smtClean="0"/>
              <a:t>е</a:t>
            </a:r>
            <a:r>
              <a:rPr lang="ru-RU" smtClean="0"/>
              <a:t>дерации</a:t>
            </a:r>
            <a:endParaRPr lang="ru-RU"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26868"/>
            <a:fld id="{81D60167-4931-47E6-BA6A-407CBD079E47}" type="slidenum">
              <a:rPr lang="ru-RU" smtClean="0"/>
              <a:pPr marL="26868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8986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3547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1448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3881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3917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8366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7487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5622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5002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918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5995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3852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13434" marR="5374"/>
            <a:r>
              <a:rPr lang="ru-RU" smtClean="0"/>
              <a:t>Название презентации о </a:t>
            </a:r>
            <a:r>
              <a:rPr lang="ru-RU" spc="-5" smtClean="0"/>
              <a:t>с</a:t>
            </a:r>
            <a:r>
              <a:rPr lang="ru-RU" smtClean="0"/>
              <a:t>табилизации ценовой си</a:t>
            </a:r>
            <a:r>
              <a:rPr lang="ru-RU" spc="5" smtClean="0"/>
              <a:t>т</a:t>
            </a:r>
            <a:r>
              <a:rPr lang="ru-RU" smtClean="0"/>
              <a:t>уации на рын</a:t>
            </a:r>
            <a:r>
              <a:rPr lang="ru-RU" spc="-21" smtClean="0"/>
              <a:t>к</a:t>
            </a:r>
            <a:r>
              <a:rPr lang="ru-RU" smtClean="0"/>
              <a:t>е м</a:t>
            </a:r>
            <a:r>
              <a:rPr lang="ru-RU" spc="-16" smtClean="0"/>
              <a:t>о</a:t>
            </a:r>
            <a:r>
              <a:rPr lang="ru-RU" smtClean="0"/>
              <a:t>лока Мини</a:t>
            </a:r>
            <a:r>
              <a:rPr lang="ru-RU" spc="-5" smtClean="0"/>
              <a:t>с</a:t>
            </a:r>
            <a:r>
              <a:rPr lang="ru-RU" spc="-16" smtClean="0"/>
              <a:t>т</a:t>
            </a:r>
            <a:r>
              <a:rPr lang="ru-RU" smtClean="0"/>
              <a:t>ер</a:t>
            </a:r>
            <a:r>
              <a:rPr lang="ru-RU" spc="-5" smtClean="0"/>
              <a:t>с</a:t>
            </a:r>
            <a:r>
              <a:rPr lang="ru-RU" smtClean="0"/>
              <a:t>тво </a:t>
            </a:r>
            <a:r>
              <a:rPr lang="ru-RU" spc="-21" smtClean="0"/>
              <a:t>с</a:t>
            </a:r>
            <a:r>
              <a:rPr lang="ru-RU" spc="-16" smtClean="0"/>
              <a:t>е</a:t>
            </a:r>
            <a:r>
              <a:rPr lang="ru-RU" smtClean="0"/>
              <a:t>л</a:t>
            </a:r>
            <a:r>
              <a:rPr lang="ru-RU" spc="-5" smtClean="0"/>
              <a:t>ь</a:t>
            </a:r>
            <a:r>
              <a:rPr lang="ru-RU" smtClean="0"/>
              <a:t>с</a:t>
            </a:r>
            <a:r>
              <a:rPr lang="ru-RU" spc="-21" smtClean="0"/>
              <a:t>к</a:t>
            </a:r>
            <a:r>
              <a:rPr lang="ru-RU" smtClean="0"/>
              <a:t>о</a:t>
            </a:r>
            <a:r>
              <a:rPr lang="ru-RU" spc="-16" smtClean="0"/>
              <a:t>г</a:t>
            </a:r>
            <a:r>
              <a:rPr lang="ru-RU" smtClean="0"/>
              <a:t>о </a:t>
            </a:r>
            <a:r>
              <a:rPr lang="ru-RU" spc="-21" smtClean="0"/>
              <a:t>х</a:t>
            </a:r>
            <a:r>
              <a:rPr lang="ru-RU" smtClean="0"/>
              <a:t>озяй</a:t>
            </a:r>
            <a:r>
              <a:rPr lang="ru-RU" spc="-5" smtClean="0"/>
              <a:t>с</a:t>
            </a:r>
            <a:r>
              <a:rPr lang="ru-RU" smtClean="0"/>
              <a:t>тва </a:t>
            </a:r>
            <a:r>
              <a:rPr lang="ru-RU" spc="-48" smtClean="0"/>
              <a:t>Р</a:t>
            </a:r>
            <a:r>
              <a:rPr lang="ru-RU" smtClean="0"/>
              <a:t>о</a:t>
            </a:r>
            <a:r>
              <a:rPr lang="ru-RU" spc="-21" smtClean="0"/>
              <a:t>с</a:t>
            </a:r>
            <a:r>
              <a:rPr lang="ru-RU" smtClean="0"/>
              <a:t>сийс</a:t>
            </a:r>
            <a:r>
              <a:rPr lang="ru-RU" spc="-21" smtClean="0"/>
              <a:t>к</a:t>
            </a:r>
            <a:r>
              <a:rPr lang="ru-RU" smtClean="0"/>
              <a:t>ой </a:t>
            </a:r>
            <a:r>
              <a:rPr lang="ru-RU" spc="-11" smtClean="0"/>
              <a:t>Ф</a:t>
            </a:r>
            <a:r>
              <a:rPr lang="ru-RU" spc="-16" smtClean="0"/>
              <a:t>е</a:t>
            </a:r>
            <a:r>
              <a:rPr lang="ru-RU" smtClean="0"/>
              <a:t>дерации</a:t>
            </a:r>
            <a:endParaRPr lang="ru-RU"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7/23/2020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26868"/>
            <a:fld id="{81D60167-4931-47E6-BA6A-407CBD079E47}" type="slidenum">
              <a:rPr lang="ru-RU" smtClean="0"/>
              <a:pPr marL="26868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99037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73" b="1" i="0">
                <a:solidFill>
                  <a:srgbClr val="231F20"/>
                </a:solidFill>
                <a:latin typeface="Circe Bold"/>
                <a:cs typeface="Circe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13434" marR="5374"/>
            <a:r>
              <a:rPr lang="ru-RU" smtClean="0"/>
              <a:t>Название презентации о </a:t>
            </a:r>
            <a:r>
              <a:rPr lang="ru-RU" spc="-5" smtClean="0"/>
              <a:t>с</a:t>
            </a:r>
            <a:r>
              <a:rPr lang="ru-RU" smtClean="0"/>
              <a:t>табилизации ценовой си</a:t>
            </a:r>
            <a:r>
              <a:rPr lang="ru-RU" spc="5" smtClean="0"/>
              <a:t>т</a:t>
            </a:r>
            <a:r>
              <a:rPr lang="ru-RU" smtClean="0"/>
              <a:t>уации на рын</a:t>
            </a:r>
            <a:r>
              <a:rPr lang="ru-RU" spc="-21" smtClean="0"/>
              <a:t>к</a:t>
            </a:r>
            <a:r>
              <a:rPr lang="ru-RU" smtClean="0"/>
              <a:t>е м</a:t>
            </a:r>
            <a:r>
              <a:rPr lang="ru-RU" spc="-16" smtClean="0"/>
              <a:t>о</a:t>
            </a:r>
            <a:r>
              <a:rPr lang="ru-RU" smtClean="0"/>
              <a:t>лока Мини</a:t>
            </a:r>
            <a:r>
              <a:rPr lang="ru-RU" spc="-5" smtClean="0"/>
              <a:t>с</a:t>
            </a:r>
            <a:r>
              <a:rPr lang="ru-RU" spc="-16" smtClean="0"/>
              <a:t>т</a:t>
            </a:r>
            <a:r>
              <a:rPr lang="ru-RU" smtClean="0"/>
              <a:t>ер</a:t>
            </a:r>
            <a:r>
              <a:rPr lang="ru-RU" spc="-5" smtClean="0"/>
              <a:t>с</a:t>
            </a:r>
            <a:r>
              <a:rPr lang="ru-RU" smtClean="0"/>
              <a:t>тво </a:t>
            </a:r>
            <a:r>
              <a:rPr lang="ru-RU" spc="-21" smtClean="0"/>
              <a:t>с</a:t>
            </a:r>
            <a:r>
              <a:rPr lang="ru-RU" spc="-16" smtClean="0"/>
              <a:t>е</a:t>
            </a:r>
            <a:r>
              <a:rPr lang="ru-RU" smtClean="0"/>
              <a:t>л</a:t>
            </a:r>
            <a:r>
              <a:rPr lang="ru-RU" spc="-5" smtClean="0"/>
              <a:t>ь</a:t>
            </a:r>
            <a:r>
              <a:rPr lang="ru-RU" smtClean="0"/>
              <a:t>с</a:t>
            </a:r>
            <a:r>
              <a:rPr lang="ru-RU" spc="-21" smtClean="0"/>
              <a:t>к</a:t>
            </a:r>
            <a:r>
              <a:rPr lang="ru-RU" smtClean="0"/>
              <a:t>о</a:t>
            </a:r>
            <a:r>
              <a:rPr lang="ru-RU" spc="-16" smtClean="0"/>
              <a:t>г</a:t>
            </a:r>
            <a:r>
              <a:rPr lang="ru-RU" smtClean="0"/>
              <a:t>о </a:t>
            </a:r>
            <a:r>
              <a:rPr lang="ru-RU" spc="-21" smtClean="0"/>
              <a:t>х</a:t>
            </a:r>
            <a:r>
              <a:rPr lang="ru-RU" smtClean="0"/>
              <a:t>озяй</a:t>
            </a:r>
            <a:r>
              <a:rPr lang="ru-RU" spc="-5" smtClean="0"/>
              <a:t>с</a:t>
            </a:r>
            <a:r>
              <a:rPr lang="ru-RU" smtClean="0"/>
              <a:t>тва </a:t>
            </a:r>
            <a:r>
              <a:rPr lang="ru-RU" spc="-48" smtClean="0"/>
              <a:t>Р</a:t>
            </a:r>
            <a:r>
              <a:rPr lang="ru-RU" smtClean="0"/>
              <a:t>о</a:t>
            </a:r>
            <a:r>
              <a:rPr lang="ru-RU" spc="-21" smtClean="0"/>
              <a:t>с</a:t>
            </a:r>
            <a:r>
              <a:rPr lang="ru-RU" smtClean="0"/>
              <a:t>сийс</a:t>
            </a:r>
            <a:r>
              <a:rPr lang="ru-RU" spc="-21" smtClean="0"/>
              <a:t>к</a:t>
            </a:r>
            <a:r>
              <a:rPr lang="ru-RU" smtClean="0"/>
              <a:t>ой </a:t>
            </a:r>
            <a:r>
              <a:rPr lang="ru-RU" spc="-11" smtClean="0"/>
              <a:t>Ф</a:t>
            </a:r>
            <a:r>
              <a:rPr lang="ru-RU" spc="-16" smtClean="0"/>
              <a:t>е</a:t>
            </a:r>
            <a:r>
              <a:rPr lang="ru-RU" smtClean="0"/>
              <a:t>дерации</a:t>
            </a:r>
            <a:endParaRPr lang="ru-RU"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7/23/2020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26868"/>
            <a:fld id="{81D60167-4931-47E6-BA6A-407CBD079E47}" type="slidenum">
              <a:rPr lang="ru-RU" smtClean="0"/>
              <a:pPr marL="26868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44576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2160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0373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5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7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2743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450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910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2651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1605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3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5319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3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83600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3469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06199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13434" marR="5374"/>
            <a:r>
              <a:rPr lang="ru-RU" smtClean="0"/>
              <a:t>Название презентации о </a:t>
            </a:r>
            <a:r>
              <a:rPr lang="ru-RU" spc="-5" smtClean="0"/>
              <a:t>с</a:t>
            </a:r>
            <a:r>
              <a:rPr lang="ru-RU" smtClean="0"/>
              <a:t>табилизации ценовой си</a:t>
            </a:r>
            <a:r>
              <a:rPr lang="ru-RU" spc="5" smtClean="0"/>
              <a:t>т</a:t>
            </a:r>
            <a:r>
              <a:rPr lang="ru-RU" smtClean="0"/>
              <a:t>уации на рын</a:t>
            </a:r>
            <a:r>
              <a:rPr lang="ru-RU" spc="-21" smtClean="0"/>
              <a:t>к</a:t>
            </a:r>
            <a:r>
              <a:rPr lang="ru-RU" smtClean="0"/>
              <a:t>е м</a:t>
            </a:r>
            <a:r>
              <a:rPr lang="ru-RU" spc="-16" smtClean="0"/>
              <a:t>о</a:t>
            </a:r>
            <a:r>
              <a:rPr lang="ru-RU" smtClean="0"/>
              <a:t>лока Мини</a:t>
            </a:r>
            <a:r>
              <a:rPr lang="ru-RU" spc="-5" smtClean="0"/>
              <a:t>с</a:t>
            </a:r>
            <a:r>
              <a:rPr lang="ru-RU" spc="-16" smtClean="0"/>
              <a:t>т</a:t>
            </a:r>
            <a:r>
              <a:rPr lang="ru-RU" smtClean="0"/>
              <a:t>ер</a:t>
            </a:r>
            <a:r>
              <a:rPr lang="ru-RU" spc="-5" smtClean="0"/>
              <a:t>с</a:t>
            </a:r>
            <a:r>
              <a:rPr lang="ru-RU" smtClean="0"/>
              <a:t>тво </a:t>
            </a:r>
            <a:r>
              <a:rPr lang="ru-RU" spc="-21" smtClean="0"/>
              <a:t>с</a:t>
            </a:r>
            <a:r>
              <a:rPr lang="ru-RU" spc="-16" smtClean="0"/>
              <a:t>е</a:t>
            </a:r>
            <a:r>
              <a:rPr lang="ru-RU" smtClean="0"/>
              <a:t>л</a:t>
            </a:r>
            <a:r>
              <a:rPr lang="ru-RU" spc="-5" smtClean="0"/>
              <a:t>ь</a:t>
            </a:r>
            <a:r>
              <a:rPr lang="ru-RU" smtClean="0"/>
              <a:t>с</a:t>
            </a:r>
            <a:r>
              <a:rPr lang="ru-RU" spc="-21" smtClean="0"/>
              <a:t>к</a:t>
            </a:r>
            <a:r>
              <a:rPr lang="ru-RU" smtClean="0"/>
              <a:t>о</a:t>
            </a:r>
            <a:r>
              <a:rPr lang="ru-RU" spc="-16" smtClean="0"/>
              <a:t>г</a:t>
            </a:r>
            <a:r>
              <a:rPr lang="ru-RU" smtClean="0"/>
              <a:t>о </a:t>
            </a:r>
            <a:r>
              <a:rPr lang="ru-RU" spc="-21" smtClean="0"/>
              <a:t>х</a:t>
            </a:r>
            <a:r>
              <a:rPr lang="ru-RU" smtClean="0"/>
              <a:t>озяй</a:t>
            </a:r>
            <a:r>
              <a:rPr lang="ru-RU" spc="-5" smtClean="0"/>
              <a:t>с</a:t>
            </a:r>
            <a:r>
              <a:rPr lang="ru-RU" smtClean="0"/>
              <a:t>тва </a:t>
            </a:r>
            <a:r>
              <a:rPr lang="ru-RU" spc="-48" smtClean="0"/>
              <a:t>Р</a:t>
            </a:r>
            <a:r>
              <a:rPr lang="ru-RU" smtClean="0"/>
              <a:t>о</a:t>
            </a:r>
            <a:r>
              <a:rPr lang="ru-RU" spc="-21" smtClean="0"/>
              <a:t>с</a:t>
            </a:r>
            <a:r>
              <a:rPr lang="ru-RU" smtClean="0"/>
              <a:t>сийс</a:t>
            </a:r>
            <a:r>
              <a:rPr lang="ru-RU" spc="-21" smtClean="0"/>
              <a:t>к</a:t>
            </a:r>
            <a:r>
              <a:rPr lang="ru-RU" smtClean="0"/>
              <a:t>ой </a:t>
            </a:r>
            <a:r>
              <a:rPr lang="ru-RU" spc="-11" smtClean="0"/>
              <a:t>Ф</a:t>
            </a:r>
            <a:r>
              <a:rPr lang="ru-RU" spc="-16" smtClean="0"/>
              <a:t>е</a:t>
            </a:r>
            <a:r>
              <a:rPr lang="ru-RU" smtClean="0"/>
              <a:t>дерации</a:t>
            </a:r>
            <a:endParaRPr lang="ru-RU"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7/23/2020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26868"/>
            <a:fld id="{81D60167-4931-47E6-BA6A-407CBD079E47}" type="slidenum">
              <a:rPr lang="ru-RU" smtClean="0"/>
              <a:pPr marL="26868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04239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73" b="1" i="0">
                <a:solidFill>
                  <a:srgbClr val="231F20"/>
                </a:solidFill>
                <a:latin typeface="Circe Bold"/>
                <a:cs typeface="Circe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13434" marR="5374"/>
            <a:r>
              <a:rPr lang="ru-RU" smtClean="0"/>
              <a:t>Название презентации о </a:t>
            </a:r>
            <a:r>
              <a:rPr lang="ru-RU" spc="-5" smtClean="0"/>
              <a:t>с</a:t>
            </a:r>
            <a:r>
              <a:rPr lang="ru-RU" smtClean="0"/>
              <a:t>табилизации ценовой си</a:t>
            </a:r>
            <a:r>
              <a:rPr lang="ru-RU" spc="5" smtClean="0"/>
              <a:t>т</a:t>
            </a:r>
            <a:r>
              <a:rPr lang="ru-RU" smtClean="0"/>
              <a:t>уации на рын</a:t>
            </a:r>
            <a:r>
              <a:rPr lang="ru-RU" spc="-21" smtClean="0"/>
              <a:t>к</a:t>
            </a:r>
            <a:r>
              <a:rPr lang="ru-RU" smtClean="0"/>
              <a:t>е м</a:t>
            </a:r>
            <a:r>
              <a:rPr lang="ru-RU" spc="-16" smtClean="0"/>
              <a:t>о</a:t>
            </a:r>
            <a:r>
              <a:rPr lang="ru-RU" smtClean="0"/>
              <a:t>лока Мини</a:t>
            </a:r>
            <a:r>
              <a:rPr lang="ru-RU" spc="-5" smtClean="0"/>
              <a:t>с</a:t>
            </a:r>
            <a:r>
              <a:rPr lang="ru-RU" spc="-16" smtClean="0"/>
              <a:t>т</a:t>
            </a:r>
            <a:r>
              <a:rPr lang="ru-RU" smtClean="0"/>
              <a:t>ер</a:t>
            </a:r>
            <a:r>
              <a:rPr lang="ru-RU" spc="-5" smtClean="0"/>
              <a:t>с</a:t>
            </a:r>
            <a:r>
              <a:rPr lang="ru-RU" smtClean="0"/>
              <a:t>тво </a:t>
            </a:r>
            <a:r>
              <a:rPr lang="ru-RU" spc="-21" smtClean="0"/>
              <a:t>с</a:t>
            </a:r>
            <a:r>
              <a:rPr lang="ru-RU" spc="-16" smtClean="0"/>
              <a:t>е</a:t>
            </a:r>
            <a:r>
              <a:rPr lang="ru-RU" smtClean="0"/>
              <a:t>л</a:t>
            </a:r>
            <a:r>
              <a:rPr lang="ru-RU" spc="-5" smtClean="0"/>
              <a:t>ь</a:t>
            </a:r>
            <a:r>
              <a:rPr lang="ru-RU" smtClean="0"/>
              <a:t>с</a:t>
            </a:r>
            <a:r>
              <a:rPr lang="ru-RU" spc="-21" smtClean="0"/>
              <a:t>к</a:t>
            </a:r>
            <a:r>
              <a:rPr lang="ru-RU" smtClean="0"/>
              <a:t>о</a:t>
            </a:r>
            <a:r>
              <a:rPr lang="ru-RU" spc="-16" smtClean="0"/>
              <a:t>г</a:t>
            </a:r>
            <a:r>
              <a:rPr lang="ru-RU" smtClean="0"/>
              <a:t>о </a:t>
            </a:r>
            <a:r>
              <a:rPr lang="ru-RU" spc="-21" smtClean="0"/>
              <a:t>х</a:t>
            </a:r>
            <a:r>
              <a:rPr lang="ru-RU" smtClean="0"/>
              <a:t>озяй</a:t>
            </a:r>
            <a:r>
              <a:rPr lang="ru-RU" spc="-5" smtClean="0"/>
              <a:t>с</a:t>
            </a:r>
            <a:r>
              <a:rPr lang="ru-RU" smtClean="0"/>
              <a:t>тва </a:t>
            </a:r>
            <a:r>
              <a:rPr lang="ru-RU" spc="-48" smtClean="0"/>
              <a:t>Р</a:t>
            </a:r>
            <a:r>
              <a:rPr lang="ru-RU" smtClean="0"/>
              <a:t>о</a:t>
            </a:r>
            <a:r>
              <a:rPr lang="ru-RU" spc="-21" smtClean="0"/>
              <a:t>с</a:t>
            </a:r>
            <a:r>
              <a:rPr lang="ru-RU" smtClean="0"/>
              <a:t>сийс</a:t>
            </a:r>
            <a:r>
              <a:rPr lang="ru-RU" spc="-21" smtClean="0"/>
              <a:t>к</a:t>
            </a:r>
            <a:r>
              <a:rPr lang="ru-RU" smtClean="0"/>
              <a:t>ой </a:t>
            </a:r>
            <a:r>
              <a:rPr lang="ru-RU" spc="-11" smtClean="0"/>
              <a:t>Ф</a:t>
            </a:r>
            <a:r>
              <a:rPr lang="ru-RU" spc="-16" smtClean="0"/>
              <a:t>е</a:t>
            </a:r>
            <a:r>
              <a:rPr lang="ru-RU" smtClean="0"/>
              <a:t>дерации</a:t>
            </a:r>
            <a:endParaRPr lang="ru-RU"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7/23/2020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46" b="0" i="0">
                <a:solidFill>
                  <a:srgbClr val="D37A33"/>
                </a:solidFill>
                <a:latin typeface="Circe"/>
                <a:cs typeface="Circe"/>
              </a:defRPr>
            </a:lvl1pPr>
          </a:lstStyle>
          <a:p>
            <a:pPr marL="26868"/>
            <a:fld id="{81D60167-4931-47E6-BA6A-407CBD079E47}" type="slidenum">
              <a:rPr lang="ru-RU" smtClean="0"/>
              <a:pPr marL="26868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0240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88313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49597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8631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4460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43204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6376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93852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21933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2783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4801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76567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559E2105-08C0-4E8E-B5E0-85F5C3B497A4}" type="slidenum">
              <a:rPr lang="ru-RU" alt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64368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A4221-12DA-4FFB-B50B-251DA3F873F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41187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92DE06-8D30-4B06-AE6F-C14DB400D4D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491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E11EA-DA97-4786-B0A0-9FF94BD93F27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EABDB-3A70-4920-9438-4908A5DBE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673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681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E11EA-DA97-4786-B0A0-9FF94BD93F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6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EABDB-3A70-4920-9438-4908A5DBEA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38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23.07.2020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702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3453494" y="2267489"/>
            <a:ext cx="5527221" cy="9694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endParaRPr lang="ru-RU" sz="1100" b="1" dirty="0">
              <a:solidFill>
                <a:srgbClr val="231F20"/>
              </a:solidFill>
              <a:latin typeface="+mj-lt"/>
              <a:cs typeface="Circe Bold"/>
            </a:endParaRPr>
          </a:p>
          <a:p>
            <a:endParaRPr lang="ru-RU" sz="1100" b="1" dirty="0">
              <a:solidFill>
                <a:srgbClr val="231F20"/>
              </a:solidFill>
              <a:latin typeface="+mj-lt"/>
              <a:cs typeface="Circe Bold"/>
            </a:endParaRPr>
          </a:p>
          <a:p>
            <a:endParaRPr lang="ru-RU" sz="1100" b="1" dirty="0">
              <a:solidFill>
                <a:srgbClr val="231F20"/>
              </a:solidFill>
              <a:latin typeface="+mj-lt"/>
              <a:cs typeface="Circe Bold"/>
            </a:endParaRPr>
          </a:p>
          <a:p>
            <a:endParaRPr lang="ru-RU" sz="800" b="1" dirty="0">
              <a:solidFill>
                <a:srgbClr val="231F20"/>
              </a:solidFill>
              <a:latin typeface="+mj-lt"/>
              <a:cs typeface="Circe Bold"/>
            </a:endParaRPr>
          </a:p>
          <a:p>
            <a:endParaRPr lang="ru-RU" sz="1100" b="1" dirty="0" smtClean="0">
              <a:solidFill>
                <a:srgbClr val="231F20"/>
              </a:solidFill>
              <a:latin typeface="+mj-lt"/>
              <a:cs typeface="Circe Bold"/>
            </a:endParaRPr>
          </a:p>
          <a:p>
            <a:r>
              <a:rPr lang="ru-RU" sz="1100" b="1" dirty="0" smtClean="0">
                <a:solidFill>
                  <a:srgbClr val="231F20"/>
                </a:solidFill>
                <a:latin typeface="+mj-lt"/>
                <a:cs typeface="Circe Bold"/>
              </a:rPr>
              <a:t>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371" y="471802"/>
            <a:ext cx="1376876" cy="1934480"/>
          </a:xfrm>
          <a:prstGeom prst="rect">
            <a:avLst/>
          </a:prstGeom>
        </p:spPr>
      </p:pic>
      <p:sp>
        <p:nvSpPr>
          <p:cNvPr id="6" name="object 5"/>
          <p:cNvSpPr txBox="1"/>
          <p:nvPr/>
        </p:nvSpPr>
        <p:spPr>
          <a:xfrm>
            <a:off x="955097" y="5306113"/>
            <a:ext cx="1165804" cy="2278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434"/>
            <a:r>
              <a:rPr sz="1481" dirty="0" smtClean="0">
                <a:latin typeface="Calibri bold" panose="020F0702030404030204" pitchFamily="34" charset="0"/>
                <a:cs typeface="Calibri bold" panose="020F0702030404030204" pitchFamily="34" charset="0"/>
              </a:rPr>
              <a:t>20</a:t>
            </a:r>
            <a:r>
              <a:rPr lang="ru-RU" sz="1481" dirty="0" smtClean="0">
                <a:latin typeface="Calibri bold" panose="020F0702030404030204" pitchFamily="34" charset="0"/>
                <a:cs typeface="Calibri bold" panose="020F0702030404030204" pitchFamily="34" charset="0"/>
              </a:rPr>
              <a:t>20 г.</a:t>
            </a:r>
            <a:endParaRPr sz="1481" dirty="0">
              <a:latin typeface="Calibri bold" panose="020F0702030404030204" pitchFamily="34" charset="0"/>
              <a:cs typeface="Calibri bold" panose="020F07020304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19451" y="2540950"/>
            <a:ext cx="6096000" cy="358251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008000"/>
                </a:solidFill>
                <a:cs typeface="Times New Roman" pitchFamily="18" charset="0"/>
              </a:rPr>
              <a:t>Политика Министерства сельского хозяйства Российской Федерации на самообеспеченность качественным посадочным материалом отечественной селекции и семеноводства</a:t>
            </a:r>
          </a:p>
          <a:p>
            <a:pPr lvl="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800" b="1" dirty="0">
              <a:solidFill>
                <a:srgbClr val="008000"/>
              </a:solidFill>
              <a:cs typeface="Times New Roman" pitchFamily="18" charset="0"/>
            </a:endParaRPr>
          </a:p>
          <a:p>
            <a:pPr lvl="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800" b="1" dirty="0" smtClean="0">
              <a:solidFill>
                <a:srgbClr val="008000"/>
              </a:solidFill>
              <a:cs typeface="Times New Roman" pitchFamily="18" charset="0"/>
            </a:endParaRPr>
          </a:p>
          <a:p>
            <a:pPr lvl="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008000"/>
                </a:solidFill>
                <a:cs typeface="Times New Roman" pitchFamily="18" charset="0"/>
              </a:rPr>
              <a:t> Д.А. Талеева</a:t>
            </a:r>
            <a:endParaRPr lang="ru-RU" sz="2800" b="1" dirty="0">
              <a:solidFill>
                <a:srgbClr val="00800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48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691224" y="6583936"/>
            <a:ext cx="208225" cy="0"/>
          </a:xfrm>
          <a:custGeom>
            <a:avLst/>
            <a:gdLst/>
            <a:ahLst/>
            <a:cxnLst/>
            <a:rect l="l" t="t" r="r" b="b"/>
            <a:pathLst>
              <a:path w="196850">
                <a:moveTo>
                  <a:pt x="196850" y="0"/>
                </a:moveTo>
                <a:lnTo>
                  <a:pt x="0" y="0"/>
                </a:lnTo>
              </a:path>
            </a:pathLst>
          </a:custGeom>
          <a:ln w="12700"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1904">
              <a:solidFill>
                <a:prstClr val="black"/>
              </a:solidFill>
              <a:latin typeface="Calibri Light" panose="020F0302020204030204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xfrm>
            <a:off x="1291235" y="6428165"/>
            <a:ext cx="4885368" cy="13016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13434" marR="5374"/>
            <a:r>
              <a:rPr lang="ru-RU" dirty="0" smtClean="0">
                <a:solidFill>
                  <a:prstClr val="black"/>
                </a:solidFill>
                <a:latin typeface="Calibri Light" panose="020F0302020204030204"/>
              </a:rPr>
              <a:t>Министерство </a:t>
            </a:r>
            <a:r>
              <a:rPr lang="ru-RU" dirty="0">
                <a:solidFill>
                  <a:prstClr val="black"/>
                </a:solidFill>
                <a:latin typeface="Calibri Light" panose="020F0302020204030204"/>
              </a:rPr>
              <a:t>сельского хозяйства Российской </a:t>
            </a:r>
            <a:r>
              <a:rPr lang="ru-RU" dirty="0" smtClean="0">
                <a:solidFill>
                  <a:prstClr val="black"/>
                </a:solidFill>
                <a:latin typeface="Calibri Light" panose="020F0302020204030204"/>
              </a:rPr>
              <a:t>Федерации</a:t>
            </a:r>
            <a:endParaRPr dirty="0">
              <a:solidFill>
                <a:prstClr val="black"/>
              </a:solidFill>
              <a:latin typeface="Calibri Light" panose="020F030202020403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11734820" y="6423070"/>
            <a:ext cx="118217" cy="130164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 anchor="ctr">
            <a:spAutoFit/>
          </a:bodyPr>
          <a:lstStyle/>
          <a:p>
            <a:pPr marL="26868"/>
            <a:fld id="{81D60167-4931-47E6-BA6A-407CBD079E47}" type="slidenum">
              <a:rPr dirty="0">
                <a:solidFill>
                  <a:prstClr val="black"/>
                </a:solidFill>
                <a:latin typeface="Calibri Light" panose="020F0302020204030204"/>
              </a:rPr>
              <a:pPr marL="26868"/>
              <a:t>2</a:t>
            </a:fld>
            <a:endParaRPr dirty="0">
              <a:solidFill>
                <a:prstClr val="black"/>
              </a:solidFill>
              <a:latin typeface="Calibri Light" panose="020F0302020204030204"/>
            </a:endParaRPr>
          </a:p>
        </p:txBody>
      </p:sp>
      <p:sp>
        <p:nvSpPr>
          <p:cNvPr id="25" name="object 3"/>
          <p:cNvSpPr/>
          <p:nvPr/>
        </p:nvSpPr>
        <p:spPr>
          <a:xfrm>
            <a:off x="11691224" y="6384104"/>
            <a:ext cx="208225" cy="0"/>
          </a:xfrm>
          <a:custGeom>
            <a:avLst/>
            <a:gdLst/>
            <a:ahLst/>
            <a:cxnLst/>
            <a:rect l="l" t="t" r="r" b="b"/>
            <a:pathLst>
              <a:path w="196850">
                <a:moveTo>
                  <a:pt x="196850" y="0"/>
                </a:moveTo>
                <a:lnTo>
                  <a:pt x="0" y="0"/>
                </a:lnTo>
              </a:path>
            </a:pathLst>
          </a:custGeom>
          <a:ln w="12700"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1904">
              <a:solidFill>
                <a:prstClr val="black"/>
              </a:solidFill>
              <a:latin typeface="Calibri Light" panose="020F0302020204030204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025" y="6154600"/>
            <a:ext cx="520283" cy="532789"/>
          </a:xfrm>
          <a:prstGeom prst="rect">
            <a:avLst/>
          </a:prstGeom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942313" y="3"/>
            <a:ext cx="10748911" cy="873403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076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Текущая ситуация</a:t>
            </a:r>
            <a:endParaRPr lang="ru-RU" sz="2000" dirty="0">
              <a:solidFill>
                <a:srgbClr val="076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0499919"/>
              </p:ext>
            </p:extLst>
          </p:nvPr>
        </p:nvGraphicFramePr>
        <p:xfrm>
          <a:off x="787407" y="851442"/>
          <a:ext cx="10532241" cy="5391703"/>
        </p:xfrm>
        <a:graphic>
          <a:graphicData uri="http://schemas.openxmlformats.org/drawingml/2006/table">
            <a:tbl>
              <a:tblPr/>
              <a:tblGrid>
                <a:gridCol w="8075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926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8523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7622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3691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223373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1646277">
                <a:tc>
                  <a:txBody>
                    <a:bodyPr/>
                    <a:lstStyle/>
                    <a:p>
                      <a:pPr marL="139700">
                        <a:lnSpc>
                          <a:spcPts val="162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№п/п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2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Наименование сельскохозяйственной культуры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2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Объем высеянных семян, тыс. тонн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2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Доля семян отечественной селекции в объеме высеянных, %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2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Доля семян иностранной селекции в объеме высеянных, %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2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Доля семян не сортовых и не включенных в Государственный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реестр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 объеме высеянных, %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8432">
                <a:tc>
                  <a:txBody>
                    <a:bodyPr/>
                    <a:lstStyle/>
                    <a:p>
                      <a:pPr marL="139700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Пшеница яровая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2 454,36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82,23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7,42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10,35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139700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Пшеница озимая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3 330,38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90,56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3,78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5,66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139700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Ячмень яровой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1 702,88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63,23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25,81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10,95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marL="139700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Сахарная свекла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3,87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0,60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98,30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1,11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marL="139700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Подсолнечник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37,20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26,56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66,44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marL="139700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Картофель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777,33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9,68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59,06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31,26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8300">
                <a:tc>
                  <a:txBody>
                    <a:bodyPr/>
                    <a:lstStyle/>
                    <a:p>
                      <a:pPr marL="139700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Кукуруза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77,67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45,81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50,83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3,35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25625">
                <a:tc>
                  <a:txBody>
                    <a:bodyPr/>
                    <a:lstStyle/>
                    <a:p>
                      <a:pPr marL="139700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Рапс яровой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9,29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31,72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41,50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26,78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5669">
                <a:tc>
                  <a:txBody>
                    <a:bodyPr/>
                    <a:lstStyle/>
                    <a:p>
                      <a:pPr marL="139700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Соя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346,20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41,85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42,94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15,21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  <a:cs typeface="Times New Roman"/>
                      </a:endParaRPr>
                    </a:p>
                  </a:txBody>
                  <a:tcPr marL="6351" marR="63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4" name="Левая фигурная скобка 3"/>
          <p:cNvSpPr/>
          <p:nvPr/>
        </p:nvSpPr>
        <p:spPr>
          <a:xfrm>
            <a:off x="497323" y="4483100"/>
            <a:ext cx="390212" cy="1569890"/>
          </a:xfrm>
          <a:prstGeom prst="leftBrace">
            <a:avLst>
              <a:gd name="adj1" fmla="val 8333"/>
              <a:gd name="adj2" fmla="val 51618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291955" y="3949700"/>
            <a:ext cx="390212" cy="3048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2553" y="3741956"/>
            <a:ext cx="969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Увеличение  до 5%</a:t>
            </a:r>
            <a:endParaRPr lang="ru-RU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75811" y="2590810"/>
            <a:ext cx="6924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Посевы 2020 г.</a:t>
            </a:r>
            <a:endParaRPr lang="ru-RU" sz="1100" dirty="0"/>
          </a:p>
        </p:txBody>
      </p:sp>
      <p:sp>
        <p:nvSpPr>
          <p:cNvPr id="16" name="TextBox 15"/>
          <p:cNvSpPr txBox="1"/>
          <p:nvPr/>
        </p:nvSpPr>
        <p:spPr>
          <a:xfrm rot="16200000">
            <a:off x="-247466" y="4856353"/>
            <a:ext cx="12697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Увеличение  на 10%</a:t>
            </a:r>
            <a:endParaRPr lang="ru-RU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6337743" y="6154600"/>
            <a:ext cx="4819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</a:rPr>
              <a:t>Пороговое значение Доктрины продовольственной безопасности75% </a:t>
            </a:r>
            <a:endParaRPr lang="ru-RU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34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3"/>
          <p:cNvSpPr>
            <a:spLocks noChangeArrowheads="1"/>
          </p:cNvSpPr>
          <p:nvPr/>
        </p:nvSpPr>
        <p:spPr bwMode="auto">
          <a:xfrm>
            <a:off x="7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</a:endParaRPr>
          </a:p>
        </p:txBody>
      </p:sp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3800087"/>
              </p:ext>
            </p:extLst>
          </p:nvPr>
        </p:nvGraphicFramePr>
        <p:xfrm>
          <a:off x="274638" y="981075"/>
          <a:ext cx="6364287" cy="530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Лист" r:id="rId4" imgW="5248340" imgH="5305310" progId="Excel.Sheet.8">
                  <p:embed/>
                </p:oleObj>
              </mc:Choice>
              <mc:Fallback>
                <p:oleObj name="Лист" r:id="rId4" imgW="5248340" imgH="5305310" progId="Excel.Sheet.8">
                  <p:embed/>
                  <p:pic>
                    <p:nvPicPr>
                      <p:cNvPr id="2" name="Объект 1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8" y="981075"/>
                        <a:ext cx="6364287" cy="5302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Таблица 12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373077"/>
              </p:ext>
            </p:extLst>
          </p:nvPr>
        </p:nvGraphicFramePr>
        <p:xfrm>
          <a:off x="6770134" y="980730"/>
          <a:ext cx="4800601" cy="5232641"/>
        </p:xfrm>
        <a:graphic>
          <a:graphicData uri="http://schemas.openxmlformats.org/drawingml/2006/table">
            <a:tbl>
              <a:tblPr/>
              <a:tblGrid>
                <a:gridCol w="16141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990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990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841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32520">
                <a:tc grid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Эффективность использования сортового потенциала </a:t>
                      </a:r>
                      <a:r>
                        <a:rPr kumimoji="0" lang="ru-RU" alt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Российской Федерации</a:t>
                      </a:r>
                      <a:endParaRPr kumimoji="0" lang="ru-RU" altLang="ru-RU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256" marR="9256" marT="6942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0076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Культуры</a:t>
                      </a:r>
                    </a:p>
                  </a:txBody>
                  <a:tcPr marL="9256" marR="9256" marT="694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Сорта включенные в Госреестр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256" marR="9256" marT="694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Сорта, обеспечившие более 50% фактического высева культуры в Российской Федерации</a:t>
                      </a:r>
                    </a:p>
                  </a:txBody>
                  <a:tcPr marL="9256" marR="9256" marT="694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350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942" marR="6942" marT="694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Количество, шт.</a:t>
                      </a:r>
                    </a:p>
                  </a:txBody>
                  <a:tcPr marL="9256" marR="9256" marT="694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Доля от числа сортов культуры в Госреестре, %</a:t>
                      </a:r>
                    </a:p>
                  </a:txBody>
                  <a:tcPr marL="9256" marR="9256" marT="694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Пшеница озимая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349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4,3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Рожь озимая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83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6,0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Рапс озимый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108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6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5,6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Пшеница яровая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286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0160" marR="1016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7,7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Ячмень яровой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228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8,8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Кукуруза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985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29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2,9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Горох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148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6,8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Гречиха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52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7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13,5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Рис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61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6,6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Подсолнечник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672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29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4,3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Соя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239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8,4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Сахарная свекла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321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6,9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Лен-долгунец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65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7,7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2346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Рапс яровой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140</a:t>
                      </a:r>
                      <a:endParaRPr kumimoji="0" lang="ru-RU" altLang="ru-RU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9,3</a:t>
                      </a:r>
                    </a:p>
                  </a:txBody>
                  <a:tcPr marL="10160" marR="1016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7F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8086" y="149733"/>
            <a:ext cx="1026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2330"/>
            <a:r>
              <a:rPr lang="ru-RU" altLang="ru-RU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Соотношение семян отечественных и импортных сортов фактически высеянных в Российской Федерации, </a:t>
            </a:r>
            <a:r>
              <a:rPr lang="ru-RU" altLang="ru-RU" sz="24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%</a:t>
            </a:r>
            <a:endParaRPr lang="ru-RU" altLang="ru-RU" sz="24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0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691217" y="6583936"/>
            <a:ext cx="208225" cy="0"/>
          </a:xfrm>
          <a:custGeom>
            <a:avLst/>
            <a:gdLst/>
            <a:ahLst/>
            <a:cxnLst/>
            <a:rect l="l" t="t" r="r" b="b"/>
            <a:pathLst>
              <a:path w="196850">
                <a:moveTo>
                  <a:pt x="196850" y="0"/>
                </a:moveTo>
                <a:lnTo>
                  <a:pt x="0" y="0"/>
                </a:lnTo>
              </a:path>
            </a:pathLst>
          </a:custGeom>
          <a:ln w="12700"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1904">
              <a:solidFill>
                <a:prstClr val="black"/>
              </a:solidFill>
              <a:latin typeface="Calibri Light" panose="020F0302020204030204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xfrm>
            <a:off x="1291235" y="6428165"/>
            <a:ext cx="4885368" cy="13016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13434" marR="5374"/>
            <a:r>
              <a:rPr lang="ru-RU" dirty="0" smtClean="0">
                <a:solidFill>
                  <a:prstClr val="black"/>
                </a:solidFill>
                <a:latin typeface="Calibri Light" panose="020F0302020204030204"/>
              </a:rPr>
              <a:t>Министерство </a:t>
            </a:r>
            <a:r>
              <a:rPr lang="ru-RU" dirty="0">
                <a:solidFill>
                  <a:prstClr val="black"/>
                </a:solidFill>
                <a:latin typeface="Calibri Light" panose="020F0302020204030204"/>
              </a:rPr>
              <a:t>сельского хозяйства Российской </a:t>
            </a:r>
            <a:r>
              <a:rPr lang="ru-RU" dirty="0" smtClean="0">
                <a:solidFill>
                  <a:prstClr val="black"/>
                </a:solidFill>
                <a:latin typeface="Calibri Light" panose="020F0302020204030204"/>
              </a:rPr>
              <a:t>Федерации</a:t>
            </a:r>
            <a:endParaRPr dirty="0">
              <a:solidFill>
                <a:prstClr val="black"/>
              </a:solidFill>
              <a:latin typeface="Calibri Light" panose="020F030202020403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11734813" y="6423070"/>
            <a:ext cx="118217" cy="130164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 anchor="ctr">
            <a:spAutoFit/>
          </a:bodyPr>
          <a:lstStyle/>
          <a:p>
            <a:pPr marL="26868"/>
            <a:fld id="{81D60167-4931-47E6-BA6A-407CBD079E47}" type="slidenum">
              <a:rPr dirty="0">
                <a:solidFill>
                  <a:prstClr val="black"/>
                </a:solidFill>
                <a:latin typeface="Calibri Light" panose="020F0302020204030204"/>
              </a:rPr>
              <a:pPr marL="26868"/>
              <a:t>4</a:t>
            </a:fld>
            <a:endParaRPr dirty="0">
              <a:solidFill>
                <a:prstClr val="black"/>
              </a:solidFill>
              <a:latin typeface="Calibri Light" panose="020F0302020204030204"/>
            </a:endParaRPr>
          </a:p>
        </p:txBody>
      </p:sp>
      <p:sp>
        <p:nvSpPr>
          <p:cNvPr id="25" name="object 3"/>
          <p:cNvSpPr/>
          <p:nvPr/>
        </p:nvSpPr>
        <p:spPr>
          <a:xfrm>
            <a:off x="11691217" y="6384104"/>
            <a:ext cx="208225" cy="0"/>
          </a:xfrm>
          <a:custGeom>
            <a:avLst/>
            <a:gdLst/>
            <a:ahLst/>
            <a:cxnLst/>
            <a:rect l="l" t="t" r="r" b="b"/>
            <a:pathLst>
              <a:path w="196850">
                <a:moveTo>
                  <a:pt x="196850" y="0"/>
                </a:moveTo>
                <a:lnTo>
                  <a:pt x="0" y="0"/>
                </a:lnTo>
              </a:path>
            </a:pathLst>
          </a:custGeom>
          <a:ln w="12700"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1904">
              <a:solidFill>
                <a:prstClr val="black"/>
              </a:solidFill>
              <a:latin typeface="Calibri Light" panose="020F0302020204030204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024" y="6154590"/>
            <a:ext cx="520283" cy="532789"/>
          </a:xfrm>
          <a:prstGeom prst="rect">
            <a:avLst/>
          </a:prstGeom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802148" y="305232"/>
            <a:ext cx="10748910" cy="1147380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rgbClr val="076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доле семян отечественной и иностранной селекции, а </a:t>
            </a:r>
            <a:r>
              <a:rPr lang="ru-RU" sz="2000" dirty="0" smtClean="0">
                <a:solidFill>
                  <a:srgbClr val="076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</a:t>
            </a:r>
            <a:r>
              <a:rPr lang="ru-RU" sz="2000" dirty="0">
                <a:solidFill>
                  <a:srgbClr val="076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несортовых и не включенных в Государственный реестр селекционных достижений, допущенных к использованию по отдельным видам сельскохозяйственных культур </a:t>
            </a:r>
            <a:br>
              <a:rPr lang="ru-RU" sz="2000" dirty="0">
                <a:solidFill>
                  <a:srgbClr val="076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76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 данным ФГБУ "</a:t>
            </a:r>
            <a:r>
              <a:rPr lang="ru-RU" sz="2000" dirty="0" err="1">
                <a:solidFill>
                  <a:srgbClr val="076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Россельхозцентр</a:t>
            </a:r>
            <a:r>
              <a:rPr lang="ru-RU" sz="2000" dirty="0">
                <a:solidFill>
                  <a:srgbClr val="076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в 2019 году)</a:t>
            </a:r>
            <a:endParaRPr lang="ru-RU" sz="2000" b="1" dirty="0">
              <a:solidFill>
                <a:srgbClr val="076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171359"/>
              </p:ext>
            </p:extLst>
          </p:nvPr>
        </p:nvGraphicFramePr>
        <p:xfrm>
          <a:off x="682165" y="1652443"/>
          <a:ext cx="11009056" cy="4319322"/>
        </p:xfrm>
        <a:graphic>
          <a:graphicData uri="http://schemas.openxmlformats.org/drawingml/2006/table">
            <a:tbl>
              <a:tblPr/>
              <a:tblGrid>
                <a:gridCol w="1000377">
                  <a:extLst>
                    <a:ext uri="{9D8B030D-6E8A-4147-A177-3AD203B41FA5}">
                      <a16:colId xmlns:a16="http://schemas.microsoft.com/office/drawing/2014/main" xmlns="" val="2674255905"/>
                    </a:ext>
                  </a:extLst>
                </a:gridCol>
                <a:gridCol w="575380">
                  <a:extLst>
                    <a:ext uri="{9D8B030D-6E8A-4147-A177-3AD203B41FA5}">
                      <a16:colId xmlns:a16="http://schemas.microsoft.com/office/drawing/2014/main" xmlns="" val="1029451338"/>
                    </a:ext>
                  </a:extLst>
                </a:gridCol>
                <a:gridCol w="575380">
                  <a:extLst>
                    <a:ext uri="{9D8B030D-6E8A-4147-A177-3AD203B41FA5}">
                      <a16:colId xmlns:a16="http://schemas.microsoft.com/office/drawing/2014/main" xmlns="" val="3693073584"/>
                    </a:ext>
                  </a:extLst>
                </a:gridCol>
                <a:gridCol w="640765">
                  <a:extLst>
                    <a:ext uri="{9D8B030D-6E8A-4147-A177-3AD203B41FA5}">
                      <a16:colId xmlns:a16="http://schemas.microsoft.com/office/drawing/2014/main" xmlns="" val="1730787796"/>
                    </a:ext>
                  </a:extLst>
                </a:gridCol>
                <a:gridCol w="640765">
                  <a:extLst>
                    <a:ext uri="{9D8B030D-6E8A-4147-A177-3AD203B41FA5}">
                      <a16:colId xmlns:a16="http://schemas.microsoft.com/office/drawing/2014/main" xmlns="" val="1677395643"/>
                    </a:ext>
                  </a:extLst>
                </a:gridCol>
                <a:gridCol w="562304">
                  <a:extLst>
                    <a:ext uri="{9D8B030D-6E8A-4147-A177-3AD203B41FA5}">
                      <a16:colId xmlns:a16="http://schemas.microsoft.com/office/drawing/2014/main" xmlns="" val="3227068521"/>
                    </a:ext>
                  </a:extLst>
                </a:gridCol>
                <a:gridCol w="563938">
                  <a:extLst>
                    <a:ext uri="{9D8B030D-6E8A-4147-A177-3AD203B41FA5}">
                      <a16:colId xmlns:a16="http://schemas.microsoft.com/office/drawing/2014/main" xmlns="" val="1512851078"/>
                    </a:ext>
                  </a:extLst>
                </a:gridCol>
                <a:gridCol w="679995">
                  <a:extLst>
                    <a:ext uri="{9D8B030D-6E8A-4147-A177-3AD203B41FA5}">
                      <a16:colId xmlns:a16="http://schemas.microsoft.com/office/drawing/2014/main" xmlns="" val="787170590"/>
                    </a:ext>
                  </a:extLst>
                </a:gridCol>
                <a:gridCol w="681629">
                  <a:extLst>
                    <a:ext uri="{9D8B030D-6E8A-4147-A177-3AD203B41FA5}">
                      <a16:colId xmlns:a16="http://schemas.microsoft.com/office/drawing/2014/main" xmlns="" val="4066977978"/>
                    </a:ext>
                  </a:extLst>
                </a:gridCol>
                <a:gridCol w="555765">
                  <a:extLst>
                    <a:ext uri="{9D8B030D-6E8A-4147-A177-3AD203B41FA5}">
                      <a16:colId xmlns:a16="http://schemas.microsoft.com/office/drawing/2014/main" xmlns="" val="2043699797"/>
                    </a:ext>
                  </a:extLst>
                </a:gridCol>
                <a:gridCol w="562304">
                  <a:extLst>
                    <a:ext uri="{9D8B030D-6E8A-4147-A177-3AD203B41FA5}">
                      <a16:colId xmlns:a16="http://schemas.microsoft.com/office/drawing/2014/main" xmlns="" val="1082504190"/>
                    </a:ext>
                  </a:extLst>
                </a:gridCol>
                <a:gridCol w="660379">
                  <a:extLst>
                    <a:ext uri="{9D8B030D-6E8A-4147-A177-3AD203B41FA5}">
                      <a16:colId xmlns:a16="http://schemas.microsoft.com/office/drawing/2014/main" xmlns="" val="62267659"/>
                    </a:ext>
                  </a:extLst>
                </a:gridCol>
                <a:gridCol w="662015">
                  <a:extLst>
                    <a:ext uri="{9D8B030D-6E8A-4147-A177-3AD203B41FA5}">
                      <a16:colId xmlns:a16="http://schemas.microsoft.com/office/drawing/2014/main" xmlns="" val="615371923"/>
                    </a:ext>
                  </a:extLst>
                </a:gridCol>
                <a:gridCol w="662015">
                  <a:extLst>
                    <a:ext uri="{9D8B030D-6E8A-4147-A177-3AD203B41FA5}">
                      <a16:colId xmlns:a16="http://schemas.microsoft.com/office/drawing/2014/main" xmlns="" val="1310105920"/>
                    </a:ext>
                  </a:extLst>
                </a:gridCol>
                <a:gridCol w="662015">
                  <a:extLst>
                    <a:ext uri="{9D8B030D-6E8A-4147-A177-3AD203B41FA5}">
                      <a16:colId xmlns:a16="http://schemas.microsoft.com/office/drawing/2014/main" xmlns="" val="3459634047"/>
                    </a:ext>
                  </a:extLst>
                </a:gridCol>
                <a:gridCol w="662015">
                  <a:extLst>
                    <a:ext uri="{9D8B030D-6E8A-4147-A177-3AD203B41FA5}">
                      <a16:colId xmlns:a16="http://schemas.microsoft.com/office/drawing/2014/main" xmlns="" val="1958662119"/>
                    </a:ext>
                  </a:extLst>
                </a:gridCol>
                <a:gridCol w="662015">
                  <a:extLst>
                    <a:ext uri="{9D8B030D-6E8A-4147-A177-3AD203B41FA5}">
                      <a16:colId xmlns:a16="http://schemas.microsoft.com/office/drawing/2014/main" xmlns="" val="772468904"/>
                    </a:ext>
                  </a:extLst>
                </a:gridCol>
              </a:tblGrid>
              <a:tr h="1871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Субъект РФ</a:t>
                      </a:r>
                    </a:p>
                  </a:txBody>
                  <a:tcPr marL="5185" marR="5185" marT="51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Яровые зерновые и зернобобовые 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Пшеница яровая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85" marR="5185" marT="51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Ячмень яровой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Картофель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4061238"/>
                  </a:ext>
                </a:extLst>
              </a:tr>
              <a:tr h="33240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Объем высеянных семян, тыс.тонн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отечественной селекции в объеме высеянных, %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иностранной селекции в объеме высеянных, %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не сортовых и сортовых не включенных в Государственный реестр, в объеме высеянных, %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Объем высеянных семян,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тыс.тонн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85" marR="5185" marT="51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отечественной селекции в объеме высеянных, %</a:t>
                      </a:r>
                    </a:p>
                  </a:txBody>
                  <a:tcPr marL="5185" marR="5185" marT="51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иностранной селекции в объеме высеянных, %</a:t>
                      </a:r>
                    </a:p>
                  </a:txBody>
                  <a:tcPr marL="5185" marR="5185" marT="51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не сортовых и сортовых не включенных в Государственный реестр, в объеме высеянных, %</a:t>
                      </a:r>
                    </a:p>
                  </a:txBody>
                  <a:tcPr marL="5185" marR="5185" marT="51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Объем высеянных семян, тыс.тонн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отечественной селекции в объеме высеянных, 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иностранной селекции в объеме высеянных, 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не сортовых и сортовых не включенных в Государственный реестр, в объеме высеянных, 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Объем высеянных семян,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тыс.тонн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отечественной селекции в объеме высеянных, %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иностранной селекции в объеме высеянных, %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семян не сортовых и сортовых не включенных в Государственный реестр, в объеме высеянных, %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63767738"/>
                  </a:ext>
                </a:extLst>
              </a:tr>
              <a:tr h="28070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РОССИЯ</a:t>
                      </a:r>
                    </a:p>
                  </a:txBody>
                  <a:tcPr marL="5185" marR="5185" marT="51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5503,19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72,09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14,74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13,17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2454,36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82,23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1702,88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63,23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25,81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777,33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9,68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59,06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31,26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55917937"/>
                  </a:ext>
                </a:extLst>
              </a:tr>
              <a:tr h="26370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СФО</a:t>
                      </a:r>
                    </a:p>
                  </a:txBody>
                  <a:tcPr marL="5185" marR="5185" marT="51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1675,86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79,72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5,55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14,73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1047,21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87,14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249,38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14,76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16,68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99,74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13,43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34,42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52,15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41437963"/>
                  </a:ext>
                </a:extLst>
              </a:tr>
              <a:tr h="26370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Томская область</a:t>
                      </a:r>
                    </a:p>
                  </a:txBody>
                  <a:tcPr marL="5185" marR="5185" marT="51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43,63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81,30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6,85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11,85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25,96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92,03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83,45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13,41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4,55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72,85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27,15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5265" marR="5265" marT="52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82360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805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9753" y="253783"/>
            <a:ext cx="104945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6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Перспективы развития - Подпрограммы реализуемые в рамках ФНТП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076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2912" y="764778"/>
            <a:ext cx="1161393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 картофелю (действует)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 сахарной  свекле (действует)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 масличным культурам (готова к рассмотрению президиумом совета)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 зерновым (внутриведомственное согласование)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 техническим культурам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(внутриведомственное согласование)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 овощным культурам (внутриведомственное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согласование)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 кукурузе (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внутриведомственное согласование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040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ÐÐ°ÑÑÐ¸Ð½ÐºÐ¸ Ð¿Ð¾ Ð·Ð°Ð¿ÑÐ¾ÑÑ ÑÐµÐ¼ÐµÐ½Ð° Ð·ÐµÑÐ½Ð¾Ð²Ñ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273" y="2652778"/>
            <a:ext cx="3374624" cy="1784334"/>
          </a:xfrm>
          <a:prstGeom prst="rect">
            <a:avLst/>
          </a:prstGeom>
          <a:noFill/>
          <a:effectLst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27595" y="2999437"/>
            <a:ext cx="4705452" cy="1437675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информирования отечественных производителей  и потребителей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семян (ФГИС)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52" name="Picture 4" descr="ÐÐ°ÑÑÐ¸Ð½ÐºÐ¸ Ð¿Ð¾ Ð·Ð°Ð¿ÑÐ¾ÑÑ Ð¸Ð½ÑÐ¾ÑÐ¼Ð¸ÑÐ¾Ð²Ð°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641" y="3995196"/>
            <a:ext cx="3362048" cy="176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22255" y="972606"/>
            <a:ext cx="604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FF0000"/>
                  </a:solidFill>
                </a:uFill>
                <a:latin typeface="Calibri"/>
                <a:ea typeface="+mn-ea"/>
                <a:cs typeface="+mn-cs"/>
              </a:rPr>
              <a:t>Законопроект направлен на: 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04328" y="4918308"/>
            <a:ext cx="4748989" cy="1512168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создание условий для развития эффективного рынка семян в Российской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Федерации (обязательная проверка качества)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619107" y="5085184"/>
            <a:ext cx="3453924" cy="1048786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создание правовой основы ведения реестра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266898" y="1522204"/>
            <a:ext cx="3676999" cy="1213470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повышение качества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семян (генетическая паспортизация)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6079" y="1470134"/>
            <a:ext cx="4528245" cy="1213470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совершенствование нормативно-правовой базы семеноводства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486550" y="3380161"/>
            <a:ext cx="4705452" cy="1437675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создание эффективной модели контроля (надзора) в области семеноводства</a:t>
            </a:r>
          </a:p>
        </p:txBody>
      </p:sp>
      <p:pic>
        <p:nvPicPr>
          <p:cNvPr id="2050" name="Picture 2" descr="ÐÐ°ÑÑÐ¸Ð½ÐºÐ¸ Ð¿Ð¾ Ð·Ð°Ð¿ÑÐ¾ÑÑ ÑÐ¾Ð²ÐµÑÑÐµÐ½ÑÑÐ²Ð¾Ð²Ð°Ð½Ð¸Ðµ Ð½Ð¾ÑÐ¼Ð°ÑÐ¸Ð²Ð½Ð¾ Ð¿ÑÐ°Ð²Ð¾Ð²Ð¾Ð²Ð¾Ð¹ Ð±Ð°Ð·Ñ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905" y="2013933"/>
            <a:ext cx="2596531" cy="129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20363" y="4264073"/>
            <a:ext cx="1757269" cy="2830515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95000"/>
              </a:schemeClr>
            </a:glow>
            <a:outerShdw dist="35921" dir="2700000" algn="ctr" rotWithShape="0">
              <a:schemeClr val="bg2"/>
            </a:outerShdw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04903" y="301833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76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Проект федерального закона «О семеноводстве</a:t>
            </a:r>
            <a:r>
              <a:rPr kumimoji="0" lang="ru-RU" alt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6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</a:t>
            </a:r>
            <a:endParaRPr kumimoji="0" lang="ru-RU" altLang="ru-RU" sz="2000" b="1" i="0" u="none" strike="noStrike" kern="1200" cap="none" spc="0" normalizeH="0" baseline="0" noProof="0" dirty="0">
              <a:ln>
                <a:noFill/>
              </a:ln>
              <a:solidFill>
                <a:srgbClr val="076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58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691217" y="6583936"/>
            <a:ext cx="208225" cy="0"/>
          </a:xfrm>
          <a:custGeom>
            <a:avLst/>
            <a:gdLst/>
            <a:ahLst/>
            <a:cxnLst/>
            <a:rect l="l" t="t" r="r" b="b"/>
            <a:pathLst>
              <a:path w="196850">
                <a:moveTo>
                  <a:pt x="196850" y="0"/>
                </a:moveTo>
                <a:lnTo>
                  <a:pt x="0" y="0"/>
                </a:lnTo>
              </a:path>
            </a:pathLst>
          </a:custGeom>
          <a:ln w="12700"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1904">
              <a:solidFill>
                <a:prstClr val="black"/>
              </a:solidFill>
              <a:latin typeface="Calibri Light" panose="020F0302020204030204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42307" y="2709838"/>
            <a:ext cx="10314104" cy="32560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13434" algn="ctr">
              <a:lnSpc>
                <a:spcPct val="100000"/>
              </a:lnSpc>
            </a:pPr>
            <a:r>
              <a:rPr lang="ru-RU" sz="2116" dirty="0" smtClean="0">
                <a:latin typeface="+mj-lt"/>
              </a:rPr>
              <a:t>Спасибо за внимание!</a:t>
            </a:r>
            <a:endParaRPr lang="ru-RU" sz="2116" dirty="0">
              <a:latin typeface="+mj-l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xfrm>
            <a:off x="1291235" y="6428165"/>
            <a:ext cx="4885368" cy="13016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13434" marR="5374"/>
            <a:r>
              <a:rPr lang="ru-RU" dirty="0" smtClean="0">
                <a:solidFill>
                  <a:prstClr val="black"/>
                </a:solidFill>
                <a:latin typeface="Calibri Light" panose="020F0302020204030204"/>
              </a:rPr>
              <a:t>Министерство </a:t>
            </a:r>
            <a:r>
              <a:rPr lang="ru-RU" dirty="0">
                <a:solidFill>
                  <a:prstClr val="black"/>
                </a:solidFill>
                <a:latin typeface="Calibri Light" panose="020F0302020204030204"/>
              </a:rPr>
              <a:t>сельского хозяйства Российской </a:t>
            </a:r>
            <a:r>
              <a:rPr lang="ru-RU" dirty="0" smtClean="0">
                <a:solidFill>
                  <a:prstClr val="black"/>
                </a:solidFill>
                <a:latin typeface="Calibri Light" panose="020F0302020204030204"/>
              </a:rPr>
              <a:t>Федерации</a:t>
            </a:r>
            <a:endParaRPr dirty="0">
              <a:solidFill>
                <a:prstClr val="black"/>
              </a:solidFill>
              <a:latin typeface="Calibri Light" panose="020F030202020403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11234786" y="6423070"/>
            <a:ext cx="618244" cy="130164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 anchor="ctr">
            <a:spAutoFit/>
          </a:bodyPr>
          <a:lstStyle/>
          <a:p>
            <a:pPr marL="26868"/>
            <a:fld id="{81D60167-4931-47E6-BA6A-407CBD079E47}" type="slidenum">
              <a:rPr dirty="0">
                <a:solidFill>
                  <a:prstClr val="black"/>
                </a:solidFill>
                <a:latin typeface="Calibri Light" panose="020F0302020204030204"/>
              </a:rPr>
              <a:pPr marL="26868"/>
              <a:t>7</a:t>
            </a:fld>
            <a:endParaRPr dirty="0">
              <a:solidFill>
                <a:prstClr val="black"/>
              </a:solidFill>
              <a:latin typeface="Calibri Light" panose="020F0302020204030204"/>
            </a:endParaRPr>
          </a:p>
        </p:txBody>
      </p:sp>
      <p:sp>
        <p:nvSpPr>
          <p:cNvPr id="25" name="object 3"/>
          <p:cNvSpPr/>
          <p:nvPr/>
        </p:nvSpPr>
        <p:spPr>
          <a:xfrm>
            <a:off x="11691217" y="6384104"/>
            <a:ext cx="208225" cy="0"/>
          </a:xfrm>
          <a:custGeom>
            <a:avLst/>
            <a:gdLst/>
            <a:ahLst/>
            <a:cxnLst/>
            <a:rect l="l" t="t" r="r" b="b"/>
            <a:pathLst>
              <a:path w="196850">
                <a:moveTo>
                  <a:pt x="196850" y="0"/>
                </a:moveTo>
                <a:lnTo>
                  <a:pt x="0" y="0"/>
                </a:lnTo>
              </a:path>
            </a:pathLst>
          </a:custGeom>
          <a:ln w="12700"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1904">
              <a:solidFill>
                <a:prstClr val="black"/>
              </a:solidFill>
              <a:latin typeface="Calibri Light" panose="020F0302020204030204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024" y="6154590"/>
            <a:ext cx="520283" cy="532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1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4002</TotalTime>
  <Words>655</Words>
  <Application>Microsoft Office PowerPoint</Application>
  <PresentationFormat>Произвольный</PresentationFormat>
  <Paragraphs>243</Paragraphs>
  <Slides>7</Slides>
  <Notes>6</Notes>
  <HiddenSlides>0</HiddenSlides>
  <MMClips>0</MMClips>
  <ScaleCrop>false</ScaleCrop>
  <HeadingPairs>
    <vt:vector size="6" baseType="variant"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Тема Office</vt:lpstr>
      <vt:lpstr>3_Тема Office</vt:lpstr>
      <vt:lpstr>4_Тема Office</vt:lpstr>
      <vt:lpstr>5_Тема Office</vt:lpstr>
      <vt:lpstr>Лист</vt:lpstr>
      <vt:lpstr>Презентация PowerPoint</vt:lpstr>
      <vt:lpstr>Текущая ситуация</vt:lpstr>
      <vt:lpstr>Презентация PowerPoint</vt:lpstr>
      <vt:lpstr>Информация о доле семян отечественной и иностранной селекции, а также несортовых и не включенных в Государственный реестр селекционных достижений, допущенных к использованию по отдельным видам сельскохозяйственных культур  (по данным ФГБУ "Россельхозцентр" в 2019 году)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Устюгов Василий Владимирович</dc:creator>
  <cp:lastModifiedBy>Александра Пелипенко</cp:lastModifiedBy>
  <cp:revision>215</cp:revision>
  <cp:lastPrinted>2020-05-29T15:11:53Z</cp:lastPrinted>
  <dcterms:created xsi:type="dcterms:W3CDTF">2020-02-19T07:47:00Z</dcterms:created>
  <dcterms:modified xsi:type="dcterms:W3CDTF">2020-07-23T13:51:38Z</dcterms:modified>
</cp:coreProperties>
</file>