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  <p:sldMasterId id="2147483660" r:id="rId2"/>
  </p:sldMasterIdLst>
  <p:notesMasterIdLst>
    <p:notesMasterId r:id="rId19"/>
  </p:notesMasterIdLst>
  <p:sldIdLst>
    <p:sldId id="280" r:id="rId3"/>
    <p:sldId id="257" r:id="rId4"/>
    <p:sldId id="267" r:id="rId5"/>
    <p:sldId id="270" r:id="rId6"/>
    <p:sldId id="258" r:id="rId7"/>
    <p:sldId id="259" r:id="rId8"/>
    <p:sldId id="269" r:id="rId9"/>
    <p:sldId id="261" r:id="rId10"/>
    <p:sldId id="278" r:id="rId11"/>
    <p:sldId id="279" r:id="rId12"/>
    <p:sldId id="260" r:id="rId13"/>
    <p:sldId id="268" r:id="rId14"/>
    <p:sldId id="275" r:id="rId15"/>
    <p:sldId id="276" r:id="rId16"/>
    <p:sldId id="277" r:id="rId17"/>
    <p:sldId id="262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F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732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&#1050;&#1085;&#1080;&#1075;&#1072;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&#1050;&#1085;&#1080;&#1075;&#1072;1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&#1050;&#1085;&#1080;&#1075;&#1072;3" TargetMode="Externa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&#1050;&#1085;&#1080;&#1075;&#1072;1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Лист1!$A$6</c:f>
              <c:strCache>
                <c:ptCount val="1"/>
                <c:pt idx="0">
                  <c:v>по программам высшего образования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Лист1!$B$5:$F$5</c:f>
              <c:strCache>
                <c:ptCount val="5"/>
                <c:pt idx="0">
                  <c:v>2017 г.</c:v>
                </c:pt>
                <c:pt idx="1">
                  <c:v>2018 г.</c:v>
                </c:pt>
                <c:pt idx="2">
                  <c:v>2019 г.</c:v>
                </c:pt>
                <c:pt idx="3">
                  <c:v>2020 г.</c:v>
                </c:pt>
                <c:pt idx="4">
                  <c:v>2021 г.</c:v>
                </c:pt>
              </c:strCache>
            </c:strRef>
          </c:cat>
          <c:val>
            <c:numRef>
              <c:f>Лист1!$B$6:$F$6</c:f>
              <c:numCache>
                <c:formatCode>General</c:formatCode>
                <c:ptCount val="5"/>
                <c:pt idx="0">
                  <c:v>8343</c:v>
                </c:pt>
                <c:pt idx="1">
                  <c:v>7575</c:v>
                </c:pt>
                <c:pt idx="2">
                  <c:v>7509</c:v>
                </c:pt>
                <c:pt idx="3">
                  <c:v>7053</c:v>
                </c:pt>
                <c:pt idx="4">
                  <c:v>6635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9A5-41A8-88CF-24901D991541}"/>
            </c:ext>
          </c:extLst>
        </c:ser>
        <c:ser>
          <c:idx val="1"/>
          <c:order val="1"/>
          <c:tx>
            <c:strRef>
              <c:f>Лист1!$A$7</c:f>
              <c:strCache>
                <c:ptCount val="1"/>
                <c:pt idx="0">
                  <c:v>по программам среднего профессионального образования</c:v>
                </c:pt>
              </c:strCache>
            </c:strRef>
          </c:tx>
          <c:spPr>
            <a:solidFill>
              <a:srgbClr val="99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Лист1!$B$5:$F$5</c:f>
              <c:strCache>
                <c:ptCount val="5"/>
                <c:pt idx="0">
                  <c:v>2017 г.</c:v>
                </c:pt>
                <c:pt idx="1">
                  <c:v>2018 г.</c:v>
                </c:pt>
                <c:pt idx="2">
                  <c:v>2019 г.</c:v>
                </c:pt>
                <c:pt idx="3">
                  <c:v>2020 г.</c:v>
                </c:pt>
                <c:pt idx="4">
                  <c:v>2021 г.</c:v>
                </c:pt>
              </c:strCache>
            </c:strRef>
          </c:cat>
          <c:val>
            <c:numRef>
              <c:f>Лист1!$B$7:$F$7</c:f>
              <c:numCache>
                <c:formatCode>General</c:formatCode>
                <c:ptCount val="5"/>
                <c:pt idx="0">
                  <c:v>1682</c:v>
                </c:pt>
                <c:pt idx="1">
                  <c:v>1683</c:v>
                </c:pt>
                <c:pt idx="2">
                  <c:v>1694</c:v>
                </c:pt>
                <c:pt idx="3">
                  <c:v>1717</c:v>
                </c:pt>
                <c:pt idx="4">
                  <c:v>1707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9A5-41A8-88CF-24901D9915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71515344"/>
        <c:axId val="571512600"/>
      </c:barChart>
      <c:catAx>
        <c:axId val="571515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571512600"/>
        <c:crosses val="autoZero"/>
        <c:auto val="1"/>
        <c:lblAlgn val="ctr"/>
        <c:lblOffset val="100"/>
        <c:noMultiLvlLbl val="0"/>
      </c:catAx>
      <c:valAx>
        <c:axId val="5715126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571515344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layout>
        <c:manualLayout>
          <c:xMode val="edge"/>
          <c:yMode val="edge"/>
          <c:x val="0.23483498073379125"/>
          <c:y val="0.87999022443218378"/>
          <c:w val="0.61781504084605565"/>
          <c:h val="0.1192470116343995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8542998714611638E-2"/>
          <c:y val="3.5068134027746813E-2"/>
          <c:w val="0.93678774959625866"/>
          <c:h val="0.795940792113202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Лист2!$C$3</c:f>
              <c:strCache>
                <c:ptCount val="1"/>
                <c:pt idx="0">
                  <c:v>Договорная основа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Лист2!$B$4:$B$8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Лист2!$C$4:$C$8</c:f>
              <c:numCache>
                <c:formatCode>General</c:formatCode>
                <c:ptCount val="5"/>
                <c:pt idx="0">
                  <c:v>930</c:v>
                </c:pt>
                <c:pt idx="1">
                  <c:v>758</c:v>
                </c:pt>
                <c:pt idx="2">
                  <c:v>720</c:v>
                </c:pt>
                <c:pt idx="3">
                  <c:v>664</c:v>
                </c:pt>
                <c:pt idx="4">
                  <c:v>510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380-4241-A59B-6E4CAE0FCC45}"/>
            </c:ext>
          </c:extLst>
        </c:ser>
        <c:ser>
          <c:idx val="1"/>
          <c:order val="1"/>
          <c:tx>
            <c:strRef>
              <c:f>Лист2!$D$3</c:f>
              <c:strCache>
                <c:ptCount val="1"/>
                <c:pt idx="0">
                  <c:v>Бюджет</c:v>
                </c:pt>
              </c:strCache>
            </c:strRef>
          </c:tx>
          <c:spPr>
            <a:solidFill>
              <a:srgbClr val="99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Лист2!$B$4:$B$8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Лист2!$D$4:$D$8</c:f>
              <c:numCache>
                <c:formatCode>General</c:formatCode>
                <c:ptCount val="5"/>
                <c:pt idx="0">
                  <c:v>669</c:v>
                </c:pt>
                <c:pt idx="1">
                  <c:v>685</c:v>
                </c:pt>
                <c:pt idx="2">
                  <c:v>665</c:v>
                </c:pt>
                <c:pt idx="3">
                  <c:v>784</c:v>
                </c:pt>
                <c:pt idx="4">
                  <c:v>817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380-4241-A59B-6E4CAE0FCC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63132360"/>
        <c:axId val="163139024"/>
      </c:barChart>
      <c:catAx>
        <c:axId val="1631323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63139024"/>
        <c:crosses val="autoZero"/>
        <c:auto val="1"/>
        <c:lblAlgn val="ctr"/>
        <c:lblOffset val="100"/>
        <c:noMultiLvlLbl val="0"/>
      </c:catAx>
      <c:valAx>
        <c:axId val="163139024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3132360"/>
        <c:crosses val="autoZero"/>
        <c:crossBetween val="between"/>
      </c:valAx>
    </c:plotArea>
    <c:legend>
      <c:legendPos val="b"/>
      <c:legendEntry>
        <c:idx val="0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35358537109837856"/>
          <c:y val="0.90541880588322887"/>
          <c:w val="0.29275044795561117"/>
          <c:h val="7.1227779737763536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Лист1!$C$5:$D$5</c:f>
              <c:strCache>
                <c:ptCount val="1"/>
                <c:pt idx="0">
                  <c:v>Агрономия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Лист1!$E$4:$I$4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Лист1!$E$5:$I$5</c:f>
              <c:numCache>
                <c:formatCode>General</c:formatCode>
                <c:ptCount val="5"/>
                <c:pt idx="0">
                  <c:v>114</c:v>
                </c:pt>
                <c:pt idx="1">
                  <c:v>154</c:v>
                </c:pt>
                <c:pt idx="2">
                  <c:v>141</c:v>
                </c:pt>
                <c:pt idx="3">
                  <c:v>150</c:v>
                </c:pt>
                <c:pt idx="4">
                  <c:v>152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204-4E40-891C-EE59656A053F}"/>
            </c:ext>
          </c:extLst>
        </c:ser>
        <c:ser>
          <c:idx val="1"/>
          <c:order val="1"/>
          <c:tx>
            <c:strRef>
              <c:f>Лист1!$C$6:$D$6</c:f>
              <c:strCache>
                <c:ptCount val="1"/>
                <c:pt idx="0">
                  <c:v>Агроинженерия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Лист1!$E$4:$I$4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Лист1!$E$6:$I$6</c:f>
              <c:numCache>
                <c:formatCode>General</c:formatCode>
                <c:ptCount val="5"/>
                <c:pt idx="0">
                  <c:v>232</c:v>
                </c:pt>
                <c:pt idx="1">
                  <c:v>244</c:v>
                </c:pt>
                <c:pt idx="2">
                  <c:v>216</c:v>
                </c:pt>
                <c:pt idx="3">
                  <c:v>252</c:v>
                </c:pt>
                <c:pt idx="4">
                  <c:v>235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204-4E40-891C-EE59656A053F}"/>
            </c:ext>
          </c:extLst>
        </c:ser>
        <c:ser>
          <c:idx val="2"/>
          <c:order val="2"/>
          <c:tx>
            <c:strRef>
              <c:f>Лист1!$C$7:$D$7</c:f>
              <c:strCache>
                <c:ptCount val="1"/>
                <c:pt idx="0">
                  <c:v>ТППСХП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Лист1!$E$4:$I$4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Лист1!$E$7:$I$7</c:f>
              <c:numCache>
                <c:formatCode>General</c:formatCode>
                <c:ptCount val="5"/>
                <c:pt idx="0">
                  <c:v>176</c:v>
                </c:pt>
                <c:pt idx="1">
                  <c:v>177</c:v>
                </c:pt>
                <c:pt idx="2">
                  <c:v>171</c:v>
                </c:pt>
                <c:pt idx="3">
                  <c:v>185</c:v>
                </c:pt>
                <c:pt idx="4">
                  <c:v>182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6204-4E40-891C-EE59656A053F}"/>
            </c:ext>
          </c:extLst>
        </c:ser>
        <c:ser>
          <c:idx val="3"/>
          <c:order val="3"/>
          <c:tx>
            <c:strRef>
              <c:f>Лист1!$C$8:$D$8</c:f>
              <c:strCache>
                <c:ptCount val="1"/>
                <c:pt idx="0">
                  <c:v>Ветеринария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Лист1!$E$4:$I$4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Лист1!$E$8:$I$8</c:f>
              <c:numCache>
                <c:formatCode>General</c:formatCode>
                <c:ptCount val="5"/>
                <c:pt idx="0">
                  <c:v>170</c:v>
                </c:pt>
                <c:pt idx="1">
                  <c:v>166</c:v>
                </c:pt>
                <c:pt idx="2">
                  <c:v>234</c:v>
                </c:pt>
                <c:pt idx="3">
                  <c:v>250</c:v>
                </c:pt>
                <c:pt idx="4">
                  <c:v>262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6204-4E40-891C-EE59656A053F}"/>
            </c:ext>
          </c:extLst>
        </c:ser>
        <c:ser>
          <c:idx val="4"/>
          <c:order val="4"/>
          <c:tx>
            <c:strRef>
              <c:f>Лист1!$C$9:$D$9</c:f>
              <c:strCache>
                <c:ptCount val="1"/>
                <c:pt idx="0">
                  <c:v>Зоотехния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Лист1!$E$4:$I$4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Лист1!$E$9:$I$9</c:f>
              <c:numCache>
                <c:formatCode>General</c:formatCode>
                <c:ptCount val="5"/>
                <c:pt idx="0">
                  <c:v>169</c:v>
                </c:pt>
                <c:pt idx="1">
                  <c:v>152</c:v>
                </c:pt>
                <c:pt idx="2">
                  <c:v>153</c:v>
                </c:pt>
                <c:pt idx="3">
                  <c:v>183</c:v>
                </c:pt>
                <c:pt idx="4">
                  <c:v>172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204-4E40-891C-EE59656A053F}"/>
            </c:ext>
          </c:extLst>
        </c:ser>
        <c:ser>
          <c:idx val="5"/>
          <c:order val="5"/>
          <c:tx>
            <c:strRef>
              <c:f>Лист1!$C$10:$D$10</c:f>
              <c:strCache>
                <c:ptCount val="1"/>
                <c:pt idx="0">
                  <c:v>Биология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Лист1!$E$4:$I$4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Лист1!$E$10:$I$10</c:f>
              <c:numCache>
                <c:formatCode>General</c:formatCode>
                <c:ptCount val="5"/>
                <c:pt idx="0">
                  <c:v>27</c:v>
                </c:pt>
                <c:pt idx="1">
                  <c:v>30</c:v>
                </c:pt>
                <c:pt idx="2">
                  <c:v>22</c:v>
                </c:pt>
                <c:pt idx="3">
                  <c:v>42</c:v>
                </c:pt>
                <c:pt idx="4">
                  <c:v>35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6204-4E40-891C-EE59656A05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63132752"/>
        <c:axId val="709086224"/>
      </c:barChart>
      <c:catAx>
        <c:axId val="1631327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09086224"/>
        <c:crosses val="autoZero"/>
        <c:auto val="1"/>
        <c:lblAlgn val="ctr"/>
        <c:lblOffset val="100"/>
        <c:noMultiLvlLbl val="0"/>
      </c:catAx>
      <c:valAx>
        <c:axId val="709086224"/>
        <c:scaling>
          <c:orientation val="minMax"/>
        </c:scaling>
        <c:delete val="0"/>
        <c:axPos val="l"/>
        <c:majorGridlines>
          <c:spPr>
            <a:ln w="6350" cap="flat" cmpd="sng" algn="ctr">
              <a:noFill/>
              <a:prstDash val="solid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31327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ru-RU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Общий уровень трудоустройства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Лист1!$B$1:$F$1</c:f>
              <c:strCache>
                <c:ptCount val="5"/>
                <c:pt idx="0">
                  <c:v>2017 г.</c:v>
                </c:pt>
                <c:pt idx="1">
                  <c:v>2018 г.</c:v>
                </c:pt>
                <c:pt idx="2">
                  <c:v>2019 г.</c:v>
                </c:pt>
                <c:pt idx="3">
                  <c:v>2020 г.</c:v>
                </c:pt>
                <c:pt idx="4">
                  <c:v>2021 г.</c:v>
                </c:pt>
              </c:strCache>
            </c:strRef>
          </c:cat>
          <c:val>
            <c:numRef>
              <c:f>Лист1!$B$2:$F$2</c:f>
              <c:numCache>
                <c:formatCode>0.0%</c:formatCode>
                <c:ptCount val="5"/>
                <c:pt idx="0">
                  <c:v>0.67100000000000004</c:v>
                </c:pt>
                <c:pt idx="1">
                  <c:v>0.77600000000000002</c:v>
                </c:pt>
                <c:pt idx="2">
                  <c:v>0.81699999999999995</c:v>
                </c:pt>
                <c:pt idx="3">
                  <c:v>0.81799999999999995</c:v>
                </c:pt>
                <c:pt idx="4">
                  <c:v>0.94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219-48B8-AC9A-E06273FE18E2}"/>
            </c:ext>
          </c:extLst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Уровень трудоустройства в сельскохозяйственных организациях</c:v>
                </c:pt>
              </c:strCache>
            </c:strRef>
          </c:tx>
          <c:spPr>
            <a:solidFill>
              <a:srgbClr val="9900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9.0282374833084243E-3"/>
                  <c:y val="3.155650341021441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5219-48B8-AC9A-E06273FE18E2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6112949933233035E-3"/>
                  <c:y val="6.311300682042883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5219-48B8-AC9A-E06273FE18E2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5.4169424899850544E-3"/>
                  <c:y val="3.155650341021326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5219-48B8-AC9A-E06273FE18E2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5.4169424899849217E-3"/>
                  <c:y val="3.155650341021441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219-48B8-AC9A-E06273FE18E2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Лист1!$B$1:$F$1</c:f>
              <c:strCache>
                <c:ptCount val="5"/>
                <c:pt idx="0">
                  <c:v>2017 г.</c:v>
                </c:pt>
                <c:pt idx="1">
                  <c:v>2018 г.</c:v>
                </c:pt>
                <c:pt idx="2">
                  <c:v>2019 г.</c:v>
                </c:pt>
                <c:pt idx="3">
                  <c:v>2020 г.</c:v>
                </c:pt>
                <c:pt idx="4">
                  <c:v>2021 г.</c:v>
                </c:pt>
              </c:strCache>
            </c:strRef>
          </c:cat>
          <c:val>
            <c:numRef>
              <c:f>Лист1!$B$3:$F$3</c:f>
              <c:numCache>
                <c:formatCode>0.0%</c:formatCode>
                <c:ptCount val="5"/>
                <c:pt idx="0">
                  <c:v>8.1000000000000003E-2</c:v>
                </c:pt>
                <c:pt idx="1">
                  <c:v>5.2999999999999999E-2</c:v>
                </c:pt>
                <c:pt idx="2">
                  <c:v>2.1000000000000001E-2</c:v>
                </c:pt>
                <c:pt idx="3">
                  <c:v>0.123</c:v>
                </c:pt>
                <c:pt idx="4">
                  <c:v>5.8999999999999997E-2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219-48B8-AC9A-E06273FE18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70276056"/>
        <c:axId val="570277232"/>
      </c:barChart>
      <c:catAx>
        <c:axId val="570276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570277232"/>
        <c:crosses val="autoZero"/>
        <c:auto val="1"/>
        <c:lblAlgn val="ctr"/>
        <c:lblOffset val="100"/>
        <c:noMultiLvlLbl val="0"/>
      </c:catAx>
      <c:valAx>
        <c:axId val="570277232"/>
        <c:scaling>
          <c:orientation val="minMax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5702760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3"/>
          <c:order val="0"/>
          <c:tx>
            <c:strRef>
              <c:f>Лист4!$M$3:$M$4</c:f>
              <c:strCache>
                <c:ptCount val="1"/>
                <c:pt idx="0">
                  <c:v>Количество трудоустроенных</c:v>
                </c:pt>
              </c:strCache>
            </c:strRef>
          </c:tx>
          <c:spPr>
            <a:solidFill>
              <a:srgbClr val="0070C0"/>
            </a:solidFill>
            <a:ln>
              <a:solidFill>
                <a:srgbClr val="0070C0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0070C0"/>
              </a:solidFill>
              <a:ln>
                <a:solidFill>
                  <a:srgbClr val="0070C0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B01-4702-938E-759313654322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sz="1400" b="0" smtClean="0">
                        <a:latin typeface="Times New Roman" pitchFamily="18" charset="0"/>
                        <a:cs typeface="Times New Roman" pitchFamily="18" charset="0"/>
                      </a:rPr>
                      <a:t>88 %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AB01-4702-938E-759313654322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1400" b="0" smtClean="0">
                        <a:latin typeface="Times New Roman" pitchFamily="18" charset="0"/>
                        <a:cs typeface="Times New Roman" pitchFamily="18" charset="0"/>
                      </a:rPr>
                      <a:t>73</a:t>
                    </a:r>
                    <a:r>
                      <a:rPr lang="en-US" sz="1400" b="0" i="0" baseline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>
                      <a:effectLst/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AB01-4702-938E-759313654322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400" b="0" i="0" u="none" strike="noStrike" kern="1200" baseline="0">
                        <a:solidFill>
                          <a:prstClr val="black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defRPr>
                    </a:pPr>
                    <a:r>
                      <a:rPr lang="en-US" sz="1400" b="0" smtClean="0">
                        <a:latin typeface="Times New Roman" pitchFamily="18" charset="0"/>
                        <a:cs typeface="Times New Roman" pitchFamily="18" charset="0"/>
                      </a:rPr>
                      <a:t>69</a:t>
                    </a:r>
                    <a:r>
                      <a:rPr lang="en-US" sz="1400" b="0" i="0" baseline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sz="1400" b="0" smtClean="0">
                      <a:effectLst/>
                      <a:latin typeface="Times New Roman" pitchFamily="18" charset="0"/>
                      <a:cs typeface="Times New Roman" pitchFamily="18" charset="0"/>
                    </a:endParaRPr>
                  </a:p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400" b="0" i="0" u="none" strike="noStrike" kern="1200" baseline="0">
                        <a:solidFill>
                          <a:prstClr val="black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defRPr>
                    </a:pPr>
                    <a:endParaRPr lang="en-US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AB01-4702-938E-759313654322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tx>
                <c:rich>
                  <a:bodyPr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400" b="0" i="0" u="none" strike="noStrike" kern="1200" baseline="0">
                        <a:solidFill>
                          <a:prstClr val="black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defRPr>
                    </a:pPr>
                    <a:r>
                      <a:rPr lang="en-US" sz="1400" b="0" smtClean="0">
                        <a:latin typeface="Times New Roman" pitchFamily="18" charset="0"/>
                        <a:cs typeface="Times New Roman" pitchFamily="18" charset="0"/>
                      </a:rPr>
                      <a:t>90</a:t>
                    </a:r>
                    <a:r>
                      <a:rPr lang="en-US" sz="1400" b="0" i="0" baseline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sz="1400" b="0" smtClean="0">
                      <a:effectLst/>
                      <a:latin typeface="Times New Roman" pitchFamily="18" charset="0"/>
                      <a:cs typeface="Times New Roman" pitchFamily="18" charset="0"/>
                    </a:endParaRPr>
                  </a:p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400" b="0" i="0" u="none" strike="noStrike" kern="1200" baseline="0">
                        <a:solidFill>
                          <a:prstClr val="black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defRPr>
                    </a:pPr>
                    <a:endParaRPr lang="en-US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AB01-4702-938E-759313654322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tx>
                <c:rich>
                  <a:bodyPr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400" b="0" i="0" u="none" strike="noStrike" kern="1200" baseline="0">
                        <a:solidFill>
                          <a:prstClr val="black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defRPr>
                    </a:pPr>
                    <a:r>
                      <a:rPr lang="en-US" sz="1400" b="0" smtClean="0">
                        <a:latin typeface="Times New Roman" pitchFamily="18" charset="0"/>
                        <a:cs typeface="Times New Roman" pitchFamily="18" charset="0"/>
                      </a:rPr>
                      <a:t>77</a:t>
                    </a:r>
                    <a:r>
                      <a:rPr lang="en-US" sz="1400" b="0" i="0" baseline="0" smtClean="0">
                        <a:effectLst/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sz="1400" b="0" smtClean="0">
                      <a:effectLst/>
                      <a:latin typeface="Times New Roman" pitchFamily="18" charset="0"/>
                      <a:cs typeface="Times New Roman" pitchFamily="18" charset="0"/>
                    </a:endParaRPr>
                  </a:p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400" b="0" i="0" u="none" strike="noStrike" kern="1200" baseline="0">
                        <a:solidFill>
                          <a:prstClr val="black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defRPr>
                    </a:pPr>
                    <a:endParaRPr lang="en-US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AB01-4702-938E-759313654322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Лист4!$I$5:$I$9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Лист4!$M$5:$M$9</c:f>
              <c:numCache>
                <c:formatCode>0</c:formatCode>
                <c:ptCount val="5"/>
                <c:pt idx="0">
                  <c:v>87.692307692307693</c:v>
                </c:pt>
                <c:pt idx="1">
                  <c:v>72.727272727272734</c:v>
                </c:pt>
                <c:pt idx="2">
                  <c:v>68.571428571428569</c:v>
                </c:pt>
                <c:pt idx="3">
                  <c:v>90</c:v>
                </c:pt>
                <c:pt idx="4">
                  <c:v>76.666666666666671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AB01-4702-938E-759313654322}"/>
            </c:ext>
          </c:extLst>
        </c:ser>
        <c:ser>
          <c:idx val="4"/>
          <c:order val="1"/>
          <c:tx>
            <c:strRef>
              <c:f>Лист4!$N$3:$N$4</c:f>
              <c:strCache>
                <c:ptCount val="1"/>
                <c:pt idx="0">
                  <c:v>Количество выпускников трудоустроенных в с/х организации</c:v>
                </c:pt>
              </c:strCache>
            </c:strRef>
          </c:tx>
          <c:spPr>
            <a:solidFill>
              <a:srgbClr val="990000"/>
            </a:solidFill>
            <a:ln>
              <a:solidFill>
                <a:srgbClr val="990000"/>
              </a:solidFill>
            </a:ln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lang="ru-RU" sz="1400" b="0" i="0" u="none" strike="noStrike" kern="1200" baseline="0">
                        <a:solidFill>
                          <a:prstClr val="black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defRPr>
                    </a:pPr>
                    <a:r>
                      <a:rPr lang="en-US" sz="1400" b="0" i="0" u="none" strike="noStrike" kern="1200" baseline="0">
                        <a:solidFill>
                          <a:prstClr val="black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rPr>
                      <a:t>20%</a:t>
                    </a:r>
                  </a:p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lang="ru-RU" sz="1400" b="0" i="0" u="none" strike="noStrike" kern="1200" baseline="0">
                        <a:solidFill>
                          <a:prstClr val="black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defRPr>
                    </a:pPr>
                    <a:endParaRPr lang="en-US" dirty="0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AB01-4702-938E-759313654322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lang="ru-RU" sz="1400" b="0" i="0" u="none" strike="noStrike" kern="1200" baseline="0">
                        <a:solidFill>
                          <a:prstClr val="black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defRPr>
                    </a:pPr>
                    <a:r>
                      <a:rPr lang="en-US" sz="1400" b="0" i="0" u="none" strike="noStrike" kern="1200" baseline="0">
                        <a:solidFill>
                          <a:prstClr val="black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rPr>
                      <a:t>44%</a:t>
                    </a:r>
                  </a:p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lang="ru-RU" sz="1400" b="0" i="0" u="none" strike="noStrike" kern="1200" baseline="0">
                        <a:solidFill>
                          <a:prstClr val="black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defRPr>
                    </a:pPr>
                    <a:endParaRPr lang="en-US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AB01-4702-938E-759313654322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lang="ru-RU" sz="1400" b="0" i="0" u="none" strike="noStrike" kern="1200" baseline="0">
                        <a:solidFill>
                          <a:prstClr val="black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defRPr>
                    </a:pPr>
                    <a:r>
                      <a:rPr lang="en-US" sz="1400" b="0" i="0" u="none" strike="noStrike" kern="1200" baseline="0">
                        <a:solidFill>
                          <a:prstClr val="black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rPr>
                      <a:t>39%</a:t>
                    </a:r>
                  </a:p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lang="ru-RU" sz="1400" b="0" i="0" u="none" strike="noStrike" kern="1200" baseline="0">
                        <a:solidFill>
                          <a:prstClr val="black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defRPr>
                    </a:pPr>
                    <a:endParaRPr lang="en-US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AB01-4702-938E-759313654322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AB01-4702-938E-759313654322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tx>
                <c:rich>
                  <a:bodyPr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lang="ru-RU" sz="1400" b="0" i="0" u="none" strike="noStrike" kern="1200" baseline="0">
                        <a:solidFill>
                          <a:prstClr val="black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defRPr>
                    </a:pPr>
                    <a:r>
                      <a:rPr lang="en-US" sz="1400" b="0" i="0" u="none" strike="noStrike" kern="1200" baseline="0">
                        <a:solidFill>
                          <a:prstClr val="black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rPr>
                      <a:t>33%</a:t>
                    </a:r>
                  </a:p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lang="ru-RU" sz="1400" b="0" i="0" u="none" strike="noStrike" kern="1200" baseline="0">
                        <a:solidFill>
                          <a:prstClr val="black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defRPr>
                    </a:pPr>
                    <a:endParaRPr lang="en-US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AB01-4702-938E-759313654322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ru-RU" sz="1400" b="0" i="0" u="none" strike="noStrike" kern="1200" baseline="0">
                    <a:solidFill>
                      <a:prstClr val="black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Лист4!$I$5:$I$9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Лист4!$N$5:$N$9</c:f>
              <c:numCache>
                <c:formatCode>0</c:formatCode>
                <c:ptCount val="5"/>
                <c:pt idx="0">
                  <c:v>20</c:v>
                </c:pt>
                <c:pt idx="1">
                  <c:v>43.636363636363633</c:v>
                </c:pt>
                <c:pt idx="2">
                  <c:v>38.571428571428569</c:v>
                </c:pt>
                <c:pt idx="3">
                  <c:v>0</c:v>
                </c:pt>
                <c:pt idx="4">
                  <c:v>33.333333333333336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AB01-4702-938E-7593136543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-19"/>
        <c:axId val="570279584"/>
        <c:axId val="570274096"/>
      </c:barChart>
      <c:catAx>
        <c:axId val="5702795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570274096"/>
        <c:crosses val="autoZero"/>
        <c:auto val="1"/>
        <c:lblAlgn val="ctr"/>
        <c:lblOffset val="100"/>
        <c:noMultiLvlLbl val="0"/>
      </c:catAx>
      <c:valAx>
        <c:axId val="570274096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0" sourceLinked="1"/>
        <c:majorTickMark val="none"/>
        <c:minorTickMark val="none"/>
        <c:tickLblPos val="none"/>
        <c:crossAx val="570279584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103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0.09354</cdr:x>
      <cdr:y>0.02675</cdr:y>
    </cdr:from>
    <cdr:to>
      <cdr:x>0.18553</cdr:x>
      <cdr:y>0.26695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29768" y="101821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0.10147</cdr:x>
      <cdr:y>0.04746</cdr:y>
    </cdr:from>
    <cdr:to>
      <cdr:x>0.19346</cdr:x>
      <cdr:y>0.11579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008595" y="180648"/>
          <a:ext cx="914400" cy="26013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1599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0.27919</cdr:x>
      <cdr:y>0.11062</cdr:y>
    </cdr:from>
    <cdr:to>
      <cdr:x>0.37118</cdr:x>
      <cdr:y>0.17895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2900532" y="466515"/>
          <a:ext cx="955691" cy="28816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100" dirty="0" smtClean="0"/>
            <a:t>  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1443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0.47454</cdr:x>
      <cdr:y>0.13535</cdr:y>
    </cdr:from>
    <cdr:to>
      <cdr:x>0.56653</cdr:x>
      <cdr:y>0.20368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4716995" y="515227"/>
          <a:ext cx="914400" cy="26013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1385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0.65931</cdr:x>
      <cdr:y>0.11464</cdr:y>
    </cdr:from>
    <cdr:to>
      <cdr:x>0.7513</cdr:x>
      <cdr:y>0.18297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6553678" y="436400"/>
          <a:ext cx="914400" cy="26013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1448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0.84805</cdr:x>
      <cdr:y>0.15191</cdr:y>
    </cdr:from>
    <cdr:to>
      <cdr:x>0.94004</cdr:x>
      <cdr:y>0.22025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8429774" y="578290"/>
          <a:ext cx="914400" cy="26013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1327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0.07771</cdr:x>
      <cdr:y>0.23805</cdr:y>
    </cdr:from>
    <cdr:to>
      <cdr:x>0.16467</cdr:x>
      <cdr:y>0.44819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817179" y="103581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0.06047</cdr:x>
      <cdr:y>0.2</cdr:y>
    </cdr:from>
    <cdr:to>
      <cdr:x>0.14743</cdr:x>
      <cdr:y>0.41014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35875" y="870279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0.06329</cdr:x>
      <cdr:y>0.17254</cdr:y>
    </cdr:from>
    <cdr:to>
      <cdr:x>0.11354</cdr:x>
      <cdr:y>0.22905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692819" y="902566"/>
          <a:ext cx="550029" cy="2956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600" b="1" dirty="0" smtClean="0"/>
            <a:t> 888</a:t>
          </a:r>
          <a:endParaRPr lang="ru-RU" sz="1600" b="1" dirty="0"/>
        </a:p>
      </cdr:txBody>
    </cdr:sp>
  </cdr:relSizeAnchor>
  <cdr:relSizeAnchor xmlns:cdr="http://schemas.openxmlformats.org/drawingml/2006/chartDrawing">
    <cdr:from>
      <cdr:x>0.22479</cdr:x>
      <cdr:y>0.14981</cdr:y>
    </cdr:from>
    <cdr:to>
      <cdr:x>0.31175</cdr:x>
      <cdr:y>0.22604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2460709" y="783669"/>
          <a:ext cx="951872" cy="39874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600" b="1" dirty="0" smtClean="0"/>
            <a:t>923</a:t>
          </a:r>
          <a:endParaRPr lang="ru-RU" sz="1100" b="1" dirty="0"/>
        </a:p>
      </cdr:txBody>
    </cdr:sp>
  </cdr:relSizeAnchor>
  <cdr:relSizeAnchor xmlns:cdr="http://schemas.openxmlformats.org/drawingml/2006/chartDrawing">
    <cdr:from>
      <cdr:x>0.3874</cdr:x>
      <cdr:y>0.13341</cdr:y>
    </cdr:from>
    <cdr:to>
      <cdr:x>0.47435</cdr:x>
      <cdr:y>0.34356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4240636" y="697898"/>
          <a:ext cx="951872" cy="109926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600" b="1" dirty="0" smtClean="0"/>
            <a:t>937</a:t>
          </a:r>
          <a:endParaRPr lang="ru-RU" sz="1100" b="1" dirty="0"/>
        </a:p>
      </cdr:txBody>
    </cdr:sp>
  </cdr:relSizeAnchor>
  <cdr:relSizeAnchor xmlns:cdr="http://schemas.openxmlformats.org/drawingml/2006/chartDrawing">
    <cdr:from>
      <cdr:x>0.53884</cdr:x>
      <cdr:y>0.05244</cdr:y>
    </cdr:from>
    <cdr:to>
      <cdr:x>0.6258</cdr:x>
      <cdr:y>0.26258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5898446" y="274305"/>
          <a:ext cx="951872" cy="109926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600" b="1" dirty="0" smtClean="0"/>
            <a:t>1062</a:t>
          </a:r>
          <a:endParaRPr lang="ru-RU" sz="1100" b="1" dirty="0"/>
        </a:p>
      </cdr:txBody>
    </cdr:sp>
  </cdr:relSizeAnchor>
  <cdr:relSizeAnchor xmlns:cdr="http://schemas.openxmlformats.org/drawingml/2006/chartDrawing">
    <cdr:from>
      <cdr:x>0.69917</cdr:x>
      <cdr:y>0.07084</cdr:y>
    </cdr:from>
    <cdr:to>
      <cdr:x>0.78613</cdr:x>
      <cdr:y>0.28098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7653517" y="370578"/>
          <a:ext cx="951871" cy="109926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ru-RU" sz="1600" b="1" dirty="0" smtClean="0"/>
            <a:t>1038</a:t>
          </a:r>
          <a:endParaRPr lang="ru-RU" sz="1600" b="1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A1B89D-40BC-40F6-A742-0E85C59A5607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2CBB78-2A27-4246-A180-EC052DFD0B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9825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2CBB78-2A27-4246-A180-EC052DFD0BFD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03819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FB601-76D6-4E49-848D-96BDE70AF767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46108-94B4-4736-9103-7023CCCAA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7397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FB601-76D6-4E49-848D-96BDE70AF767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46108-94B4-4736-9103-7023CCCAA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5579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FB601-76D6-4E49-848D-96BDE70AF767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46108-94B4-4736-9103-7023CCCAA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3165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FB601-76D6-4E49-848D-96BDE70AF767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46108-94B4-4736-9103-7023CCCAA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8443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FB601-76D6-4E49-848D-96BDE70AF767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46108-94B4-4736-9103-7023CCCAA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6388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FB601-76D6-4E49-848D-96BDE70AF767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46108-94B4-4736-9103-7023CCCAA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0012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FB601-76D6-4E49-848D-96BDE70AF767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46108-94B4-4736-9103-7023CCCAA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207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FB601-76D6-4E49-848D-96BDE70AF767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46108-94B4-4736-9103-7023CCCAA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0078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FB601-76D6-4E49-848D-96BDE70AF767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46108-94B4-4736-9103-7023CCCAA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4848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FB601-76D6-4E49-848D-96BDE70AF767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46108-94B4-4736-9103-7023CCCAA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8154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FB601-76D6-4E49-848D-96BDE70AF767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146108-94B4-4736-9103-7023CCCAA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2832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9307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3057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5696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2162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1398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1476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4840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4438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4446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4511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8069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8FB601-76D6-4E49-848D-96BDE70AF767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146108-94B4-4736-9103-7023CCCAA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0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7CA48-4307-4BA4-9535-D03950E1916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24.03.2022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0FE93D-5AE1-45FA-8912-5E97D2EDA28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894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6.png"/><Relationship Id="rId12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9.png"/><Relationship Id="rId5" Type="http://schemas.openxmlformats.org/officeDocument/2006/relationships/image" Target="../media/image4.jpeg"/><Relationship Id="rId10" Type="http://schemas.microsoft.com/office/2007/relationships/hdphoto" Target="../media/hdphoto2.wdp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551611" y="4682669"/>
            <a:ext cx="8839201" cy="830997"/>
          </a:xfrm>
          <a:prstGeom prst="rect">
            <a:avLst/>
          </a:prstGeom>
          <a:solidFill>
            <a:sysClr val="window" lastClr="FFFFFF">
              <a:alpha val="10000"/>
            </a:sysClr>
          </a:solidFill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2000" kern="0" dirty="0">
                <a:solidFill>
                  <a:prstClr val="black"/>
                </a:solidFill>
              </a:rPr>
              <a:t>РУДОЙ Евгений Владимирович</a:t>
            </a:r>
            <a:endParaRPr lang="ru-RU" sz="1400" b="1" kern="0" dirty="0" smtClean="0">
              <a:solidFill>
                <a:prstClr val="black"/>
              </a:solidFill>
            </a:endParaRPr>
          </a:p>
          <a:p>
            <a:pPr algn="r"/>
            <a:r>
              <a:rPr lang="ru-RU" sz="1400" i="1" kern="0" dirty="0">
                <a:solidFill>
                  <a:prstClr val="black"/>
                </a:solidFill>
              </a:rPr>
              <a:t>ректор ФГБОУ ВО «Новосибирский государственный аграрный университет» </a:t>
            </a:r>
          </a:p>
          <a:p>
            <a:pPr algn="r"/>
            <a:r>
              <a:rPr lang="ru-RU" sz="1400" i="1" kern="0" dirty="0">
                <a:solidFill>
                  <a:prstClr val="black"/>
                </a:solidFill>
              </a:rPr>
              <a:t>(г. Новосибирск)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917150" y="3136611"/>
            <a:ext cx="1116438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kern="0" dirty="0">
                <a:solidFill>
                  <a:srgbClr val="663300"/>
                </a:solidFill>
              </a:rPr>
              <a:t>«Подготовка </a:t>
            </a:r>
            <a:r>
              <a:rPr lang="ru-RU" sz="3200" b="1" kern="0" dirty="0" smtClean="0">
                <a:solidFill>
                  <a:srgbClr val="663300"/>
                </a:solidFill>
              </a:rPr>
              <a:t>кадров для </a:t>
            </a:r>
            <a:r>
              <a:rPr lang="ru-RU" sz="3200" b="1" kern="0" dirty="0">
                <a:solidFill>
                  <a:srgbClr val="663300"/>
                </a:solidFill>
              </a:rPr>
              <a:t>АПК: проблемы и перспективы» </a:t>
            </a:r>
            <a:endParaRPr lang="ru-RU" sz="3200" kern="0" dirty="0" smtClean="0">
              <a:solidFill>
                <a:srgbClr val="66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748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0291" y="83416"/>
            <a:ext cx="11133282" cy="81713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численности обучающихся по программам ВО и СПО в НГАУ, чел.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177309" y="5771734"/>
            <a:ext cx="87508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Наблюдается снижение численности обучающихся по программам ВО, так с 2017 г. по 2021 г. на 1708 студентов (20,5%)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Увеличилась численность обучающихся по программам СПО на 25 человек (1,5%)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930563" y="761096"/>
            <a:ext cx="10515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8" name="Диаграмма 7">
            <a:extLst>
              <a:ext uri="{FF2B5EF4-FFF2-40B4-BE49-F238E27FC236}">
                <a16:creationId xmlns:a16="http://schemas.microsoft.com/office/drawing/2014/main" xmlns="" id="{30CC2F04-7C10-43BF-8ECA-ED863B60924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2268025"/>
              </p:ext>
            </p:extLst>
          </p:nvPr>
        </p:nvGraphicFramePr>
        <p:xfrm>
          <a:off x="973282" y="984539"/>
          <a:ext cx="10147300" cy="47871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309202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7614" y="112877"/>
            <a:ext cx="10515600" cy="525627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численности обучающихся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ТСХИ, чел.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930563" y="627089"/>
            <a:ext cx="10515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30989266"/>
              </p:ext>
            </p:extLst>
          </p:nvPr>
        </p:nvGraphicFramePr>
        <p:xfrm>
          <a:off x="993824" y="867105"/>
          <a:ext cx="10389078" cy="4217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1759226" y="5250445"/>
            <a:ext cx="1010589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Наблюдается снижение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общей численности 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 по программам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ВО, так с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2017 г. по 2021 г. на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272 студента (20,5%).</a:t>
            </a:r>
          </a:p>
          <a:p>
            <a:pPr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этом: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Увеличилась численность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студентов, обучающихся за счет бюджетных ассигнований (на 22%),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Снизилось количество студентов, обучающихся на договорной основе (на 82%)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95014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5057976"/>
              </p:ext>
            </p:extLst>
          </p:nvPr>
        </p:nvGraphicFramePr>
        <p:xfrm>
          <a:off x="838200" y="945931"/>
          <a:ext cx="10946524" cy="5231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52248" y="1"/>
            <a:ext cx="11939752" cy="95381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численности обучающихся по агротехнологическим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направлениям в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ТСХИ, чел.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678315" y="832040"/>
            <a:ext cx="10515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60177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3319" y="152688"/>
            <a:ext cx="10515600" cy="81713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тенденции в подготовке кадров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12800" y="1452480"/>
            <a:ext cx="1063336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Изменилась структура численности по форме обучения, так в 2021 г. доля численности студентов очного обучения увеличилась на 8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п.п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 составила 60,5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Возрастает качество приема абитуриентов с 57 до 60 баллов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ЕГЭ;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Доля обучающихся по агротехнологическим направлениям по программам ВО составляет 60 % по программам СПО – 70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%;</a:t>
            </a:r>
          </a:p>
          <a:p>
            <a:pPr marL="742950" lvl="1" indent="-285750" algn="just">
              <a:buFont typeface="Wingdings" panose="05000000000000000000" pitchFamily="2" charset="2"/>
              <a:buChar char="§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Растет доля студентов по агротехнологическим направлениям в ТСХИ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Низкая доля целевого приема, так в 2021 г. она составила 2,7 % от общего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приема;</a:t>
            </a:r>
          </a:p>
          <a:p>
            <a:pPr marL="742950" lvl="1" indent="-285750" algn="just">
              <a:buFont typeface="Wingdings" panose="05000000000000000000" pitchFamily="2" charset="2"/>
              <a:buChar char="§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930563" y="969818"/>
            <a:ext cx="10515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75571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0637" y="1"/>
            <a:ext cx="10515600" cy="618836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География поступающих по очной форме обучения (на ВО) в НГАУ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2740130"/>
              </p:ext>
            </p:extLst>
          </p:nvPr>
        </p:nvGraphicFramePr>
        <p:xfrm>
          <a:off x="658091" y="921263"/>
          <a:ext cx="10908146" cy="2261055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85641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629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6293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76293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76293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405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Регион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4057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Новосибирская область, чел.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514</a:t>
                      </a:r>
                      <a:endParaRPr lang="ru-RU" sz="2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806" marR="7806" marT="780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553</a:t>
                      </a:r>
                      <a:endParaRPr lang="ru-RU" sz="2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806" marR="7806" marT="780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453</a:t>
                      </a:r>
                      <a:endParaRPr lang="ru-RU" sz="2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806" marR="7806" marT="780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454</a:t>
                      </a:r>
                      <a:endParaRPr lang="ru-RU" sz="2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806" marR="7806" marT="7806" marB="0" anchor="b"/>
                </a:tc>
                <a:extLst>
                  <a:ext uri="{0D108BD9-81ED-4DB2-BD59-A6C34878D82A}">
                    <a16:rowId xmlns:a16="http://schemas.microsoft.com/office/drawing/2014/main" xmlns="" val="1700902517"/>
                  </a:ext>
                </a:extLst>
              </a:tr>
              <a:tr h="34057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в </a:t>
                      </a:r>
                      <a:r>
                        <a:rPr lang="ru-RU" sz="18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т.ч</a:t>
                      </a: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г. Новосибирск, чел.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244</a:t>
                      </a:r>
                    </a:p>
                  </a:txBody>
                  <a:tcPr marL="7806" marR="7806" marT="7806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291</a:t>
                      </a:r>
                    </a:p>
                  </a:txBody>
                  <a:tcPr marL="7806" marR="7806" marT="780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210</a:t>
                      </a:r>
                    </a:p>
                  </a:txBody>
                  <a:tcPr marL="7806" marR="7806" marT="780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247</a:t>
                      </a:r>
                    </a:p>
                  </a:txBody>
                  <a:tcPr marL="7806" marR="7806" marT="7806" marB="0" anchor="b"/>
                </a:tc>
                <a:extLst>
                  <a:ext uri="{0D108BD9-81ED-4DB2-BD59-A6C34878D82A}">
                    <a16:rowId xmlns:a16="http://schemas.microsoft.com/office/drawing/2014/main" xmlns="" val="2409270610"/>
                  </a:ext>
                </a:extLst>
              </a:tr>
              <a:tr h="34057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из г. Новосибирска от </a:t>
                      </a:r>
                    </a:p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общего набора, %</a:t>
                      </a: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24,8 </a:t>
                      </a:r>
                    </a:p>
                  </a:txBody>
                  <a:tcPr marL="7620" marR="7620" marT="762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30,9</a:t>
                      </a:r>
                      <a:r>
                        <a:rPr lang="ru-RU" sz="200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endParaRPr lang="ru-RU" sz="20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24,3 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28,7 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xmlns="" val="3245594218"/>
                  </a:ext>
                </a:extLst>
              </a:tr>
              <a:tr h="34057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других </a:t>
                      </a: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регионов РФ и стран, чел.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471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390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410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408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34057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от общего набора, %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41,7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41,7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7,5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47,6 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607127" y="3484745"/>
            <a:ext cx="1012305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Снижается доля поступающих из Новосибирской области с 58,3 до 52,4 %, а без учета г. Новосибирска – с 33,5 до 23,7 %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Наибольшее количество из Новосибирского,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Искитимского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Маслянинского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Ордынского,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Тогучинского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Черепановского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районов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Наименьшее количество поступающих из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Доволенского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Здвинского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Убинского,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Каргатского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Колыванского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Чановского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Северного районов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Изменяется структура поступающих, увеличивается доля поступающих из города Новосибирска и других регионов и стран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регионы-доноры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Кемеровская область, Алтайский край, Республики Алтай и Тыва, а также Казахстан, Киргизия, Таджикистан</a:t>
            </a:r>
            <a:endParaRPr lang="ru-RU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949036" y="618837"/>
            <a:ext cx="10515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279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0637" y="1"/>
            <a:ext cx="10515600" cy="618836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География поступающих по очной форме обучения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ТСХИ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5020626"/>
              </p:ext>
            </p:extLst>
          </p:nvPr>
        </p:nvGraphicFramePr>
        <p:xfrm>
          <a:off x="658089" y="921263"/>
          <a:ext cx="11072090" cy="2290881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91437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8942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78942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78942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78942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405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Регион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4057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Томская  </a:t>
                      </a: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область, чел.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700902517"/>
                  </a:ext>
                </a:extLst>
              </a:tr>
              <a:tr h="34057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в </a:t>
                      </a:r>
                      <a:r>
                        <a:rPr lang="ru-RU" sz="18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т.ч</a:t>
                      </a: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г. </a:t>
                      </a:r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Томск, </a:t>
                      </a: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409270610"/>
                  </a:ext>
                </a:extLst>
              </a:tr>
              <a:tr h="34057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из г. </a:t>
                      </a:r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Томска от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общего набора, %</a:t>
                      </a: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40,2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41,9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42,3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37,7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245594218"/>
                  </a:ext>
                </a:extLst>
              </a:tr>
              <a:tr h="34057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 других </a:t>
                      </a: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регионов РФ и стран, чел.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37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340578"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от общего набора, %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20,6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18,6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25,4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28,5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425147" y="3484745"/>
            <a:ext cx="930503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buFont typeface="Wingdings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Увеличивается доля поступающих из других регионов РФ и стран ближнего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зарубежья;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>
              <a:buFont typeface="Wingdings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Наибольшее количество поступающих из Томского,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Асиновского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Колпашевского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Кожевниковского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Зырянского 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Кривошеинского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районов;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>
              <a:buFont typeface="Wingdings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Наименьшее количество поступающих из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Шегарского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Первомайского,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Бакчарского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Верхнекетского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Парабельского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Александровского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районов;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>
              <a:buFont typeface="Wingdings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регионы-доноры: Кемеровская область, Новосибирская область, Алтайский край, Республики Алтай и Тыва, а также Казахстан, Киргизия, Таджикистан.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949036" y="618837"/>
            <a:ext cx="10515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71861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3931" y="115743"/>
            <a:ext cx="10515600" cy="854075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Ключевые факторы, влияющие на снижение обучающихся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0563" y="1262207"/>
            <a:ext cx="10515600" cy="4351338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Уменьшение количества выпускников средних образовательных школ Новосибирской области (около 30% обучающихся после девятого класса уходит для дальнейшего обучения в организации СПО).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Ограничения в проведении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профориентационной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работы связанные с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пандемией.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желающих сдавать экзамены в форме ЕГЭ по основным предметам, соответствующим вступительным испытаниям в ВУЗы.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привлекательности для абитуриентов профессий агротехнологического профиля.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Среди поступающих на агротехнологические направления подготовки высокая доля лиц имеет средний балл ЕГЭ менее 60.</a:t>
            </a:r>
          </a:p>
          <a:p>
            <a:endParaRPr lang="ru-RU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930563" y="969818"/>
            <a:ext cx="10515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34449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72763"/>
            <a:ext cx="10515600" cy="53080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Меры по повышению качества подготовки кадров АПК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25261"/>
            <a:ext cx="10515600" cy="4806084"/>
          </a:xfrm>
        </p:spPr>
        <p:txBody>
          <a:bodyPr>
            <a:normAutofit fontScale="77500" lnSpcReduction="20000"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и реализация образовательных программ на основе междисциплинарного подхода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2021 года в НГАУ реализуются новые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 программы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IT-менеджмент в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агроинженерии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Технические системы и роботизация пищевых производств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Цифровизация в животноводстве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Цифровизация в растениеводстве и др.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Внедрение технологий группового проектного обучения на основе использования кейсов от предприятий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команд (агроном,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агроинженер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ветеринар, зоотехник и т.д.), решающих конкретные задачи, на конкретных предприятиях в рамках курсового (и иного) проектирования, с выходом на решения в рамках комплексных ВКР</a:t>
            </a:r>
            <a:endParaRPr lang="ru-RU" sz="2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Выстраивание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индивидуальных траекторий обучения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агроном по защищенному грунту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агроном по масличным культурам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ветеринарный врач в области птицеводства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биоинформатик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молочном скотоводстве и т.п.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Усиление практической подготовки в базовых предприятиях АПК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сети базовых хозяйств, организация круглогодичной практики студентов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предпринимательских навыков у студентов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Стартап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как диплом, школа фермера и т.п.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Модернизация материально-технической базы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Томского сельскохозяйственного института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Подготовлен и представлен «План устойчивого развития ТСХИ до 2026 года», предусматривающий поэтапное переоснащение и ремонт образовательных пространств ТСХИ при тесном взаимодействии с органами власти и </a:t>
            </a:r>
            <a:r>
              <a:rPr lang="ru-RU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товаросельхозпроизводителями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930563" y="969818"/>
            <a:ext cx="10515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93795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026" y="593605"/>
            <a:ext cx="11947634" cy="127630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ru-RU" sz="1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Концепция </a:t>
            </a:r>
            <a:r>
              <a:rPr lang="en-US" sz="1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ESG </a:t>
            </a:r>
            <a:r>
              <a:rPr lang="ru-RU" sz="1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ТСХИ</a:t>
            </a:r>
            <a:r>
              <a:rPr lang="ru-RU" sz="11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b="1" i="1" dirty="0" smtClean="0">
                <a:latin typeface="Times New Roman" pitchFamily="18" charset="0"/>
                <a:cs typeface="Times New Roman" pitchFamily="18" charset="0"/>
              </a:rPr>
              <a:t>Экологические принципы (</a:t>
            </a: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sz="1200" b="1" i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- поэтапное сокращение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ресурсопотребления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i="1" dirty="0" smtClean="0">
                <a:latin typeface="Times New Roman" pitchFamily="18" charset="0"/>
                <a:cs typeface="Times New Roman" pitchFamily="18" charset="0"/>
              </a:rPr>
              <a:t>Социальные принципы</a:t>
            </a: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 (S)</a:t>
            </a:r>
            <a:r>
              <a:rPr lang="ru-RU" sz="1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формирование человеческого потенциала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 накопление человеческого капитала ТСХИ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для повышения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качества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кадров в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интересах субъектов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АПК;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i="1" dirty="0">
                <a:latin typeface="Times New Roman" pitchFamily="18" charset="0"/>
                <a:cs typeface="Times New Roman" pitchFamily="18" charset="0"/>
              </a:rPr>
              <a:t>Управленческие </a:t>
            </a:r>
            <a:r>
              <a:rPr lang="ru-RU" sz="1200" b="1" i="1" dirty="0" smtClean="0">
                <a:latin typeface="Times New Roman" pitchFamily="18" charset="0"/>
                <a:cs typeface="Times New Roman" pitchFamily="18" charset="0"/>
              </a:rPr>
              <a:t>принципы</a:t>
            </a:r>
            <a:r>
              <a:rPr lang="en-US" sz="1200" b="1" i="1" dirty="0" smtClean="0">
                <a:latin typeface="Times New Roman" pitchFamily="18" charset="0"/>
                <a:cs typeface="Times New Roman" pitchFamily="18" charset="0"/>
              </a:rPr>
              <a:t> (G)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- повышение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качества управления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ТСХИ, прозрачные и обоснованные инструменты оценки результатов деятельности ТСХИ.</a:t>
            </a:r>
            <a:r>
              <a:rPr lang="ru-RU" sz="1600" dirty="0">
                <a:latin typeface="Cambria" panose="02040503050406030204" pitchFamily="18" charset="0"/>
              </a:rPr>
              <a:t/>
            </a:r>
            <a:br>
              <a:rPr lang="ru-RU" sz="1600" dirty="0">
                <a:latin typeface="Cambria" panose="02040503050406030204" pitchFamily="18" charset="0"/>
              </a:rPr>
            </a:b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5011" y="1"/>
            <a:ext cx="12042228" cy="6936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устойчивого развития ТСХИ – филиала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НГАУ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 2026 года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ESG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-стратегия развития ТСХИ)</a:t>
            </a:r>
            <a:b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Google Shape;220;p4"/>
          <p:cNvSpPr txBox="1"/>
          <p:nvPr/>
        </p:nvSpPr>
        <p:spPr>
          <a:xfrm>
            <a:off x="6447835" y="1592592"/>
            <a:ext cx="2459448" cy="5539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endParaRPr lang="ru-RU" sz="1200" b="1" dirty="0">
              <a:solidFill>
                <a:srgbClr val="00B050"/>
              </a:solidFill>
              <a:latin typeface="Calibri"/>
              <a:ea typeface="Calibri"/>
              <a:cs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>
            <p:extLst/>
          </p:nvPr>
        </p:nvGraphicFramePr>
        <p:xfrm>
          <a:off x="0" y="4016061"/>
          <a:ext cx="12176991" cy="281040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5899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5899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05899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34048">
                <a:tc gridSpan="3">
                  <a:txBody>
                    <a:bodyPr/>
                    <a:lstStyle/>
                    <a:p>
                      <a:pPr algn="ctr"/>
                      <a:r>
                        <a:rPr lang="ru-RU" sz="1800" b="1" kern="12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+mn-ea"/>
                          <a:cs typeface="+mn-cs"/>
                        </a:rPr>
                        <a:t>Проекты</a:t>
                      </a: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sz="105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44649">
                <a:tc>
                  <a:txBody>
                    <a:bodyPr/>
                    <a:lstStyle/>
                    <a:p>
                      <a:pPr marL="171450" indent="-171450" algn="l" defTabSz="914400" rtl="0" eaLnBrk="1" latinLnBrk="0" hangingPunct="1">
                        <a:lnSpc>
                          <a:spcPct val="107000"/>
                        </a:lnSpc>
                        <a:buFont typeface="Wingdings" pitchFamily="2" charset="2"/>
                        <a:buChar char="q"/>
                      </a:pPr>
                      <a:r>
                        <a:rPr lang="ru-RU" sz="1200" b="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«Энергоэффективность»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7000"/>
                        </a:lnSpc>
                        <a:buFont typeface="Wingdings" pitchFamily="2" charset="2"/>
                        <a:buChar char="q"/>
                      </a:pPr>
                      <a:r>
                        <a:rPr lang="ru-RU" sz="1200" b="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«Ремонт зданий»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7000"/>
                        </a:lnSpc>
                        <a:buFont typeface="Wingdings" pitchFamily="2" charset="2"/>
                        <a:buChar char="q"/>
                      </a:pPr>
                      <a:r>
                        <a:rPr lang="ru-RU" sz="1200" b="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«Реутилизация»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7000"/>
                        </a:lnSpc>
                        <a:buFont typeface="Wingdings" pitchFamily="2" charset="2"/>
                        <a:buChar char="q"/>
                      </a:pPr>
                      <a:r>
                        <a:rPr lang="ru-RU" sz="1200" b="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«Система</a:t>
                      </a:r>
                      <a:r>
                        <a:rPr lang="ru-RU" sz="1200" b="0" kern="1200" baseline="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 электронного взаимодействия</a:t>
                      </a:r>
                      <a:r>
                        <a:rPr lang="ru-RU" sz="1200" b="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»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200" b="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«Цифровой двойник (</a:t>
                      </a:r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DTO</a:t>
                      </a:r>
                      <a:r>
                        <a:rPr lang="ru-RU" sz="1200" b="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)»</a:t>
                      </a:r>
                      <a:endParaRPr lang="ru-RU" sz="1200" kern="12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«Модельная библиотека»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7000"/>
                        </a:lnSpc>
                        <a:buFont typeface="Wingdings" pitchFamily="2" charset="2"/>
                        <a:buChar char="q"/>
                      </a:pPr>
                      <a:endParaRPr lang="ru-RU" sz="1200" b="0" kern="12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Calibri"/>
                      </a:endParaRPr>
                    </a:p>
                    <a:p>
                      <a:endParaRPr lang="ru-RU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 defTabSz="914400" rtl="0" eaLnBrk="1" latinLnBrk="0" hangingPunct="1">
                        <a:lnSpc>
                          <a:spcPct val="107000"/>
                        </a:lnSpc>
                        <a:buFont typeface="Wingdings" pitchFamily="2" charset="2"/>
                        <a:buChar char="q"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</a:t>
                      </a:r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Openness</a:t>
                      </a:r>
                      <a:r>
                        <a:rPr lang="ru-RU" sz="1200" b="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»  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7000"/>
                        </a:lnSpc>
                        <a:buFont typeface="Wingdings" pitchFamily="2" charset="2"/>
                        <a:buChar char="q"/>
                      </a:pPr>
                      <a:r>
                        <a:rPr lang="ru-RU" sz="1200" b="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 «</a:t>
                      </a:r>
                      <a:r>
                        <a:rPr lang="ru-RU" sz="1200" b="0" kern="1200" dirty="0" err="1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Agro</a:t>
                      </a:r>
                      <a:r>
                        <a:rPr lang="ru-RU" sz="1200" b="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-студия»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7000"/>
                        </a:lnSpc>
                        <a:buFont typeface="Wingdings" pitchFamily="2" charset="2"/>
                        <a:buChar char="q"/>
                      </a:pPr>
                      <a:r>
                        <a:rPr lang="ru-RU" sz="1200" b="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«Приёмная кампания»  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7000"/>
                        </a:lnSpc>
                        <a:buFont typeface="Wingdings" pitchFamily="2" charset="2"/>
                        <a:buChar char="q"/>
                      </a:pPr>
                      <a:r>
                        <a:rPr lang="ru-RU" sz="1200" b="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 «Тьюторство и Наставничество»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7000"/>
                        </a:lnSpc>
                        <a:buFont typeface="Wingdings" pitchFamily="2" charset="2"/>
                        <a:buChar char="q"/>
                      </a:pPr>
                      <a:r>
                        <a:rPr lang="ru-RU" sz="1200" b="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«Студенческий отряд ТСХИ»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7000"/>
                        </a:lnSpc>
                        <a:buFont typeface="Wingdings" pitchFamily="2" charset="2"/>
                        <a:buChar char="q"/>
                      </a:pPr>
                      <a:r>
                        <a:rPr lang="ru-RU" sz="1200" b="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«Академическая мобильность»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200" b="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«Пансион»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200" b="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«Кадровый резерв»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7000"/>
                        </a:lnSpc>
                        <a:buFont typeface="Wingdings" pitchFamily="2" charset="2"/>
                        <a:buChar char="q"/>
                      </a:pPr>
                      <a:r>
                        <a:rPr lang="ru-RU" sz="1200" b="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«Профессионал» 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200" b="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«Трудоустройство»</a:t>
                      </a:r>
                    </a:p>
                    <a:p>
                      <a:pPr marL="171450" indent="-171450" algn="l" defTabSz="914400" rtl="0" eaLnBrk="1" latinLnBrk="0" hangingPunct="1">
                        <a:lnSpc>
                          <a:spcPct val="107000"/>
                        </a:lnSpc>
                        <a:buFont typeface="Wingdings" pitchFamily="2" charset="2"/>
                        <a:buChar char="q"/>
                      </a:pPr>
                      <a:r>
                        <a:rPr lang="ru-RU" sz="1200" b="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«Непрерывное образование»</a:t>
                      </a:r>
                    </a:p>
                    <a:p>
                      <a:endParaRPr lang="ru-RU" sz="1000" dirty="0">
                        <a:latin typeface="Cambria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«Корпоративная культура»</a:t>
                      </a:r>
                    </a:p>
                    <a:p>
                      <a:pPr marL="171450" indent="-171450">
                        <a:buFont typeface="Wingdings" pitchFamily="2" charset="2"/>
                        <a:buChar char="q"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«Наблюдательный совет»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«Парк лабораторий и </a:t>
                      </a: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&amp;</a:t>
                      </a: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-центр АПК» 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«Базовые точки»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«Именные аудитории» 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«Диверсификация и Проектное финансирование» 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q"/>
                        <a:tabLst/>
                        <a:defRPr/>
                      </a:pPr>
                      <a:r>
                        <a:rPr lang="ru-RU" sz="1200" kern="1200" dirty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«Институциональная трансформация»</a:t>
                      </a:r>
                    </a:p>
                    <a:p>
                      <a:pPr marL="171450" indent="-171450">
                        <a:buFont typeface="Wingdings" pitchFamily="2" charset="2"/>
                        <a:buChar char="q"/>
                      </a:pPr>
                      <a:endParaRPr lang="ru-RU" sz="1200" kern="12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1450" indent="-171450">
                        <a:buFont typeface="Wingdings" pitchFamily="2" charset="2"/>
                        <a:buChar char="Ø"/>
                      </a:pPr>
                      <a:endParaRPr lang="ru-RU" sz="1200" kern="12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ru-RU" sz="1200" kern="1200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/>
          </p:nvPr>
        </p:nvGraphicFramePr>
        <p:xfrm>
          <a:off x="15011" y="1911182"/>
          <a:ext cx="12116556" cy="20987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3885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3885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03885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48707">
                <a:tc gridSpan="3">
                  <a:txBody>
                    <a:bodyPr/>
                    <a:lstStyle/>
                    <a:p>
                      <a:pPr algn="ctr"/>
                      <a:r>
                        <a:rPr lang="ru-RU" b="1" u="none" dirty="0" smtClean="0">
                          <a:solidFill>
                            <a:schemeClr val="tx1"/>
                          </a:solidFill>
                          <a:effectLst/>
                          <a:latin typeface="Cambria" panose="02040503050406030204" pitchFamily="18" charset="0"/>
                        </a:rPr>
                        <a:t>Приоритетные направления</a:t>
                      </a:r>
                      <a:endParaRPr lang="ru-RU" b="1" u="none" dirty="0">
                        <a:solidFill>
                          <a:schemeClr val="tx1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7390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ru-RU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Calibri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ru-RU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Calibri"/>
                      </a:endParaRPr>
                    </a:p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          </a:t>
                      </a:r>
                      <a:endParaRPr lang="ru-RU" sz="1100" dirty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       </a:t>
                      </a:r>
                      <a:r>
                        <a:rPr lang="ru-RU" sz="1200" b="1" kern="1200" baseline="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 </a:t>
                      </a:r>
                      <a:r>
                        <a:rPr lang="ru-RU" sz="1200" b="1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    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</a:pPr>
                      <a:r>
                        <a:rPr lang="ru-RU" sz="1200" b="1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         </a:t>
                      </a:r>
                      <a:endParaRPr lang="ru-RU" sz="1100" dirty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     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Calibri"/>
                        </a:rPr>
                        <a:t>           </a:t>
                      </a:r>
                      <a:endParaRPr lang="ru-RU" sz="1200" dirty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46999">
                <a:tc>
                  <a:txBody>
                    <a:bodyPr/>
                    <a:lstStyle/>
                    <a:p>
                      <a:endParaRPr lang="ru-RU" sz="1100" dirty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100" dirty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15011" y="5661248"/>
            <a:ext cx="30234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Cambria" panose="02040503050406030204" pitchFamily="18" charset="0"/>
              </a:rPr>
              <a:t>ВСЕГО: 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2</a:t>
            </a:r>
            <a:r>
              <a:rPr lang="en-US" sz="2000" b="1" dirty="0">
                <a:solidFill>
                  <a:srgbClr val="FF0000"/>
                </a:solidFill>
                <a:latin typeface="Cambria" panose="02040503050406030204" pitchFamily="18" charset="0"/>
              </a:rPr>
              <a:t>4</a:t>
            </a:r>
            <a:r>
              <a:rPr lang="ru-RU" sz="2000" b="1" dirty="0">
                <a:solidFill>
                  <a:srgbClr val="FF0000"/>
                </a:solidFill>
                <a:latin typeface="Cambria" panose="02040503050406030204" pitchFamily="18" charset="0"/>
              </a:rPr>
              <a:t> проекта</a:t>
            </a:r>
          </a:p>
          <a:p>
            <a:endParaRPr lang="ru-RU" sz="2000" b="1" dirty="0"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endParaRPr lang="ru-RU" sz="20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pic>
        <p:nvPicPr>
          <p:cNvPr id="34" name="Picture 1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" contrast="2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50" y="2394514"/>
            <a:ext cx="191520" cy="3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6" y="3197224"/>
            <a:ext cx="427406" cy="3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3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562" y="2278479"/>
            <a:ext cx="330702" cy="3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" name="Picture 4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562" y="2638479"/>
            <a:ext cx="326962" cy="3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5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173" y="3084154"/>
            <a:ext cx="278351" cy="3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6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3093" y="3521224"/>
            <a:ext cx="283431" cy="3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7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8145" y="2366440"/>
            <a:ext cx="323931" cy="3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Picture 8"/>
          <p:cNvPicPr>
            <a:picLocks noChangeAspect="1" noChangeArrowheads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8646" y="2859449"/>
            <a:ext cx="362927" cy="3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2" name="Picture 9"/>
          <p:cNvPicPr>
            <a:picLocks noChangeAspect="1" noChangeArrowheads="1"/>
          </p:cNvPicPr>
          <p:nvPr/>
        </p:nvPicPr>
        <p:blipFill>
          <a:blip r:embed="rId1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8145" y="3400779"/>
            <a:ext cx="295782" cy="25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" name="Прямоугольник 44"/>
          <p:cNvSpPr/>
          <p:nvPr/>
        </p:nvSpPr>
        <p:spPr>
          <a:xfrm>
            <a:off x="420676" y="2335517"/>
            <a:ext cx="1997585" cy="5080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>
                <a:solidFill>
                  <a:schemeClr val="tx1"/>
                </a:solidFill>
                <a:latin typeface="Cambria" panose="02040503050406030204" pitchFamily="18" charset="0"/>
              </a:rPr>
              <a:t>«Ресурсосбережение и ресурсоэффективность»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531838" y="3105183"/>
            <a:ext cx="1534038" cy="5080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>
                <a:solidFill>
                  <a:schemeClr val="tx1"/>
                </a:solidFill>
                <a:latin typeface="Cambria" pitchFamily="18" charset="0"/>
                <a:ea typeface="Calibri"/>
                <a:cs typeface="Calibri"/>
              </a:rPr>
              <a:t>«Цифровая трансформация»</a:t>
            </a:r>
            <a:endParaRPr lang="ru-RU" sz="1100" dirty="0">
              <a:solidFill>
                <a:schemeClr val="tx1"/>
              </a:solidFill>
              <a:latin typeface="Cambria" pitchFamily="18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4692576" y="2340922"/>
            <a:ext cx="1755259" cy="2055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>
                <a:solidFill>
                  <a:schemeClr val="tx1"/>
                </a:solidFill>
                <a:latin typeface="Cambria" pitchFamily="18" charset="0"/>
                <a:ea typeface="Calibri"/>
                <a:cs typeface="Calibri"/>
              </a:rPr>
              <a:t>«Факторы выбора»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4692576" y="2588545"/>
            <a:ext cx="3437032" cy="3749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>
                <a:solidFill>
                  <a:schemeClr val="tx1"/>
                </a:solidFill>
                <a:latin typeface="Cambria" pitchFamily="18" charset="0"/>
                <a:ea typeface="Calibri"/>
                <a:cs typeface="Calibri"/>
              </a:rPr>
              <a:t>«Накопление человеческого капитала»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4692576" y="2998479"/>
            <a:ext cx="3437032" cy="4147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>
                <a:solidFill>
                  <a:schemeClr val="tx1"/>
                </a:solidFill>
                <a:latin typeface="Cambria" pitchFamily="18" charset="0"/>
                <a:ea typeface="Calibri"/>
                <a:cs typeface="Calibri"/>
              </a:rPr>
              <a:t>«Профессиональный и социальный рост»</a:t>
            </a:r>
          </a:p>
        </p:txBody>
      </p:sp>
      <p:sp>
        <p:nvSpPr>
          <p:cNvPr id="50" name="Прямоугольник 49"/>
          <p:cNvSpPr/>
          <p:nvPr/>
        </p:nvSpPr>
        <p:spPr>
          <a:xfrm>
            <a:off x="4658412" y="3409606"/>
            <a:ext cx="3505360" cy="4470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>
                <a:solidFill>
                  <a:schemeClr val="tx1"/>
                </a:solidFill>
                <a:latin typeface="Cambria" pitchFamily="18" charset="0"/>
                <a:ea typeface="Calibri"/>
                <a:cs typeface="Calibri"/>
              </a:rPr>
              <a:t>«Современная научно-образовательная экосистема»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8761007" y="2349127"/>
            <a:ext cx="2806607" cy="4147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>
                <a:solidFill>
                  <a:schemeClr val="tx1"/>
                </a:solidFill>
                <a:latin typeface="Cambria" pitchFamily="18" charset="0"/>
                <a:ea typeface="Calibri"/>
                <a:cs typeface="Calibri"/>
              </a:rPr>
              <a:t>«Корпоративная культура и                       ценности»</a:t>
            </a:r>
          </a:p>
        </p:txBody>
      </p:sp>
      <p:sp>
        <p:nvSpPr>
          <p:cNvPr id="52" name="Прямоугольник 51"/>
          <p:cNvSpPr/>
          <p:nvPr/>
        </p:nvSpPr>
        <p:spPr>
          <a:xfrm>
            <a:off x="8761007" y="2964983"/>
            <a:ext cx="2700301" cy="2493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>
                <a:solidFill>
                  <a:schemeClr val="tx1"/>
                </a:solidFill>
                <a:latin typeface="Cambria" pitchFamily="18" charset="0"/>
                <a:ea typeface="Calibri"/>
                <a:cs typeface="Calibri"/>
              </a:rPr>
              <a:t>«Партнёрство и кооперация»</a:t>
            </a:r>
          </a:p>
        </p:txBody>
      </p:sp>
      <p:sp>
        <p:nvSpPr>
          <p:cNvPr id="53" name="Прямоугольник 52"/>
          <p:cNvSpPr/>
          <p:nvPr/>
        </p:nvSpPr>
        <p:spPr>
          <a:xfrm>
            <a:off x="8907283" y="3296123"/>
            <a:ext cx="2948798" cy="568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ru-RU" sz="1200" b="1" dirty="0">
                <a:solidFill>
                  <a:schemeClr val="tx1"/>
                </a:solidFill>
                <a:latin typeface="Cambria" pitchFamily="18" charset="0"/>
                <a:ea typeface="Calibri"/>
                <a:cs typeface="Calibri"/>
              </a:rPr>
              <a:t>«Институциональная трансформация и устойчивый бюджет»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8129608" y="5656919"/>
            <a:ext cx="356596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FF0000"/>
                </a:solidFill>
                <a:latin typeface="Cambria" panose="02040503050406030204" pitchFamily="18" charset="0"/>
              </a:rPr>
              <a:t>Финансирование до 2026 года: </a:t>
            </a:r>
          </a:p>
          <a:p>
            <a:r>
              <a:rPr lang="ru-RU" sz="1400" b="1" dirty="0">
                <a:solidFill>
                  <a:srgbClr val="FF0000"/>
                </a:solidFill>
                <a:latin typeface="Cambria" panose="02040503050406030204" pitchFamily="18" charset="0"/>
              </a:rPr>
              <a:t>ТСХИ - около 140 млн. руб.</a:t>
            </a:r>
          </a:p>
          <a:p>
            <a:r>
              <a:rPr lang="ru-RU" sz="1400" b="1" dirty="0">
                <a:solidFill>
                  <a:srgbClr val="FF0000"/>
                </a:solidFill>
                <a:latin typeface="Cambria" panose="02040503050406030204" pitchFamily="18" charset="0"/>
              </a:rPr>
              <a:t>Иные источники – около 260 млн. руб.</a:t>
            </a:r>
          </a:p>
          <a:p>
            <a:endParaRPr lang="ru-RU" sz="1400" dirty="0"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endParaRPr lang="ru-RU" sz="1400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8802" y="207907"/>
            <a:ext cx="1127279" cy="546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97052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8" y="133466"/>
            <a:ext cx="10515600" cy="826366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трудоустройства выпускников НГАУ, %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001491" y="5729432"/>
            <a:ext cx="70334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Общий уровень трудоустройства выпускников растет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Остается низким уровень трудоустройства в с/х организациях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930563" y="969818"/>
            <a:ext cx="10515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8" name="Диаграмма 7">
            <a:extLst>
              <a:ext uri="{FF2B5EF4-FFF2-40B4-BE49-F238E27FC236}">
                <a16:creationId xmlns:a16="http://schemas.microsoft.com/office/drawing/2014/main" xmlns="" id="{27DD98C9-15F7-4BA1-9B90-A7C233E5E22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36496357"/>
              </p:ext>
            </p:extLst>
          </p:nvPr>
        </p:nvGraphicFramePr>
        <p:xfrm>
          <a:off x="930561" y="1130300"/>
          <a:ext cx="10515602" cy="45084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970583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трудоустройства выпускников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ТСХИ,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3600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957448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033834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0642" y="1"/>
            <a:ext cx="11566862" cy="1119352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численности работников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замещающих должности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руководителей сельскохозяйственных организаций в Томской области, чел.</a:t>
            </a: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/>
          </p:nvPr>
        </p:nvGraphicFramePr>
        <p:xfrm>
          <a:off x="244363" y="969580"/>
          <a:ext cx="11453993" cy="5352391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60373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460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0093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4127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04127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8206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900482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041272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1041272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1041272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20591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Наименование должностей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Количество штатных единиц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Фактически </a:t>
                      </a:r>
                      <a:r>
                        <a:rPr lang="ru-RU" sz="1100" u="none" strike="noStrike" dirty="0" smtClean="0">
                          <a:effectLst/>
                        </a:rPr>
                        <a:t>работает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Принято на работу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430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имеют профессиональное образование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не имеют высшего или среднего профессионального образования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лица в возрасте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7051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Всего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 высшее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среднее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всего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в т.ч. обучается по заочной или вечерней формам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до 30 лет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старше: </a:t>
                      </a:r>
                      <a:br>
                        <a:rPr lang="ru-RU" sz="1100" u="none" strike="noStrike">
                          <a:effectLst/>
                        </a:rPr>
                      </a:br>
                      <a:r>
                        <a:rPr lang="ru-RU" sz="1100" u="none" strike="noStrike">
                          <a:effectLst/>
                        </a:rPr>
                        <a:t>55 л.-жен.</a:t>
                      </a:r>
                      <a:br>
                        <a:rPr lang="ru-RU" sz="1100" u="none" strike="noStrike">
                          <a:effectLst/>
                        </a:rPr>
                      </a:br>
                      <a:r>
                        <a:rPr lang="ru-RU" sz="1100" u="none" strike="noStrike">
                          <a:effectLst/>
                        </a:rPr>
                        <a:t>60 л.-муж.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Всего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из них молодых специалистов выпуска отчетного года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0705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Всего работников, занимающих, должности руководителей и специалистов  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 smtClean="0">
                          <a:effectLst/>
                        </a:rPr>
                        <a:t>2252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2144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1232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726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213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30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229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214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581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10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4307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Руководители сельскохозяйственных организаций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142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141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81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55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10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26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16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156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Главные агрономы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18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15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14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3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156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Главные зоотехники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21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18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15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3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293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Главные ветеринарные врачи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18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15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3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293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Главные инженеры всех специальностей 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49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44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36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2935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Другие должности главных специалистов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27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27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25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3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52295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0641" y="1"/>
            <a:ext cx="11837275" cy="1119352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численности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замещающих должности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специалистов сельскохозяйственных организаций в Томской области, чел.</a:t>
            </a: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/>
          </p:nvPr>
        </p:nvGraphicFramePr>
        <p:xfrm>
          <a:off x="244360" y="969581"/>
          <a:ext cx="11603083" cy="559130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99755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2484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7884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1756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8112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64899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070414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146271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053558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977701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806219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172537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 dirty="0">
                          <a:effectLst/>
                        </a:rPr>
                        <a:t>Наименование должностей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 dirty="0" smtClean="0">
                          <a:effectLst/>
                        </a:rPr>
                        <a:t>План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 dirty="0" smtClean="0">
                          <a:effectLst/>
                        </a:rPr>
                        <a:t>Факт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</a:rPr>
                        <a:t>Принято на работу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1440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</a:rPr>
                        <a:t>имеют профессиональное образование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 dirty="0">
                          <a:effectLst/>
                        </a:rPr>
                        <a:t>не имеют высшего или среднего профессионального образования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</a:rPr>
                        <a:t>лица в возрасте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384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</a:rPr>
                        <a:t>Всего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</a:rPr>
                        <a:t> высшее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</a:rPr>
                        <a:t>среднее 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</a:rPr>
                        <a:t>всего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</a:rPr>
                        <a:t>в т.ч. обучается по заочной или вечерней формам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</a:rPr>
                        <a:t>до 30 лет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</a:rPr>
                        <a:t>старше: </a:t>
                      </a:r>
                      <a:br>
                        <a:rPr lang="ru-RU" sz="1050" u="none" strike="noStrike">
                          <a:effectLst/>
                        </a:rPr>
                      </a:br>
                      <a:r>
                        <a:rPr lang="ru-RU" sz="1050" u="none" strike="noStrike">
                          <a:effectLst/>
                        </a:rPr>
                        <a:t>55 л.-жен.</a:t>
                      </a:r>
                      <a:br>
                        <a:rPr lang="ru-RU" sz="1050" u="none" strike="noStrike">
                          <a:effectLst/>
                        </a:rPr>
                      </a:br>
                      <a:r>
                        <a:rPr lang="ru-RU" sz="1050" u="none" strike="noStrike">
                          <a:effectLst/>
                        </a:rPr>
                        <a:t>60 л.-муж.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</a:rPr>
                        <a:t>Всего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</a:rPr>
                        <a:t>из них молодых специалистов выпуска отчетного года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8534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 dirty="0">
                          <a:effectLst/>
                        </a:rPr>
                        <a:t>Агрономы всех специальностей </a:t>
                      </a:r>
                      <a:endParaRPr lang="ru-RU" sz="1050" u="none" strike="noStrike" dirty="0" smtClean="0">
                        <a:effectLst/>
                      </a:endParaRPr>
                    </a:p>
                    <a:p>
                      <a:pPr algn="ctr" fontAlgn="ctr"/>
                      <a:r>
                        <a:rPr lang="ru-RU" sz="1050" u="none" strike="noStrike" dirty="0" smtClean="0">
                          <a:effectLst/>
                        </a:rPr>
                        <a:t>(</a:t>
                      </a:r>
                      <a:r>
                        <a:rPr lang="ru-RU" sz="1050" u="none" strike="noStrike" dirty="0">
                          <a:effectLst/>
                        </a:rPr>
                        <a:t>в </a:t>
                      </a:r>
                      <a:r>
                        <a:rPr lang="ru-RU" sz="1050" u="none" strike="noStrike" dirty="0" err="1">
                          <a:effectLst/>
                        </a:rPr>
                        <a:t>т.ч</a:t>
                      </a:r>
                      <a:r>
                        <a:rPr lang="ru-RU" sz="1050" u="none" strike="noStrike" dirty="0">
                          <a:effectLst/>
                        </a:rPr>
                        <a:t>. заместители  главных специалистов)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23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21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19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02721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</a:rPr>
                        <a:t>Зоотехники всех специальностей, в т.ч. селекционеры, племтехники, племучетчики (в т.ч. заместители  главных специалистов)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51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50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29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11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12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8534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</a:rPr>
                        <a:t>Ветеринарные врачи, ветфельдшеры, ветинспекторы, ветсанитары 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155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162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59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84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22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11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58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31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1440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</a:rPr>
                        <a:t>Специалисты по воспроизводству стада (в т.ч. техники-осеменаторы)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31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29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13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4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434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</a:rPr>
                        <a:t>Инженеры и техники всех специальностей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137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133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54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60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32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4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7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22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434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</a:rPr>
                        <a:t>Технолог производства по переработке продукции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19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18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5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0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434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50" u="none" strike="noStrike">
                          <a:effectLst/>
                        </a:rPr>
                        <a:t>Мастер по переработке продукции</a:t>
                      </a:r>
                      <a:endParaRPr lang="ru-RU" sz="105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31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32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15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3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4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1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3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3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>
                          <a:effectLst/>
                        </a:rPr>
                        <a:t>2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499" marR="1499" marT="1499" marB="0" anchor="b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95330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xmlns="" id="{76011396-3441-4A0D-BE5C-B887FE9DE89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0565" y="1352536"/>
          <a:ext cx="10423236" cy="3052818"/>
        </p:xfrm>
        <a:graphic>
          <a:graphicData uri="http://schemas.openxmlformats.org/drawingml/2006/table">
            <a:tbl>
              <a:tblPr firstRow="1" firstCol="1" bandRow="1"/>
              <a:tblGrid>
                <a:gridCol w="5209515">
                  <a:extLst>
                    <a:ext uri="{9D8B030D-6E8A-4147-A177-3AD203B41FA5}">
                      <a16:colId xmlns:a16="http://schemas.microsoft.com/office/drawing/2014/main" xmlns="" val="52003799"/>
                    </a:ext>
                  </a:extLst>
                </a:gridCol>
                <a:gridCol w="1042534">
                  <a:extLst>
                    <a:ext uri="{9D8B030D-6E8A-4147-A177-3AD203B41FA5}">
                      <a16:colId xmlns:a16="http://schemas.microsoft.com/office/drawing/2014/main" xmlns="" val="3576949891"/>
                    </a:ext>
                  </a:extLst>
                </a:gridCol>
                <a:gridCol w="1042534">
                  <a:extLst>
                    <a:ext uri="{9D8B030D-6E8A-4147-A177-3AD203B41FA5}">
                      <a16:colId xmlns:a16="http://schemas.microsoft.com/office/drawing/2014/main" xmlns="" val="2918096447"/>
                    </a:ext>
                  </a:extLst>
                </a:gridCol>
                <a:gridCol w="1042534">
                  <a:extLst>
                    <a:ext uri="{9D8B030D-6E8A-4147-A177-3AD203B41FA5}">
                      <a16:colId xmlns:a16="http://schemas.microsoft.com/office/drawing/2014/main" xmlns="" val="1786428880"/>
                    </a:ext>
                  </a:extLst>
                </a:gridCol>
                <a:gridCol w="1043585">
                  <a:extLst>
                    <a:ext uri="{9D8B030D-6E8A-4147-A177-3AD203B41FA5}">
                      <a16:colId xmlns:a16="http://schemas.microsoft.com/office/drawing/2014/main" xmlns="" val="3141639507"/>
                    </a:ext>
                  </a:extLst>
                </a:gridCol>
                <a:gridCol w="1042534">
                  <a:extLst>
                    <a:ext uri="{9D8B030D-6E8A-4147-A177-3AD203B41FA5}">
                      <a16:colId xmlns:a16="http://schemas.microsoft.com/office/drawing/2014/main" xmlns="" val="701009124"/>
                    </a:ext>
                  </a:extLst>
                </a:gridCol>
              </a:tblGrid>
              <a:tr h="250441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Специальности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2022 г.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2023 г.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2024 г.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2025 г.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2030 г.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44764727"/>
                  </a:ext>
                </a:extLst>
              </a:tr>
              <a:tr h="250441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Агроном-генетик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85758664"/>
                  </a:ext>
                </a:extLst>
              </a:tr>
              <a:tr h="250441">
                <a:tc>
                  <a:txBody>
                    <a:bodyPr/>
                    <a:lstStyle/>
                    <a:p>
                      <a:r>
                        <a:rPr lang="ru-RU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Агроэколог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30825437"/>
                  </a:ext>
                </a:extLst>
              </a:tr>
              <a:tr h="250441">
                <a:tc>
                  <a:txBody>
                    <a:bodyPr/>
                    <a:lstStyle/>
                    <a:p>
                      <a:r>
                        <a:rPr lang="ru-RU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Биотехнолог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60424948"/>
                  </a:ext>
                </a:extLst>
              </a:tr>
              <a:tr h="250441">
                <a:tc>
                  <a:txBody>
                    <a:bodyPr/>
                    <a:lstStyle/>
                    <a:p>
                      <a:r>
                        <a:rPr lang="ru-RU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Биоинформатик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19647634"/>
                  </a:ext>
                </a:extLst>
              </a:tr>
              <a:tr h="250441">
                <a:tc>
                  <a:txBody>
                    <a:bodyPr/>
                    <a:lstStyle/>
                    <a:p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Зооинженер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8954215"/>
                  </a:ext>
                </a:extLst>
              </a:tr>
              <a:tr h="250441">
                <a:tc>
                  <a:txBody>
                    <a:bodyPr/>
                    <a:lstStyle/>
                    <a:p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Инженер-программист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99260805"/>
                  </a:ext>
                </a:extLst>
              </a:tr>
              <a:tr h="250441">
                <a:tc>
                  <a:txBody>
                    <a:bodyPr/>
                    <a:lstStyle/>
                    <a:p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Микробиолог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56154216"/>
                  </a:ext>
                </a:extLst>
              </a:tr>
              <a:tr h="309618">
                <a:tc>
                  <a:txBody>
                    <a:bodyPr/>
                    <a:lstStyle/>
                    <a:p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Оператор БПЛА и беспилотной сельхозтехники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9440149"/>
                  </a:ext>
                </a:extLst>
              </a:tr>
              <a:tr h="250441">
                <a:tc>
                  <a:txBody>
                    <a:bodyPr/>
                    <a:lstStyle/>
                    <a:p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Сити-фермер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86880487"/>
                  </a:ext>
                </a:extLst>
              </a:tr>
              <a:tr h="250441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Энтомолог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82512689"/>
                  </a:ext>
                </a:extLst>
              </a:tr>
            </a:tbl>
          </a:graphicData>
        </a:graphic>
      </p:graphicFrame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714D19C1-1387-4EFE-B2CC-AB13D9483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2763"/>
            <a:ext cx="10515600" cy="53080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Прогнозная потребность АПК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Томской области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новых специалистах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xmlns="" id="{23488471-A37E-47CF-85AE-1220FD0AC203}"/>
              </a:ext>
            </a:extLst>
          </p:cNvPr>
          <p:cNvCxnSpPr/>
          <p:nvPr/>
        </p:nvCxnSpPr>
        <p:spPr>
          <a:xfrm>
            <a:off x="930563" y="969818"/>
            <a:ext cx="10515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49BD95AB-4B3B-485B-ADEA-BCE5357DD59F}"/>
              </a:ext>
            </a:extLst>
          </p:cNvPr>
          <p:cNvSpPr/>
          <p:nvPr/>
        </p:nvSpPr>
        <p:spPr>
          <a:xfrm>
            <a:off x="3777673" y="4639166"/>
            <a:ext cx="75761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ближайшие 10 лет вырастет спрос на компетенции в области биотехнологии, сити-фермерства, генетики и селекции растений и сельскохозяйственных животных, информационных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технологий и т.п.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9591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72763"/>
            <a:ext cx="10515600" cy="53080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Предложения по закреплению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специалистов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селе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25261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единовременной выплаты в размере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1000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850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рублей молодым специалистам, получившим высшее или среднее профессиональное образование и принятым работать в течение года со дня окончания обучения на работу в организацию, осуществляющее с/х производство в сельской местности НСО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Поэтапное закрепление студентов (с 1-го курса) за предприятиями и выстраивание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«сквозного курсового проектирования», что позволяет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повысить эффективность трудоустройства и уровень адаптации выпускников к будущему месту работы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Выделение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кредита по ставке не более 1% для приобретения или строительства жилья сроком на 25 лет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заработной платы специалистов должен составлять не ниже средней по экономике региона;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Ускоренное развитие социально-инженерной инфраструктуры на селе, включая интернет.</a:t>
            </a:r>
            <a:endParaRPr lang="ru-RU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930563" y="969818"/>
            <a:ext cx="10515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985678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2541</TotalTime>
  <Words>1663</Words>
  <Application>Microsoft Office PowerPoint</Application>
  <PresentationFormat>Широкоэкранный</PresentationFormat>
  <Paragraphs>447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Cambria</vt:lpstr>
      <vt:lpstr>Times New Roman</vt:lpstr>
      <vt:lpstr>Wingdings</vt:lpstr>
      <vt:lpstr>Тема Office</vt:lpstr>
      <vt:lpstr>1_Тема Office</vt:lpstr>
      <vt:lpstr>Презентация PowerPoint</vt:lpstr>
      <vt:lpstr>Динамика численности обучающихся по программам ВО и СПО в НГАУ, чел.</vt:lpstr>
      <vt:lpstr>Динамика численности обучающихся в ТСХИ, чел.</vt:lpstr>
      <vt:lpstr>Динамика численности обучающихся по агротехнологическим  направлениям в ТСХИ, чел.</vt:lpstr>
      <vt:lpstr>Основные тенденции в подготовке кадров </vt:lpstr>
      <vt:lpstr>География поступающих по очной форме обучения (на ВО) в НГАУ</vt:lpstr>
      <vt:lpstr>География поступающих по очной форме обучения в ТСХИ</vt:lpstr>
      <vt:lpstr>Ключевые факторы, влияющие на снижение обучающихся</vt:lpstr>
      <vt:lpstr>Меры по повышению качества подготовки кадров АПК</vt:lpstr>
      <vt:lpstr>Концепция ESG в ТСХИ: Экологические принципы (E) - поэтапное сокращение ресурсопотребления; Социальные принципы (S) - формирование человеческого потенциала и накопление человеческого капитала ТСХИ для повышения качества кадров в интересах субъектов АПК; Управленческие принципы (G)  - повышение качества управления ТСХИ, прозрачные и обоснованные инструменты оценки результатов деятельности ТСХИ. </vt:lpstr>
      <vt:lpstr>Уровень трудоустройства выпускников НГАУ, %</vt:lpstr>
      <vt:lpstr>Уровень трудоустройства выпускников ТСХИ, %</vt:lpstr>
      <vt:lpstr>Сведения о численности работников, замещающих должности руководителей сельскохозяйственных организаций в Томской области, чел.</vt:lpstr>
      <vt:lpstr>Сведения о численности, замещающих должности  специалистов сельскохозяйственных организаций в Томской области, чел.</vt:lpstr>
      <vt:lpstr>Прогнозная потребность АПК Томской области в новых специалистах</vt:lpstr>
      <vt:lpstr>Предложения по закреплению специалистов на селе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Rector</dc:creator>
  <cp:lastModifiedBy>Алексей Емельянов</cp:lastModifiedBy>
  <cp:revision>83</cp:revision>
  <dcterms:created xsi:type="dcterms:W3CDTF">2022-03-12T02:26:54Z</dcterms:created>
  <dcterms:modified xsi:type="dcterms:W3CDTF">2022-03-24T11:12:00Z</dcterms:modified>
</cp:coreProperties>
</file>