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74" r:id="rId2"/>
    <p:sldId id="281" r:id="rId3"/>
    <p:sldId id="287" r:id="rId4"/>
    <p:sldId id="283" r:id="rId5"/>
    <p:sldId id="285" r:id="rId6"/>
    <p:sldId id="286" r:id="rId7"/>
    <p:sldId id="284" r:id="rId8"/>
    <p:sldId id="289" r:id="rId9"/>
    <p:sldId id="288" r:id="rId10"/>
    <p:sldId id="290" r:id="rId11"/>
    <p:sldId id="291" r:id="rId12"/>
    <p:sldId id="29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33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071">
          <p15:clr>
            <a:srgbClr val="A4A3A4"/>
          </p15:clr>
        </p15:guide>
        <p15:guide id="4" orient="horz" pos="2750">
          <p15:clr>
            <a:srgbClr val="A4A3A4"/>
          </p15:clr>
        </p15:guide>
        <p15:guide id="5" orient="horz" pos="2614">
          <p15:clr>
            <a:srgbClr val="A4A3A4"/>
          </p15:clr>
        </p15:guide>
        <p15:guide id="6" orient="horz" pos="3929">
          <p15:clr>
            <a:srgbClr val="A4A3A4"/>
          </p15:clr>
        </p15:guide>
        <p15:guide id="7" orient="horz" pos="2478">
          <p15:clr>
            <a:srgbClr val="A4A3A4"/>
          </p15:clr>
        </p15:guide>
        <p15:guide id="8" orient="horz" pos="3974">
          <p15:clr>
            <a:srgbClr val="A4A3A4"/>
          </p15:clr>
        </p15:guide>
        <p15:guide id="9" pos="1882">
          <p15:clr>
            <a:srgbClr val="A4A3A4"/>
          </p15:clr>
        </p15:guide>
        <p15:guide id="10" pos="2018">
          <p15:clr>
            <a:srgbClr val="A4A3A4"/>
          </p15:clr>
        </p15:guide>
        <p15:guide id="11" pos="158">
          <p15:clr>
            <a:srgbClr val="A4A3A4"/>
          </p15:clr>
        </p15:guide>
        <p15:guide id="12" pos="5602">
          <p15:clr>
            <a:srgbClr val="A4A3A4"/>
          </p15:clr>
        </p15:guide>
        <p15:guide id="13" pos="2426">
          <p15:clr>
            <a:srgbClr val="A4A3A4"/>
          </p15:clr>
        </p15:guide>
        <p15:guide id="14" pos="5465">
          <p15:clr>
            <a:srgbClr val="A4A3A4"/>
          </p15:clr>
        </p15:guide>
        <p15:guide id="15" pos="2336">
          <p15:clr>
            <a:srgbClr val="A4A3A4"/>
          </p15:clr>
        </p15:guide>
        <p15:guide id="16" pos="21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4811"/>
    <a:srgbClr val="996633"/>
    <a:srgbClr val="679A18"/>
    <a:srgbClr val="81A420"/>
    <a:srgbClr val="663300"/>
    <a:srgbClr val="F2F2F2"/>
    <a:srgbClr val="B6D70A"/>
    <a:srgbClr val="A5D028"/>
    <a:srgbClr val="F5C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8011" autoAdjust="0"/>
  </p:normalViewPr>
  <p:slideViewPr>
    <p:cSldViewPr showGuides="1">
      <p:cViewPr>
        <p:scale>
          <a:sx n="90" d="100"/>
          <a:sy n="90" d="100"/>
        </p:scale>
        <p:origin x="-612" y="-474"/>
      </p:cViewPr>
      <p:guideLst>
        <p:guide orient="horz" pos="1071"/>
        <p:guide orient="horz" pos="3430"/>
        <p:guide orient="horz" pos="2614"/>
        <p:guide orient="horz" pos="3929"/>
        <p:guide orient="horz" pos="3339"/>
        <p:guide orient="horz" pos="3974"/>
        <p:guide orient="horz" pos="572"/>
        <p:guide orient="horz" pos="799"/>
        <p:guide orient="horz" pos="2478"/>
        <p:guide pos="2880"/>
        <p:guide pos="1791"/>
        <p:guide pos="2018"/>
        <p:guide pos="158"/>
        <p:guide pos="5602"/>
        <p:guide pos="2426"/>
        <p:guide pos="5465"/>
        <p:guide pos="2336"/>
        <p:guide pos="2109"/>
        <p:guide pos="1429"/>
        <p:guide pos="4377"/>
        <p:guide pos="4558"/>
        <p:guide pos="1247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36162-AA3C-468E-81E1-7BF532FC8184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86A6A-AB75-4A3C-BA4C-16AC991DF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618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30C4213-317B-43B7-B3A6-53AC8C3048C2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1E71BC3-655D-4249-889B-7C7164DA24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hdphoto" Target="../media/hdphoto9.wdp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5" Type="http://schemas.microsoft.com/office/2007/relationships/hdphoto" Target="../media/hdphoto10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7.wdp"/><Relationship Id="rId1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153" y="2852936"/>
            <a:ext cx="857441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Органические удобрения и биопрепараты в восстановлении плодородия почвы</a:t>
            </a:r>
          </a:p>
        </p:txBody>
      </p:sp>
      <p:pic>
        <p:nvPicPr>
          <p:cNvPr id="4" name="Picture 2" descr="F:\Рабочий стол резервная копия\Компания Кера-Тех\Договора\Договора компании\договора 2024\органикагро\лого ОрганикАгро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5" t="57113" r="20512" b="15491"/>
          <a:stretch/>
        </p:blipFill>
        <p:spPr bwMode="auto">
          <a:xfrm>
            <a:off x="262153" y="919406"/>
            <a:ext cx="2869687" cy="101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725820"/>
            <a:ext cx="1540041" cy="1140696"/>
          </a:xfrm>
          <a:prstGeom prst="rect">
            <a:avLst/>
          </a:prstGeom>
        </p:spPr>
      </p:pic>
      <p:pic>
        <p:nvPicPr>
          <p:cNvPr id="6" name="Picture 2" descr="C:\Users\310\Desktop\Презентация Сибирская Олива\межелого новое 60мм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57786"/>
            <a:ext cx="1104188" cy="10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/>
          <a:srcRect l="59880" t="59553" r="21366" b="17212"/>
          <a:stretch/>
        </p:blipFill>
        <p:spPr>
          <a:xfrm>
            <a:off x="4860032" y="937489"/>
            <a:ext cx="1922046" cy="9290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6394" y="5301208"/>
            <a:ext cx="4299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Докладчики:</a:t>
            </a:r>
          </a:p>
          <a:p>
            <a:r>
              <a:rPr lang="ru-RU" dirty="0" smtClean="0"/>
              <a:t>ООО МИП «Кера-Тех» -  </a:t>
            </a:r>
            <a:r>
              <a:rPr lang="ru-RU" dirty="0" err="1" smtClean="0"/>
              <a:t>Линник</a:t>
            </a:r>
            <a:r>
              <a:rPr lang="ru-RU" dirty="0" smtClean="0"/>
              <a:t> Анна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739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9512" y="533400"/>
            <a:ext cx="8820472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B4811"/>
                </a:solidFill>
              </a:rPr>
              <a:t>Здоровье и плодородие почвы – залог высоких и качественных урожаев.</a:t>
            </a:r>
            <a:endParaRPr lang="ru-RU" b="1" dirty="0">
              <a:solidFill>
                <a:srgbClr val="7B481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6024" y="1700808"/>
            <a:ext cx="882047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Причины деградации земель и истощения почв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Некорректная обработка –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изменение структуры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Неумелое использование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ППЖ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и минеральных удобрений –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нарушение кислотности почв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Воздействие химикатов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подавление полезного биома почвы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Неправильно выстроенный севооборот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– нарушение баланса питательных элементов (истощение и почв угнетение)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668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6229" y="2708920"/>
            <a:ext cx="8424935" cy="92333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!!!</a:t>
            </a:r>
            <a:r>
              <a:rPr lang="ru-RU" b="1" i="1" dirty="0" smtClean="0"/>
              <a:t> В случае применения навоза без предварительной обработки патогенные микроорганизмы могут представлять опасность, вызывая различные заболевания животных и человека</a:t>
            </a:r>
            <a:endParaRPr lang="ru-RU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1484784"/>
            <a:ext cx="703259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Микроорганизмы вторичных продуктов </a:t>
            </a:r>
            <a:r>
              <a:rPr lang="ru-RU" b="1" dirty="0" smtClean="0">
                <a:solidFill>
                  <a:schemeClr val="tx1"/>
                </a:solidFill>
              </a:rPr>
              <a:t>животноводства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6736" y="2132856"/>
            <a:ext cx="4369186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b="1" dirty="0" smtClean="0">
                <a:solidFill>
                  <a:srgbClr val="663300"/>
                </a:solidFill>
              </a:rPr>
              <a:t>Сапрофитные (</a:t>
            </a:r>
            <a:r>
              <a:rPr lang="ru-RU" b="1" dirty="0">
                <a:solidFill>
                  <a:srgbClr val="663300"/>
                </a:solidFill>
              </a:rPr>
              <a:t>не болезнетворные)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88023" y="2132856"/>
            <a:ext cx="4104455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rgbClr val="663300"/>
                </a:solidFill>
              </a:rPr>
              <a:t>Патогенные </a:t>
            </a:r>
            <a:r>
              <a:rPr lang="ru-RU" b="1" dirty="0">
                <a:solidFill>
                  <a:srgbClr val="663300"/>
                </a:solidFill>
              </a:rPr>
              <a:t>(болезнетворные)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04481" y="3810630"/>
            <a:ext cx="38884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Заболевания: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10975" y="4458702"/>
            <a:ext cx="2160240" cy="5192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грибковые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4458702"/>
            <a:ext cx="2160240" cy="5192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бактериальные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4473869"/>
            <a:ext cx="2160240" cy="5192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вирусные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76256" y="4473869"/>
            <a:ext cx="2160240" cy="10433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протозойные инфекционные болезни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827584" y="116632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663300"/>
                </a:solidFill>
              </a:rPr>
              <a:t>ПАТОГЕННОСТЬ НАВОЗА (ПОМЕТА)</a:t>
            </a:r>
            <a:endParaRPr lang="ru-RU" sz="2800" b="1" dirty="0">
              <a:solidFill>
                <a:srgbClr val="7B481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82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0" y="3284984"/>
            <a:ext cx="9086958" cy="2984763"/>
          </a:xfrm>
        </p:spPr>
        <p:txBody>
          <a:bodyPr>
            <a:noAutofit/>
          </a:bodyPr>
          <a:lstStyle/>
          <a:p>
            <a:pPr marL="0" indent="533400" algn="just">
              <a:buNone/>
            </a:pPr>
            <a:r>
              <a:rPr lang="ru-RU" dirty="0"/>
              <a:t>Препарат «</a:t>
            </a:r>
            <a:r>
              <a:rPr lang="en-US" dirty="0" err="1"/>
              <a:t>Decon</a:t>
            </a:r>
            <a:r>
              <a:rPr lang="en-US" dirty="0"/>
              <a:t>-PIT</a:t>
            </a:r>
            <a:r>
              <a:rPr lang="ru-RU" dirty="0"/>
              <a:t>» - получен на основе консорциума микроорганизмов природного происхождения адоптированных под симбиотическое действие против патогенной микрофлоры. Ускоряет процессы гумификации отходов </a:t>
            </a:r>
            <a:r>
              <a:rPr lang="ru-RU" dirty="0" smtClean="0"/>
              <a:t>жизнедеятельности всех животных, а так же </a:t>
            </a:r>
            <a:r>
              <a:rPr lang="ru-RU" dirty="0" err="1" smtClean="0"/>
              <a:t>пожнивых</a:t>
            </a:r>
            <a:r>
              <a:rPr lang="ru-RU" dirty="0" smtClean="0"/>
              <a:t> остатков и растительного сырья .</a:t>
            </a:r>
            <a:endParaRPr lang="ru-RU" b="1" dirty="0">
              <a:solidFill>
                <a:srgbClr val="663300"/>
              </a:solidFill>
            </a:endParaRPr>
          </a:p>
          <a:p>
            <a:pPr marL="0" indent="533400" algn="ctr">
              <a:buNone/>
            </a:pPr>
            <a:endParaRPr lang="ru-RU" sz="2000" b="1" dirty="0" smtClean="0">
              <a:solidFill>
                <a:srgbClr val="663300"/>
              </a:solidFill>
            </a:endParaRPr>
          </a:p>
          <a:p>
            <a:pPr marL="0" indent="533400" algn="ctr">
              <a:buNone/>
            </a:pPr>
            <a:r>
              <a:rPr lang="ru-RU" sz="2000" b="1" dirty="0" smtClean="0">
                <a:solidFill>
                  <a:srgbClr val="663300"/>
                </a:solidFill>
              </a:rPr>
              <a:t>Производится  </a:t>
            </a:r>
            <a:r>
              <a:rPr lang="ru-RU" sz="2000" b="1" dirty="0">
                <a:solidFill>
                  <a:srgbClr val="663300"/>
                </a:solidFill>
              </a:rPr>
              <a:t>с 2016 года</a:t>
            </a:r>
          </a:p>
          <a:p>
            <a:pPr marL="0" indent="533400" algn="ctr">
              <a:buNone/>
            </a:pPr>
            <a:r>
              <a:rPr lang="ru-RU" sz="1800" dirty="0" smtClean="0"/>
              <a:t>Собственное </a:t>
            </a:r>
            <a:r>
              <a:rPr lang="ru-RU" sz="1800" dirty="0"/>
              <a:t>производство биопрепарата – </a:t>
            </a:r>
            <a:r>
              <a:rPr lang="ru-RU" sz="1800" dirty="0" smtClean="0"/>
              <a:t> </a:t>
            </a:r>
            <a:r>
              <a:rPr lang="ru-RU" sz="1800" dirty="0"/>
              <a:t>от </a:t>
            </a:r>
            <a:r>
              <a:rPr lang="en-US" sz="1800" b="1" dirty="0">
                <a:ea typeface="Roboto Medium" pitchFamily="2" charset="0"/>
                <a:cs typeface="Roboto Medium" pitchFamily="2" charset="0"/>
              </a:rPr>
              <a:t>1 </a:t>
            </a:r>
            <a:r>
              <a:rPr lang="ru-RU" sz="1800" b="1" dirty="0">
                <a:ea typeface="Roboto Medium" pitchFamily="2" charset="0"/>
                <a:cs typeface="Roboto Medium" pitchFamily="2" charset="0"/>
              </a:rPr>
              <a:t>тонна</a:t>
            </a:r>
            <a:r>
              <a:rPr lang="en-US" sz="1800" b="1" dirty="0">
                <a:ea typeface="Roboto Medium" pitchFamily="2" charset="0"/>
                <a:cs typeface="Roboto Medium" pitchFamily="2" charset="0"/>
              </a:rPr>
              <a:t>/</a:t>
            </a:r>
            <a:r>
              <a:rPr lang="ru-RU" sz="1800" b="1" dirty="0">
                <a:ea typeface="Roboto Medium" pitchFamily="2" charset="0"/>
                <a:cs typeface="Roboto Medium" pitchFamily="2" charset="0"/>
              </a:rPr>
              <a:t>день</a:t>
            </a:r>
            <a:r>
              <a:rPr lang="en-US" sz="1800" dirty="0"/>
              <a:t>.</a:t>
            </a:r>
            <a:endParaRPr lang="ru-RU" sz="1800" dirty="0"/>
          </a:p>
          <a:p>
            <a:pPr marL="0" indent="533400" algn="just">
              <a:buNone/>
            </a:pPr>
            <a:endParaRPr lang="ru-RU" sz="1800" b="1" dirty="0">
              <a:solidFill>
                <a:srgbClr val="663300"/>
              </a:solidFill>
            </a:endParaRPr>
          </a:p>
          <a:p>
            <a:pPr marL="0" indent="533400" algn="just">
              <a:buNone/>
            </a:pPr>
            <a:endParaRPr lang="ru-RU" sz="1800" b="1" dirty="0" smtClean="0">
              <a:solidFill>
                <a:srgbClr val="663300"/>
              </a:solidFill>
            </a:endParaRPr>
          </a:p>
          <a:p>
            <a:pPr marL="0" indent="533400" algn="just">
              <a:buNone/>
            </a:pPr>
            <a:endParaRPr lang="ru-RU" sz="1800" b="1" dirty="0">
              <a:solidFill>
                <a:srgbClr val="6633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00808" y="5627548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663300"/>
                </a:solidFill>
              </a:rPr>
              <a:t>Препарат безопасен для людей и животных</a:t>
            </a:r>
            <a:endParaRPr lang="ru-RU" dirty="0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827584" y="116632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7B4811"/>
                </a:solidFill>
              </a:rPr>
              <a:t>Биопрепарат «</a:t>
            </a:r>
            <a:r>
              <a:rPr lang="en-US" sz="2800" b="1" dirty="0" err="1">
                <a:solidFill>
                  <a:srgbClr val="7B4811"/>
                </a:solidFill>
              </a:rPr>
              <a:t>Decon</a:t>
            </a:r>
            <a:r>
              <a:rPr lang="en-US" sz="2800" b="1" dirty="0">
                <a:solidFill>
                  <a:srgbClr val="7B4811"/>
                </a:solidFill>
              </a:rPr>
              <a:t>-PIT</a:t>
            </a:r>
            <a:r>
              <a:rPr lang="ru-RU" sz="2800" b="1" dirty="0">
                <a:solidFill>
                  <a:srgbClr val="7B4811"/>
                </a:solidFill>
              </a:rPr>
              <a:t>» </a:t>
            </a:r>
            <a:r>
              <a:rPr lang="en-US" sz="2800" b="1" dirty="0">
                <a:solidFill>
                  <a:srgbClr val="7B4811"/>
                </a:solidFill>
              </a:rPr>
              <a:t>(</a:t>
            </a:r>
            <a:r>
              <a:rPr lang="ru-RU" sz="2800" b="1" dirty="0">
                <a:solidFill>
                  <a:srgbClr val="7B4811"/>
                </a:solidFill>
              </a:rPr>
              <a:t>«</a:t>
            </a:r>
            <a:r>
              <a:rPr lang="ru-RU" sz="2800" b="1" dirty="0" err="1">
                <a:solidFill>
                  <a:srgbClr val="7B4811"/>
                </a:solidFill>
              </a:rPr>
              <a:t>Декон</a:t>
            </a:r>
            <a:r>
              <a:rPr lang="ru-RU" sz="2800" b="1" dirty="0">
                <a:solidFill>
                  <a:srgbClr val="7B4811"/>
                </a:solidFill>
              </a:rPr>
              <a:t>-ПИТ»)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19049"/>
            <a:ext cx="3186577" cy="2360273"/>
          </a:xfrm>
          <a:prstGeom prst="rect">
            <a:avLst/>
          </a:prstGeom>
        </p:spPr>
      </p:pic>
      <p:pic>
        <p:nvPicPr>
          <p:cNvPr id="20" name="Picture 2" descr="C:\Users\НОЦ\Downloads\Рисунок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4676" r="84642">
                        <a14:foregroundMark x1="44369" y1="46311" x2="44369" y2="46311"/>
                        <a14:foregroundMark x1="44198" y1="46311" x2="76621" y2="38730"/>
                        <a14:foregroundMark x1="76621" y1="38730" x2="76280" y2="64139"/>
                        <a14:foregroundMark x1="76280" y1="64139" x2="44881" y2="74590"/>
                        <a14:foregroundMark x1="44881" y1="74590" x2="44198" y2="46107"/>
                        <a14:foregroundMark x1="44198" y1="45492" x2="44198" y2="45492"/>
                        <a14:foregroundMark x1="44198" y1="45492" x2="44198" y2="45492"/>
                        <a14:foregroundMark x1="60068" y1="42418" x2="60751" y2="69057"/>
                        <a14:foregroundMark x1="44539" y1="60451" x2="76621" y2="51844"/>
                        <a14:foregroundMark x1="44027" y1="46311" x2="75939" y2="63730"/>
                        <a14:foregroundMark x1="75939" y1="39139" x2="45392" y2="73975"/>
                        <a14:foregroundMark x1="63311" y1="47541" x2="63311" y2="47541"/>
                        <a14:foregroundMark x1="62116" y1="48361" x2="62116" y2="48361"/>
                        <a14:foregroundMark x1="61263" y1="49590" x2="61263" y2="49590"/>
                        <a14:foregroundMark x1="52560" y1="48156" x2="52560" y2="48156"/>
                        <a14:foregroundMark x1="74915" y1="62090" x2="74915" y2="62090"/>
                        <a14:foregroundMark x1="72184" y1="62295" x2="72184" y2="62295"/>
                        <a14:foregroundMark x1="47440" y1="46311" x2="47440" y2="46311"/>
                        <a14:foregroundMark x1="54608" y1="65779" x2="54608" y2="65779"/>
                        <a14:foregroundMark x1="49147" y1="67213" x2="49147" y2="67213"/>
                        <a14:foregroundMark x1="65700" y1="65164" x2="65700" y2="65164"/>
                        <a14:foregroundMark x1="71331" y1="65164" x2="71331" y2="651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59" r="15150" b="-2249"/>
          <a:stretch/>
        </p:blipFill>
        <p:spPr bwMode="auto">
          <a:xfrm>
            <a:off x="3853005" y="955053"/>
            <a:ext cx="1714500" cy="19082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4" r="6710" b="1441"/>
          <a:stretch/>
        </p:blipFill>
        <p:spPr bwMode="auto">
          <a:xfrm>
            <a:off x="6478388" y="1019506"/>
            <a:ext cx="1907704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710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https://mail.yandex.ru/message_part/image.png?_uid=122151707&amp;hid=1.2.2&amp;ids=175077435514062040&amp;name=image.png&amp;yandex_class=yandex_inline_content_320.mail:122151707.E3931263:3227457251177333226637881320789_1.2.2_175077435514062040"/>
          <p:cNvSpPr>
            <a:spLocks noChangeAspect="1" noChangeArrowheads="1"/>
          </p:cNvSpPr>
          <p:nvPr/>
        </p:nvSpPr>
        <p:spPr bwMode="auto">
          <a:xfrm>
            <a:off x="155575" y="-128549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mail.yandex.ru/message_part/image.png?_uid=122151707&amp;hid=1.2.2&amp;ids=175077435514062040&amp;name=image.png&amp;yandex_class=yandex_inline_content_320.mail:122151707.E3931263:3227457251177333226637881320789_1.2.2_175077435514062040"/>
          <p:cNvSpPr>
            <a:spLocks noChangeAspect="1" noChangeArrowheads="1"/>
          </p:cNvSpPr>
          <p:nvPr/>
        </p:nvSpPr>
        <p:spPr bwMode="auto">
          <a:xfrm>
            <a:off x="307975" y="-14249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ятиугольник 8"/>
          <p:cNvSpPr/>
          <p:nvPr/>
        </p:nvSpPr>
        <p:spPr>
          <a:xfrm>
            <a:off x="874782" y="1235606"/>
            <a:ext cx="456859" cy="161665"/>
          </a:xfrm>
          <a:prstGeom prst="homePlate">
            <a:avLst/>
          </a:prstGeom>
          <a:noFill/>
          <a:ln w="3175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874783" y="3072163"/>
            <a:ext cx="456859" cy="161665"/>
          </a:xfrm>
          <a:prstGeom prst="homePlate">
            <a:avLst/>
          </a:prstGeom>
          <a:noFill/>
          <a:ln w="3175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874784" y="2488330"/>
            <a:ext cx="456859" cy="161665"/>
          </a:xfrm>
          <a:prstGeom prst="homePlate">
            <a:avLst/>
          </a:prstGeom>
          <a:noFill/>
          <a:ln w="3175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338905" y="5229200"/>
            <a:ext cx="360549" cy="1578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280100" y="1318334"/>
            <a:ext cx="360549" cy="15787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338905" y="3933056"/>
            <a:ext cx="360549" cy="157874"/>
          </a:xfrm>
          <a:prstGeom prst="rect">
            <a:avLst/>
          </a:prstGeom>
        </p:spPr>
      </p:pic>
      <p:sp>
        <p:nvSpPr>
          <p:cNvPr id="15" name="Объект 2"/>
          <p:cNvSpPr>
            <a:spLocks noGrp="1"/>
          </p:cNvSpPr>
          <p:nvPr>
            <p:ph idx="1"/>
          </p:nvPr>
        </p:nvSpPr>
        <p:spPr>
          <a:xfrm>
            <a:off x="87691" y="1268760"/>
            <a:ext cx="8988425" cy="448299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89000"/>
              </a:lnSpc>
              <a:spcBef>
                <a:spcPts val="600"/>
              </a:spcBef>
              <a:buNone/>
            </a:pPr>
            <a:r>
              <a:rPr lang="ru-RU" sz="2200" dirty="0"/>
              <a:t>«</a:t>
            </a:r>
            <a:r>
              <a:rPr lang="en-US" sz="2200" dirty="0" err="1"/>
              <a:t>Decon</a:t>
            </a:r>
            <a:r>
              <a:rPr lang="en-US" sz="2200" dirty="0"/>
              <a:t>-PIT</a:t>
            </a:r>
            <a:r>
              <a:rPr lang="ru-RU" sz="2200" dirty="0"/>
              <a:t>»</a:t>
            </a:r>
            <a:r>
              <a:rPr lang="en-US" sz="2200" dirty="0"/>
              <a:t> </a:t>
            </a:r>
            <a:r>
              <a:rPr lang="ru-RU" sz="2200" dirty="0"/>
              <a:t>является вторым проектом компании</a:t>
            </a:r>
            <a:r>
              <a:rPr lang="en-US" sz="2200" dirty="0"/>
              <a:t> </a:t>
            </a:r>
            <a:r>
              <a:rPr lang="ru-RU" sz="2200" dirty="0" smtClean="0"/>
              <a:t>ООО МИП «Кера-Тех» </a:t>
            </a:r>
            <a:r>
              <a:rPr lang="ru-RU" sz="2200" dirty="0"/>
              <a:t>в сфере переработки отходов животноводческих предприятий с 2015 года. Технология получения органических удобрении из отходов жизнедеятельности животных биологическими методами, дорабатывались и тестировались на промышленных площадках,  работы велись с 2016-2019 год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536575" algn="just">
              <a:lnSpc>
                <a:spcPct val="89000"/>
              </a:lnSpc>
              <a:spcBef>
                <a:spcPts val="600"/>
              </a:spcBef>
              <a:buNone/>
            </a:pPr>
            <a:r>
              <a:rPr lang="ru-RU" sz="2200" dirty="0"/>
              <a:t>Независимое тестирование биопрепарата на промышленных площадках показало абсолютное лидерство среди конкурентов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536575" algn="just">
              <a:lnSpc>
                <a:spcPct val="89000"/>
              </a:lnSpc>
              <a:spcBef>
                <a:spcPts val="600"/>
              </a:spcBef>
              <a:buNone/>
            </a:pPr>
            <a:r>
              <a:rPr lang="ru-RU" sz="2200" dirty="0"/>
              <a:t>Компания имеет собственное </a:t>
            </a:r>
            <a:r>
              <a:rPr lang="ru-RU" sz="2200" dirty="0" smtClean="0"/>
              <a:t>производство </a:t>
            </a:r>
            <a:r>
              <a:rPr lang="ru-RU" sz="2200" dirty="0"/>
              <a:t>биопрепаратов, лабораторию и </a:t>
            </a:r>
            <a:r>
              <a:rPr lang="ru-RU" sz="2200" dirty="0" smtClean="0"/>
              <a:t>2 производственные </a:t>
            </a:r>
            <a:r>
              <a:rPr lang="ru-RU" sz="2200" dirty="0"/>
              <a:t>площадки по авторской технологии в партнерстве с промышленными животноводческими предприятиями</a:t>
            </a:r>
            <a:r>
              <a:rPr lang="ru-RU" sz="2200" dirty="0" smtClean="0"/>
              <a:t>.</a:t>
            </a:r>
          </a:p>
          <a:p>
            <a:pPr marL="0" indent="536575" algn="just">
              <a:lnSpc>
                <a:spcPct val="89000"/>
              </a:lnSpc>
              <a:spcBef>
                <a:spcPts val="600"/>
              </a:spcBef>
              <a:buNone/>
            </a:pPr>
            <a:r>
              <a:rPr lang="ru-RU" sz="2200" dirty="0" smtClean="0"/>
              <a:t>Наша компания 10 лет на рынке России, имеет свои научные разработки и внедренные проекты и от лабораторного образца до полного промышленного масштабирования.</a:t>
            </a:r>
            <a:endParaRPr lang="ru-RU" sz="2200" dirty="0"/>
          </a:p>
          <a:p>
            <a:pPr marL="0" indent="536575" algn="just">
              <a:lnSpc>
                <a:spcPct val="89000"/>
              </a:lnSpc>
              <a:spcBef>
                <a:spcPts val="600"/>
              </a:spcBef>
              <a:buNone/>
            </a:pPr>
            <a:endParaRPr lang="ru-RU" sz="22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338905" y="3233828"/>
            <a:ext cx="360549" cy="157874"/>
          </a:xfrm>
          <a:prstGeom prst="rect">
            <a:avLst/>
          </a:prstGeom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827584" y="116632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rgbClr val="7B4811"/>
                </a:solidFill>
              </a:rPr>
              <a:t>О компании «Кера-Тех»</a:t>
            </a:r>
            <a:endParaRPr lang="ru-RU" sz="2800" b="1" dirty="0">
              <a:solidFill>
                <a:srgbClr val="7B481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595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96752"/>
            <a:ext cx="7920880" cy="2798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6575" algn="just">
              <a:lnSpc>
                <a:spcPct val="89000"/>
              </a:lnSpc>
              <a:spcBef>
                <a:spcPts val="600"/>
              </a:spcBef>
            </a:pPr>
            <a:r>
              <a:rPr lang="ru-RU" sz="2400" dirty="0"/>
              <a:t>Более 15 мелких и средних предприятий использую </a:t>
            </a:r>
            <a:r>
              <a:rPr lang="ru-RU" sz="2400" dirty="0" smtClean="0"/>
              <a:t>биопрепарат  и технологию для </a:t>
            </a:r>
            <a:r>
              <a:rPr lang="ru-RU" sz="2400" dirty="0"/>
              <a:t>переработки ППЖ ( КРС, Кони, Овцы, Свиньи, Перепела, Курицы (бройлер и не сушка), география работ от Санкт-Петербурга до Иркутска.</a:t>
            </a:r>
          </a:p>
          <a:p>
            <a:pPr indent="536575" algn="just">
              <a:lnSpc>
                <a:spcPct val="89000"/>
              </a:lnSpc>
              <a:spcBef>
                <a:spcPts val="600"/>
              </a:spcBef>
            </a:pPr>
            <a:r>
              <a:rPr lang="ru-RU" sz="2400" dirty="0" smtClean="0"/>
              <a:t>Успешно проведено 2 </a:t>
            </a:r>
            <a:r>
              <a:rPr lang="ru-RU" sz="2400" dirty="0"/>
              <a:t>проекта рекультивации </a:t>
            </a:r>
            <a:r>
              <a:rPr lang="ru-RU" sz="2400" dirty="0" smtClean="0"/>
              <a:t>земель </a:t>
            </a:r>
            <a:r>
              <a:rPr lang="ru-RU" sz="2400" dirty="0"/>
              <a:t>с применением биопрепарата </a:t>
            </a:r>
            <a:r>
              <a:rPr lang="en-US" sz="2400" dirty="0" err="1"/>
              <a:t>Decon</a:t>
            </a:r>
            <a:r>
              <a:rPr lang="en-US" sz="2400" dirty="0"/>
              <a:t>-PIT</a:t>
            </a:r>
            <a:r>
              <a:rPr lang="ru-RU" sz="2400" dirty="0" smtClean="0"/>
              <a:t> </a:t>
            </a:r>
            <a:r>
              <a:rPr lang="ru-RU" sz="2400" dirty="0"/>
              <a:t>после </a:t>
            </a:r>
            <a:r>
              <a:rPr lang="ru-RU" sz="2400" dirty="0" smtClean="0"/>
              <a:t>загрязнения и деградации земель ППЖ.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27584" y="116632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rgbClr val="7B4811"/>
                </a:solidFill>
              </a:rPr>
              <a:t>Клиенты </a:t>
            </a:r>
            <a:endParaRPr lang="ru-RU" sz="2800" b="1" dirty="0">
              <a:solidFill>
                <a:srgbClr val="7B481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0" t="21555" r="12625" b="13778"/>
          <a:stretch/>
        </p:blipFill>
        <p:spPr bwMode="auto">
          <a:xfrm>
            <a:off x="0" y="4437112"/>
            <a:ext cx="9153450" cy="242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087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185" y="794842"/>
            <a:ext cx="878497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algn="just"/>
            <a:r>
              <a:rPr lang="ru-RU" sz="2200" dirty="0" smtClean="0"/>
              <a:t>Применение удобрений полученных по технологии с применением </a:t>
            </a:r>
            <a:r>
              <a:rPr lang="en-US" sz="2200" dirty="0" err="1" smtClean="0"/>
              <a:t>Decon</a:t>
            </a:r>
            <a:r>
              <a:rPr lang="en-US" sz="2200" dirty="0" smtClean="0"/>
              <a:t>-PIT</a:t>
            </a:r>
            <a:r>
              <a:rPr lang="ru-RU" sz="2200" dirty="0" smtClean="0"/>
              <a:t>:</a:t>
            </a:r>
          </a:p>
          <a:p>
            <a:pPr marL="342900" indent="-342900" algn="just">
              <a:buFontTx/>
              <a:buChar char="-"/>
            </a:pPr>
            <a:r>
              <a:rPr lang="ru-RU" sz="2200" dirty="0" smtClean="0"/>
              <a:t>Улучшает микрофлору земли, </a:t>
            </a:r>
          </a:p>
          <a:p>
            <a:pPr marL="342900" indent="-342900" algn="just">
              <a:buFontTx/>
              <a:buChar char="-"/>
            </a:pPr>
            <a:r>
              <a:rPr lang="ru-RU" sz="2200" dirty="0" smtClean="0"/>
              <a:t>Снижает заболеваемость растений, </a:t>
            </a:r>
          </a:p>
          <a:p>
            <a:pPr marL="342900" indent="-342900" algn="just">
              <a:buFontTx/>
              <a:buChar char="-"/>
            </a:pPr>
            <a:r>
              <a:rPr lang="ru-RU" sz="2200" dirty="0" smtClean="0"/>
              <a:t>Восстанавливает рН почвы,</a:t>
            </a:r>
          </a:p>
          <a:p>
            <a:pPr marL="342900" indent="-342900" algn="just">
              <a:buFontTx/>
              <a:buChar char="-"/>
            </a:pPr>
            <a:r>
              <a:rPr lang="ru-RU" sz="2200" dirty="0" smtClean="0"/>
              <a:t>Повышает содержания гумуса</a:t>
            </a:r>
          </a:p>
          <a:p>
            <a:pPr marL="342900" indent="-342900" algn="just">
              <a:buFontTx/>
              <a:buChar char="-"/>
            </a:pPr>
            <a:endParaRPr lang="ru-RU" sz="2200" dirty="0" smtClean="0"/>
          </a:p>
          <a:p>
            <a:pPr marL="342900" indent="-342900" algn="just">
              <a:buFontTx/>
              <a:buChar char="-"/>
            </a:pPr>
            <a:endParaRPr lang="ru-RU" sz="22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827584" y="116632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rgbClr val="7B4811"/>
                </a:solidFill>
              </a:rPr>
              <a:t>Удобрения </a:t>
            </a:r>
            <a:endParaRPr lang="ru-RU" sz="2800" b="1" dirty="0">
              <a:solidFill>
                <a:srgbClr val="7B4811"/>
              </a:solidFill>
            </a:endParaRPr>
          </a:p>
        </p:txBody>
      </p:sp>
      <p:pic>
        <p:nvPicPr>
          <p:cNvPr id="3074" name="Picture 2" descr="D:\IMG_20220827_1609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40768"/>
            <a:ext cx="3779912" cy="542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IMG_20221010_14544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7544" y="3031999"/>
            <a:ext cx="4370271" cy="372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743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4" y="3927783"/>
            <a:ext cx="2268537" cy="295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48488" y="332656"/>
            <a:ext cx="2195735" cy="295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268538" y="44624"/>
            <a:ext cx="4679950" cy="8634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7B4811"/>
                </a:solidFill>
              </a:rPr>
              <a:t>Полевой опыт – 2020 г</a:t>
            </a:r>
            <a:endParaRPr lang="ru-RU" b="1" dirty="0">
              <a:solidFill>
                <a:srgbClr val="7B481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7" t="12500" r="1045" b="15036"/>
          <a:stretch/>
        </p:blipFill>
        <p:spPr bwMode="auto">
          <a:xfrm rot="16200000">
            <a:off x="2383773" y="5301209"/>
            <a:ext cx="1406634" cy="140663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43" t="42017" r="14653" b="18888"/>
          <a:stretch/>
        </p:blipFill>
        <p:spPr bwMode="auto">
          <a:xfrm rot="16200000">
            <a:off x="5427065" y="5281805"/>
            <a:ext cx="1406634" cy="140663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52" t="6199" b="10987"/>
          <a:stretch/>
        </p:blipFill>
        <p:spPr bwMode="auto">
          <a:xfrm rot="16200000">
            <a:off x="3905419" y="5281805"/>
            <a:ext cx="1406634" cy="140663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611560" y="1484784"/>
            <a:ext cx="6120680" cy="2142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1000"/>
              </a:lnSpc>
            </a:pPr>
            <a:r>
              <a:rPr lang="ru-RU" sz="2000" spc="20" dirty="0" smtClean="0">
                <a:cs typeface="Calibri" pitchFamily="34" charset="0"/>
              </a:rPr>
              <a:t>В 2020 году был заложен совместно заложен полевой опыт на полях СПК «</a:t>
            </a:r>
            <a:r>
              <a:rPr lang="ru-RU" sz="2000" spc="20" dirty="0" err="1" smtClean="0">
                <a:cs typeface="Calibri" pitchFamily="34" charset="0"/>
              </a:rPr>
              <a:t>Межениновский</a:t>
            </a:r>
            <a:r>
              <a:rPr lang="ru-RU" sz="2000" spc="20" dirty="0" smtClean="0">
                <a:cs typeface="Calibri" pitchFamily="34" charset="0"/>
              </a:rPr>
              <a:t>» с маркой «Россыпь» органического удобрения «Агро-М» в сравнении со стандартными для предприятия химическими удобрениями и схемой обработки.</a:t>
            </a:r>
            <a:endParaRPr lang="en-US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235729" y="1646236"/>
            <a:ext cx="360549" cy="210499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2987824" y="4264573"/>
            <a:ext cx="5906641" cy="748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1000"/>
              </a:lnSpc>
            </a:pPr>
            <a:r>
              <a:rPr lang="ru-RU" sz="2000" spc="20" dirty="0" smtClean="0">
                <a:cs typeface="Calibri" pitchFamily="34" charset="0"/>
              </a:rPr>
              <a:t>Проводили анализ всхожести, укоренения, кустистости, урожайности.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2555267" y="4370629"/>
            <a:ext cx="360549" cy="210499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6948711" y="5229200"/>
            <a:ext cx="2195512" cy="1440160"/>
            <a:chOff x="6948488" y="5445224"/>
            <a:chExt cx="2195512" cy="1440160"/>
          </a:xfrm>
        </p:grpSpPr>
        <p:sp>
          <p:nvSpPr>
            <p:cNvPr id="18" name="Прямоугольник с двумя скругленными противолежащими углами 17"/>
            <p:cNvSpPr/>
            <p:nvPr/>
          </p:nvSpPr>
          <p:spPr>
            <a:xfrm>
              <a:off x="6948488" y="5445224"/>
              <a:ext cx="2195511" cy="1400872"/>
            </a:xfrm>
            <a:prstGeom prst="round2DiagRect">
              <a:avLst>
                <a:gd name="adj1" fmla="val 0"/>
                <a:gd name="adj2" fmla="val 33887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93" t="7491" r="11883"/>
            <a:stretch/>
          </p:blipFill>
          <p:spPr bwMode="auto">
            <a:xfrm>
              <a:off x="6948488" y="5516908"/>
              <a:ext cx="2195512" cy="1368476"/>
            </a:xfrm>
            <a:prstGeom prst="round2DiagRect">
              <a:avLst>
                <a:gd name="adj1" fmla="val 248"/>
                <a:gd name="adj2" fmla="val 328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251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68538" y="44624"/>
            <a:ext cx="4679950" cy="8634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7B4811"/>
                </a:solidFill>
              </a:rPr>
              <a:t>Опыт обработки семян 2021 год</a:t>
            </a:r>
            <a:endParaRPr lang="ru-RU" b="1" dirty="0">
              <a:solidFill>
                <a:srgbClr val="7B481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11560" y="1729754"/>
            <a:ext cx="6120680" cy="414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1000"/>
              </a:lnSpc>
            </a:pPr>
            <a:r>
              <a:rPr lang="ru-RU" sz="2000" spc="20" dirty="0" smtClean="0">
                <a:solidFill>
                  <a:srgbClr val="7B4811"/>
                </a:solidFill>
                <a:cs typeface="Calibri" pitchFamily="34" charset="0"/>
              </a:rPr>
              <a:t>…Какой-то текст</a:t>
            </a:r>
            <a:endParaRPr lang="en-US" sz="2400" dirty="0">
              <a:solidFill>
                <a:srgbClr val="7B481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251011" y="1856735"/>
            <a:ext cx="360549" cy="210499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2986534" y="3943735"/>
            <a:ext cx="5906641" cy="4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1000"/>
              </a:lnSpc>
            </a:pPr>
            <a:r>
              <a:rPr lang="ru-RU" sz="2000" spc="20" dirty="0">
                <a:solidFill>
                  <a:srgbClr val="7B4811"/>
                </a:solidFill>
                <a:cs typeface="Calibri" pitchFamily="34" charset="0"/>
              </a:rPr>
              <a:t>…Какой-то текст</a:t>
            </a:r>
            <a:endParaRPr lang="en-US" sz="2400" dirty="0">
              <a:solidFill>
                <a:srgbClr val="7B481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178"/>
          <a:stretch/>
        </p:blipFill>
        <p:spPr>
          <a:xfrm>
            <a:off x="2555267" y="4070716"/>
            <a:ext cx="360549" cy="210499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47"/>
          <a:stretch/>
        </p:blipFill>
        <p:spPr bwMode="auto">
          <a:xfrm rot="16200000">
            <a:off x="6409561" y="1126609"/>
            <a:ext cx="3489166" cy="197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08" b="50000"/>
          <a:stretch/>
        </p:blipFill>
        <p:spPr bwMode="auto">
          <a:xfrm rot="5400000" flipH="1">
            <a:off x="-754594" y="3790243"/>
            <a:ext cx="3777728" cy="226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6984326"/>
              </p:ext>
            </p:extLst>
          </p:nvPr>
        </p:nvGraphicFramePr>
        <p:xfrm>
          <a:off x="251011" y="1268760"/>
          <a:ext cx="8641469" cy="44268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152"/>
                <a:gridCol w="1080120"/>
                <a:gridCol w="936104"/>
                <a:gridCol w="1080120"/>
                <a:gridCol w="1008112"/>
                <a:gridCol w="936104"/>
                <a:gridCol w="912841"/>
                <a:gridCol w="1319916"/>
              </a:tblGrid>
              <a:tr h="2232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Наименова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ние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культуры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Наличие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порчи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Сор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ность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,%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Годных семян по солевому методу после выборки, 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Всхо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жесть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зерен в 100 г, шт.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Ист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годных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семян в 100 г, </a:t>
                      </a:r>
                      <a:r>
                        <a:rPr lang="ru-RU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шт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Всхожесть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применением 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марки «Жидкий», %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9247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Пшеница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effectLst/>
                        </a:rPr>
                        <a:t>Два вида плесеней, </a:t>
                      </a:r>
                      <a:r>
                        <a:rPr lang="ru-RU" sz="1600" dirty="0" smtClean="0">
                          <a:effectLst/>
                        </a:rPr>
                        <a:t>фузариоз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effectLst/>
                        </a:rPr>
                        <a:t>10,4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effectLst/>
                        </a:rPr>
                        <a:t>88,8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40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2430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762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40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Ячмень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effectLst/>
                        </a:rPr>
                        <a:t>10,6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effectLst/>
                        </a:rPr>
                        <a:t>88,9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16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1960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246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52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Рапс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>
                          <a:effectLst/>
                        </a:rPr>
                        <a:t>Плесень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>
                          <a:effectLst/>
                        </a:rPr>
                        <a:t>4,8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>
                          <a:effectLst/>
                        </a:rPr>
                        <a:t>58,8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36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27180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4501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56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25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337" y="1196752"/>
            <a:ext cx="8642351" cy="36004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Марка «Россыпь» показала общую эффективность для улучшения качества земли и содержания доступных питательных веществ, увеличилась урожайность, снижение заболеваемости </a:t>
            </a:r>
          </a:p>
          <a:p>
            <a:pPr algn="just"/>
            <a:r>
              <a:rPr lang="ru-RU" dirty="0" smtClean="0"/>
              <a:t>Марка «Гранула» использовалась для корневой подкормки и вносилась под саженцы и в месте с зерном, показала порционный эффект передачи питательных веществ растениям, увеличение урожайности, снижения заболеваемости, крепкую корневую системы</a:t>
            </a:r>
          </a:p>
          <a:p>
            <a:pPr algn="just"/>
            <a:r>
              <a:rPr lang="ru-RU" dirty="0" smtClean="0"/>
              <a:t>Марка «Жидкий» использовалась для протравливания семян, листовой подкормки ( отдельно и в сочетании с КАС 32) показало эффективность усвоения веществ растениями, ровность полей, повышение урожайности, качество колоса, снижения стресса от обработки, погодных условий и вредителей»</a:t>
            </a:r>
            <a:endParaRPr lang="ru-RU" dirty="0"/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1" t="21677" r="4971" b="6570"/>
          <a:stretch/>
        </p:blipFill>
        <p:spPr bwMode="auto">
          <a:xfrm rot="10800000">
            <a:off x="3657703" y="5021344"/>
            <a:ext cx="1598400" cy="15984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2" t="31403" b="2230"/>
          <a:stretch/>
        </p:blipFill>
        <p:spPr bwMode="auto">
          <a:xfrm>
            <a:off x="1803484" y="5036704"/>
            <a:ext cx="1598400" cy="15984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268538" y="44624"/>
            <a:ext cx="4679950" cy="8634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7B4811"/>
                </a:solidFill>
              </a:rPr>
              <a:t>Полевой опыт 2022 г</a:t>
            </a:r>
            <a:endParaRPr lang="ru-RU" b="1" dirty="0">
              <a:solidFill>
                <a:srgbClr val="7B481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6" t="18829" r="926" b="5485"/>
          <a:stretch/>
        </p:blipFill>
        <p:spPr bwMode="auto">
          <a:xfrm>
            <a:off x="5511924" y="5021344"/>
            <a:ext cx="1598342" cy="1598342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/>
          <p:cNvGrpSpPr/>
          <p:nvPr/>
        </p:nvGrpSpPr>
        <p:grpSpPr>
          <a:xfrm>
            <a:off x="22895" y="5021344"/>
            <a:ext cx="1555614" cy="1699295"/>
            <a:chOff x="0" y="4593280"/>
            <a:chExt cx="1925869" cy="2264721"/>
          </a:xfrm>
        </p:grpSpPr>
        <p:sp>
          <p:nvSpPr>
            <p:cNvPr id="19" name="Прямоугольник с двумя скругленными противолежащими углами 18"/>
            <p:cNvSpPr/>
            <p:nvPr/>
          </p:nvSpPr>
          <p:spPr>
            <a:xfrm>
              <a:off x="1" y="4593280"/>
              <a:ext cx="1925868" cy="2219450"/>
            </a:xfrm>
            <a:prstGeom prst="round2Diag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9"/>
            <a:stretch/>
          </p:blipFill>
          <p:spPr bwMode="auto">
            <a:xfrm>
              <a:off x="0" y="4679815"/>
              <a:ext cx="1925868" cy="2178186"/>
            </a:xfrm>
            <a:prstGeom prst="round2DiagRect">
              <a:avLst>
                <a:gd name="adj1" fmla="val 16007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7" b="20235"/>
          <a:stretch/>
        </p:blipFill>
        <p:spPr bwMode="auto">
          <a:xfrm rot="16200000">
            <a:off x="7366088" y="5021286"/>
            <a:ext cx="1598400" cy="15984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73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68538" y="44624"/>
            <a:ext cx="4679950" cy="8634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7B4811"/>
                </a:solidFill>
              </a:rPr>
              <a:t>Полевой опыт 2023 г</a:t>
            </a:r>
            <a:endParaRPr lang="ru-RU" b="1" dirty="0">
              <a:solidFill>
                <a:srgbClr val="7B4811"/>
              </a:solidFill>
            </a:endParaRPr>
          </a:p>
        </p:txBody>
      </p:sp>
      <p:pic>
        <p:nvPicPr>
          <p:cNvPr id="2050" name="Picture 2" descr="D:\IMG_20220718_1833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8770"/>
            <a:ext cx="3600399" cy="561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IMG_20220913_18072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62"/>
          <a:stretch/>
        </p:blipFill>
        <p:spPr bwMode="auto">
          <a:xfrm>
            <a:off x="107504" y="4509120"/>
            <a:ext cx="4968552" cy="21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IMG_20220913_22520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6" t="5718" r="28209" b="12043"/>
          <a:stretch/>
        </p:blipFill>
        <p:spPr bwMode="auto">
          <a:xfrm rot="16200000">
            <a:off x="1070867" y="267587"/>
            <a:ext cx="3135637" cy="493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085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41836"/>
            <a:ext cx="60226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Необходимо:</a:t>
            </a:r>
          </a:p>
          <a:p>
            <a:pPr marL="285750" indent="-285750">
              <a:buFontTx/>
              <a:buChar char="-"/>
            </a:pPr>
            <a:r>
              <a:rPr lang="ru-RU" sz="2200" dirty="0" smtClean="0"/>
              <a:t>Регулярно проводить анализ почв</a:t>
            </a:r>
          </a:p>
          <a:p>
            <a:pPr marL="285750" indent="-285750">
              <a:buFontTx/>
              <a:buChar char="-"/>
            </a:pPr>
            <a:r>
              <a:rPr lang="ru-RU" sz="2200" dirty="0" smtClean="0"/>
              <a:t>Соблюдать севооборот</a:t>
            </a:r>
          </a:p>
          <a:p>
            <a:pPr marL="285750" indent="-285750">
              <a:buFontTx/>
              <a:buChar char="-"/>
            </a:pPr>
            <a:r>
              <a:rPr lang="ru-RU" sz="2200" dirty="0" smtClean="0"/>
              <a:t>Деталь качественный расчет внесения удобрений органических и минеральных</a:t>
            </a:r>
          </a:p>
          <a:p>
            <a:pPr marL="285750" indent="-285750">
              <a:buFontTx/>
              <a:buChar char="-"/>
            </a:pPr>
            <a:r>
              <a:rPr lang="ru-RU" sz="2200" dirty="0" smtClean="0"/>
              <a:t>Оцифровку полей и перерасчёт  норм высева </a:t>
            </a:r>
          </a:p>
          <a:p>
            <a:pPr marL="285750" indent="-285750">
              <a:buFontTx/>
              <a:buChar char="-"/>
            </a:pPr>
            <a:r>
              <a:rPr lang="ru-RU" sz="2200" dirty="0" smtClean="0"/>
              <a:t>Применять подходящие технологии для региона обработки земли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6179" y="4149080"/>
            <a:ext cx="8568952" cy="2240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6575" algn="just">
              <a:lnSpc>
                <a:spcPct val="89000"/>
              </a:lnSpc>
              <a:spcBef>
                <a:spcPts val="600"/>
              </a:spcBef>
            </a:pPr>
            <a:r>
              <a:rPr lang="ru-RU" sz="2000" dirty="0" smtClean="0"/>
              <a:t>Компания помимо производства биопрепаратов для пищевой и сельскохозяйственной промышленности, оказывает ряд услуги: </a:t>
            </a:r>
          </a:p>
          <a:p>
            <a:pPr marL="285750" indent="-285750" algn="just">
              <a:lnSpc>
                <a:spcPct val="89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Агрономическое </a:t>
            </a:r>
            <a:r>
              <a:rPr lang="ru-RU" sz="2000" dirty="0"/>
              <a:t>сопровождение и выявление почвенных </a:t>
            </a:r>
            <a:r>
              <a:rPr lang="ru-RU" sz="2000" dirty="0" smtClean="0"/>
              <a:t>заболеваний.</a:t>
            </a:r>
          </a:p>
          <a:p>
            <a:pPr marL="285750" indent="-285750" algn="just">
              <a:lnSpc>
                <a:spcPct val="89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Корректировка </a:t>
            </a:r>
            <a:r>
              <a:rPr lang="ru-RU" sz="2000" dirty="0"/>
              <a:t>процессов выращивания, </a:t>
            </a:r>
            <a:endParaRPr lang="ru-RU" sz="2000" dirty="0" smtClean="0"/>
          </a:p>
          <a:p>
            <a:pPr marL="285750" indent="-285750" algn="just">
              <a:lnSpc>
                <a:spcPct val="89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Разработка </a:t>
            </a:r>
            <a:r>
              <a:rPr lang="ru-RU" sz="2000" dirty="0"/>
              <a:t>проектов рекультивации загрязненных участков или участков под площадки </a:t>
            </a:r>
            <a:r>
              <a:rPr lang="ru-RU" sz="2000" dirty="0" smtClean="0"/>
              <a:t>компостирования или хранения ППЖ.</a:t>
            </a:r>
            <a:endParaRPr lang="ru-RU" sz="2000" dirty="0"/>
          </a:p>
        </p:txBody>
      </p:sp>
      <p:pic>
        <p:nvPicPr>
          <p:cNvPr id="6" name="Picture 4" descr="D:\IMG_20230608_103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36712"/>
            <a:ext cx="332525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104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2777</TotalTime>
  <Words>691</Words>
  <Application>Microsoft Office PowerPoint</Application>
  <PresentationFormat>Экран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Ясность</vt:lpstr>
      <vt:lpstr>Органические удобрения и биопрепараты в восстановлении плодородия почвы</vt:lpstr>
      <vt:lpstr>Здоровье и плодородие почвы – залог высоких и качественных урожаев.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для дня поля 2024</dc:title>
  <dc:creator>Анна Линник</dc:creator>
  <cp:keywords>КТ ОА</cp:keywords>
  <cp:lastModifiedBy>Екатерина Сидорова</cp:lastModifiedBy>
  <cp:revision>238</cp:revision>
  <dcterms:created xsi:type="dcterms:W3CDTF">2021-02-12T06:49:33Z</dcterms:created>
  <dcterms:modified xsi:type="dcterms:W3CDTF">2024-08-02T10:31:52Z</dcterms:modified>
</cp:coreProperties>
</file>