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charts/chart5.xml" ContentType="application/vnd.openxmlformats-officedocument.drawingml.chart+xml"/>
  <Override PartName="/ppt/charts/chart6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1"/>
  </p:notesMasterIdLst>
  <p:sldIdLst>
    <p:sldId id="256" r:id="rId2"/>
    <p:sldId id="257" r:id="rId3"/>
    <p:sldId id="260" r:id="rId4"/>
    <p:sldId id="261" r:id="rId5"/>
    <p:sldId id="262" r:id="rId6"/>
    <p:sldId id="265" r:id="rId7"/>
    <p:sldId id="264" r:id="rId8"/>
    <p:sldId id="263" r:id="rId9"/>
    <p:sldId id="266" r:id="rId10"/>
  </p:sldIdLst>
  <p:sldSz cx="9144000" cy="6858000" type="screen4x3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00000"/>
    <a:srgbClr val="F6B69B"/>
    <a:srgbClr val="A0CB8B"/>
    <a:srgbClr val="669900"/>
    <a:srgbClr val="33CC33"/>
    <a:srgbClr val="4F9B43"/>
    <a:srgbClr val="E6AA00"/>
    <a:srgbClr val="FFD583"/>
    <a:srgbClr val="00808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Нет стиля, сетка таблиц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E8B1032C-EA38-4F05-BA0D-38AFFFC7BED3}" styleName="Светлый стиль 3 - акцент 6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F5AB1C69-6EDB-4FF4-983F-18BD219EF322}" styleName="Средний стиль 2 - акцент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90" autoAdjust="0"/>
    <p:restoredTop sz="98315" autoAdjust="0"/>
  </p:normalViewPr>
  <p:slideViewPr>
    <p:cSldViewPr snapToGrid="0">
      <p:cViewPr>
        <p:scale>
          <a:sx n="90" d="100"/>
          <a:sy n="90" d="100"/>
        </p:scale>
        <p:origin x="-1253" y="-5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2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3.xlsx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4.xlsx"/></Relationships>
</file>

<file path=ppt/charts/_rels/chart5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5.xlsx"/></Relationships>
</file>

<file path=ppt/charts/_rels/chart6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6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12"/>
    </mc:Choice>
    <mc:Fallback>
      <c:style val="12"/>
    </mc:Fallback>
  </mc:AlternateContent>
  <c:chart>
    <c:autoTitleDeleted val="1"/>
    <c:plotArea>
      <c:layout>
        <c:manualLayout>
          <c:layoutTarget val="inner"/>
          <c:xMode val="edge"/>
          <c:yMode val="edge"/>
          <c:x val="1.668054197989954E-2"/>
          <c:y val="0"/>
          <c:w val="0.90326616894786871"/>
          <c:h val="1"/>
        </c:manualLayout>
      </c:layout>
      <c:doughnut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Земельный фонд Асиновского района 594, 337 тыс.га</c:v>
                </c:pt>
              </c:strCache>
            </c:strRef>
          </c:tx>
          <c:dPt>
            <c:idx val="0"/>
            <c:bubble3D val="0"/>
            <c:spPr>
              <a:solidFill>
                <a:schemeClr val="accent6">
                  <a:lumMod val="50000"/>
                </a:schemeClr>
              </a:solidFill>
            </c:spPr>
          </c:dPt>
          <c:dPt>
            <c:idx val="1"/>
            <c:bubble3D val="0"/>
            <c:spPr>
              <a:solidFill>
                <a:schemeClr val="accent4">
                  <a:lumMod val="75000"/>
                </a:schemeClr>
              </a:solidFill>
            </c:spPr>
          </c:dPt>
          <c:dPt>
            <c:idx val="2"/>
            <c:bubble3D val="0"/>
            <c:spPr>
              <a:solidFill>
                <a:schemeClr val="bg2">
                  <a:lumMod val="50000"/>
                </a:schemeClr>
              </a:solidFill>
            </c:spPr>
          </c:dPt>
          <c:dPt>
            <c:idx val="3"/>
            <c:bubble3D val="0"/>
            <c:spPr>
              <a:solidFill>
                <a:schemeClr val="accent1">
                  <a:lumMod val="75000"/>
                </a:schemeClr>
              </a:solidFill>
            </c:spPr>
          </c:dPt>
          <c:dPt>
            <c:idx val="4"/>
            <c:bubble3D val="0"/>
            <c:spPr>
              <a:solidFill>
                <a:srgbClr val="002060"/>
              </a:solidFill>
            </c:spPr>
          </c:dPt>
          <c:cat>
            <c:strRef>
              <c:f>Лист1!$A$2:$A$7</c:f>
              <c:strCache>
                <c:ptCount val="6"/>
                <c:pt idx="0">
                  <c:v>земли лесного фонда</c:v>
                </c:pt>
                <c:pt idx="1">
                  <c:v>земли с/х назначения</c:v>
                </c:pt>
                <c:pt idx="2">
                  <c:v>земли населенных пунктов</c:v>
                </c:pt>
                <c:pt idx="3">
                  <c:v>земли промышленной энергетики и т.д.</c:v>
                </c:pt>
                <c:pt idx="4">
                  <c:v>земли запаса</c:v>
                </c:pt>
                <c:pt idx="5">
                  <c:v>земли водного фонда</c:v>
                </c:pt>
              </c:strCache>
            </c:strRef>
          </c:cat>
          <c:val>
            <c:numRef>
              <c:f>Лист1!$B$2:$B$7</c:f>
              <c:numCache>
                <c:formatCode>General</c:formatCode>
                <c:ptCount val="6"/>
                <c:pt idx="0">
                  <c:v>461.863</c:v>
                </c:pt>
                <c:pt idx="1">
                  <c:v>105.738</c:v>
                </c:pt>
                <c:pt idx="2">
                  <c:v>11.582000000000001</c:v>
                </c:pt>
                <c:pt idx="3">
                  <c:v>6.0940000000000003</c:v>
                </c:pt>
                <c:pt idx="4">
                  <c:v>4.7140000000000004</c:v>
                </c:pt>
                <c:pt idx="5">
                  <c:v>4.3460000000000001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124"/>
        <c:holeSize val="77"/>
      </c:doughnutChart>
    </c:plotArea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12"/>
    </mc:Choice>
    <mc:Fallback>
      <c:style val="12"/>
    </mc:Fallback>
  </mc:AlternateContent>
  <c:chart>
    <c:autoTitleDeleted val="1"/>
    <c:plotArea>
      <c:layout>
        <c:manualLayout>
          <c:layoutTarget val="inner"/>
          <c:xMode val="edge"/>
          <c:yMode val="edge"/>
          <c:x val="1.668054197989954E-2"/>
          <c:y val="0"/>
          <c:w val="0.90326616894786871"/>
          <c:h val="1"/>
        </c:manualLayout>
      </c:layout>
      <c:doughnut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с/х угодья</c:v>
                </c:pt>
              </c:strCache>
            </c:strRef>
          </c:tx>
          <c:dPt>
            <c:idx val="0"/>
            <c:bubble3D val="0"/>
            <c:spPr>
              <a:solidFill>
                <a:schemeClr val="bg2">
                  <a:lumMod val="50000"/>
                </a:schemeClr>
              </a:solidFill>
            </c:spPr>
          </c:dPt>
          <c:dPt>
            <c:idx val="1"/>
            <c:bubble3D val="0"/>
            <c:spPr>
              <a:solidFill>
                <a:schemeClr val="accent6">
                  <a:lumMod val="50000"/>
                </a:schemeClr>
              </a:solidFill>
            </c:spPr>
          </c:dPt>
          <c:dPt>
            <c:idx val="2"/>
            <c:bubble3D val="0"/>
            <c:spPr>
              <a:solidFill>
                <a:schemeClr val="accent4">
                  <a:lumMod val="75000"/>
                </a:schemeClr>
              </a:solidFill>
            </c:spPr>
          </c:dPt>
          <c:dPt>
            <c:idx val="3"/>
            <c:bubble3D val="0"/>
            <c:spPr>
              <a:solidFill>
                <a:schemeClr val="accent1">
                  <a:lumMod val="75000"/>
                </a:schemeClr>
              </a:solidFill>
            </c:spPr>
          </c:dPt>
          <c:dPt>
            <c:idx val="4"/>
            <c:bubble3D val="0"/>
            <c:spPr>
              <a:solidFill>
                <a:srgbClr val="002060"/>
              </a:solidFill>
            </c:spPr>
          </c:dPt>
          <c:cat>
            <c:strRef>
              <c:f>Лист1!$A$2:$A$6</c:f>
              <c:strCache>
                <c:ptCount val="5"/>
                <c:pt idx="0">
                  <c:v>пашня</c:v>
                </c:pt>
                <c:pt idx="1">
                  <c:v>сенокосы</c:v>
                </c:pt>
                <c:pt idx="2">
                  <c:v>пастбища</c:v>
                </c:pt>
                <c:pt idx="3">
                  <c:v>многолетние насаждения</c:v>
                </c:pt>
                <c:pt idx="4">
                  <c:v>залежь</c:v>
                </c:pt>
              </c:strCache>
            </c:strRef>
          </c:cat>
          <c:val>
            <c:numRef>
              <c:f>Лист1!$B$2:$B$6</c:f>
              <c:numCache>
                <c:formatCode>General</c:formatCode>
                <c:ptCount val="5"/>
                <c:pt idx="0">
                  <c:v>50.216000000000001</c:v>
                </c:pt>
                <c:pt idx="1">
                  <c:v>22.542999999999999</c:v>
                </c:pt>
                <c:pt idx="2">
                  <c:v>14.015000000000001</c:v>
                </c:pt>
                <c:pt idx="3">
                  <c:v>0.126</c:v>
                </c:pt>
                <c:pt idx="4">
                  <c:v>0.11899999999999999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200"/>
        <c:holeSize val="77"/>
      </c:doughnutChart>
    </c:plotArea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12"/>
    </mc:Choice>
    <mc:Fallback>
      <c:style val="12"/>
    </mc:Fallback>
  </mc:AlternateContent>
  <c:chart>
    <c:autoTitleDeleted val="1"/>
    <c:plotArea>
      <c:layout>
        <c:manualLayout>
          <c:layoutTarget val="inner"/>
          <c:xMode val="edge"/>
          <c:yMode val="edge"/>
          <c:x val="1.668054197989954E-2"/>
          <c:y val="0"/>
          <c:w val="0.90326616894786871"/>
          <c:h val="1"/>
        </c:manualLayout>
      </c:layout>
      <c:doughnut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распред земель</c:v>
                </c:pt>
              </c:strCache>
            </c:strRef>
          </c:tx>
          <c:dPt>
            <c:idx val="0"/>
            <c:bubble3D val="0"/>
            <c:spPr>
              <a:solidFill>
                <a:schemeClr val="accent6">
                  <a:lumMod val="50000"/>
                </a:schemeClr>
              </a:solidFill>
            </c:spPr>
          </c:dPt>
          <c:dPt>
            <c:idx val="1"/>
            <c:bubble3D val="0"/>
            <c:spPr>
              <a:solidFill>
                <a:schemeClr val="accent1">
                  <a:lumMod val="75000"/>
                </a:schemeClr>
              </a:solidFill>
            </c:spPr>
          </c:dPt>
          <c:dPt>
            <c:idx val="2"/>
            <c:bubble3D val="0"/>
            <c:spPr>
              <a:solidFill>
                <a:schemeClr val="bg2">
                  <a:lumMod val="50000"/>
                </a:schemeClr>
              </a:solidFill>
            </c:spPr>
          </c:dPt>
          <c:dPt>
            <c:idx val="3"/>
            <c:bubble3D val="0"/>
            <c:spPr>
              <a:solidFill>
                <a:schemeClr val="accent4">
                  <a:lumMod val="75000"/>
                </a:schemeClr>
              </a:solidFill>
            </c:spPr>
          </c:dPt>
          <c:dPt>
            <c:idx val="4"/>
            <c:bubble3D val="0"/>
            <c:spPr>
              <a:solidFill>
                <a:schemeClr val="accent6">
                  <a:lumMod val="50000"/>
                </a:schemeClr>
              </a:solidFill>
            </c:spPr>
          </c:dPt>
          <c:cat>
            <c:strRef>
              <c:f>Лист1!$A$2:$A$16</c:f>
              <c:strCache>
                <c:ptCount val="5"/>
                <c:pt idx="0">
                  <c:v>субъекта</c:v>
                </c:pt>
                <c:pt idx="1">
                  <c:v>юр лиц</c:v>
                </c:pt>
                <c:pt idx="2">
                  <c:v>муницип</c:v>
                </c:pt>
                <c:pt idx="3">
                  <c:v>граждан</c:v>
                </c:pt>
                <c:pt idx="4">
                  <c:v>неразгранич</c:v>
                </c:pt>
              </c:strCache>
            </c:strRef>
          </c:cat>
          <c:val>
            <c:numRef>
              <c:f>Лист1!$B$2:$B$16</c:f>
              <c:numCache>
                <c:formatCode>General</c:formatCode>
                <c:ptCount val="15"/>
                <c:pt idx="0">
                  <c:v>6.8169999999999994E-2</c:v>
                </c:pt>
                <c:pt idx="1">
                  <c:v>0.52800000000000002</c:v>
                </c:pt>
                <c:pt idx="2">
                  <c:v>15.32396</c:v>
                </c:pt>
                <c:pt idx="3">
                  <c:v>36.475000000000001</c:v>
                </c:pt>
                <c:pt idx="4">
                  <c:v>53.282870000000003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133"/>
        <c:holeSize val="77"/>
      </c:doughnutChart>
    </c:plotArea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12"/>
    </mc:Choice>
    <mc:Fallback>
      <c:style val="12"/>
    </mc:Fallback>
  </mc:AlternateContent>
  <c:chart>
    <c:autoTitleDeleted val="1"/>
    <c:plotArea>
      <c:layout>
        <c:manualLayout>
          <c:layoutTarget val="inner"/>
          <c:xMode val="edge"/>
          <c:yMode val="edge"/>
          <c:x val="1.668054197989954E-2"/>
          <c:y val="0"/>
          <c:w val="0.90326616894786871"/>
          <c:h val="1"/>
        </c:manualLayout>
      </c:layout>
      <c:doughnut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сельские поселения</c:v>
                </c:pt>
              </c:strCache>
            </c:strRef>
          </c:tx>
          <c:dPt>
            <c:idx val="0"/>
            <c:bubble3D val="0"/>
            <c:spPr>
              <a:solidFill>
                <a:schemeClr val="accent6">
                  <a:lumMod val="50000"/>
                </a:schemeClr>
              </a:solidFill>
            </c:spPr>
          </c:dPt>
          <c:dPt>
            <c:idx val="1"/>
            <c:bubble3D val="0"/>
            <c:spPr>
              <a:solidFill>
                <a:schemeClr val="accent4">
                  <a:lumMod val="75000"/>
                </a:schemeClr>
              </a:solidFill>
            </c:spPr>
          </c:dPt>
          <c:dPt>
            <c:idx val="2"/>
            <c:bubble3D val="0"/>
            <c:spPr>
              <a:solidFill>
                <a:schemeClr val="bg2">
                  <a:lumMod val="50000"/>
                </a:schemeClr>
              </a:solidFill>
            </c:spPr>
          </c:dPt>
          <c:dPt>
            <c:idx val="3"/>
            <c:bubble3D val="0"/>
            <c:spPr>
              <a:solidFill>
                <a:schemeClr val="accent1">
                  <a:lumMod val="75000"/>
                </a:schemeClr>
              </a:solidFill>
            </c:spPr>
          </c:dPt>
          <c:dPt>
            <c:idx val="4"/>
            <c:bubble3D val="0"/>
            <c:spPr>
              <a:solidFill>
                <a:srgbClr val="F6B69B"/>
              </a:solidFill>
            </c:spPr>
          </c:dPt>
          <c:dPt>
            <c:idx val="5"/>
            <c:bubble3D val="0"/>
            <c:spPr>
              <a:solidFill>
                <a:schemeClr val="accent5">
                  <a:lumMod val="50000"/>
                </a:schemeClr>
              </a:solidFill>
            </c:spPr>
          </c:dPt>
          <c:dPt>
            <c:idx val="6"/>
            <c:bubble3D val="0"/>
            <c:spPr>
              <a:solidFill>
                <a:schemeClr val="accent1">
                  <a:lumMod val="75000"/>
                </a:schemeClr>
              </a:solidFill>
            </c:spPr>
          </c:dPt>
          <c:cat>
            <c:strRef>
              <c:f>Лист1!$A$2:$A$8</c:f>
              <c:strCache>
                <c:ptCount val="7"/>
                <c:pt idx="0">
                  <c:v>новокусково</c:v>
                </c:pt>
                <c:pt idx="1">
                  <c:v>ягод</c:v>
                </c:pt>
                <c:pt idx="2">
                  <c:v>новик</c:v>
                </c:pt>
                <c:pt idx="3">
                  <c:v>батурино</c:v>
                </c:pt>
                <c:pt idx="4">
                  <c:v>город</c:v>
                </c:pt>
                <c:pt idx="5">
                  <c:v>новоникол</c:v>
                </c:pt>
                <c:pt idx="6">
                  <c:v>бд</c:v>
                </c:pt>
              </c:strCache>
            </c:strRef>
          </c:cat>
          <c:val>
            <c:numRef>
              <c:f>Лист1!$B$2:$B$8</c:f>
              <c:numCache>
                <c:formatCode>General</c:formatCode>
                <c:ptCount val="7"/>
                <c:pt idx="0">
                  <c:v>26.891999999999999</c:v>
                </c:pt>
                <c:pt idx="1">
                  <c:v>16.277000000000001</c:v>
                </c:pt>
                <c:pt idx="2">
                  <c:v>15.217000000000001</c:v>
                </c:pt>
                <c:pt idx="3">
                  <c:v>0.13800000000000001</c:v>
                </c:pt>
                <c:pt idx="4">
                  <c:v>8.1039999999999992</c:v>
                </c:pt>
                <c:pt idx="5">
                  <c:v>8.7270000000000003</c:v>
                </c:pt>
                <c:pt idx="6">
                  <c:v>11.601000000000001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334"/>
        <c:holeSize val="68"/>
      </c:doughnutChart>
    </c:plotArea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/>
      <c:areaChart>
        <c:grouping val="standar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Ряд 1</c:v>
                </c:pt>
              </c:strCache>
            </c:strRef>
          </c:tx>
          <c:spPr>
            <a:solidFill>
              <a:schemeClr val="accent2"/>
            </a:solidFill>
          </c:spPr>
          <c:dLbls>
            <c:dLbl>
              <c:idx val="0"/>
              <c:layout>
                <c:manualLayout>
                  <c:x val="1.7936837317717956E-3"/>
                  <c:y val="-0.16911079386039937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"/>
              <c:layout>
                <c:manualLayout>
                  <c:x val="1.7423747121862476E-3"/>
                  <c:y val="-0.18130158765685125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2"/>
              <c:layout>
                <c:manualLayout>
                  <c:x val="-1.3218113078825435E-5"/>
                  <c:y val="-0.17115031981749379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3"/>
              <c:layout>
                <c:manualLayout>
                  <c:x val="1.1015094232354529E-4"/>
                  <c:y val="-0.17017631927713728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4"/>
              <c:layout>
                <c:manualLayout>
                  <c:x val="1.844708490861025E-3"/>
                  <c:y val="-0.17140610986502278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5"/>
              <c:layout>
                <c:manualLayout>
                  <c:x val="5.1274908325989934E-3"/>
                  <c:y val="-0.17358791903605519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6"/>
              <c:layout>
                <c:manualLayout>
                  <c:x val="-7.3209869524432187E-3"/>
                  <c:y val="-0.16612524439939697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7"/>
              <c:layout>
                <c:manualLayout>
                  <c:x val="1.5651382927314591E-3"/>
                  <c:y val="-0.18530150452508581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8"/>
              <c:delete val="1"/>
            </c:dLbl>
            <c:txPr>
              <a:bodyPr/>
              <a:lstStyle/>
              <a:p>
                <a:pPr>
                  <a:defRPr sz="1000" b="1">
                    <a:latin typeface="Century Gothic" pitchFamily="34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Лист1!$A$2:$A$9</c:f>
              <c:strCache>
                <c:ptCount val="8"/>
                <c:pt idx="0">
                  <c:v>2015</c:v>
                </c:pt>
                <c:pt idx="1">
                  <c:v>2016</c:v>
                </c:pt>
                <c:pt idx="2">
                  <c:v>2017</c:v>
                </c:pt>
                <c:pt idx="3">
                  <c:v>2018</c:v>
                </c:pt>
                <c:pt idx="4">
                  <c:v>2019</c:v>
                </c:pt>
                <c:pt idx="5">
                  <c:v>2020</c:v>
                </c:pt>
                <c:pt idx="6">
                  <c:v>2021</c:v>
                </c:pt>
                <c:pt idx="7">
                  <c:v>2022 (прогноз)</c:v>
                </c:pt>
              </c:strCache>
            </c:strRef>
          </c:cat>
          <c:val>
            <c:numRef>
              <c:f>Лист1!$C$2:$C$9</c:f>
              <c:numCache>
                <c:formatCode>General</c:formatCode>
                <c:ptCount val="8"/>
                <c:pt idx="0">
                  <c:v>21.706</c:v>
                </c:pt>
                <c:pt idx="1">
                  <c:v>22.463999999999999</c:v>
                </c:pt>
                <c:pt idx="2">
                  <c:v>22.489000000000001</c:v>
                </c:pt>
                <c:pt idx="3">
                  <c:v>21.728000000000002</c:v>
                </c:pt>
                <c:pt idx="4">
                  <c:v>21.991</c:v>
                </c:pt>
                <c:pt idx="5">
                  <c:v>21.837</c:v>
                </c:pt>
                <c:pt idx="6">
                  <c:v>22.927</c:v>
                </c:pt>
                <c:pt idx="7">
                  <c:v>23.431000000000001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Ряд 2</c:v>
                </c:pt>
              </c:strCache>
            </c:strRef>
          </c:tx>
          <c:spPr>
            <a:noFill/>
            <a:ln w="28575">
              <a:solidFill>
                <a:schemeClr val="accent4">
                  <a:lumMod val="60000"/>
                  <a:lumOff val="40000"/>
                </a:schemeClr>
              </a:solidFill>
            </a:ln>
          </c:spPr>
          <c:dLbls>
            <c:dLbl>
              <c:idx val="0"/>
              <c:layout>
                <c:manualLayout>
                  <c:x val="1.8449927513573439E-3"/>
                  <c:y val="-0.32744570811120177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"/>
              <c:layout>
                <c:manualLayout>
                  <c:x val="1.8449927513573439E-3"/>
                  <c:y val="-0.3327282716021886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2"/>
              <c:layout>
                <c:manualLayout>
                  <c:x val="1.8050541516245818E-3"/>
                  <c:y val="-0.3307362585520228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3"/>
              <c:layout>
                <c:manualLayout>
                  <c:x val="-7.154410301600387E-3"/>
                  <c:y val="-0.33828181365988447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4"/>
              <c:layout>
                <c:manualLayout>
                  <c:x val="5.6135762813041869E-3"/>
                  <c:y val="-0.33098024049938346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5"/>
              <c:layout>
                <c:manualLayout>
                  <c:x val="1.0778589499417266E-2"/>
                  <c:y val="-0.33526494144770719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6"/>
              <c:layout>
                <c:manualLayout>
                  <c:x val="-3.9938599732795133E-5"/>
                  <c:y val="-0.34917731177113348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7"/>
              <c:layout>
                <c:manualLayout>
                  <c:x val="-2.0697006736973764E-3"/>
                  <c:y val="-0.3521459275262255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txPr>
              <a:bodyPr/>
              <a:lstStyle/>
              <a:p>
                <a:pPr>
                  <a:defRPr sz="1050" b="1">
                    <a:latin typeface="Century Gothic" pitchFamily="34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Лист1!$A$2:$A$9</c:f>
              <c:strCache>
                <c:ptCount val="8"/>
                <c:pt idx="0">
                  <c:v>2015</c:v>
                </c:pt>
                <c:pt idx="1">
                  <c:v>2016</c:v>
                </c:pt>
                <c:pt idx="2">
                  <c:v>2017</c:v>
                </c:pt>
                <c:pt idx="3">
                  <c:v>2018</c:v>
                </c:pt>
                <c:pt idx="4">
                  <c:v>2019</c:v>
                </c:pt>
                <c:pt idx="5">
                  <c:v>2020</c:v>
                </c:pt>
                <c:pt idx="6">
                  <c:v>2021</c:v>
                </c:pt>
                <c:pt idx="7">
                  <c:v>2022 (прогноз)</c:v>
                </c:pt>
              </c:strCache>
            </c:strRef>
          </c:cat>
          <c:val>
            <c:numRef>
              <c:f>Лист1!$B$2:$B$9</c:f>
              <c:numCache>
                <c:formatCode>General</c:formatCode>
                <c:ptCount val="8"/>
                <c:pt idx="0">
                  <c:v>26.875</c:v>
                </c:pt>
                <c:pt idx="1">
                  <c:v>27.228999999999999</c:v>
                </c:pt>
                <c:pt idx="2">
                  <c:v>27.103000000000002</c:v>
                </c:pt>
                <c:pt idx="3">
                  <c:v>25.858000000000001</c:v>
                </c:pt>
                <c:pt idx="4">
                  <c:v>27.321000000000002</c:v>
                </c:pt>
                <c:pt idx="5">
                  <c:v>27.619</c:v>
                </c:pt>
                <c:pt idx="6">
                  <c:v>27.991</c:v>
                </c:pt>
                <c:pt idx="7">
                  <c:v>28.853000000000002</c:v>
                </c:pt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</c:strCache>
            </c:strRef>
          </c:tx>
          <c:spPr>
            <a:ln w="25400">
              <a:noFill/>
            </a:ln>
          </c:spPr>
          <c:cat>
            <c:strRef>
              <c:f>Лист1!$A$2:$A$9</c:f>
              <c:strCache>
                <c:ptCount val="8"/>
                <c:pt idx="0">
                  <c:v>2015</c:v>
                </c:pt>
                <c:pt idx="1">
                  <c:v>2016</c:v>
                </c:pt>
                <c:pt idx="2">
                  <c:v>2017</c:v>
                </c:pt>
                <c:pt idx="3">
                  <c:v>2018</c:v>
                </c:pt>
                <c:pt idx="4">
                  <c:v>2019</c:v>
                </c:pt>
                <c:pt idx="5">
                  <c:v>2020</c:v>
                </c:pt>
                <c:pt idx="6">
                  <c:v>2021</c:v>
                </c:pt>
                <c:pt idx="7">
                  <c:v>2022 (прогноз)</c:v>
                </c:pt>
              </c:strCache>
            </c:strRef>
          </c:cat>
          <c:val>
            <c:numRef>
              <c:f>Лист1!#ССЫЛКА!</c:f>
              <c:numCache>
                <c:formatCode>General</c:formatCode>
                <c:ptCount val="1"/>
                <c:pt idx="0">
                  <c:v>1</c:v>
                </c:pt>
              </c:numCache>
            </c:numRef>
          </c:val>
        </c:ser>
        <c:ser>
          <c:idx val="3"/>
          <c:order val="3"/>
          <c:tx>
            <c:strRef>
              <c:f>Лист1!$E$1</c:f>
              <c:strCache>
                <c:ptCount val="1"/>
              </c:strCache>
            </c:strRef>
          </c:tx>
          <c:spPr>
            <a:ln w="25400">
              <a:noFill/>
            </a:ln>
          </c:spPr>
          <c:cat>
            <c:strRef>
              <c:f>Лист1!$A$2:$A$9</c:f>
              <c:strCache>
                <c:ptCount val="8"/>
                <c:pt idx="0">
                  <c:v>2015</c:v>
                </c:pt>
                <c:pt idx="1">
                  <c:v>2016</c:v>
                </c:pt>
                <c:pt idx="2">
                  <c:v>2017</c:v>
                </c:pt>
                <c:pt idx="3">
                  <c:v>2018</c:v>
                </c:pt>
                <c:pt idx="4">
                  <c:v>2019</c:v>
                </c:pt>
                <c:pt idx="5">
                  <c:v>2020</c:v>
                </c:pt>
                <c:pt idx="6">
                  <c:v>2021</c:v>
                </c:pt>
                <c:pt idx="7">
                  <c:v>2022 (прогноз)</c:v>
                </c:pt>
              </c:strCache>
            </c:strRef>
          </c:cat>
          <c:val>
            <c:numRef>
              <c:f>Лист1!$E$2:$E$9</c:f>
              <c:numCache>
                <c:formatCode>General</c:formatCode>
                <c:ptCount val="8"/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40774272"/>
        <c:axId val="40800640"/>
      </c:areaChart>
      <c:catAx>
        <c:axId val="40774272"/>
        <c:scaling>
          <c:orientation val="minMax"/>
        </c:scaling>
        <c:delete val="0"/>
        <c:axPos val="b"/>
        <c:numFmt formatCode="0" sourceLinked="1"/>
        <c:majorTickMark val="out"/>
        <c:minorTickMark val="none"/>
        <c:tickLblPos val="nextTo"/>
        <c:txPr>
          <a:bodyPr/>
          <a:lstStyle/>
          <a:p>
            <a:pPr>
              <a:defRPr sz="1100" b="0">
                <a:latin typeface="Century Gothic" pitchFamily="34" charset="0"/>
              </a:defRPr>
            </a:pPr>
            <a:endParaRPr lang="ru-RU"/>
          </a:p>
        </c:txPr>
        <c:crossAx val="40800640"/>
        <c:crosses val="autoZero"/>
        <c:auto val="1"/>
        <c:lblAlgn val="ctr"/>
        <c:lblOffset val="100"/>
        <c:noMultiLvlLbl val="0"/>
      </c:catAx>
      <c:valAx>
        <c:axId val="40800640"/>
        <c:scaling>
          <c:orientation val="minMax"/>
        </c:scaling>
        <c:delete val="1"/>
        <c:axPos val="l"/>
        <c:majorGridlines>
          <c:spPr>
            <a:ln>
              <a:noFill/>
            </a:ln>
          </c:spPr>
        </c:majorGridlines>
        <c:numFmt formatCode="General" sourceLinked="1"/>
        <c:majorTickMark val="out"/>
        <c:minorTickMark val="none"/>
        <c:tickLblPos val="nextTo"/>
        <c:crossAx val="40774272"/>
        <c:crosses val="autoZero"/>
        <c:crossBetween val="midCat"/>
      </c:valAx>
    </c:plotArea>
    <c:plotVisOnly val="1"/>
    <c:dispBlanksAs val="zero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площадь земельных долей, га</c:v>
                </c:pt>
              </c:strCache>
            </c:strRef>
          </c:tx>
          <c:spPr>
            <a:solidFill>
              <a:schemeClr val="accent2"/>
            </a:solidFill>
          </c:spPr>
          <c:invertIfNegative val="0"/>
          <c:dLbls>
            <c:txPr>
              <a:bodyPr/>
              <a:lstStyle/>
              <a:p>
                <a:pPr>
                  <a:defRPr sz="1200">
                    <a:latin typeface="Century Gothic" pitchFamily="34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Лист1!$A$2:$A$6</c:f>
              <c:strCache>
                <c:ptCount val="5"/>
                <c:pt idx="0">
                  <c:v>Большедороховское сельское поселение</c:v>
                </c:pt>
                <c:pt idx="1">
                  <c:v>Новониколаевское сельское поселение</c:v>
                </c:pt>
                <c:pt idx="2">
                  <c:v>Новокусковское сельское поселение</c:v>
                </c:pt>
                <c:pt idx="3">
                  <c:v>Ягодное сельское поселение</c:v>
                </c:pt>
                <c:pt idx="4">
                  <c:v>Новиковское сельское поселение</c:v>
                </c:pt>
              </c:strCache>
            </c:strRef>
          </c:cat>
          <c:val>
            <c:numRef>
              <c:f>Лист1!$B$2:$B$6</c:f>
              <c:numCache>
                <c:formatCode>General</c:formatCode>
                <c:ptCount val="5"/>
                <c:pt idx="0">
                  <c:v>9358</c:v>
                </c:pt>
                <c:pt idx="1">
                  <c:v>7574</c:v>
                </c:pt>
                <c:pt idx="2">
                  <c:v>19858</c:v>
                </c:pt>
                <c:pt idx="3">
                  <c:v>4345.7</c:v>
                </c:pt>
                <c:pt idx="4">
                  <c:v>8635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площадь земельных долей, которые могут быть признаны невостребованными, га</c:v>
                </c:pt>
              </c:strCache>
            </c:strRef>
          </c:tx>
          <c:spPr>
            <a:solidFill>
              <a:schemeClr val="accent6">
                <a:lumMod val="60000"/>
                <a:lumOff val="40000"/>
              </a:schemeClr>
            </a:solidFill>
          </c:spPr>
          <c:invertIfNegative val="0"/>
          <c:dLbls>
            <c:txPr>
              <a:bodyPr/>
              <a:lstStyle/>
              <a:p>
                <a:pPr>
                  <a:defRPr sz="1100">
                    <a:latin typeface="Century Gothic" pitchFamily="34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Лист1!$A$2:$A$6</c:f>
              <c:strCache>
                <c:ptCount val="5"/>
                <c:pt idx="0">
                  <c:v>Большедороховское сельское поселение</c:v>
                </c:pt>
                <c:pt idx="1">
                  <c:v>Новониколаевское сельское поселение</c:v>
                </c:pt>
                <c:pt idx="2">
                  <c:v>Новокусковское сельское поселение</c:v>
                </c:pt>
                <c:pt idx="3">
                  <c:v>Ягодное сельское поселение</c:v>
                </c:pt>
                <c:pt idx="4">
                  <c:v>Новиковское сельское поселение</c:v>
                </c:pt>
              </c:strCache>
            </c:strRef>
          </c:cat>
          <c:val>
            <c:numRef>
              <c:f>Лист1!$C$2:$C$6</c:f>
              <c:numCache>
                <c:formatCode>General</c:formatCode>
                <c:ptCount val="5"/>
                <c:pt idx="0">
                  <c:v>4564.3999999999996</c:v>
                </c:pt>
                <c:pt idx="1">
                  <c:v>1120</c:v>
                </c:pt>
                <c:pt idx="2">
                  <c:v>6620.5</c:v>
                </c:pt>
                <c:pt idx="3">
                  <c:v>657.1</c:v>
                </c:pt>
                <c:pt idx="4">
                  <c:v>4961.6000000000004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41079936"/>
        <c:axId val="41081472"/>
      </c:barChart>
      <c:catAx>
        <c:axId val="41079936"/>
        <c:scaling>
          <c:orientation val="minMax"/>
        </c:scaling>
        <c:delete val="1"/>
        <c:axPos val="b"/>
        <c:majorTickMark val="out"/>
        <c:minorTickMark val="none"/>
        <c:tickLblPos val="nextTo"/>
        <c:crossAx val="41081472"/>
        <c:crosses val="autoZero"/>
        <c:auto val="1"/>
        <c:lblAlgn val="ctr"/>
        <c:lblOffset val="100"/>
        <c:noMultiLvlLbl val="0"/>
      </c:catAx>
      <c:valAx>
        <c:axId val="41081472"/>
        <c:scaling>
          <c:orientation val="minMax"/>
        </c:scaling>
        <c:delete val="1"/>
        <c:axPos val="l"/>
        <c:numFmt formatCode="General" sourceLinked="1"/>
        <c:majorTickMark val="out"/>
        <c:minorTickMark val="none"/>
        <c:tickLblPos val="nextTo"/>
        <c:crossAx val="41079936"/>
        <c:crosses val="autoZero"/>
        <c:crossBetween val="between"/>
      </c:valAx>
      <c:spPr>
        <a:noFill/>
        <a:ln>
          <a:noFill/>
        </a:ln>
      </c:spPr>
    </c:plotArea>
    <c:legend>
      <c:legendPos val="r"/>
      <c:layout>
        <c:manualLayout>
          <c:xMode val="edge"/>
          <c:yMode val="edge"/>
          <c:x val="0.69437124064191702"/>
          <c:y val="0.3750607039616155"/>
          <c:w val="0.30562875935808298"/>
          <c:h val="0.45417388918815166"/>
        </c:manualLayout>
      </c:layout>
      <c:overlay val="0"/>
      <c:txPr>
        <a:bodyPr/>
        <a:lstStyle/>
        <a:p>
          <a:pPr>
            <a:defRPr sz="1200">
              <a:latin typeface="Century Gothic" pitchFamily="34" charset="0"/>
            </a:defRPr>
          </a:pPr>
          <a:endParaRPr lang="ru-RU"/>
        </a:p>
      </c:txPr>
    </c:legend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AD805DF-5B6B-4DFC-9027-E52DB53AF0B3}" type="datetimeFigureOut">
              <a:rPr lang="ru-RU" smtClean="0"/>
              <a:t>23.03.2022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BF72F42-C582-45DA-9C17-45983FA8B7C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017052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100E6D-D0A8-4BB5-B700-27091B50EBF5}" type="datetime1">
              <a:rPr lang="en-US" smtClean="0"/>
              <a:t>3/23/2022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08BC49-1B67-4826-A1F3-48AF839B00E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6108458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AC5EEB-7D1A-4681-AEBD-4FB7860C8CFB}" type="datetime1">
              <a:rPr lang="en-US" smtClean="0"/>
              <a:t>3/23/2022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08BC49-1B67-4826-A1F3-48AF839B00E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742403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6D628E-577E-4641-AB69-40FCB4FF5797}" type="datetime1">
              <a:rPr lang="en-US" smtClean="0"/>
              <a:t>3/23/2022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08BC49-1B67-4826-A1F3-48AF839B00E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0859641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C66CA0-227B-4E11-BA02-9D080D3B1C3A}" type="datetime1">
              <a:rPr lang="en-US" smtClean="0"/>
              <a:t>3/23/2022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08BC49-1B67-4826-A1F3-48AF839B00E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590675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E9C3E7-1D94-45B8-826B-CFE744C20E72}" type="datetime1">
              <a:rPr lang="en-US" smtClean="0"/>
              <a:t>3/23/2022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08BC49-1B67-4826-A1F3-48AF839B00E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7442192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D30D0D-9CD4-4FCB-9B07-6E9CA17E17FE}" type="datetime1">
              <a:rPr lang="en-US" smtClean="0"/>
              <a:t>3/23/2022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08BC49-1B67-4826-A1F3-48AF839B00E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9971721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436461-FED2-4AFE-BD2A-EB23FFD1FB49}" type="datetime1">
              <a:rPr lang="en-US" smtClean="0"/>
              <a:t>3/23/2022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08BC49-1B67-4826-A1F3-48AF839B00E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4703611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8BDA09-B07C-49CB-B13D-1C19DED54AF0}" type="datetime1">
              <a:rPr lang="en-US" smtClean="0"/>
              <a:t>3/23/2022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08BC49-1B67-4826-A1F3-48AF839B00E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9257554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01AAA7-908F-4647-BFDF-55F7190AD8D0}" type="datetime1">
              <a:rPr lang="en-US" smtClean="0"/>
              <a:t>3/23/2022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08BC49-1B67-4826-A1F3-48AF839B00E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7750921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A14291-B18C-4EA6-AA39-DB3E7EA9F306}" type="datetime1">
              <a:rPr lang="en-US" smtClean="0"/>
              <a:t>3/23/2022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08BC49-1B67-4826-A1F3-48AF839B00E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067254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6B2ACF-8C95-43DC-B5CD-4DA12F49D02D}" type="datetime1">
              <a:rPr lang="en-US" smtClean="0"/>
              <a:t>3/23/2022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08BC49-1B67-4826-A1F3-48AF839B00E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470768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57E3EF6-D706-4C9B-891F-933CF264C00B}" type="datetime1">
              <a:rPr lang="en-US" smtClean="0"/>
              <a:t>3/23/2022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408BC49-1B67-4826-A1F3-48AF839B00E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4937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5" Type="http://schemas.microsoft.com/office/2007/relationships/hdphoto" Target="../media/hdphoto1.wdp"/><Relationship Id="rId4" Type="http://schemas.openxmlformats.org/officeDocument/2006/relationships/image" Target="../media/image5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7" Type="http://schemas.microsoft.com/office/2007/relationships/hdphoto" Target="../media/hdphoto2.wdp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jpeg"/><Relationship Id="rId5" Type="http://schemas.openxmlformats.org/officeDocument/2006/relationships/chart" Target="../charts/chart3.xml"/><Relationship Id="rId4" Type="http://schemas.openxmlformats.org/officeDocument/2006/relationships/chart" Target="../charts/char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chart" Target="../charts/chart4.xml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png"/><Relationship Id="rId4" Type="http://schemas.openxmlformats.org/officeDocument/2006/relationships/chart" Target="../charts/chart5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7" Type="http://schemas.openxmlformats.org/officeDocument/2006/relationships/image" Target="../media/image14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jpeg"/><Relationship Id="rId5" Type="http://schemas.openxmlformats.org/officeDocument/2006/relationships/image" Target="../media/image12.jpeg"/><Relationship Id="rId4" Type="http://schemas.openxmlformats.org/officeDocument/2006/relationships/image" Target="../media/image11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chart" Target="../charts/chart6.xml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Pruss\Desktop\Рисунок1.pn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44" r="2844"/>
          <a:stretch/>
        </p:blipFill>
        <p:spPr bwMode="auto">
          <a:xfrm>
            <a:off x="1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0" y="6519446"/>
            <a:ext cx="2712602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400" b="1" dirty="0" smtClean="0">
                <a:latin typeface="Century Gothic" pitchFamily="34" charset="0"/>
                <a:cs typeface="Times New Roman" pitchFamily="18" charset="0"/>
              </a:rPr>
              <a:t>АСИНОВСКИЙ РАЙОН - </a:t>
            </a:r>
            <a:r>
              <a:rPr lang="ru-RU" sz="1400" b="1" dirty="0">
                <a:latin typeface="Century Gothic" pitchFamily="34" charset="0"/>
                <a:cs typeface="Times New Roman" pitchFamily="18" charset="0"/>
              </a:rPr>
              <a:t>2022</a:t>
            </a:r>
          </a:p>
        </p:txBody>
      </p:sp>
      <p:sp>
        <p:nvSpPr>
          <p:cNvPr id="9" name="Подзаголовок 2"/>
          <p:cNvSpPr txBox="1">
            <a:spLocks/>
          </p:cNvSpPr>
          <p:nvPr/>
        </p:nvSpPr>
        <p:spPr>
          <a:xfrm>
            <a:off x="3416968" y="5880762"/>
            <a:ext cx="5788851" cy="1041407"/>
          </a:xfrm>
          <a:prstGeom prst="rect">
            <a:avLst/>
          </a:prstGeom>
        </p:spPr>
        <p:txBody>
          <a:bodyPr>
            <a:normAutofit fontScale="92500" lnSpcReduction="2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ru-RU" sz="2200" b="1" dirty="0" smtClean="0">
                <a:solidFill>
                  <a:schemeClr val="bg1"/>
                </a:solidFill>
                <a:latin typeface="Century Gothic" pitchFamily="34" charset="0"/>
                <a:cs typeface="Times New Roman" pitchFamily="18" charset="0"/>
              </a:rPr>
              <a:t>КРАЩУК НАТАЛЬЯ АЛЕКСАНДРОВНА</a:t>
            </a:r>
            <a:endParaRPr lang="ru-RU" sz="2200" b="1" dirty="0">
              <a:solidFill>
                <a:schemeClr val="bg1"/>
              </a:solidFill>
              <a:latin typeface="Century Gothic" pitchFamily="34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ru-RU" sz="1900" b="1" dirty="0" smtClean="0">
                <a:solidFill>
                  <a:schemeClr val="bg1"/>
                </a:solidFill>
                <a:latin typeface="Century Gothic" pitchFamily="34" charset="0"/>
                <a:cs typeface="Times New Roman" pitchFamily="18" charset="0"/>
              </a:rPr>
              <a:t>Начальник отдела агропромышленного комплекса администрации Асиновского</a:t>
            </a:r>
            <a:r>
              <a:rPr lang="ru-RU" sz="1900" b="1" dirty="0" smtClean="0">
                <a:latin typeface="Century Gothic" pitchFamily="34" charset="0"/>
                <a:cs typeface="Times New Roman" pitchFamily="18" charset="0"/>
              </a:rPr>
              <a:t> </a:t>
            </a:r>
            <a:r>
              <a:rPr lang="ru-RU" sz="1900" b="1" dirty="0" smtClean="0">
                <a:solidFill>
                  <a:schemeClr val="bg1"/>
                </a:solidFill>
                <a:latin typeface="Century Gothic" pitchFamily="34" charset="0"/>
                <a:cs typeface="Times New Roman" pitchFamily="18" charset="0"/>
              </a:rPr>
              <a:t>района</a:t>
            </a:r>
            <a:endParaRPr lang="ru-RU" sz="1900" b="1" dirty="0">
              <a:solidFill>
                <a:schemeClr val="bg1"/>
              </a:solidFill>
              <a:latin typeface="Century Gothic" pitchFamily="34" charset="0"/>
              <a:cs typeface="Times New Roman" pitchFamily="18" charset="0"/>
            </a:endParaRPr>
          </a:p>
        </p:txBody>
      </p:sp>
      <p:sp>
        <p:nvSpPr>
          <p:cNvPr id="8" name="Заголовок 1"/>
          <p:cNvSpPr txBox="1">
            <a:spLocks/>
          </p:cNvSpPr>
          <p:nvPr/>
        </p:nvSpPr>
        <p:spPr>
          <a:xfrm>
            <a:off x="759257" y="2425525"/>
            <a:ext cx="7772400" cy="2138008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00000"/>
              </a:lnSpc>
            </a:pPr>
            <a:r>
              <a:rPr lang="ru-RU" sz="2800" b="1" dirty="0" smtClean="0">
                <a:latin typeface="Century Gothic" pitchFamily="34" charset="0"/>
                <a:cs typeface="Times New Roman" pitchFamily="18" charset="0"/>
              </a:rPr>
              <a:t>ВОВЛЕЧЕНИЕ В ОБОРОТ ЗЕМЕЛЬ СЕЛЬСКОХОЗЯЙСТВЕННОГО НАЗНАЧЕНИЯ.</a:t>
            </a:r>
          </a:p>
          <a:p>
            <a:pPr>
              <a:lnSpc>
                <a:spcPct val="100000"/>
              </a:lnSpc>
            </a:pPr>
            <a:r>
              <a:rPr lang="ru-RU" sz="2800" b="1" dirty="0" smtClean="0">
                <a:latin typeface="Century Gothic" pitchFamily="34" charset="0"/>
                <a:cs typeface="Times New Roman" pitchFamily="18" charset="0"/>
              </a:rPr>
              <a:t>ОПЫТ МУНИЦИПАЛЬНОГО ОБРАЗОВАНИЯ «АСИНОВСКИЙ РАЙОН».</a:t>
            </a:r>
            <a:endParaRPr lang="ru-RU" sz="2800" b="1" dirty="0">
              <a:latin typeface="Century Gothic" pitchFamily="34" charset="0"/>
              <a:cs typeface="Times New Roman" pitchFamily="18" charset="0"/>
            </a:endParaRPr>
          </a:p>
        </p:txBody>
      </p:sp>
      <p:pic>
        <p:nvPicPr>
          <p:cNvPr id="2051" name="Picture 3" descr="C:\Users\Pruss\Desktop\Рисунок1.pn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9749"/>
          <a:stretch/>
        </p:blipFill>
        <p:spPr bwMode="auto">
          <a:xfrm>
            <a:off x="5616888" y="0"/>
            <a:ext cx="3527112" cy="22521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Подзаголовок 2"/>
          <p:cNvSpPr txBox="1">
            <a:spLocks/>
          </p:cNvSpPr>
          <p:nvPr/>
        </p:nvSpPr>
        <p:spPr>
          <a:xfrm>
            <a:off x="1691103" y="239471"/>
            <a:ext cx="4620289" cy="1319504"/>
          </a:xfrm>
          <a:prstGeom prst="rect">
            <a:avLst/>
          </a:prstGeom>
        </p:spPr>
        <p:txBody>
          <a:bodyPr>
            <a:normAutofit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spcBef>
                <a:spcPts val="600"/>
              </a:spcBef>
              <a:buNone/>
            </a:pPr>
            <a:r>
              <a:rPr lang="en-US" b="1" dirty="0" smtClean="0">
                <a:solidFill>
                  <a:schemeClr val="bg2">
                    <a:lumMod val="75000"/>
                  </a:schemeClr>
                </a:solidFill>
                <a:latin typeface="Century Gothic" pitchFamily="34" charset="0"/>
                <a:cs typeface="Times New Roman" pitchFamily="18" charset="0"/>
              </a:rPr>
              <a:t>VI </a:t>
            </a:r>
            <a:r>
              <a:rPr lang="ru-RU" b="1" dirty="0" smtClean="0">
                <a:solidFill>
                  <a:schemeClr val="bg2">
                    <a:lumMod val="75000"/>
                  </a:schemeClr>
                </a:solidFill>
                <a:latin typeface="Century Gothic" pitchFamily="34" charset="0"/>
                <a:cs typeface="Times New Roman" pitchFamily="18" charset="0"/>
              </a:rPr>
              <a:t>Агрономическое собрание</a:t>
            </a:r>
            <a:endParaRPr lang="en-US" b="1" dirty="0" smtClean="0">
              <a:solidFill>
                <a:schemeClr val="bg2">
                  <a:lumMod val="75000"/>
                </a:schemeClr>
              </a:solidFill>
              <a:latin typeface="Century Gothic" pitchFamily="34" charset="0"/>
              <a:cs typeface="Times New Roman" pitchFamily="18" charset="0"/>
            </a:endParaRPr>
          </a:p>
          <a:p>
            <a:pPr marL="0" indent="0">
              <a:spcBef>
                <a:spcPts val="600"/>
              </a:spcBef>
              <a:buNone/>
            </a:pPr>
            <a:r>
              <a:rPr lang="ru-RU" b="1" dirty="0" smtClean="0">
                <a:solidFill>
                  <a:schemeClr val="bg2">
                    <a:lumMod val="75000"/>
                  </a:schemeClr>
                </a:solidFill>
                <a:latin typeface="Century Gothic" pitchFamily="34" charset="0"/>
                <a:cs typeface="Times New Roman" pitchFamily="18" charset="0"/>
              </a:rPr>
              <a:t>Томской области 2022</a:t>
            </a:r>
            <a:endParaRPr lang="ru-RU" b="1" dirty="0">
              <a:solidFill>
                <a:schemeClr val="bg2">
                  <a:lumMod val="75000"/>
                </a:schemeClr>
              </a:solidFill>
              <a:latin typeface="Century Gothic" pitchFamily="34" charset="0"/>
              <a:cs typeface="Times New Roman" pitchFamily="18" charset="0"/>
            </a:endParaRPr>
          </a:p>
        </p:txBody>
      </p:sp>
      <p:pic>
        <p:nvPicPr>
          <p:cNvPr id="2052" name="Picture 4" descr="C:\Users\Pruss\Desktop\depositphotos_179168820-stock-photo-coat-arms-tomsk-region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0" b="89834" l="2563" r="95625">
                        <a14:foregroundMark x1="12687" y1="34079" x2="12687" y2="34079"/>
                        <a14:foregroundMark x1="16062" y1="48402" x2="16062" y2="48402"/>
                        <a14:foregroundMark x1="14125" y1="53325" x2="14125" y2="53325"/>
                        <a14:foregroundMark x1="14125" y1="58248" x2="14125" y2="58248"/>
                        <a14:foregroundMark x1="16062" y1="69629" x2="16062" y2="69629"/>
                        <a14:foregroundMark x1="28125" y1="79987" x2="30000" y2="81458"/>
                        <a14:foregroundMark x1="69063" y1="78005" x2="69063" y2="78005"/>
                        <a14:foregroundMark x1="80188" y1="70588" x2="80188" y2="70588"/>
                        <a14:foregroundMark x1="84500" y1="54348" x2="84500" y2="54348"/>
                        <a14:foregroundMark x1="85500" y1="42455" x2="85500" y2="42455"/>
                        <a14:foregroundMark x1="83563" y1="32609" x2="83563" y2="31138"/>
                        <a14:foregroundMark x1="82125" y1="24744" x2="82125" y2="24744"/>
                        <a14:foregroundMark x1="53188" y1="13363" x2="53188" y2="13363"/>
                        <a14:foregroundMark x1="45438" y1="13363" x2="45438" y2="13363"/>
                        <a14:foregroundMark x1="20875" y1="21292" x2="20875" y2="21292"/>
                        <a14:foregroundMark x1="16563" y1="14386" x2="16563" y2="14386"/>
                        <a14:foregroundMark x1="19875" y1="6969" x2="19875" y2="6969"/>
                        <a14:foregroundMark x1="21375" y1="4476" x2="21375" y2="4476"/>
                        <a14:foregroundMark x1="46875" y1="47442" x2="46875" y2="47442"/>
                        <a14:foregroundMark x1="65688" y1="41496" x2="65688" y2="41496"/>
                        <a14:foregroundMark x1="64250" y1="89834" x2="64250" y2="89834"/>
                        <a14:foregroundMark x1="24750" y1="86893" x2="24750" y2="86893"/>
                        <a14:foregroundMark x1="91750" y1="61701" x2="91750" y2="61701"/>
                        <a14:foregroundMark x1="95625" y1="41496" x2="95625" y2="41496"/>
                        <a14:foregroundMark x1="78750" y1="7928" x2="78750" y2="7928"/>
                        <a14:foregroundMark x1="84000" y1="72570" x2="84000" y2="72570"/>
                        <a14:foregroundMark x1="90313" y1="52366" x2="90313" y2="52366"/>
                        <a14:foregroundMark x1="89313" y1="30179" x2="89313" y2="30179"/>
                        <a14:foregroundMark x1="46438" y1="82928" x2="46438" y2="82928"/>
                        <a14:foregroundMark x1="69063" y1="87340" x2="69063" y2="87340"/>
                        <a14:foregroundMark x1="76813" y1="71611" x2="76813" y2="71611"/>
                        <a14:foregroundMark x1="80625" y1="55307" x2="80625" y2="55307"/>
                        <a14:foregroundMark x1="82563" y1="11381" x2="82563" y2="11381"/>
                        <a14:foregroundMark x1="14125" y1="73082" x2="14125" y2="73082"/>
                        <a14:foregroundMark x1="13188" y1="31138" x2="13188" y2="31138"/>
                        <a14:foregroundMark x1="21813" y1="14386" x2="21813" y2="14386"/>
                        <a14:foregroundMark x1="49813" y1="37532" x2="49813" y2="37532"/>
                        <a14:foregroundMark x1="55563" y1="76982" x2="55563" y2="76982"/>
                        <a14:foregroundMark x1="7375" y1="69118" x2="7375" y2="69118"/>
                        <a14:foregroundMark x1="18938" y1="73082" x2="18938" y2="73082"/>
                        <a14:foregroundMark x1="18438" y1="33632" x2="18438" y2="33632"/>
                        <a14:foregroundMark x1="64250" y1="84910" x2="64250" y2="84910"/>
                        <a14:foregroundMark x1="8313" y1="52366" x2="8313" y2="52366"/>
                        <a14:foregroundMark x1="23250" y1="73082" x2="23250" y2="73082"/>
                        <a14:foregroundMark x1="43063" y1="77494" x2="43063" y2="77494"/>
                        <a14:foregroundMark x1="47875" y1="85358" x2="47875" y2="85358"/>
                        <a14:foregroundMark x1="61375" y1="51854" x2="61375" y2="51854"/>
                        <a14:foregroundMark x1="45000" y1="33632" x2="45000" y2="33632"/>
                        <a14:foregroundMark x1="79688" y1="4028" x2="79688" y2="4028"/>
                        <a14:foregroundMark x1="10250" y1="27685" x2="10250" y2="27685"/>
                        <a14:foregroundMark x1="32438" y1="83887" x2="32438" y2="83887"/>
                        <a14:foregroundMark x1="52688" y1="49105" x2="52688" y2="49105"/>
                        <a14:foregroundMark x1="37938" y1="47954" x2="37938" y2="47954"/>
                        <a14:foregroundMark x1="51000" y1="41816" x2="51000" y2="4181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b="7212"/>
          <a:stretch/>
        </p:blipFill>
        <p:spPr bwMode="auto">
          <a:xfrm>
            <a:off x="140306" y="152400"/>
            <a:ext cx="1550798" cy="14065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777368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08BC49-1B67-4826-A1F3-48AF839B00E7}" type="slidenum">
              <a:rPr lang="en-US" smtClean="0"/>
              <a:t>2</a:t>
            </a:fld>
            <a:endParaRPr lang="en-US"/>
          </a:p>
        </p:txBody>
      </p:sp>
      <p:pic>
        <p:nvPicPr>
          <p:cNvPr id="2050" name="Picture 2" descr="C:\Users\Pruss\Desktop\Рисунок3.pn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60" r="3929"/>
          <a:stretch/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2032000" y="3615267"/>
            <a:ext cx="1608666" cy="12329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sp>
        <p:nvSpPr>
          <p:cNvPr id="5" name="Подзаголовок 2"/>
          <p:cNvSpPr txBox="1">
            <a:spLocks/>
          </p:cNvSpPr>
          <p:nvPr/>
        </p:nvSpPr>
        <p:spPr>
          <a:xfrm>
            <a:off x="326635" y="5952066"/>
            <a:ext cx="873849" cy="702733"/>
          </a:xfrm>
          <a:prstGeom prst="rect">
            <a:avLst/>
          </a:prstGeom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ru-RU" sz="4800" dirty="0">
                <a:solidFill>
                  <a:schemeClr val="bg2">
                    <a:lumMod val="50000"/>
                  </a:schemeClr>
                </a:solidFill>
                <a:latin typeface="Century Gothic" pitchFamily="34" charset="0"/>
                <a:cs typeface="Times New Roman" pitchFamily="18" charset="0"/>
              </a:rPr>
              <a:t>2</a:t>
            </a:r>
            <a:endParaRPr lang="ru-RU" sz="4800" dirty="0">
              <a:solidFill>
                <a:schemeClr val="bg2">
                  <a:lumMod val="50000"/>
                </a:schemeClr>
              </a:solidFill>
              <a:latin typeface="Century Gothic" pitchFamily="34" charset="0"/>
              <a:cs typeface="Times New Roman" pitchFamily="18" charset="0"/>
            </a:endParaRPr>
          </a:p>
        </p:txBody>
      </p:sp>
      <p:graphicFrame>
        <p:nvGraphicFramePr>
          <p:cNvPr id="4" name="Диаграмма 3"/>
          <p:cNvGraphicFramePr/>
          <p:nvPr>
            <p:extLst>
              <p:ext uri="{D42A27DB-BD31-4B8C-83A1-F6EECF244321}">
                <p14:modId xmlns:p14="http://schemas.microsoft.com/office/powerpoint/2010/main" val="1605514414"/>
              </p:ext>
            </p:extLst>
          </p:nvPr>
        </p:nvGraphicFramePr>
        <p:xfrm>
          <a:off x="0" y="1418476"/>
          <a:ext cx="2208238" cy="201052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7" name="Подзаголовок 2"/>
          <p:cNvSpPr txBox="1">
            <a:spLocks/>
          </p:cNvSpPr>
          <p:nvPr/>
        </p:nvSpPr>
        <p:spPr>
          <a:xfrm>
            <a:off x="0" y="152400"/>
            <a:ext cx="5782733" cy="821267"/>
          </a:xfrm>
          <a:prstGeom prst="rect">
            <a:avLst/>
          </a:prstGeom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ru-RU" sz="2000" b="1" dirty="0" smtClean="0">
                <a:solidFill>
                  <a:schemeClr val="bg1"/>
                </a:solidFill>
                <a:latin typeface="Century Gothic" pitchFamily="34" charset="0"/>
                <a:cs typeface="Times New Roman" pitchFamily="18" charset="0"/>
              </a:rPr>
              <a:t>СТРУКТУРА ЗЕМЕЛЬНОГО ФОНДА АСИНОВСКОГО РАЙОНА</a:t>
            </a:r>
            <a:endParaRPr lang="ru-RU" sz="2000" b="1" dirty="0">
              <a:solidFill>
                <a:schemeClr val="bg1"/>
              </a:solidFill>
              <a:latin typeface="Century Gothic" pitchFamily="34" charset="0"/>
              <a:cs typeface="Times New Roman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31719" y="1787733"/>
            <a:ext cx="1583267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400" b="1" dirty="0" smtClean="0">
                <a:latin typeface="Century Gothic" pitchFamily="34" charset="0"/>
                <a:cs typeface="Times New Roman" pitchFamily="18" charset="0"/>
              </a:rPr>
              <a:t>ЗЕМЕЛЬНЫЙ ФОНД АСИНОВСКОГО РАЙОНА</a:t>
            </a:r>
          </a:p>
          <a:p>
            <a:pPr algn="ctr"/>
            <a:r>
              <a:rPr lang="ru-RU" sz="1400" b="1" dirty="0" smtClean="0">
                <a:latin typeface="Century Gothic" pitchFamily="34" charset="0"/>
                <a:cs typeface="Times New Roman" pitchFamily="18" charset="0"/>
              </a:rPr>
              <a:t>594,337 </a:t>
            </a:r>
          </a:p>
          <a:p>
            <a:pPr algn="ctr"/>
            <a:r>
              <a:rPr lang="ru-RU" sz="1400" b="1" dirty="0" smtClean="0">
                <a:latin typeface="Century Gothic" pitchFamily="34" charset="0"/>
                <a:cs typeface="Times New Roman" pitchFamily="18" charset="0"/>
              </a:rPr>
              <a:t>ТЫС. ГА</a:t>
            </a:r>
            <a:endParaRPr lang="ru-RU" sz="1400" b="1" dirty="0">
              <a:latin typeface="Century Gothic" pitchFamily="34" charset="0"/>
              <a:cs typeface="Times New Roman" pitchFamily="18" charset="0"/>
            </a:endParaRPr>
          </a:p>
        </p:txBody>
      </p:sp>
      <p:graphicFrame>
        <p:nvGraphicFramePr>
          <p:cNvPr id="9" name="Диаграмма 8"/>
          <p:cNvGraphicFramePr/>
          <p:nvPr>
            <p:extLst>
              <p:ext uri="{D42A27DB-BD31-4B8C-83A1-F6EECF244321}">
                <p14:modId xmlns:p14="http://schemas.microsoft.com/office/powerpoint/2010/main" val="881605149"/>
              </p:ext>
            </p:extLst>
          </p:nvPr>
        </p:nvGraphicFramePr>
        <p:xfrm>
          <a:off x="5359399" y="1462634"/>
          <a:ext cx="2463800" cy="196636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5437715" y="1895454"/>
            <a:ext cx="2131486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400" b="1" dirty="0" smtClean="0">
                <a:latin typeface="Century Gothic" pitchFamily="34" charset="0"/>
                <a:cs typeface="Times New Roman" pitchFamily="18" charset="0"/>
              </a:rPr>
              <a:t>С/Х УГОДЬЯ </a:t>
            </a:r>
          </a:p>
          <a:p>
            <a:pPr algn="ctr"/>
            <a:r>
              <a:rPr lang="ru-RU" sz="1400" b="1" dirty="0" smtClean="0">
                <a:latin typeface="Century Gothic" pitchFamily="34" charset="0"/>
                <a:cs typeface="Times New Roman" pitchFamily="18" charset="0"/>
              </a:rPr>
              <a:t>АСИНОВСКОГО </a:t>
            </a:r>
          </a:p>
          <a:p>
            <a:pPr algn="ctr"/>
            <a:r>
              <a:rPr lang="ru-RU" sz="1400" b="1" dirty="0" smtClean="0">
                <a:latin typeface="Century Gothic" pitchFamily="34" charset="0"/>
                <a:cs typeface="Times New Roman" pitchFamily="18" charset="0"/>
              </a:rPr>
              <a:t>РАЙОНА</a:t>
            </a:r>
          </a:p>
          <a:p>
            <a:pPr algn="ctr"/>
            <a:r>
              <a:rPr lang="ru-RU" sz="1400" b="1" dirty="0" smtClean="0">
                <a:latin typeface="Century Gothic" pitchFamily="34" charset="0"/>
                <a:cs typeface="Times New Roman" pitchFamily="18" charset="0"/>
              </a:rPr>
              <a:t>86,956 </a:t>
            </a:r>
          </a:p>
          <a:p>
            <a:pPr algn="ctr"/>
            <a:r>
              <a:rPr lang="ru-RU" sz="1400" b="1" dirty="0" smtClean="0">
                <a:latin typeface="Century Gothic" pitchFamily="34" charset="0"/>
                <a:cs typeface="Times New Roman" pitchFamily="18" charset="0"/>
              </a:rPr>
              <a:t>ТЫС. ГА</a:t>
            </a:r>
            <a:endParaRPr lang="ru-RU" sz="1400" b="1" dirty="0">
              <a:latin typeface="Century Gothic" pitchFamily="34" charset="0"/>
              <a:cs typeface="Times New Roman" pitchFamily="18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2146297" y="1602205"/>
            <a:ext cx="1744134" cy="16389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250" b="1" dirty="0" smtClean="0">
                <a:latin typeface="Century Gothic" pitchFamily="34" charset="0"/>
                <a:cs typeface="Times New Roman" pitchFamily="18" charset="0"/>
              </a:rPr>
              <a:t>461,863 тыс. га</a:t>
            </a:r>
          </a:p>
          <a:p>
            <a:r>
              <a:rPr lang="ru-RU" sz="1000" b="1" dirty="0" smtClean="0">
                <a:latin typeface="Century Gothic" pitchFamily="34" charset="0"/>
                <a:cs typeface="Times New Roman" pitchFamily="18" charset="0"/>
              </a:rPr>
              <a:t>земли лесного фонда </a:t>
            </a:r>
          </a:p>
          <a:p>
            <a:endParaRPr lang="ru-RU" sz="1050" b="1" dirty="0" smtClean="0">
              <a:latin typeface="Century Gothic" pitchFamily="34" charset="0"/>
              <a:cs typeface="Times New Roman" pitchFamily="18" charset="0"/>
            </a:endParaRPr>
          </a:p>
          <a:p>
            <a:r>
              <a:rPr lang="ru-RU" sz="1250" b="1" dirty="0" smtClean="0">
                <a:latin typeface="Century Gothic" pitchFamily="34" charset="0"/>
                <a:cs typeface="Times New Roman" pitchFamily="18" charset="0"/>
              </a:rPr>
              <a:t>105,678 тыс. га</a:t>
            </a:r>
          </a:p>
          <a:p>
            <a:r>
              <a:rPr lang="ru-RU" sz="1000" b="1" dirty="0" smtClean="0">
                <a:latin typeface="Century Gothic" pitchFamily="34" charset="0"/>
                <a:cs typeface="Times New Roman" pitchFamily="18" charset="0"/>
              </a:rPr>
              <a:t>земли с/х назначения</a:t>
            </a:r>
          </a:p>
          <a:p>
            <a:endParaRPr lang="ru-RU" sz="1050" b="1" dirty="0" smtClean="0">
              <a:latin typeface="Century Gothic" pitchFamily="34" charset="0"/>
              <a:cs typeface="Times New Roman" pitchFamily="18" charset="0"/>
            </a:endParaRPr>
          </a:p>
          <a:p>
            <a:r>
              <a:rPr lang="ru-RU" sz="1250" b="1" dirty="0" smtClean="0">
                <a:latin typeface="Century Gothic" pitchFamily="34" charset="0"/>
                <a:cs typeface="Times New Roman" pitchFamily="18" charset="0"/>
              </a:rPr>
              <a:t>11,582 тыс. га</a:t>
            </a:r>
          </a:p>
          <a:p>
            <a:r>
              <a:rPr lang="ru-RU" sz="1000" b="1" dirty="0" smtClean="0">
                <a:latin typeface="Century Gothic" pitchFamily="34" charset="0"/>
                <a:cs typeface="Times New Roman" pitchFamily="18" charset="0"/>
              </a:rPr>
              <a:t>земли населенных </a:t>
            </a:r>
          </a:p>
          <a:p>
            <a:r>
              <a:rPr lang="ru-RU" sz="1000" b="1" dirty="0" smtClean="0">
                <a:latin typeface="Century Gothic" pitchFamily="34" charset="0"/>
                <a:cs typeface="Times New Roman" pitchFamily="18" charset="0"/>
              </a:rPr>
              <a:t>пунктов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3890431" y="1620358"/>
            <a:ext cx="1807635" cy="16235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250" b="1" dirty="0" smtClean="0">
                <a:latin typeface="Century Gothic" pitchFamily="34" charset="0"/>
                <a:cs typeface="Times New Roman" pitchFamily="18" charset="0"/>
              </a:rPr>
              <a:t>6,154 тыс. га</a:t>
            </a:r>
            <a:endParaRPr lang="ru-RU" sz="1250" b="1" dirty="0">
              <a:latin typeface="Century Gothic" pitchFamily="34" charset="0"/>
              <a:cs typeface="Times New Roman" pitchFamily="18" charset="0"/>
            </a:endParaRPr>
          </a:p>
          <a:p>
            <a:r>
              <a:rPr lang="ru-RU" sz="1000" b="1" dirty="0">
                <a:latin typeface="Century Gothic" pitchFamily="34" charset="0"/>
                <a:cs typeface="Times New Roman" pitchFamily="18" charset="0"/>
              </a:rPr>
              <a:t>земли </a:t>
            </a:r>
            <a:r>
              <a:rPr lang="ru-RU" sz="1000" b="1" dirty="0" smtClean="0">
                <a:latin typeface="Century Gothic" pitchFamily="34" charset="0"/>
                <a:cs typeface="Times New Roman" pitchFamily="18" charset="0"/>
              </a:rPr>
              <a:t>промышленности, </a:t>
            </a:r>
            <a:endParaRPr lang="ru-RU" sz="1000" b="1" dirty="0">
              <a:latin typeface="Century Gothic" pitchFamily="34" charset="0"/>
              <a:cs typeface="Times New Roman" pitchFamily="18" charset="0"/>
            </a:endParaRPr>
          </a:p>
          <a:p>
            <a:r>
              <a:rPr lang="ru-RU" sz="1000" b="1" dirty="0">
                <a:latin typeface="Century Gothic" pitchFamily="34" charset="0"/>
                <a:cs typeface="Times New Roman" pitchFamily="18" charset="0"/>
              </a:rPr>
              <a:t>энергетики и т.д.</a:t>
            </a:r>
          </a:p>
          <a:p>
            <a:endParaRPr lang="ru-RU" sz="1050" b="1" dirty="0">
              <a:latin typeface="Century Gothic" pitchFamily="34" charset="0"/>
              <a:cs typeface="Times New Roman" pitchFamily="18" charset="0"/>
            </a:endParaRPr>
          </a:p>
          <a:p>
            <a:r>
              <a:rPr lang="ru-RU" sz="1250" b="1" dirty="0">
                <a:latin typeface="Century Gothic" pitchFamily="34" charset="0"/>
                <a:cs typeface="Times New Roman" pitchFamily="18" charset="0"/>
              </a:rPr>
              <a:t>4,714 тыс. га</a:t>
            </a:r>
          </a:p>
          <a:p>
            <a:r>
              <a:rPr lang="ru-RU" sz="1000" b="1" dirty="0">
                <a:latin typeface="Century Gothic" pitchFamily="34" charset="0"/>
                <a:cs typeface="Times New Roman" pitchFamily="18" charset="0"/>
              </a:rPr>
              <a:t>земли </a:t>
            </a:r>
            <a:r>
              <a:rPr lang="ru-RU" sz="1000" b="1" dirty="0" smtClean="0">
                <a:latin typeface="Century Gothic" pitchFamily="34" charset="0"/>
                <a:cs typeface="Times New Roman" pitchFamily="18" charset="0"/>
              </a:rPr>
              <a:t>запаса</a:t>
            </a:r>
          </a:p>
          <a:p>
            <a:endParaRPr lang="ru-RU" sz="1050" b="1" dirty="0">
              <a:latin typeface="Century Gothic" pitchFamily="34" charset="0"/>
              <a:cs typeface="Times New Roman" pitchFamily="18" charset="0"/>
            </a:endParaRPr>
          </a:p>
          <a:p>
            <a:r>
              <a:rPr lang="ru-RU" sz="1250" b="1" dirty="0" smtClean="0">
                <a:latin typeface="Century Gothic" pitchFamily="34" charset="0"/>
                <a:cs typeface="Times New Roman" pitchFamily="18" charset="0"/>
              </a:rPr>
              <a:t>4,346 тыс. га</a:t>
            </a:r>
          </a:p>
          <a:p>
            <a:r>
              <a:rPr lang="ru-RU" sz="1000" b="1" dirty="0">
                <a:latin typeface="Century Gothic" pitchFamily="34" charset="0"/>
                <a:cs typeface="Times New Roman" pitchFamily="18" charset="0"/>
              </a:rPr>
              <a:t>з</a:t>
            </a:r>
            <a:r>
              <a:rPr lang="ru-RU" sz="1000" b="1" dirty="0" smtClean="0">
                <a:latin typeface="Century Gothic" pitchFamily="34" charset="0"/>
                <a:cs typeface="Times New Roman" pitchFamily="18" charset="0"/>
              </a:rPr>
              <a:t>емли водного фонда</a:t>
            </a:r>
            <a:endParaRPr lang="ru-RU" sz="1000" b="1" dirty="0">
              <a:latin typeface="Century Gothic" pitchFamily="34" charset="0"/>
              <a:cs typeface="Times New Roman" pitchFamily="18" charset="0"/>
            </a:endParaRPr>
          </a:p>
        </p:txBody>
      </p:sp>
      <p:cxnSp>
        <p:nvCxnSpPr>
          <p:cNvPr id="13" name="Прямая соединительная линия 12"/>
          <p:cNvCxnSpPr/>
          <p:nvPr/>
        </p:nvCxnSpPr>
        <p:spPr>
          <a:xfrm>
            <a:off x="2032000" y="2243858"/>
            <a:ext cx="131233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Прямая соединительная линия 17"/>
          <p:cNvCxnSpPr/>
          <p:nvPr/>
        </p:nvCxnSpPr>
        <p:spPr>
          <a:xfrm>
            <a:off x="1814986" y="1729162"/>
            <a:ext cx="331311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Прямая соединительная линия 22"/>
          <p:cNvCxnSpPr/>
          <p:nvPr/>
        </p:nvCxnSpPr>
        <p:spPr>
          <a:xfrm>
            <a:off x="2002090" y="2752208"/>
            <a:ext cx="161143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64" name="Прямая соединительная линия 2063"/>
          <p:cNvCxnSpPr/>
          <p:nvPr/>
        </p:nvCxnSpPr>
        <p:spPr>
          <a:xfrm>
            <a:off x="1980641" y="2920999"/>
            <a:ext cx="82828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66" name="Прямая соединительная линия 2065"/>
          <p:cNvCxnSpPr/>
          <p:nvPr/>
        </p:nvCxnSpPr>
        <p:spPr>
          <a:xfrm>
            <a:off x="2063469" y="2920999"/>
            <a:ext cx="0" cy="482601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68" name="Прямая соединительная линия 2067"/>
          <p:cNvCxnSpPr/>
          <p:nvPr/>
        </p:nvCxnSpPr>
        <p:spPr>
          <a:xfrm>
            <a:off x="2063469" y="3403600"/>
            <a:ext cx="1826962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70" name="Прямая соединительная линия 2069"/>
          <p:cNvCxnSpPr/>
          <p:nvPr/>
        </p:nvCxnSpPr>
        <p:spPr>
          <a:xfrm flipV="1">
            <a:off x="3890431" y="1729162"/>
            <a:ext cx="0" cy="1674438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72" name="Прямая соединительная линия 2071"/>
          <p:cNvCxnSpPr/>
          <p:nvPr/>
        </p:nvCxnSpPr>
        <p:spPr>
          <a:xfrm>
            <a:off x="3890431" y="1729162"/>
            <a:ext cx="63502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74" name="Прямая соединительная линия 2073"/>
          <p:cNvCxnSpPr/>
          <p:nvPr/>
        </p:nvCxnSpPr>
        <p:spPr>
          <a:xfrm>
            <a:off x="3890431" y="2421658"/>
            <a:ext cx="63502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9" name="TextBox 58"/>
          <p:cNvSpPr txBox="1"/>
          <p:nvPr/>
        </p:nvSpPr>
        <p:spPr>
          <a:xfrm>
            <a:off x="7767636" y="1417227"/>
            <a:ext cx="1744134" cy="25622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250" b="1" dirty="0" smtClean="0">
                <a:latin typeface="Century Gothic" pitchFamily="34" charset="0"/>
                <a:cs typeface="Times New Roman" pitchFamily="18" charset="0"/>
              </a:rPr>
              <a:t>50,213 тыс. га</a:t>
            </a:r>
          </a:p>
          <a:p>
            <a:r>
              <a:rPr lang="ru-RU" sz="1000" b="1" dirty="0" smtClean="0">
                <a:latin typeface="Century Gothic" pitchFamily="34" charset="0"/>
                <a:cs typeface="Times New Roman" pitchFamily="18" charset="0"/>
              </a:rPr>
              <a:t>пашня</a:t>
            </a:r>
          </a:p>
          <a:p>
            <a:endParaRPr lang="ru-RU" sz="900" b="1" dirty="0" smtClean="0">
              <a:latin typeface="Century Gothic" pitchFamily="34" charset="0"/>
              <a:cs typeface="Times New Roman" pitchFamily="18" charset="0"/>
            </a:endParaRPr>
          </a:p>
          <a:p>
            <a:r>
              <a:rPr lang="ru-RU" sz="1250" b="1" dirty="0" smtClean="0">
                <a:latin typeface="Century Gothic" pitchFamily="34" charset="0"/>
                <a:cs typeface="Times New Roman" pitchFamily="18" charset="0"/>
              </a:rPr>
              <a:t>22,543 тыс. га</a:t>
            </a:r>
          </a:p>
          <a:p>
            <a:r>
              <a:rPr lang="ru-RU" sz="1000" b="1" dirty="0" smtClean="0">
                <a:latin typeface="Century Gothic" pitchFamily="34" charset="0"/>
                <a:cs typeface="Times New Roman" pitchFamily="18" charset="0"/>
              </a:rPr>
              <a:t>сенокосы</a:t>
            </a:r>
          </a:p>
          <a:p>
            <a:endParaRPr lang="ru-RU" sz="900" b="1" dirty="0">
              <a:latin typeface="Century Gothic" pitchFamily="34" charset="0"/>
              <a:cs typeface="Times New Roman" pitchFamily="18" charset="0"/>
            </a:endParaRPr>
          </a:p>
          <a:p>
            <a:r>
              <a:rPr lang="ru-RU" sz="1250" b="1" dirty="0" smtClean="0">
                <a:latin typeface="Century Gothic" pitchFamily="34" charset="0"/>
                <a:cs typeface="Times New Roman" pitchFamily="18" charset="0"/>
              </a:rPr>
              <a:t>13,955 тыс. </a:t>
            </a:r>
          </a:p>
          <a:p>
            <a:r>
              <a:rPr lang="ru-RU" sz="1000" b="1" dirty="0">
                <a:latin typeface="Century Gothic" pitchFamily="34" charset="0"/>
                <a:cs typeface="Times New Roman" pitchFamily="18" charset="0"/>
              </a:rPr>
              <a:t>п</a:t>
            </a:r>
            <a:r>
              <a:rPr lang="ru-RU" sz="1000" b="1" dirty="0" smtClean="0">
                <a:latin typeface="Century Gothic" pitchFamily="34" charset="0"/>
                <a:cs typeface="Times New Roman" pitchFamily="18" charset="0"/>
              </a:rPr>
              <a:t>астбища</a:t>
            </a:r>
          </a:p>
          <a:p>
            <a:endParaRPr lang="ru-RU" sz="900" b="1" dirty="0" smtClean="0">
              <a:latin typeface="Century Gothic" pitchFamily="34" charset="0"/>
              <a:cs typeface="Times New Roman" pitchFamily="18" charset="0"/>
            </a:endParaRPr>
          </a:p>
          <a:p>
            <a:r>
              <a:rPr lang="ru-RU" sz="1250" b="1" dirty="0" smtClean="0">
                <a:latin typeface="Century Gothic" pitchFamily="34" charset="0"/>
                <a:cs typeface="Times New Roman" pitchFamily="18" charset="0"/>
              </a:rPr>
              <a:t>0,126 тыс. га</a:t>
            </a:r>
          </a:p>
          <a:p>
            <a:r>
              <a:rPr lang="ru-RU" sz="1000" b="1" dirty="0" smtClean="0">
                <a:latin typeface="Century Gothic" pitchFamily="34" charset="0"/>
                <a:cs typeface="Times New Roman" pitchFamily="18" charset="0"/>
              </a:rPr>
              <a:t>многолетние насаждения</a:t>
            </a:r>
          </a:p>
          <a:p>
            <a:endParaRPr lang="ru-RU" sz="900" b="1" dirty="0" smtClean="0">
              <a:latin typeface="Century Gothic" pitchFamily="34" charset="0"/>
              <a:cs typeface="Times New Roman" pitchFamily="18" charset="0"/>
            </a:endParaRPr>
          </a:p>
          <a:p>
            <a:r>
              <a:rPr lang="ru-RU" sz="1250" b="1" dirty="0" smtClean="0">
                <a:latin typeface="Century Gothic" pitchFamily="34" charset="0"/>
                <a:cs typeface="Times New Roman" pitchFamily="18" charset="0"/>
              </a:rPr>
              <a:t>0,119 тыс. га</a:t>
            </a:r>
          </a:p>
          <a:p>
            <a:r>
              <a:rPr lang="ru-RU" sz="1000" b="1" dirty="0" smtClean="0">
                <a:latin typeface="Century Gothic" pitchFamily="34" charset="0"/>
                <a:cs typeface="Times New Roman" pitchFamily="18" charset="0"/>
              </a:rPr>
              <a:t>залежь</a:t>
            </a:r>
          </a:p>
        </p:txBody>
      </p:sp>
      <p:cxnSp>
        <p:nvCxnSpPr>
          <p:cNvPr id="32" name="Прямая соединительная линия 31"/>
          <p:cNvCxnSpPr/>
          <p:nvPr/>
        </p:nvCxnSpPr>
        <p:spPr>
          <a:xfrm flipV="1">
            <a:off x="7086600" y="1626808"/>
            <a:ext cx="673098" cy="1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Прямая соединительная линия 35"/>
          <p:cNvCxnSpPr/>
          <p:nvPr/>
        </p:nvCxnSpPr>
        <p:spPr>
          <a:xfrm>
            <a:off x="7501467" y="2179700"/>
            <a:ext cx="258231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Прямая соединительная линия 37"/>
          <p:cNvCxnSpPr/>
          <p:nvPr/>
        </p:nvCxnSpPr>
        <p:spPr>
          <a:xfrm>
            <a:off x="7151158" y="3241115"/>
            <a:ext cx="543982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Прямая соединительная линия 41"/>
          <p:cNvCxnSpPr/>
          <p:nvPr/>
        </p:nvCxnSpPr>
        <p:spPr>
          <a:xfrm flipV="1">
            <a:off x="7695140" y="2675467"/>
            <a:ext cx="0" cy="565649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Прямая соединительная линия 46"/>
          <p:cNvCxnSpPr/>
          <p:nvPr/>
        </p:nvCxnSpPr>
        <p:spPr>
          <a:xfrm>
            <a:off x="7695140" y="2675467"/>
            <a:ext cx="144993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Прямая соединительная линия 51"/>
          <p:cNvCxnSpPr/>
          <p:nvPr/>
        </p:nvCxnSpPr>
        <p:spPr>
          <a:xfrm>
            <a:off x="6180667" y="3403600"/>
            <a:ext cx="0" cy="143933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7" name="Прямая соединительная линия 56"/>
          <p:cNvCxnSpPr/>
          <p:nvPr/>
        </p:nvCxnSpPr>
        <p:spPr>
          <a:xfrm>
            <a:off x="6180667" y="3547533"/>
            <a:ext cx="1586969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" name="Прямая соединительная линия 59"/>
          <p:cNvCxnSpPr/>
          <p:nvPr/>
        </p:nvCxnSpPr>
        <p:spPr>
          <a:xfrm>
            <a:off x="7767636" y="2958291"/>
            <a:ext cx="0" cy="860176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6" name="TextBox 95"/>
          <p:cNvSpPr txBox="1"/>
          <p:nvPr/>
        </p:nvSpPr>
        <p:spPr>
          <a:xfrm>
            <a:off x="822783" y="4825912"/>
            <a:ext cx="1744134" cy="18081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sz="1200" b="1" dirty="0" smtClean="0">
                <a:latin typeface="Century Gothic" pitchFamily="34" charset="0"/>
                <a:cs typeface="Times New Roman" pitchFamily="18" charset="0"/>
              </a:rPr>
              <a:t>53,28287 </a:t>
            </a:r>
            <a:r>
              <a:rPr lang="ru-RU" sz="1200" b="1" dirty="0">
                <a:latin typeface="Century Gothic" pitchFamily="34" charset="0"/>
                <a:cs typeface="Times New Roman" pitchFamily="18" charset="0"/>
              </a:rPr>
              <a:t>тыс. га</a:t>
            </a:r>
          </a:p>
          <a:p>
            <a:pPr algn="r"/>
            <a:r>
              <a:rPr lang="ru-RU" sz="1000" b="1" dirty="0">
                <a:latin typeface="Century Gothic" pitchFamily="34" charset="0"/>
                <a:cs typeface="Times New Roman" pitchFamily="18" charset="0"/>
              </a:rPr>
              <a:t>неразграниченная </a:t>
            </a:r>
            <a:r>
              <a:rPr lang="ru-RU" sz="1000" b="1" dirty="0" smtClean="0">
                <a:latin typeface="Century Gothic" pitchFamily="34" charset="0"/>
                <a:cs typeface="Times New Roman" pitchFamily="18" charset="0"/>
              </a:rPr>
              <a:t>собственность</a:t>
            </a:r>
          </a:p>
          <a:p>
            <a:pPr algn="r"/>
            <a:endParaRPr lang="ru-RU" sz="800" b="1" dirty="0" smtClean="0">
              <a:solidFill>
                <a:srgbClr val="FF0000"/>
              </a:solidFill>
              <a:latin typeface="Century Gothic" pitchFamily="34" charset="0"/>
              <a:cs typeface="Times New Roman" pitchFamily="18" charset="0"/>
            </a:endParaRPr>
          </a:p>
          <a:p>
            <a:pPr algn="r"/>
            <a:r>
              <a:rPr lang="ru-RU" sz="1200" b="1" dirty="0" smtClean="0">
                <a:latin typeface="Century Gothic" pitchFamily="34" charset="0"/>
                <a:cs typeface="Times New Roman" pitchFamily="18" charset="0"/>
              </a:rPr>
              <a:t>36,475  </a:t>
            </a:r>
            <a:r>
              <a:rPr lang="ru-RU" sz="1200" b="1" dirty="0">
                <a:latin typeface="Century Gothic" pitchFamily="34" charset="0"/>
                <a:cs typeface="Times New Roman" pitchFamily="18" charset="0"/>
              </a:rPr>
              <a:t>тыс. га</a:t>
            </a:r>
          </a:p>
          <a:p>
            <a:pPr algn="r"/>
            <a:r>
              <a:rPr lang="ru-RU" sz="1000" b="1" dirty="0">
                <a:latin typeface="Century Gothic" pitchFamily="34" charset="0"/>
                <a:cs typeface="Times New Roman" pitchFamily="18" charset="0"/>
              </a:rPr>
              <a:t>граждан</a:t>
            </a:r>
          </a:p>
          <a:p>
            <a:pPr algn="r"/>
            <a:endParaRPr lang="ru-RU" sz="800" b="1" dirty="0">
              <a:solidFill>
                <a:srgbClr val="FF0000"/>
              </a:solidFill>
              <a:latin typeface="Century Gothic" pitchFamily="34" charset="0"/>
              <a:cs typeface="Times New Roman" pitchFamily="18" charset="0"/>
            </a:endParaRPr>
          </a:p>
          <a:p>
            <a:pPr algn="r"/>
            <a:r>
              <a:rPr lang="ru-RU" sz="1200" b="1" dirty="0" smtClean="0">
                <a:latin typeface="Century Gothic" pitchFamily="34" charset="0"/>
                <a:cs typeface="Times New Roman" pitchFamily="18" charset="0"/>
              </a:rPr>
              <a:t>15,32396 тыс. га</a:t>
            </a:r>
          </a:p>
          <a:p>
            <a:pPr algn="r"/>
            <a:r>
              <a:rPr lang="ru-RU" sz="1000" b="1" dirty="0">
                <a:latin typeface="Century Gothic" pitchFamily="34" charset="0"/>
                <a:cs typeface="Times New Roman" pitchFamily="18" charset="0"/>
              </a:rPr>
              <a:t>м</a:t>
            </a:r>
            <a:r>
              <a:rPr lang="ru-RU" sz="1000" b="1" dirty="0" smtClean="0">
                <a:latin typeface="Century Gothic" pitchFamily="34" charset="0"/>
                <a:cs typeface="Times New Roman" pitchFamily="18" charset="0"/>
              </a:rPr>
              <a:t>униципальная</a:t>
            </a:r>
          </a:p>
          <a:p>
            <a:endParaRPr lang="ru-RU" sz="800" b="1" dirty="0">
              <a:latin typeface="Century Gothic" pitchFamily="34" charset="0"/>
              <a:cs typeface="Times New Roman" pitchFamily="18" charset="0"/>
            </a:endParaRPr>
          </a:p>
          <a:p>
            <a:endParaRPr lang="ru-RU" sz="1050" b="1" dirty="0" smtClean="0">
              <a:solidFill>
                <a:srgbClr val="FF0000"/>
              </a:solidFill>
              <a:latin typeface="Century Gothic" pitchFamily="34" charset="0"/>
              <a:cs typeface="Times New Roman" pitchFamily="18" charset="0"/>
            </a:endParaRPr>
          </a:p>
        </p:txBody>
      </p:sp>
      <p:graphicFrame>
        <p:nvGraphicFramePr>
          <p:cNvPr id="99" name="Диаграмма 98"/>
          <p:cNvGraphicFramePr/>
          <p:nvPr>
            <p:extLst>
              <p:ext uri="{D42A27DB-BD31-4B8C-83A1-F6EECF244321}">
                <p14:modId xmlns:p14="http://schemas.microsoft.com/office/powerpoint/2010/main" val="1183918337"/>
              </p:ext>
            </p:extLst>
          </p:nvPr>
        </p:nvGraphicFramePr>
        <p:xfrm>
          <a:off x="2673970" y="4684242"/>
          <a:ext cx="2208238" cy="201052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cxnSp>
        <p:nvCxnSpPr>
          <p:cNvPr id="68" name="Прямая соединительная линия 67"/>
          <p:cNvCxnSpPr/>
          <p:nvPr/>
        </p:nvCxnSpPr>
        <p:spPr>
          <a:xfrm flipH="1">
            <a:off x="2564970" y="4972000"/>
            <a:ext cx="411980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1" name="Прямая соединительная линия 70"/>
          <p:cNvCxnSpPr/>
          <p:nvPr/>
        </p:nvCxnSpPr>
        <p:spPr>
          <a:xfrm flipV="1">
            <a:off x="4481780" y="6405466"/>
            <a:ext cx="312468" cy="336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4" name="Прямая соединительная линия 73"/>
          <p:cNvCxnSpPr/>
          <p:nvPr/>
        </p:nvCxnSpPr>
        <p:spPr>
          <a:xfrm>
            <a:off x="4803771" y="4972000"/>
            <a:ext cx="0" cy="1436825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6" name="Прямая соединительная линия 75"/>
          <p:cNvCxnSpPr/>
          <p:nvPr/>
        </p:nvCxnSpPr>
        <p:spPr>
          <a:xfrm>
            <a:off x="3718822" y="6686795"/>
            <a:ext cx="0" cy="102472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0" name="Прямая соединительная линия 79"/>
          <p:cNvCxnSpPr/>
          <p:nvPr/>
        </p:nvCxnSpPr>
        <p:spPr>
          <a:xfrm>
            <a:off x="2534568" y="5587999"/>
            <a:ext cx="157832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8" name="Прямая соединительная линия 87"/>
          <p:cNvCxnSpPr/>
          <p:nvPr/>
        </p:nvCxnSpPr>
        <p:spPr>
          <a:xfrm>
            <a:off x="2692400" y="6789267"/>
            <a:ext cx="1026422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0" name="Прямая соединительная линия 89"/>
          <p:cNvCxnSpPr/>
          <p:nvPr/>
        </p:nvCxnSpPr>
        <p:spPr>
          <a:xfrm flipV="1">
            <a:off x="2692400" y="6021665"/>
            <a:ext cx="0" cy="767602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2" name="Прямая соединительная линия 91"/>
          <p:cNvCxnSpPr/>
          <p:nvPr/>
        </p:nvCxnSpPr>
        <p:spPr>
          <a:xfrm>
            <a:off x="3640666" y="6303432"/>
            <a:ext cx="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4" name="Прямая соединительная линия 93"/>
          <p:cNvCxnSpPr/>
          <p:nvPr/>
        </p:nvCxnSpPr>
        <p:spPr>
          <a:xfrm>
            <a:off x="3640666" y="6303432"/>
            <a:ext cx="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2" name="Прямая соединительная линия 101"/>
          <p:cNvCxnSpPr/>
          <p:nvPr/>
        </p:nvCxnSpPr>
        <p:spPr>
          <a:xfrm flipH="1">
            <a:off x="2519592" y="6019298"/>
            <a:ext cx="172808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6" name="TextBox 135"/>
          <p:cNvSpPr txBox="1"/>
          <p:nvPr/>
        </p:nvSpPr>
        <p:spPr>
          <a:xfrm>
            <a:off x="2836333" y="4987834"/>
            <a:ext cx="171170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200" b="1" dirty="0" smtClean="0">
                <a:latin typeface="Century Gothic" pitchFamily="34" charset="0"/>
                <a:cs typeface="Times New Roman" pitchFamily="18" charset="0"/>
              </a:rPr>
              <a:t>ЗЕМЛИ С/Х НАЗНАЧЕНИЯ </a:t>
            </a:r>
          </a:p>
          <a:p>
            <a:pPr algn="ctr"/>
            <a:r>
              <a:rPr lang="ru-RU" sz="1200" b="1" dirty="0" smtClean="0">
                <a:latin typeface="Century Gothic" pitchFamily="34" charset="0"/>
                <a:cs typeface="Times New Roman" pitchFamily="18" charset="0"/>
              </a:rPr>
              <a:t>ПО ФОРМАМ СОБСТВЕННОСТИ </a:t>
            </a:r>
          </a:p>
          <a:p>
            <a:pPr algn="ctr"/>
            <a:r>
              <a:rPr lang="ru-RU" sz="1200" b="1" dirty="0" smtClean="0">
                <a:latin typeface="Century Gothic" pitchFamily="34" charset="0"/>
                <a:cs typeface="Times New Roman" pitchFamily="18" charset="0"/>
              </a:rPr>
              <a:t>НА 01.01.2022</a:t>
            </a:r>
          </a:p>
          <a:p>
            <a:pPr algn="ctr"/>
            <a:r>
              <a:rPr lang="ru-RU" sz="1200" b="1" dirty="0" smtClean="0">
                <a:latin typeface="Century Gothic" pitchFamily="34" charset="0"/>
                <a:cs typeface="Times New Roman" pitchFamily="18" charset="0"/>
              </a:rPr>
              <a:t>105,678 ТЫС. ГА</a:t>
            </a:r>
            <a:endParaRPr lang="ru-RU" sz="1200" b="1" dirty="0">
              <a:latin typeface="Century Gothic" pitchFamily="34" charset="0"/>
              <a:cs typeface="Times New Roman" pitchFamily="18" charset="0"/>
            </a:endParaRPr>
          </a:p>
        </p:txBody>
      </p:sp>
      <p:sp>
        <p:nvSpPr>
          <p:cNvPr id="137" name="Подзаголовок 2"/>
          <p:cNvSpPr txBox="1">
            <a:spLocks/>
          </p:cNvSpPr>
          <p:nvPr/>
        </p:nvSpPr>
        <p:spPr>
          <a:xfrm>
            <a:off x="9445" y="3888873"/>
            <a:ext cx="9162890" cy="615393"/>
          </a:xfrm>
          <a:prstGeom prst="rect">
            <a:avLst/>
          </a:prstGeom>
          <a:solidFill>
            <a:srgbClr val="669900"/>
          </a:solidFill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ru-RU" sz="2000" b="1" dirty="0" smtClean="0">
                <a:solidFill>
                  <a:schemeClr val="bg1"/>
                </a:solidFill>
                <a:latin typeface="Century Gothic" pitchFamily="34" charset="0"/>
                <a:cs typeface="Times New Roman" pitchFamily="18" charset="0"/>
              </a:rPr>
              <a:t>РАСПРЕДЕЛЕНИЕ ЗЕМЕЛЬ СЕЛЬСКОХОЗЯЙСТВЕННОГО НАЗНАЧЕНИЯ АСИНОВСКОГО РАЙОНА ПО ФОРМАМ СОБСТВЕННОСТИ</a:t>
            </a:r>
            <a:endParaRPr lang="ru-RU" sz="2000" b="1" dirty="0">
              <a:solidFill>
                <a:schemeClr val="bg1"/>
              </a:solidFill>
              <a:latin typeface="Century Gothic" pitchFamily="34" charset="0"/>
              <a:cs typeface="Times New Roman" pitchFamily="18" charset="0"/>
            </a:endParaRPr>
          </a:p>
        </p:txBody>
      </p:sp>
      <p:pic>
        <p:nvPicPr>
          <p:cNvPr id="1027" name="Picture 3" descr="C:\Users\Pruss\Desktop\Казарина\Карты\Асиновский_район_(схема).jpg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sharpenSoften amount="50000"/>
                    </a14:imgEffect>
                    <a14:imgEffect>
                      <a14:brightnessContrast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r="2316"/>
          <a:stretch/>
        </p:blipFill>
        <p:spPr bwMode="auto">
          <a:xfrm>
            <a:off x="6503459" y="4642566"/>
            <a:ext cx="2640542" cy="21580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17" name="Прямая соединительная линия 16"/>
          <p:cNvCxnSpPr/>
          <p:nvPr/>
        </p:nvCxnSpPr>
        <p:spPr>
          <a:xfrm>
            <a:off x="3890431" y="3065005"/>
            <a:ext cx="63502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Прямая соединительная линия 20"/>
          <p:cNvCxnSpPr/>
          <p:nvPr/>
        </p:nvCxnSpPr>
        <p:spPr>
          <a:xfrm flipH="1">
            <a:off x="1913467" y="2836333"/>
            <a:ext cx="108588" cy="228672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Прямоугольник 19"/>
          <p:cNvSpPr/>
          <p:nvPr/>
        </p:nvSpPr>
        <p:spPr>
          <a:xfrm>
            <a:off x="4860923" y="4870400"/>
            <a:ext cx="1843619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200" b="1" dirty="0">
                <a:latin typeface="Century Gothic" pitchFamily="34" charset="0"/>
                <a:cs typeface="Times New Roman" pitchFamily="18" charset="0"/>
              </a:rPr>
              <a:t>0,528 тыс. га</a:t>
            </a:r>
          </a:p>
          <a:p>
            <a:r>
              <a:rPr lang="ru-RU" sz="1000" b="1" dirty="0">
                <a:latin typeface="Century Gothic" pitchFamily="34" charset="0"/>
                <a:cs typeface="Times New Roman" pitchFamily="18" charset="0"/>
              </a:rPr>
              <a:t>юридических лиц</a:t>
            </a:r>
          </a:p>
          <a:p>
            <a:endParaRPr lang="ru-RU" sz="1200" b="1" dirty="0">
              <a:latin typeface="Century Gothic" pitchFamily="34" charset="0"/>
              <a:cs typeface="Times New Roman" pitchFamily="18" charset="0"/>
            </a:endParaRPr>
          </a:p>
          <a:p>
            <a:r>
              <a:rPr lang="ru-RU" sz="1200" b="1" dirty="0">
                <a:latin typeface="Century Gothic" pitchFamily="34" charset="0"/>
                <a:cs typeface="Times New Roman" pitchFamily="18" charset="0"/>
              </a:rPr>
              <a:t>0,06817 тыс. га</a:t>
            </a:r>
          </a:p>
          <a:p>
            <a:r>
              <a:rPr lang="ru-RU" sz="1000" b="1" dirty="0">
                <a:latin typeface="Century Gothic" pitchFamily="34" charset="0"/>
                <a:cs typeface="Times New Roman" pitchFamily="18" charset="0"/>
              </a:rPr>
              <a:t>собственность субъекта</a:t>
            </a:r>
          </a:p>
        </p:txBody>
      </p:sp>
      <p:cxnSp>
        <p:nvCxnSpPr>
          <p:cNvPr id="81" name="Прямая соединительная линия 80"/>
          <p:cNvCxnSpPr/>
          <p:nvPr/>
        </p:nvCxnSpPr>
        <p:spPr>
          <a:xfrm>
            <a:off x="4803771" y="4972000"/>
            <a:ext cx="63502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6" name="Прямая соединительная линия 85"/>
          <p:cNvCxnSpPr/>
          <p:nvPr/>
        </p:nvCxnSpPr>
        <p:spPr>
          <a:xfrm>
            <a:off x="4820704" y="5539161"/>
            <a:ext cx="63502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759605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08BC49-1B67-4826-A1F3-48AF839B00E7}" type="slidenum">
              <a:rPr lang="en-US" smtClean="0"/>
              <a:t>3</a:t>
            </a:fld>
            <a:endParaRPr lang="en-US"/>
          </a:p>
        </p:txBody>
      </p:sp>
      <p:pic>
        <p:nvPicPr>
          <p:cNvPr id="2050" name="Picture 2" descr="C:\Users\Pruss\Desktop\Рисунок3.pn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60" r="3929"/>
          <a:stretch/>
        </p:blipFill>
        <p:spPr bwMode="auto">
          <a:xfrm>
            <a:off x="0" y="0"/>
            <a:ext cx="9144000" cy="6858000"/>
          </a:xfrm>
          <a:prstGeom prst="rect">
            <a:avLst/>
          </a:prstGeom>
          <a:extLst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</p:pic>
      <p:sp>
        <p:nvSpPr>
          <p:cNvPr id="3" name="TextBox 2"/>
          <p:cNvSpPr txBox="1"/>
          <p:nvPr/>
        </p:nvSpPr>
        <p:spPr>
          <a:xfrm>
            <a:off x="2032000" y="3615267"/>
            <a:ext cx="1608666" cy="12329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sp>
        <p:nvSpPr>
          <p:cNvPr id="5" name="Подзаголовок 2"/>
          <p:cNvSpPr txBox="1">
            <a:spLocks/>
          </p:cNvSpPr>
          <p:nvPr/>
        </p:nvSpPr>
        <p:spPr>
          <a:xfrm>
            <a:off x="326635" y="5952066"/>
            <a:ext cx="873849" cy="702733"/>
          </a:xfrm>
          <a:prstGeom prst="rect">
            <a:avLst/>
          </a:prstGeom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ru-RU" sz="4800" dirty="0">
                <a:solidFill>
                  <a:schemeClr val="bg2">
                    <a:lumMod val="50000"/>
                  </a:schemeClr>
                </a:solidFill>
                <a:latin typeface="Century Gothic" pitchFamily="34" charset="0"/>
                <a:cs typeface="Times New Roman" pitchFamily="18" charset="0"/>
              </a:rPr>
              <a:t>3</a:t>
            </a:r>
            <a:endParaRPr lang="ru-RU" sz="4800" dirty="0">
              <a:solidFill>
                <a:schemeClr val="bg2">
                  <a:lumMod val="50000"/>
                </a:schemeClr>
              </a:solidFill>
              <a:latin typeface="Century Gothic" pitchFamily="34" charset="0"/>
              <a:cs typeface="Times New Roman" pitchFamily="18" charset="0"/>
            </a:endParaRPr>
          </a:p>
        </p:txBody>
      </p:sp>
      <p:sp>
        <p:nvSpPr>
          <p:cNvPr id="7" name="Подзаголовок 2"/>
          <p:cNvSpPr txBox="1">
            <a:spLocks/>
          </p:cNvSpPr>
          <p:nvPr/>
        </p:nvSpPr>
        <p:spPr>
          <a:xfrm>
            <a:off x="-1" y="118534"/>
            <a:ext cx="5950205" cy="672068"/>
          </a:xfrm>
          <a:prstGeom prst="rect">
            <a:avLst/>
          </a:prstGeom>
          <a:solidFill>
            <a:srgbClr val="669900"/>
          </a:solidFill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spcBef>
                <a:spcPts val="0"/>
              </a:spcBef>
              <a:buNone/>
            </a:pPr>
            <a:r>
              <a:rPr lang="ru-RU" sz="2000" b="1" dirty="0" smtClean="0">
                <a:solidFill>
                  <a:schemeClr val="bg1"/>
                </a:solidFill>
                <a:latin typeface="Century Gothic" pitchFamily="34" charset="0"/>
                <a:cs typeface="Times New Roman" pitchFamily="18" charset="0"/>
              </a:rPr>
              <a:t>СТРУКТУРА СЕЛЬСКОХОЗЯЙСТВЕННЫХ УГОДИЙ В РАЗРЕЗЕ СЕЛЬСКИХ ПОСЕЛЕНИЙ АСИНОВСКОГО РАЙОНА</a:t>
            </a:r>
            <a:endParaRPr lang="ru-RU" sz="2000" b="1" dirty="0">
              <a:solidFill>
                <a:schemeClr val="bg1"/>
              </a:solidFill>
              <a:latin typeface="Century Gothic" pitchFamily="34" charset="0"/>
              <a:cs typeface="Times New Roman" pitchFamily="18" charset="0"/>
            </a:endParaRPr>
          </a:p>
        </p:txBody>
      </p:sp>
      <p:sp>
        <p:nvSpPr>
          <p:cNvPr id="9" name="Подзаголовок 2"/>
          <p:cNvSpPr txBox="1">
            <a:spLocks/>
          </p:cNvSpPr>
          <p:nvPr/>
        </p:nvSpPr>
        <p:spPr>
          <a:xfrm>
            <a:off x="0" y="3526472"/>
            <a:ext cx="9144000" cy="596794"/>
          </a:xfrm>
          <a:prstGeom prst="rect">
            <a:avLst/>
          </a:prstGeom>
          <a:solidFill>
            <a:srgbClr val="669900"/>
          </a:solidFill>
        </p:spPr>
        <p:txBody>
          <a:bodyPr>
            <a:noAutofit/>
          </a:bodyPr>
          <a:lstStyle>
            <a:defPPr>
              <a:defRPr lang="en-US"/>
            </a:defPPr>
            <a:lvl1pPr indent="0">
              <a:lnSpc>
                <a:spcPct val="90000"/>
              </a:lnSpc>
              <a:spcBef>
                <a:spcPts val="0"/>
              </a:spcBef>
              <a:buFont typeface="Arial" panose="020B0604020202020204" pitchFamily="34" charset="0"/>
              <a:buNone/>
              <a:defRPr sz="2000" b="1">
                <a:solidFill>
                  <a:schemeClr val="bg1"/>
                </a:solidFill>
                <a:latin typeface="Century Gothic" pitchFamily="34" charset="0"/>
                <a:cs typeface="Times New Roman" pitchFamily="18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/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/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5pPr>
            <a:lvl6pPr marL="25146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6pPr>
            <a:lvl7pPr marL="2971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7pPr>
            <a:lvl8pPr marL="3429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8pPr>
            <a:lvl9pPr marL="3886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9pPr>
          </a:lstStyle>
          <a:p>
            <a:r>
              <a:rPr lang="ru-RU" dirty="0"/>
              <a:t>НЕИСПОЛЬЗУЕМЫЕ СЕЛЬСКОХОЗЯЙСТВЕННЫЕ УГОДЬЯ </a:t>
            </a:r>
            <a:endParaRPr lang="ru-RU" dirty="0" smtClean="0"/>
          </a:p>
          <a:p>
            <a:r>
              <a:rPr lang="ru-RU" dirty="0" smtClean="0"/>
              <a:t>В </a:t>
            </a:r>
            <a:r>
              <a:rPr lang="ru-RU" dirty="0"/>
              <a:t>АСИНОВСКОМ РАЙОНЕ</a:t>
            </a:r>
          </a:p>
        </p:txBody>
      </p:sp>
      <p:sp>
        <p:nvSpPr>
          <p:cNvPr id="10" name="Подзаголовок 2"/>
          <p:cNvSpPr txBox="1">
            <a:spLocks/>
          </p:cNvSpPr>
          <p:nvPr/>
        </p:nvSpPr>
        <p:spPr>
          <a:xfrm>
            <a:off x="94334" y="4230133"/>
            <a:ext cx="3551766" cy="1708616"/>
          </a:xfrm>
          <a:prstGeom prst="rect">
            <a:avLst/>
          </a:prstGeom>
          <a:solidFill>
            <a:schemeClr val="bg2">
              <a:alpha val="94000"/>
            </a:schemeClr>
          </a:solidFill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ru-RU" sz="1600" dirty="0">
                <a:latin typeface="Century Gothic" pitchFamily="34" charset="0"/>
                <a:cs typeface="Times New Roman" pitchFamily="18" charset="0"/>
              </a:rPr>
              <a:t>п</a:t>
            </a:r>
            <a:r>
              <a:rPr lang="ru-RU" sz="1600" dirty="0" smtClean="0">
                <a:latin typeface="Century Gothic" pitchFamily="34" charset="0"/>
                <a:cs typeface="Times New Roman" pitchFamily="18" charset="0"/>
              </a:rPr>
              <a:t>о состоянию на 01.01.2022</a:t>
            </a:r>
          </a:p>
          <a:p>
            <a:pPr marL="0" indent="0">
              <a:spcBef>
                <a:spcPts val="600"/>
              </a:spcBef>
              <a:buNone/>
            </a:pPr>
            <a:endParaRPr lang="ru-RU" sz="1100" dirty="0" smtClean="0">
              <a:latin typeface="Century Gothic" pitchFamily="34" charset="0"/>
              <a:cs typeface="Times New Roman" pitchFamily="18" charset="0"/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ru-RU" sz="1600" b="1" dirty="0" smtClean="0">
                <a:solidFill>
                  <a:srgbClr val="800000"/>
                </a:solidFill>
                <a:latin typeface="Century Gothic" pitchFamily="34" charset="0"/>
                <a:cs typeface="Times New Roman" pitchFamily="18" charset="0"/>
              </a:rPr>
              <a:t>42,342 тыс. га (48,7%)</a:t>
            </a:r>
          </a:p>
          <a:p>
            <a:pPr marL="0" indent="0">
              <a:spcBef>
                <a:spcPts val="0"/>
              </a:spcBef>
              <a:buNone/>
            </a:pPr>
            <a:r>
              <a:rPr lang="ru-RU" sz="1400" dirty="0">
                <a:latin typeface="Century Gothic" pitchFamily="34" charset="0"/>
                <a:cs typeface="Times New Roman" pitchFamily="18" charset="0"/>
              </a:rPr>
              <a:t>п</a:t>
            </a:r>
            <a:r>
              <a:rPr lang="ru-RU" sz="1400" dirty="0" smtClean="0">
                <a:latin typeface="Century Gothic" pitchFamily="34" charset="0"/>
                <a:cs typeface="Times New Roman" pitchFamily="18" charset="0"/>
              </a:rPr>
              <a:t>лощадь неиспользуемых с/х угодий</a:t>
            </a:r>
          </a:p>
          <a:p>
            <a:pPr marL="0" indent="0">
              <a:buNone/>
            </a:pPr>
            <a:endParaRPr lang="ru-RU" sz="1100" dirty="0" smtClean="0">
              <a:latin typeface="Century Gothic" pitchFamily="34" charset="0"/>
              <a:cs typeface="Times New Roman" pitchFamily="18" charset="0"/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ru-RU" sz="1600" b="1" dirty="0" smtClean="0">
                <a:solidFill>
                  <a:srgbClr val="800000"/>
                </a:solidFill>
                <a:latin typeface="Century Gothic" pitchFamily="34" charset="0"/>
                <a:cs typeface="Times New Roman" pitchFamily="18" charset="0"/>
              </a:rPr>
              <a:t>21,656 тыс. га (43,1%)</a:t>
            </a:r>
          </a:p>
          <a:p>
            <a:pPr marL="0" indent="0">
              <a:spcBef>
                <a:spcPts val="0"/>
              </a:spcBef>
              <a:buNone/>
            </a:pPr>
            <a:r>
              <a:rPr lang="ru-RU" sz="1400" dirty="0">
                <a:latin typeface="Century Gothic" pitchFamily="34" charset="0"/>
                <a:cs typeface="Times New Roman" pitchFamily="18" charset="0"/>
              </a:rPr>
              <a:t>п</a:t>
            </a:r>
            <a:r>
              <a:rPr lang="ru-RU" sz="1400" dirty="0" smtClean="0">
                <a:latin typeface="Century Gothic" pitchFamily="34" charset="0"/>
                <a:cs typeface="Times New Roman" pitchFamily="18" charset="0"/>
              </a:rPr>
              <a:t>лощадь неиспользуемой пашни</a:t>
            </a:r>
            <a:endParaRPr lang="ru-RU" sz="1400" dirty="0">
              <a:latin typeface="Century Gothic" pitchFamily="34" charset="0"/>
              <a:cs typeface="Times New Roman" pitchFamily="18" charset="0"/>
            </a:endParaRPr>
          </a:p>
        </p:txBody>
      </p:sp>
      <p:graphicFrame>
        <p:nvGraphicFramePr>
          <p:cNvPr id="11" name="Диаграмма 10"/>
          <p:cNvGraphicFramePr/>
          <p:nvPr>
            <p:extLst>
              <p:ext uri="{D42A27DB-BD31-4B8C-83A1-F6EECF244321}">
                <p14:modId xmlns:p14="http://schemas.microsoft.com/office/powerpoint/2010/main" val="1826425089"/>
              </p:ext>
            </p:extLst>
          </p:nvPr>
        </p:nvGraphicFramePr>
        <p:xfrm>
          <a:off x="3028084" y="1124468"/>
          <a:ext cx="2579827" cy="230453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2" name="TextBox 11"/>
          <p:cNvSpPr txBox="1"/>
          <p:nvPr/>
        </p:nvSpPr>
        <p:spPr>
          <a:xfrm>
            <a:off x="5473485" y="1575479"/>
            <a:ext cx="3056467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250" b="1" dirty="0" smtClean="0">
                <a:latin typeface="Century Gothic" pitchFamily="34" charset="0"/>
                <a:cs typeface="Times New Roman" pitchFamily="18" charset="0"/>
              </a:rPr>
              <a:t>26,892 тыс</a:t>
            </a:r>
            <a:r>
              <a:rPr lang="ru-RU" sz="1250" b="1" dirty="0">
                <a:latin typeface="Century Gothic" pitchFamily="34" charset="0"/>
                <a:cs typeface="Times New Roman" pitchFamily="18" charset="0"/>
              </a:rPr>
              <a:t>. га</a:t>
            </a:r>
          </a:p>
          <a:p>
            <a:r>
              <a:rPr lang="ru-RU" sz="1050" b="1" dirty="0" smtClean="0">
                <a:latin typeface="Century Gothic" pitchFamily="34" charset="0"/>
                <a:cs typeface="Times New Roman" pitchFamily="18" charset="0"/>
              </a:rPr>
              <a:t>Новокусковское сельское поселение</a:t>
            </a:r>
          </a:p>
          <a:p>
            <a:endParaRPr lang="ru-RU" sz="1050" b="1" dirty="0" smtClean="0">
              <a:latin typeface="Century Gothic" pitchFamily="34" charset="0"/>
              <a:cs typeface="Times New Roman" pitchFamily="18" charset="0"/>
            </a:endParaRPr>
          </a:p>
          <a:p>
            <a:r>
              <a:rPr lang="ru-RU" sz="1250" b="1" dirty="0" smtClean="0">
                <a:latin typeface="Century Gothic" pitchFamily="34" charset="0"/>
                <a:cs typeface="Times New Roman" pitchFamily="18" charset="0"/>
              </a:rPr>
              <a:t>16,277 тыс</a:t>
            </a:r>
            <a:r>
              <a:rPr lang="ru-RU" sz="1250" b="1" dirty="0">
                <a:latin typeface="Century Gothic" pitchFamily="34" charset="0"/>
                <a:cs typeface="Times New Roman" pitchFamily="18" charset="0"/>
              </a:rPr>
              <a:t>. га</a:t>
            </a:r>
          </a:p>
          <a:p>
            <a:r>
              <a:rPr lang="ru-RU" sz="1050" b="1" dirty="0" smtClean="0">
                <a:latin typeface="Century Gothic" pitchFamily="34" charset="0"/>
                <a:cs typeface="Times New Roman" pitchFamily="18" charset="0"/>
              </a:rPr>
              <a:t>Ягодное сельское поселение</a:t>
            </a:r>
          </a:p>
          <a:p>
            <a:endParaRPr lang="ru-RU" sz="1050" b="1" dirty="0">
              <a:latin typeface="Century Gothic" pitchFamily="34" charset="0"/>
              <a:cs typeface="Times New Roman" pitchFamily="18" charset="0"/>
            </a:endParaRPr>
          </a:p>
          <a:p>
            <a:r>
              <a:rPr lang="ru-RU" sz="1250" b="1" dirty="0" smtClean="0">
                <a:latin typeface="Century Gothic" pitchFamily="34" charset="0"/>
                <a:cs typeface="Times New Roman" pitchFamily="18" charset="0"/>
              </a:rPr>
              <a:t>15,217 тыс. га</a:t>
            </a:r>
          </a:p>
          <a:p>
            <a:r>
              <a:rPr lang="ru-RU" sz="1050" b="1" dirty="0" smtClean="0">
                <a:latin typeface="Century Gothic" pitchFamily="34" charset="0"/>
                <a:cs typeface="Times New Roman" pitchFamily="18" charset="0"/>
              </a:rPr>
              <a:t>Новиковское сельское поселение</a:t>
            </a:r>
            <a:endParaRPr lang="ru-RU" sz="1050" b="1" dirty="0">
              <a:latin typeface="Century Gothic" pitchFamily="34" charset="0"/>
              <a:cs typeface="Times New Roman" pitchFamily="18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-58549" y="1366125"/>
            <a:ext cx="3056467" cy="20544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sz="1250" b="1" dirty="0" smtClean="0">
                <a:latin typeface="Century Gothic" pitchFamily="34" charset="0"/>
                <a:cs typeface="Times New Roman" pitchFamily="18" charset="0"/>
              </a:rPr>
              <a:t>11,601 тыс. га</a:t>
            </a:r>
          </a:p>
          <a:p>
            <a:pPr algn="r"/>
            <a:r>
              <a:rPr lang="ru-RU" sz="1050" b="1" dirty="0" smtClean="0">
                <a:latin typeface="Century Gothic" pitchFamily="34" charset="0"/>
                <a:cs typeface="Times New Roman" pitchFamily="18" charset="0"/>
              </a:rPr>
              <a:t>Большедороховское сельское поселение</a:t>
            </a:r>
          </a:p>
          <a:p>
            <a:pPr algn="r"/>
            <a:r>
              <a:rPr lang="ru-RU" sz="1250" b="1" dirty="0" smtClean="0">
                <a:latin typeface="Century Gothic" pitchFamily="34" charset="0"/>
                <a:cs typeface="Times New Roman" pitchFamily="18" charset="0"/>
              </a:rPr>
              <a:t> </a:t>
            </a:r>
          </a:p>
          <a:p>
            <a:pPr algn="r"/>
            <a:r>
              <a:rPr lang="ru-RU" sz="1250" b="1" dirty="0" smtClean="0">
                <a:latin typeface="Century Gothic" pitchFamily="34" charset="0"/>
                <a:cs typeface="Times New Roman" pitchFamily="18" charset="0"/>
              </a:rPr>
              <a:t>8,727 тыс. га</a:t>
            </a:r>
          </a:p>
          <a:p>
            <a:pPr algn="r"/>
            <a:r>
              <a:rPr lang="ru-RU" sz="1050" b="1" dirty="0" smtClean="0">
                <a:latin typeface="Century Gothic" pitchFamily="34" charset="0"/>
                <a:cs typeface="Times New Roman" pitchFamily="18" charset="0"/>
              </a:rPr>
              <a:t>Новониколаевское сельское поселение</a:t>
            </a:r>
          </a:p>
          <a:p>
            <a:pPr algn="r"/>
            <a:endParaRPr lang="ru-RU" sz="1250" b="1" dirty="0">
              <a:latin typeface="Century Gothic" pitchFamily="34" charset="0"/>
              <a:cs typeface="Times New Roman" pitchFamily="18" charset="0"/>
            </a:endParaRPr>
          </a:p>
          <a:p>
            <a:pPr algn="r"/>
            <a:r>
              <a:rPr lang="ru-RU" sz="1250" b="1" dirty="0" smtClean="0">
                <a:latin typeface="Century Gothic" pitchFamily="34" charset="0"/>
                <a:cs typeface="Times New Roman" pitchFamily="18" charset="0"/>
              </a:rPr>
              <a:t>8,104 тыс. га</a:t>
            </a:r>
          </a:p>
          <a:p>
            <a:pPr algn="r"/>
            <a:r>
              <a:rPr lang="ru-RU" sz="1050" b="1" dirty="0" smtClean="0">
                <a:latin typeface="Century Gothic" pitchFamily="34" charset="0"/>
                <a:cs typeface="Times New Roman" pitchFamily="18" charset="0"/>
              </a:rPr>
              <a:t>Городское поселение</a:t>
            </a:r>
          </a:p>
          <a:p>
            <a:pPr algn="r"/>
            <a:endParaRPr lang="ru-RU" sz="1050" b="1" dirty="0">
              <a:latin typeface="Century Gothic" pitchFamily="34" charset="0"/>
              <a:cs typeface="Times New Roman" pitchFamily="18" charset="0"/>
            </a:endParaRPr>
          </a:p>
          <a:p>
            <a:pPr algn="r"/>
            <a:r>
              <a:rPr lang="ru-RU" sz="1250" b="1" dirty="0" smtClean="0">
                <a:latin typeface="Century Gothic" pitchFamily="34" charset="0"/>
                <a:cs typeface="Times New Roman" pitchFamily="18" charset="0"/>
              </a:rPr>
              <a:t>0,138 тыс. га</a:t>
            </a:r>
          </a:p>
          <a:p>
            <a:pPr algn="r"/>
            <a:r>
              <a:rPr lang="ru-RU" sz="1050" b="1" dirty="0" smtClean="0">
                <a:latin typeface="Century Gothic" pitchFamily="34" charset="0"/>
                <a:cs typeface="Times New Roman" pitchFamily="18" charset="0"/>
              </a:rPr>
              <a:t>Батуринское сельское поселение</a:t>
            </a:r>
          </a:p>
        </p:txBody>
      </p:sp>
      <p:cxnSp>
        <p:nvCxnSpPr>
          <p:cNvPr id="14" name="Прямая соединительная линия 13"/>
          <p:cNvCxnSpPr/>
          <p:nvPr/>
        </p:nvCxnSpPr>
        <p:spPr>
          <a:xfrm flipH="1">
            <a:off x="2944535" y="3145313"/>
            <a:ext cx="475998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Прямая соединительная линия 20"/>
          <p:cNvCxnSpPr/>
          <p:nvPr/>
        </p:nvCxnSpPr>
        <p:spPr>
          <a:xfrm>
            <a:off x="5410622" y="2714095"/>
            <a:ext cx="6771" cy="626029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55" name="Прямая соединительная линия 2054"/>
          <p:cNvCxnSpPr/>
          <p:nvPr/>
        </p:nvCxnSpPr>
        <p:spPr>
          <a:xfrm flipH="1">
            <a:off x="6272813" y="-1247262"/>
            <a:ext cx="156635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61" name="Прямая соединительная линия 2060"/>
          <p:cNvCxnSpPr/>
          <p:nvPr/>
        </p:nvCxnSpPr>
        <p:spPr>
          <a:xfrm>
            <a:off x="5417393" y="2218263"/>
            <a:ext cx="112184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63" name="Прямая соединительная линия 2062"/>
          <p:cNvCxnSpPr/>
          <p:nvPr/>
        </p:nvCxnSpPr>
        <p:spPr>
          <a:xfrm>
            <a:off x="3040740" y="2590800"/>
            <a:ext cx="0" cy="246591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65" name="Прямая соединительная линия 2064"/>
          <p:cNvCxnSpPr/>
          <p:nvPr/>
        </p:nvCxnSpPr>
        <p:spPr>
          <a:xfrm>
            <a:off x="4731172" y="3344334"/>
            <a:ext cx="679450" cy="4233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8" name="Таблица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75421465"/>
              </p:ext>
            </p:extLst>
          </p:nvPr>
        </p:nvGraphicFramePr>
        <p:xfrm>
          <a:off x="3716868" y="4231733"/>
          <a:ext cx="5377464" cy="2558535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1617132"/>
                <a:gridCol w="1532467"/>
                <a:gridCol w="2227865"/>
              </a:tblGrid>
              <a:tr h="643079">
                <a:tc>
                  <a:txBody>
                    <a:bodyPr/>
                    <a:lstStyle/>
                    <a:p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Century Gothic" pitchFamily="34" charset="0"/>
                        </a:rPr>
                        <a:t>ВИДЫ С/Х УГОДИЙ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Century Gothic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Century Gothic" pitchFamily="34" charset="0"/>
                        </a:rPr>
                        <a:t>ОБЩАЯ </a:t>
                      </a:r>
                    </a:p>
                    <a:p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Century Gothic" pitchFamily="34" charset="0"/>
                        </a:rPr>
                        <a:t>ПЛОЩАДЬ, </a:t>
                      </a:r>
                    </a:p>
                    <a:p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Century Gothic" pitchFamily="34" charset="0"/>
                        </a:rPr>
                        <a:t>ТЫС. ГА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Century Gothic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Century Gothic" pitchFamily="34" charset="0"/>
                        </a:rPr>
                        <a:t>НЕИСПОЛЬЗУЕМАЯ ПЛОЩАДЬ, </a:t>
                      </a:r>
                    </a:p>
                    <a:p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Century Gothic" pitchFamily="34" charset="0"/>
                        </a:rPr>
                        <a:t>ТЫС. ГА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Century Gothic" pitchFamily="34" charset="0"/>
                      </a:endParaRPr>
                    </a:p>
                  </a:txBody>
                  <a:tcPr/>
                </a:tc>
              </a:tr>
              <a:tr h="295173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Century Gothic" pitchFamily="34" charset="0"/>
                        </a:rPr>
                        <a:t>пашня</a:t>
                      </a:r>
                      <a:endParaRPr lang="ru-RU" sz="1200" dirty="0">
                        <a:latin typeface="Century Gothic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Century Gothic" pitchFamily="34" charset="0"/>
                        </a:rPr>
                        <a:t>50,213</a:t>
                      </a:r>
                      <a:endParaRPr lang="ru-RU" sz="1200" dirty="0">
                        <a:latin typeface="Century Gothic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Century Gothic" pitchFamily="34" charset="0"/>
                        </a:rPr>
                        <a:t>21,656</a:t>
                      </a:r>
                      <a:endParaRPr lang="ru-RU" sz="1200" dirty="0">
                        <a:solidFill>
                          <a:schemeClr val="tx1"/>
                        </a:solidFill>
                        <a:latin typeface="Century Gothic" pitchFamily="34" charset="0"/>
                      </a:endParaRPr>
                    </a:p>
                  </a:txBody>
                  <a:tcPr/>
                </a:tc>
              </a:tr>
              <a:tr h="295173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Century Gothic" pitchFamily="34" charset="0"/>
                        </a:rPr>
                        <a:t>сенокосы</a:t>
                      </a:r>
                      <a:endParaRPr lang="ru-RU" sz="1200" dirty="0">
                        <a:latin typeface="Century Gothic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Century Gothic" pitchFamily="34" charset="0"/>
                        </a:rPr>
                        <a:t>22,543</a:t>
                      </a:r>
                      <a:endParaRPr lang="ru-RU" sz="1200" dirty="0">
                        <a:latin typeface="Century Gothic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Century Gothic" pitchFamily="34" charset="0"/>
                        </a:rPr>
                        <a:t>10,491</a:t>
                      </a:r>
                      <a:endParaRPr lang="ru-RU" sz="1200" dirty="0">
                        <a:solidFill>
                          <a:schemeClr val="tx1"/>
                        </a:solidFill>
                        <a:latin typeface="Century Gothic" pitchFamily="34" charset="0"/>
                      </a:endParaRPr>
                    </a:p>
                  </a:txBody>
                  <a:tcPr/>
                </a:tc>
              </a:tr>
              <a:tr h="295173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Century Gothic" pitchFamily="34" charset="0"/>
                        </a:rPr>
                        <a:t>пастбища</a:t>
                      </a:r>
                      <a:endParaRPr lang="ru-RU" sz="1200" dirty="0">
                        <a:latin typeface="Century Gothic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Century Gothic" pitchFamily="34" charset="0"/>
                        </a:rPr>
                        <a:t>13,955</a:t>
                      </a:r>
                      <a:endParaRPr lang="ru-RU" sz="1200" dirty="0">
                        <a:latin typeface="Century Gothic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Century Gothic" pitchFamily="34" charset="0"/>
                        </a:rPr>
                        <a:t>9,95</a:t>
                      </a:r>
                      <a:endParaRPr lang="ru-RU" sz="1200" dirty="0">
                        <a:solidFill>
                          <a:schemeClr val="tx1"/>
                        </a:solidFill>
                        <a:latin typeface="Century Gothic" pitchFamily="34" charset="0"/>
                      </a:endParaRPr>
                    </a:p>
                  </a:txBody>
                  <a:tcPr/>
                </a:tc>
              </a:tr>
              <a:tr h="466718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Century Gothic" pitchFamily="34" charset="0"/>
                        </a:rPr>
                        <a:t>многолетние</a:t>
                      </a:r>
                      <a:r>
                        <a:rPr lang="ru-RU" sz="1200" baseline="0" dirty="0" smtClean="0">
                          <a:latin typeface="Century Gothic" pitchFamily="34" charset="0"/>
                        </a:rPr>
                        <a:t> </a:t>
                      </a:r>
                      <a:r>
                        <a:rPr lang="ru-RU" sz="1200" dirty="0" smtClean="0">
                          <a:latin typeface="Century Gothic" pitchFamily="34" charset="0"/>
                        </a:rPr>
                        <a:t>насаждения</a:t>
                      </a:r>
                      <a:endParaRPr lang="ru-RU" sz="1200" dirty="0">
                        <a:latin typeface="Century Gothic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Century Gothic" pitchFamily="34" charset="0"/>
                        </a:rPr>
                        <a:t>0,126</a:t>
                      </a:r>
                      <a:endParaRPr lang="ru-RU" sz="1200" dirty="0">
                        <a:latin typeface="Century Gothic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Century Gothic" pitchFamily="34" charset="0"/>
                        </a:rPr>
                        <a:t>0,126</a:t>
                      </a:r>
                      <a:endParaRPr lang="ru-RU" sz="1200" dirty="0">
                        <a:solidFill>
                          <a:schemeClr val="tx1"/>
                        </a:solidFill>
                        <a:latin typeface="Century Gothic" pitchFamily="34" charset="0"/>
                      </a:endParaRPr>
                    </a:p>
                  </a:txBody>
                  <a:tcPr/>
                </a:tc>
              </a:tr>
              <a:tr h="274540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Century Gothic" pitchFamily="34" charset="0"/>
                        </a:rPr>
                        <a:t>залежь</a:t>
                      </a:r>
                      <a:endParaRPr lang="ru-RU" sz="1200" dirty="0">
                        <a:latin typeface="Century Gothic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Century Gothic" pitchFamily="34" charset="0"/>
                        </a:rPr>
                        <a:t>0,119</a:t>
                      </a:r>
                      <a:endParaRPr lang="ru-RU" sz="1200" dirty="0">
                        <a:latin typeface="Century Gothic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Century Gothic" pitchFamily="34" charset="0"/>
                        </a:rPr>
                        <a:t>0,119</a:t>
                      </a:r>
                      <a:endParaRPr lang="ru-RU" sz="1200" dirty="0">
                        <a:solidFill>
                          <a:schemeClr val="tx1"/>
                        </a:solidFill>
                        <a:latin typeface="Century Gothic" pitchFamily="34" charset="0"/>
                      </a:endParaRPr>
                    </a:p>
                  </a:txBody>
                  <a:tcPr/>
                </a:tc>
              </a:tr>
              <a:tr h="288679">
                <a:tc>
                  <a:txBody>
                    <a:bodyPr/>
                    <a:lstStyle/>
                    <a:p>
                      <a:r>
                        <a:rPr lang="ru-RU" sz="1200" b="1" dirty="0" smtClean="0">
                          <a:latin typeface="Century Gothic" pitchFamily="34" charset="0"/>
                        </a:rPr>
                        <a:t>ИТОГО:</a:t>
                      </a:r>
                      <a:endParaRPr lang="ru-RU" sz="1200" b="1" dirty="0">
                        <a:latin typeface="Century Gothic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b="1" dirty="0" smtClean="0">
                          <a:latin typeface="Century Gothic" pitchFamily="34" charset="0"/>
                        </a:rPr>
                        <a:t>86,956</a:t>
                      </a:r>
                      <a:endParaRPr lang="ru-RU" sz="1200" b="1" dirty="0">
                        <a:latin typeface="Century Gothic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Century Gothic" pitchFamily="34" charset="0"/>
                        </a:rPr>
                        <a:t>42,342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Century Gothic" pitchFamily="34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cxnSp>
        <p:nvCxnSpPr>
          <p:cNvPr id="17" name="Прямая соединительная линия 16"/>
          <p:cNvCxnSpPr/>
          <p:nvPr/>
        </p:nvCxnSpPr>
        <p:spPr>
          <a:xfrm>
            <a:off x="6429448" y="-1247262"/>
            <a:ext cx="0" cy="348969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Прямая соединительная линия 19"/>
          <p:cNvCxnSpPr/>
          <p:nvPr/>
        </p:nvCxnSpPr>
        <p:spPr>
          <a:xfrm>
            <a:off x="6418865" y="-898293"/>
            <a:ext cx="112183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TextBox 24"/>
          <p:cNvSpPr txBox="1"/>
          <p:nvPr/>
        </p:nvSpPr>
        <p:spPr>
          <a:xfrm>
            <a:off x="3197367" y="1729181"/>
            <a:ext cx="2094300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400" b="1" dirty="0" smtClean="0">
                <a:latin typeface="Century Gothic" pitchFamily="34" charset="0"/>
                <a:cs typeface="Times New Roman" pitchFamily="18" charset="0"/>
              </a:rPr>
              <a:t>С/Х УГОДЬЯ </a:t>
            </a:r>
          </a:p>
          <a:p>
            <a:pPr algn="ctr"/>
            <a:r>
              <a:rPr lang="ru-RU" sz="1400" b="1" dirty="0" smtClean="0">
                <a:latin typeface="Century Gothic" pitchFamily="34" charset="0"/>
                <a:cs typeface="Times New Roman" pitchFamily="18" charset="0"/>
              </a:rPr>
              <a:t>АСИНОВСКОГО </a:t>
            </a:r>
          </a:p>
          <a:p>
            <a:pPr algn="ctr"/>
            <a:r>
              <a:rPr lang="ru-RU" sz="1400" b="1" dirty="0" smtClean="0">
                <a:latin typeface="Century Gothic" pitchFamily="34" charset="0"/>
                <a:cs typeface="Times New Roman" pitchFamily="18" charset="0"/>
              </a:rPr>
              <a:t>РАЙОНА</a:t>
            </a:r>
          </a:p>
          <a:p>
            <a:pPr algn="ctr"/>
            <a:r>
              <a:rPr lang="ru-RU" sz="1400" b="1" dirty="0" smtClean="0">
                <a:latin typeface="Century Gothic" pitchFamily="34" charset="0"/>
                <a:cs typeface="Times New Roman" pitchFamily="18" charset="0"/>
              </a:rPr>
              <a:t>86,956 </a:t>
            </a:r>
          </a:p>
          <a:p>
            <a:pPr algn="ctr"/>
            <a:r>
              <a:rPr lang="ru-RU" sz="1400" b="1" dirty="0" smtClean="0">
                <a:latin typeface="Century Gothic" pitchFamily="34" charset="0"/>
                <a:cs typeface="Times New Roman" pitchFamily="18" charset="0"/>
              </a:rPr>
              <a:t>ТЫС. ГА</a:t>
            </a:r>
            <a:endParaRPr lang="ru-RU" sz="1400" b="1" dirty="0">
              <a:latin typeface="Century Gothic" pitchFamily="34" charset="0"/>
              <a:cs typeface="Times New Roman" pitchFamily="18" charset="0"/>
            </a:endParaRPr>
          </a:p>
        </p:txBody>
      </p:sp>
      <p:cxnSp>
        <p:nvCxnSpPr>
          <p:cNvPr id="2051" name="Прямая соединительная линия 2050"/>
          <p:cNvCxnSpPr/>
          <p:nvPr/>
        </p:nvCxnSpPr>
        <p:spPr>
          <a:xfrm>
            <a:off x="5416604" y="2726794"/>
            <a:ext cx="113761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54" name="Прямая соединительная линия 2053"/>
          <p:cNvCxnSpPr/>
          <p:nvPr/>
        </p:nvCxnSpPr>
        <p:spPr>
          <a:xfrm flipH="1">
            <a:off x="5291667" y="1729368"/>
            <a:ext cx="237910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73" name="Прямая соединительная линия 2072"/>
          <p:cNvCxnSpPr/>
          <p:nvPr/>
        </p:nvCxnSpPr>
        <p:spPr>
          <a:xfrm>
            <a:off x="2975101" y="1498600"/>
            <a:ext cx="369232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75" name="Прямая соединительная линия 2074"/>
          <p:cNvCxnSpPr/>
          <p:nvPr/>
        </p:nvCxnSpPr>
        <p:spPr>
          <a:xfrm>
            <a:off x="2944535" y="2040465"/>
            <a:ext cx="106766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77" name="Прямая соединительная линия 2076"/>
          <p:cNvCxnSpPr/>
          <p:nvPr/>
        </p:nvCxnSpPr>
        <p:spPr>
          <a:xfrm>
            <a:off x="2944535" y="2590800"/>
            <a:ext cx="106766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83" name="Прямая соединительная линия 2082"/>
          <p:cNvCxnSpPr/>
          <p:nvPr/>
        </p:nvCxnSpPr>
        <p:spPr>
          <a:xfrm>
            <a:off x="3040740" y="2837391"/>
            <a:ext cx="118977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86" name="Прямая соединительная линия 2085"/>
          <p:cNvCxnSpPr/>
          <p:nvPr/>
        </p:nvCxnSpPr>
        <p:spPr>
          <a:xfrm>
            <a:off x="3420533" y="3145313"/>
            <a:ext cx="110067" cy="7202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2" name="Прямоугольник 71"/>
          <p:cNvSpPr/>
          <p:nvPr/>
        </p:nvSpPr>
        <p:spPr>
          <a:xfrm>
            <a:off x="4572000" y="1377555"/>
            <a:ext cx="566210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100" b="1" dirty="0" smtClean="0">
                <a:solidFill>
                  <a:schemeClr val="bg1"/>
                </a:solidFill>
                <a:latin typeface="Century Gothic" pitchFamily="34" charset="0"/>
                <a:cs typeface="Times New Roman" pitchFamily="18" charset="0"/>
              </a:rPr>
              <a:t>31%</a:t>
            </a:r>
            <a:endParaRPr lang="ru-RU" sz="1100" b="1" dirty="0">
              <a:solidFill>
                <a:schemeClr val="bg1"/>
              </a:solidFill>
              <a:latin typeface="Century Gothic" pitchFamily="34" charset="0"/>
              <a:cs typeface="Times New Roman" pitchFamily="18" charset="0"/>
            </a:endParaRPr>
          </a:p>
        </p:txBody>
      </p:sp>
      <p:sp>
        <p:nvSpPr>
          <p:cNvPr id="73" name="Прямоугольник 72"/>
          <p:cNvSpPr/>
          <p:nvPr/>
        </p:nvSpPr>
        <p:spPr>
          <a:xfrm>
            <a:off x="3275701" y="1498600"/>
            <a:ext cx="664105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100" b="1" dirty="0" smtClean="0">
                <a:solidFill>
                  <a:schemeClr val="bg1"/>
                </a:solidFill>
                <a:latin typeface="Century Gothic" pitchFamily="34" charset="0"/>
                <a:cs typeface="Times New Roman" pitchFamily="18" charset="0"/>
              </a:rPr>
              <a:t>13%</a:t>
            </a:r>
            <a:endParaRPr lang="ru-RU" sz="1100" b="1" dirty="0">
              <a:solidFill>
                <a:schemeClr val="bg1"/>
              </a:solidFill>
              <a:latin typeface="Century Gothic" pitchFamily="34" charset="0"/>
              <a:cs typeface="Times New Roman" pitchFamily="18" charset="0"/>
            </a:endParaRPr>
          </a:p>
        </p:txBody>
      </p:sp>
      <p:sp>
        <p:nvSpPr>
          <p:cNvPr id="74" name="Прямоугольник 73"/>
          <p:cNvSpPr/>
          <p:nvPr/>
        </p:nvSpPr>
        <p:spPr>
          <a:xfrm>
            <a:off x="3006836" y="2131719"/>
            <a:ext cx="564969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100" b="1" dirty="0" smtClean="0">
                <a:solidFill>
                  <a:schemeClr val="bg1"/>
                </a:solidFill>
                <a:latin typeface="Century Gothic" pitchFamily="34" charset="0"/>
                <a:cs typeface="Times New Roman" pitchFamily="18" charset="0"/>
              </a:rPr>
              <a:t>10%</a:t>
            </a:r>
            <a:endParaRPr lang="ru-RU" sz="1100" b="1" dirty="0">
              <a:solidFill>
                <a:schemeClr val="bg1"/>
              </a:solidFill>
              <a:latin typeface="Century Gothic" pitchFamily="34" charset="0"/>
              <a:cs typeface="Times New Roman" pitchFamily="18" charset="0"/>
            </a:endParaRPr>
          </a:p>
        </p:txBody>
      </p:sp>
      <p:sp>
        <p:nvSpPr>
          <p:cNvPr id="75" name="Прямоугольник 74"/>
          <p:cNvSpPr/>
          <p:nvPr/>
        </p:nvSpPr>
        <p:spPr>
          <a:xfrm>
            <a:off x="3289321" y="2723693"/>
            <a:ext cx="382179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100" b="1" dirty="0" smtClean="0">
                <a:latin typeface="Century Gothic" pitchFamily="34" charset="0"/>
                <a:cs typeface="Times New Roman" pitchFamily="18" charset="0"/>
              </a:rPr>
              <a:t>9%</a:t>
            </a:r>
            <a:endParaRPr lang="ru-RU" sz="1100" b="1" dirty="0">
              <a:latin typeface="Century Gothic" pitchFamily="34" charset="0"/>
              <a:cs typeface="Times New Roman" pitchFamily="18" charset="0"/>
            </a:endParaRPr>
          </a:p>
        </p:txBody>
      </p:sp>
      <p:sp>
        <p:nvSpPr>
          <p:cNvPr id="77" name="Прямоугольник 76"/>
          <p:cNvSpPr/>
          <p:nvPr/>
        </p:nvSpPr>
        <p:spPr>
          <a:xfrm>
            <a:off x="4855105" y="2607733"/>
            <a:ext cx="496727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100" b="1" dirty="0" smtClean="0">
                <a:solidFill>
                  <a:schemeClr val="bg1"/>
                </a:solidFill>
                <a:latin typeface="Century Gothic" pitchFamily="34" charset="0"/>
                <a:cs typeface="Times New Roman" pitchFamily="18" charset="0"/>
              </a:rPr>
              <a:t>19%</a:t>
            </a:r>
            <a:endParaRPr lang="ru-RU" sz="1100" b="1" dirty="0">
              <a:solidFill>
                <a:schemeClr val="bg1"/>
              </a:solidFill>
              <a:latin typeface="Century Gothic" pitchFamily="34" charset="0"/>
              <a:cs typeface="Times New Roman" pitchFamily="18" charset="0"/>
            </a:endParaRPr>
          </a:p>
        </p:txBody>
      </p:sp>
      <p:sp>
        <p:nvSpPr>
          <p:cNvPr id="78" name="Прямоугольник 77"/>
          <p:cNvSpPr/>
          <p:nvPr/>
        </p:nvSpPr>
        <p:spPr>
          <a:xfrm>
            <a:off x="3939806" y="3107155"/>
            <a:ext cx="632194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100" b="1" dirty="0" smtClean="0">
                <a:solidFill>
                  <a:schemeClr val="bg1"/>
                </a:solidFill>
                <a:latin typeface="Century Gothic" pitchFamily="34" charset="0"/>
                <a:cs typeface="Times New Roman" pitchFamily="18" charset="0"/>
              </a:rPr>
              <a:t>18%</a:t>
            </a:r>
            <a:endParaRPr lang="ru-RU" sz="1100" b="1" dirty="0">
              <a:solidFill>
                <a:schemeClr val="bg1"/>
              </a:solidFill>
              <a:latin typeface="Century Gothic" pitchFamily="34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287305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Pruss\Desktop\Рисунок3.pn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60" r="3929"/>
          <a:stretch/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C:\Users\Pruss\Desktop\Безымянный.pn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0000" r="14543"/>
          <a:stretch/>
        </p:blipFill>
        <p:spPr bwMode="auto">
          <a:xfrm flipH="1">
            <a:off x="2031999" y="5317067"/>
            <a:ext cx="7111998" cy="15409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одзаголовок 2"/>
          <p:cNvSpPr txBox="1">
            <a:spLocks/>
          </p:cNvSpPr>
          <p:nvPr/>
        </p:nvSpPr>
        <p:spPr>
          <a:xfrm>
            <a:off x="326635" y="5952066"/>
            <a:ext cx="873849" cy="702733"/>
          </a:xfrm>
          <a:prstGeom prst="rect">
            <a:avLst/>
          </a:prstGeom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ru-RU" sz="4800" dirty="0" smtClean="0">
                <a:solidFill>
                  <a:schemeClr val="bg2">
                    <a:lumMod val="50000"/>
                  </a:schemeClr>
                </a:solidFill>
                <a:latin typeface="Century Gothic" pitchFamily="34" charset="0"/>
                <a:cs typeface="Times New Roman" pitchFamily="18" charset="0"/>
              </a:rPr>
              <a:t>4</a:t>
            </a:r>
          </a:p>
          <a:p>
            <a:pPr marL="0" indent="0">
              <a:buNone/>
            </a:pPr>
            <a:endParaRPr lang="ru-RU" sz="4800" dirty="0" smtClean="0">
              <a:solidFill>
                <a:schemeClr val="bg2">
                  <a:lumMod val="50000"/>
                </a:schemeClr>
              </a:solidFill>
              <a:latin typeface="Century Gothic" pitchFamily="34" charset="0"/>
              <a:cs typeface="Times New Roman" pitchFamily="18" charset="0"/>
            </a:endParaRPr>
          </a:p>
          <a:p>
            <a:pPr marL="0" indent="0">
              <a:buNone/>
            </a:pPr>
            <a:endParaRPr lang="ru-RU" sz="4800" dirty="0">
              <a:solidFill>
                <a:schemeClr val="bg2">
                  <a:lumMod val="50000"/>
                </a:schemeClr>
              </a:solidFill>
              <a:latin typeface="Century Gothic" pitchFamily="34" charset="0"/>
              <a:cs typeface="Times New Roman" pitchFamily="18" charset="0"/>
            </a:endParaRPr>
          </a:p>
        </p:txBody>
      </p:sp>
      <p:sp>
        <p:nvSpPr>
          <p:cNvPr id="7" name="Подзаголовок 2"/>
          <p:cNvSpPr txBox="1">
            <a:spLocks/>
          </p:cNvSpPr>
          <p:nvPr/>
        </p:nvSpPr>
        <p:spPr>
          <a:xfrm>
            <a:off x="-1" y="84667"/>
            <a:ext cx="6400801" cy="922866"/>
          </a:xfrm>
          <a:prstGeom prst="rect">
            <a:avLst/>
          </a:prstGeom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spcBef>
                <a:spcPts val="0"/>
              </a:spcBef>
              <a:buNone/>
            </a:pPr>
            <a:r>
              <a:rPr lang="ru-RU" sz="2000" b="1" dirty="0" smtClean="0">
                <a:solidFill>
                  <a:schemeClr val="bg1"/>
                </a:solidFill>
                <a:latin typeface="Century Gothic" pitchFamily="34" charset="0"/>
                <a:cs typeface="Times New Roman" pitchFamily="18" charset="0"/>
              </a:rPr>
              <a:t>ИСПОЛЬЗОВАНИЕ СЕЛЬСКОХОЗЯЙСТВЕННЫХ ЗЕМЕЛЬ ЗА ПЕРИОД С 2015 ПО 2022 </a:t>
            </a:r>
          </a:p>
          <a:p>
            <a:pPr marL="0" indent="0">
              <a:spcBef>
                <a:spcPts val="0"/>
              </a:spcBef>
              <a:buNone/>
            </a:pPr>
            <a:r>
              <a:rPr lang="ru-RU" sz="2000" b="1" dirty="0" smtClean="0">
                <a:solidFill>
                  <a:schemeClr val="bg1"/>
                </a:solidFill>
                <a:latin typeface="Century Gothic" pitchFamily="34" charset="0"/>
                <a:cs typeface="Times New Roman" pitchFamily="18" charset="0"/>
              </a:rPr>
              <a:t>(СХП И КФХ)</a:t>
            </a:r>
            <a:endParaRPr lang="ru-RU" sz="2000" b="1" dirty="0">
              <a:solidFill>
                <a:schemeClr val="bg1"/>
              </a:solidFill>
              <a:latin typeface="Century Gothic" pitchFamily="34" charset="0"/>
              <a:cs typeface="Times New Roman" pitchFamily="18" charset="0"/>
            </a:endParaRPr>
          </a:p>
        </p:txBody>
      </p:sp>
      <p:graphicFrame>
        <p:nvGraphicFramePr>
          <p:cNvPr id="8" name="Диаграмма 7"/>
          <p:cNvGraphicFramePr/>
          <p:nvPr>
            <p:extLst>
              <p:ext uri="{D42A27DB-BD31-4B8C-83A1-F6EECF244321}">
                <p14:modId xmlns:p14="http://schemas.microsoft.com/office/powerpoint/2010/main" val="2155319862"/>
              </p:ext>
            </p:extLst>
          </p:nvPr>
        </p:nvGraphicFramePr>
        <p:xfrm>
          <a:off x="-70188" y="911368"/>
          <a:ext cx="7035800" cy="250205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9" name="Прямоугольник 8"/>
          <p:cNvSpPr/>
          <p:nvPr/>
        </p:nvSpPr>
        <p:spPr>
          <a:xfrm>
            <a:off x="6790266" y="2162394"/>
            <a:ext cx="2192865" cy="492443"/>
          </a:xfrm>
          <a:prstGeom prst="rect">
            <a:avLst/>
          </a:prstGeom>
          <a:solidFill>
            <a:schemeClr val="accent6">
              <a:lumMod val="20000"/>
              <a:lumOff val="80000"/>
              <a:alpha val="96000"/>
            </a:schemeClr>
          </a:solidFill>
          <a:ln>
            <a:noFill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ru-RU" sz="1400" b="1" dirty="0" smtClean="0">
                <a:solidFill>
                  <a:srgbClr val="800000"/>
                </a:solidFill>
                <a:latin typeface="Century Gothic" pitchFamily="34" charset="0"/>
                <a:cs typeface="Times New Roman" pitchFamily="18" charset="0"/>
              </a:rPr>
              <a:t>+ 1 116 ГА</a:t>
            </a:r>
          </a:p>
          <a:p>
            <a:r>
              <a:rPr lang="ru-RU" sz="1200" dirty="0" smtClean="0">
                <a:latin typeface="Century Gothic" pitchFamily="34" charset="0"/>
                <a:cs typeface="Times New Roman" pitchFamily="18" charset="0"/>
              </a:rPr>
              <a:t>(от площади 2015 года)</a:t>
            </a:r>
            <a:endParaRPr lang="ru-RU" sz="1200" dirty="0">
              <a:latin typeface="Century Gothic" pitchFamily="34" charset="0"/>
              <a:cs typeface="Times New Roman" pitchFamily="18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3340098" y="2429630"/>
            <a:ext cx="249766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200" b="1" dirty="0" smtClean="0">
                <a:solidFill>
                  <a:schemeClr val="bg1"/>
                </a:solidFill>
                <a:latin typeface="Century Gothic" pitchFamily="34" charset="0"/>
                <a:cs typeface="Times New Roman" pitchFamily="18" charset="0"/>
              </a:rPr>
              <a:t>ПОСЕВНАЯ ПЛОЩАДЬ, ГА</a:t>
            </a:r>
            <a:endParaRPr lang="ru-RU" sz="1200" b="1" dirty="0">
              <a:solidFill>
                <a:schemeClr val="bg1"/>
              </a:solidFill>
              <a:latin typeface="Century Gothic" pitchFamily="34" charset="0"/>
              <a:cs typeface="Times New Roman" pitchFamily="18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3340098" y="1639779"/>
            <a:ext cx="2040466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900" b="1" dirty="0" smtClean="0">
                <a:latin typeface="Century Gothic" pitchFamily="34" charset="0"/>
                <a:cs typeface="Times New Roman" pitchFamily="18" charset="0"/>
              </a:rPr>
              <a:t>ПАШНЯ В ОБРАБОТКЕ, ГА</a:t>
            </a:r>
            <a:endParaRPr lang="ru-RU" sz="900" b="1" dirty="0">
              <a:latin typeface="Century Gothic" pitchFamily="34" charset="0"/>
              <a:cs typeface="Times New Roman" pitchFamily="18" charset="0"/>
            </a:endParaRPr>
          </a:p>
        </p:txBody>
      </p:sp>
      <p:sp>
        <p:nvSpPr>
          <p:cNvPr id="17" name="Подзаголовок 2"/>
          <p:cNvSpPr txBox="1">
            <a:spLocks/>
          </p:cNvSpPr>
          <p:nvPr/>
        </p:nvSpPr>
        <p:spPr>
          <a:xfrm>
            <a:off x="4763168" y="4018273"/>
            <a:ext cx="2336801" cy="2374162"/>
          </a:xfrm>
          <a:prstGeom prst="rect">
            <a:avLst/>
          </a:prstGeom>
          <a:solidFill>
            <a:schemeClr val="bg2">
              <a:alpha val="94000"/>
            </a:schemeClr>
          </a:solidFill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ru-RU" sz="1000" dirty="0">
                <a:latin typeface="Century Gothic" pitchFamily="34" charset="0"/>
              </a:rPr>
              <a:t>КФХ Михайлина </a:t>
            </a:r>
            <a:r>
              <a:rPr lang="ru-RU" sz="1000" dirty="0" smtClean="0">
                <a:latin typeface="Century Gothic" pitchFamily="34" charset="0"/>
              </a:rPr>
              <a:t>Л.И.</a:t>
            </a:r>
          </a:p>
          <a:p>
            <a:pPr marL="0" indent="0">
              <a:buNone/>
            </a:pPr>
            <a:r>
              <a:rPr lang="ru-RU" sz="1000" dirty="0" smtClean="0">
                <a:latin typeface="Century Gothic" pitchFamily="34" charset="0"/>
              </a:rPr>
              <a:t>КФХ </a:t>
            </a:r>
            <a:r>
              <a:rPr lang="ru-RU" sz="1000" dirty="0">
                <a:latin typeface="Century Gothic" pitchFamily="34" charset="0"/>
              </a:rPr>
              <a:t>Клинова </a:t>
            </a:r>
            <a:r>
              <a:rPr lang="ru-RU" sz="1000" dirty="0" smtClean="0">
                <a:latin typeface="Century Gothic" pitchFamily="34" charset="0"/>
              </a:rPr>
              <a:t>Е.В</a:t>
            </a:r>
          </a:p>
          <a:p>
            <a:pPr marL="0" indent="0">
              <a:buNone/>
            </a:pPr>
            <a:r>
              <a:rPr lang="ru-RU" sz="1000" dirty="0">
                <a:latin typeface="Century Gothic" pitchFamily="34" charset="0"/>
              </a:rPr>
              <a:t>КФХ Капустина </a:t>
            </a:r>
            <a:r>
              <a:rPr lang="ru-RU" sz="1000" dirty="0" smtClean="0">
                <a:latin typeface="Century Gothic" pitchFamily="34" charset="0"/>
              </a:rPr>
              <a:t>Н.П.</a:t>
            </a:r>
          </a:p>
          <a:p>
            <a:pPr marL="0" indent="0">
              <a:buNone/>
            </a:pPr>
            <a:r>
              <a:rPr lang="ru-RU" sz="1000" dirty="0" smtClean="0">
                <a:latin typeface="Century Gothic" pitchFamily="34" charset="0"/>
              </a:rPr>
              <a:t>КФХ </a:t>
            </a:r>
            <a:r>
              <a:rPr lang="ru-RU" sz="1000" dirty="0">
                <a:latin typeface="Century Gothic" pitchFamily="34" charset="0"/>
              </a:rPr>
              <a:t>Рогулин В.И</a:t>
            </a:r>
            <a:r>
              <a:rPr lang="ru-RU" sz="1000" dirty="0" smtClean="0">
                <a:latin typeface="Century Gothic" pitchFamily="34" charset="0"/>
              </a:rPr>
              <a:t>.</a:t>
            </a:r>
          </a:p>
          <a:p>
            <a:pPr marL="0" indent="0">
              <a:buNone/>
            </a:pPr>
            <a:r>
              <a:rPr lang="ru-RU" sz="1000" dirty="0">
                <a:latin typeface="Century Gothic" pitchFamily="34" charset="0"/>
              </a:rPr>
              <a:t>КФХ Ершов С.А</a:t>
            </a:r>
            <a:r>
              <a:rPr lang="ru-RU" sz="1000" dirty="0" smtClean="0">
                <a:latin typeface="Century Gothic" pitchFamily="34" charset="0"/>
              </a:rPr>
              <a:t>.</a:t>
            </a:r>
          </a:p>
          <a:p>
            <a:pPr marL="0" indent="0">
              <a:buNone/>
            </a:pPr>
            <a:r>
              <a:rPr lang="ru-RU" sz="1000" dirty="0">
                <a:latin typeface="Century Gothic" pitchFamily="34" charset="0"/>
              </a:rPr>
              <a:t>КФХ Петров А.Г</a:t>
            </a:r>
            <a:r>
              <a:rPr lang="ru-RU" sz="1000" dirty="0" smtClean="0">
                <a:latin typeface="Century Gothic" pitchFamily="34" charset="0"/>
              </a:rPr>
              <a:t>.</a:t>
            </a:r>
          </a:p>
          <a:p>
            <a:pPr marL="0" indent="0">
              <a:buNone/>
            </a:pPr>
            <a:r>
              <a:rPr lang="ru-RU" sz="1000" dirty="0">
                <a:latin typeface="Century Gothic" pitchFamily="34" charset="0"/>
              </a:rPr>
              <a:t>КФХ Кикилашвили П.Э</a:t>
            </a:r>
            <a:r>
              <a:rPr lang="ru-RU" sz="1000" dirty="0" smtClean="0">
                <a:latin typeface="Century Gothic" pitchFamily="34" charset="0"/>
              </a:rPr>
              <a:t>.</a:t>
            </a:r>
          </a:p>
          <a:p>
            <a:pPr marL="0" indent="0">
              <a:buNone/>
            </a:pPr>
            <a:r>
              <a:rPr lang="ru-RU" sz="1000" dirty="0">
                <a:latin typeface="Century Gothic" pitchFamily="34" charset="0"/>
              </a:rPr>
              <a:t>КФХ Алиев Б.М.о</a:t>
            </a:r>
            <a:r>
              <a:rPr lang="ru-RU" sz="1000" dirty="0" smtClean="0">
                <a:latin typeface="Century Gothic" pitchFamily="34" charset="0"/>
              </a:rPr>
              <a:t>.</a:t>
            </a:r>
          </a:p>
          <a:p>
            <a:pPr marL="0" indent="0">
              <a:buNone/>
            </a:pPr>
            <a:r>
              <a:rPr lang="ru-RU" sz="1000" dirty="0">
                <a:latin typeface="Century Gothic" pitchFamily="34" charset="0"/>
              </a:rPr>
              <a:t>КФХ Малороссиянов А.В.</a:t>
            </a:r>
          </a:p>
          <a:p>
            <a:endParaRPr lang="ru-RU" sz="1000" dirty="0">
              <a:latin typeface="Century Gothic" pitchFamily="34" charset="0"/>
            </a:endParaRPr>
          </a:p>
          <a:p>
            <a:endParaRPr lang="ru-RU" sz="1000" dirty="0">
              <a:latin typeface="Century Gothic" pitchFamily="34" charset="0"/>
            </a:endParaRPr>
          </a:p>
          <a:p>
            <a:endParaRPr lang="ru-RU" sz="1000" dirty="0">
              <a:latin typeface="Century Gothic" pitchFamily="34" charset="0"/>
            </a:endParaRPr>
          </a:p>
          <a:p>
            <a:endParaRPr lang="ru-RU" sz="1000" dirty="0">
              <a:latin typeface="Century Gothic" pitchFamily="34" charset="0"/>
            </a:endParaRPr>
          </a:p>
          <a:p>
            <a:endParaRPr lang="ru-RU" sz="1000" dirty="0">
              <a:latin typeface="Century Gothic" pitchFamily="34" charset="0"/>
            </a:endParaRPr>
          </a:p>
          <a:p>
            <a:pPr marL="0" indent="0">
              <a:buNone/>
            </a:pPr>
            <a:endParaRPr lang="ru-RU" sz="1000" dirty="0">
              <a:latin typeface="Century Gothic" pitchFamily="34" charset="0"/>
            </a:endParaRPr>
          </a:p>
          <a:p>
            <a:endParaRPr lang="ru-RU" sz="1400" dirty="0" smtClean="0">
              <a:latin typeface="Century Gothic" pitchFamily="34" charset="0"/>
            </a:endParaRPr>
          </a:p>
          <a:p>
            <a:endParaRPr lang="ru-RU" sz="1400" dirty="0">
              <a:latin typeface="Century Gothic" pitchFamily="34" charset="0"/>
            </a:endParaRPr>
          </a:p>
        </p:txBody>
      </p:sp>
      <p:sp>
        <p:nvSpPr>
          <p:cNvPr id="19" name="Подзаголовок 2"/>
          <p:cNvSpPr txBox="1">
            <a:spLocks/>
          </p:cNvSpPr>
          <p:nvPr/>
        </p:nvSpPr>
        <p:spPr>
          <a:xfrm>
            <a:off x="7099970" y="4020111"/>
            <a:ext cx="536963" cy="2372324"/>
          </a:xfrm>
          <a:prstGeom prst="rect">
            <a:avLst/>
          </a:prstGeom>
          <a:solidFill>
            <a:schemeClr val="bg2">
              <a:alpha val="94000"/>
            </a:schemeClr>
          </a:solidFill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ru-RU" sz="1000" dirty="0" smtClean="0">
                <a:latin typeface="Century Gothic" pitchFamily="34" charset="0"/>
              </a:rPr>
              <a:t>520</a:t>
            </a:r>
          </a:p>
          <a:p>
            <a:pPr marL="0" indent="0">
              <a:buNone/>
            </a:pPr>
            <a:r>
              <a:rPr lang="ru-RU" sz="1000" dirty="0" smtClean="0">
                <a:latin typeface="Century Gothic" pitchFamily="34" charset="0"/>
              </a:rPr>
              <a:t>350</a:t>
            </a:r>
          </a:p>
          <a:p>
            <a:pPr marL="0" indent="0">
              <a:buNone/>
            </a:pPr>
            <a:r>
              <a:rPr lang="ru-RU" sz="1000" dirty="0" smtClean="0">
                <a:latin typeface="Century Gothic" pitchFamily="34" charset="0"/>
              </a:rPr>
              <a:t>351</a:t>
            </a:r>
          </a:p>
          <a:p>
            <a:pPr marL="0" indent="0">
              <a:buNone/>
            </a:pPr>
            <a:r>
              <a:rPr lang="ru-RU" sz="1000" dirty="0" smtClean="0">
                <a:latin typeface="Century Gothic" pitchFamily="34" charset="0"/>
              </a:rPr>
              <a:t>102</a:t>
            </a:r>
            <a:endParaRPr lang="ru-RU" sz="1000" dirty="0">
              <a:latin typeface="Century Gothic" pitchFamily="34" charset="0"/>
            </a:endParaRPr>
          </a:p>
          <a:p>
            <a:pPr marL="0" indent="0">
              <a:buNone/>
            </a:pPr>
            <a:r>
              <a:rPr lang="ru-RU" sz="1000" dirty="0" smtClean="0">
                <a:latin typeface="Century Gothic" pitchFamily="34" charset="0"/>
              </a:rPr>
              <a:t>201,9</a:t>
            </a:r>
          </a:p>
          <a:p>
            <a:pPr marL="0" indent="0">
              <a:buNone/>
            </a:pPr>
            <a:r>
              <a:rPr lang="ru-RU" sz="1000" dirty="0" smtClean="0">
                <a:latin typeface="Century Gothic" pitchFamily="34" charset="0"/>
              </a:rPr>
              <a:t>97,3</a:t>
            </a:r>
          </a:p>
          <a:p>
            <a:pPr marL="0" indent="0">
              <a:buNone/>
            </a:pPr>
            <a:r>
              <a:rPr lang="ru-RU" sz="1000" dirty="0" smtClean="0">
                <a:latin typeface="Century Gothic" pitchFamily="34" charset="0"/>
              </a:rPr>
              <a:t>90,6</a:t>
            </a:r>
          </a:p>
          <a:p>
            <a:pPr marL="0" indent="0">
              <a:buNone/>
            </a:pPr>
            <a:r>
              <a:rPr lang="ru-RU" sz="1000" dirty="0" smtClean="0">
                <a:latin typeface="Century Gothic" pitchFamily="34" charset="0"/>
              </a:rPr>
              <a:t>50,5</a:t>
            </a:r>
          </a:p>
          <a:p>
            <a:pPr marL="0" indent="0">
              <a:buNone/>
            </a:pPr>
            <a:r>
              <a:rPr lang="ru-RU" sz="1000" dirty="0">
                <a:latin typeface="Century Gothic" pitchFamily="34" charset="0"/>
              </a:rPr>
              <a:t>3</a:t>
            </a:r>
            <a:r>
              <a:rPr lang="ru-RU" sz="1000" dirty="0" smtClean="0">
                <a:latin typeface="Century Gothic" pitchFamily="34" charset="0"/>
              </a:rPr>
              <a:t>77,5</a:t>
            </a:r>
            <a:endParaRPr lang="ru-RU" sz="1000" dirty="0">
              <a:latin typeface="Century Gothic" pitchFamily="34" charset="0"/>
            </a:endParaRPr>
          </a:p>
          <a:p>
            <a:endParaRPr lang="ru-RU" sz="1000" dirty="0">
              <a:latin typeface="Century Gothic" pitchFamily="34" charset="0"/>
            </a:endParaRPr>
          </a:p>
          <a:p>
            <a:endParaRPr lang="ru-RU" sz="1000" dirty="0">
              <a:latin typeface="Century Gothic" pitchFamily="34" charset="0"/>
            </a:endParaRPr>
          </a:p>
          <a:p>
            <a:endParaRPr lang="ru-RU" sz="1000" dirty="0">
              <a:latin typeface="Century Gothic" pitchFamily="34" charset="0"/>
            </a:endParaRPr>
          </a:p>
          <a:p>
            <a:endParaRPr lang="ru-RU" sz="1000" dirty="0">
              <a:latin typeface="Century Gothic" pitchFamily="34" charset="0"/>
            </a:endParaRPr>
          </a:p>
          <a:p>
            <a:pPr marL="0" indent="0">
              <a:buNone/>
            </a:pPr>
            <a:endParaRPr lang="ru-RU" sz="1000" dirty="0">
              <a:latin typeface="Century Gothic" pitchFamily="34" charset="0"/>
            </a:endParaRPr>
          </a:p>
          <a:p>
            <a:endParaRPr lang="ru-RU" sz="1400" dirty="0" smtClean="0">
              <a:latin typeface="Century Gothic" pitchFamily="34" charset="0"/>
            </a:endParaRPr>
          </a:p>
          <a:p>
            <a:endParaRPr lang="ru-RU" sz="1400" dirty="0">
              <a:latin typeface="Century Gothic" pitchFamily="34" charset="0"/>
            </a:endParaRPr>
          </a:p>
        </p:txBody>
      </p:sp>
      <p:sp>
        <p:nvSpPr>
          <p:cNvPr id="20" name="Подзаголовок 2"/>
          <p:cNvSpPr txBox="1">
            <a:spLocks/>
          </p:cNvSpPr>
          <p:nvPr/>
        </p:nvSpPr>
        <p:spPr>
          <a:xfrm>
            <a:off x="252888" y="4018273"/>
            <a:ext cx="2538993" cy="961300"/>
          </a:xfrm>
          <a:prstGeom prst="rect">
            <a:avLst/>
          </a:prstGeom>
          <a:solidFill>
            <a:schemeClr val="bg2">
              <a:alpha val="94000"/>
            </a:schemeClr>
          </a:solidFill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endParaRPr lang="ru-RU" sz="1100" dirty="0" smtClean="0">
              <a:latin typeface="Century Gothic" pitchFamily="34" charset="0"/>
            </a:endParaRPr>
          </a:p>
          <a:p>
            <a:pPr marL="0" indent="0">
              <a:buNone/>
            </a:pPr>
            <a:r>
              <a:rPr lang="ru-RU" sz="1100" dirty="0" smtClean="0">
                <a:latin typeface="Century Gothic" pitchFamily="34" charset="0"/>
              </a:rPr>
              <a:t>ООО «КФХ «Нива»</a:t>
            </a:r>
          </a:p>
          <a:p>
            <a:pPr marL="0" indent="0">
              <a:buNone/>
            </a:pPr>
            <a:r>
              <a:rPr lang="ru-RU" sz="1100" dirty="0" smtClean="0">
                <a:latin typeface="Century Gothic" pitchFamily="34" charset="0"/>
              </a:rPr>
              <a:t>ООО КХ «</a:t>
            </a:r>
            <a:r>
              <a:rPr lang="ru-RU" sz="1100" dirty="0" err="1" smtClean="0">
                <a:latin typeface="Century Gothic" pitchFamily="34" charset="0"/>
              </a:rPr>
              <a:t>Куендат</a:t>
            </a:r>
            <a:r>
              <a:rPr lang="ru-RU" sz="1100" dirty="0" smtClean="0">
                <a:latin typeface="Century Gothic" pitchFamily="34" charset="0"/>
              </a:rPr>
              <a:t>»</a:t>
            </a:r>
            <a:endParaRPr lang="ru-RU" sz="1100" dirty="0">
              <a:latin typeface="Century Gothic" pitchFamily="34" charset="0"/>
            </a:endParaRPr>
          </a:p>
          <a:p>
            <a:endParaRPr lang="ru-RU" sz="1000" dirty="0">
              <a:latin typeface="Century Gothic" pitchFamily="34" charset="0"/>
            </a:endParaRPr>
          </a:p>
          <a:p>
            <a:endParaRPr lang="ru-RU" sz="1000" dirty="0">
              <a:latin typeface="Century Gothic" pitchFamily="34" charset="0"/>
            </a:endParaRPr>
          </a:p>
          <a:p>
            <a:endParaRPr lang="ru-RU" sz="1000" dirty="0">
              <a:latin typeface="Century Gothic" pitchFamily="34" charset="0"/>
            </a:endParaRPr>
          </a:p>
          <a:p>
            <a:endParaRPr lang="ru-RU" sz="1000" dirty="0">
              <a:latin typeface="Century Gothic" pitchFamily="34" charset="0"/>
            </a:endParaRPr>
          </a:p>
          <a:p>
            <a:pPr marL="0" indent="0">
              <a:buNone/>
            </a:pPr>
            <a:endParaRPr lang="ru-RU" sz="1400" dirty="0" smtClean="0">
              <a:latin typeface="Century Gothic" pitchFamily="34" charset="0"/>
            </a:endParaRPr>
          </a:p>
        </p:txBody>
      </p:sp>
      <p:sp>
        <p:nvSpPr>
          <p:cNvPr id="21" name="Подзаголовок 2"/>
          <p:cNvSpPr txBox="1">
            <a:spLocks/>
          </p:cNvSpPr>
          <p:nvPr/>
        </p:nvSpPr>
        <p:spPr>
          <a:xfrm>
            <a:off x="2791881" y="4020110"/>
            <a:ext cx="548216" cy="959463"/>
          </a:xfrm>
          <a:prstGeom prst="rect">
            <a:avLst/>
          </a:prstGeom>
          <a:solidFill>
            <a:schemeClr val="bg2">
              <a:alpha val="94000"/>
            </a:schemeClr>
          </a:solidFill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endParaRPr lang="ru-RU" sz="1100" dirty="0" smtClean="0">
              <a:latin typeface="Century Gothic" pitchFamily="34" charset="0"/>
            </a:endParaRPr>
          </a:p>
          <a:p>
            <a:pPr marL="0" indent="0">
              <a:buNone/>
            </a:pPr>
            <a:r>
              <a:rPr lang="ru-RU" sz="1100" dirty="0" smtClean="0">
                <a:latin typeface="Century Gothic" pitchFamily="34" charset="0"/>
              </a:rPr>
              <a:t>1957</a:t>
            </a:r>
          </a:p>
          <a:p>
            <a:pPr marL="0" indent="0">
              <a:buNone/>
            </a:pPr>
            <a:r>
              <a:rPr lang="ru-RU" sz="1100" dirty="0" smtClean="0">
                <a:latin typeface="Century Gothic" pitchFamily="34" charset="0"/>
              </a:rPr>
              <a:t>867</a:t>
            </a:r>
            <a:endParaRPr lang="ru-RU" sz="1100" dirty="0">
              <a:latin typeface="Century Gothic" pitchFamily="34" charset="0"/>
            </a:endParaRPr>
          </a:p>
          <a:p>
            <a:endParaRPr lang="ru-RU" sz="1000" dirty="0">
              <a:latin typeface="Century Gothic" pitchFamily="34" charset="0"/>
            </a:endParaRPr>
          </a:p>
          <a:p>
            <a:endParaRPr lang="ru-RU" sz="1000" dirty="0">
              <a:latin typeface="Century Gothic" pitchFamily="34" charset="0"/>
            </a:endParaRPr>
          </a:p>
          <a:p>
            <a:endParaRPr lang="ru-RU" sz="1000" dirty="0">
              <a:latin typeface="Century Gothic" pitchFamily="34" charset="0"/>
            </a:endParaRPr>
          </a:p>
          <a:p>
            <a:pPr marL="0" indent="0">
              <a:buNone/>
            </a:pPr>
            <a:endParaRPr lang="ru-RU" sz="1000" dirty="0">
              <a:latin typeface="Century Gothic" pitchFamily="34" charset="0"/>
            </a:endParaRPr>
          </a:p>
          <a:p>
            <a:endParaRPr lang="ru-RU" sz="1400" dirty="0" smtClean="0">
              <a:latin typeface="Century Gothic" pitchFamily="34" charset="0"/>
            </a:endParaRPr>
          </a:p>
          <a:p>
            <a:endParaRPr lang="ru-RU" sz="1400" dirty="0">
              <a:latin typeface="Century Gothic" pitchFamily="34" charset="0"/>
            </a:endParaRPr>
          </a:p>
        </p:txBody>
      </p:sp>
      <p:sp>
        <p:nvSpPr>
          <p:cNvPr id="22" name="Подзаголовок 2"/>
          <p:cNvSpPr txBox="1">
            <a:spLocks/>
          </p:cNvSpPr>
          <p:nvPr/>
        </p:nvSpPr>
        <p:spPr>
          <a:xfrm>
            <a:off x="252888" y="3344161"/>
            <a:ext cx="7384045" cy="285803"/>
          </a:xfrm>
          <a:prstGeom prst="rect">
            <a:avLst/>
          </a:prstGeom>
          <a:solidFill>
            <a:schemeClr val="accent6">
              <a:lumMod val="20000"/>
              <a:lumOff val="80000"/>
              <a:alpha val="94000"/>
            </a:schemeClr>
          </a:solidFill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spcBef>
                <a:spcPts val="0"/>
              </a:spcBef>
              <a:buNone/>
            </a:pPr>
            <a:r>
              <a:rPr lang="ru-RU" sz="1400" b="1" dirty="0" smtClean="0">
                <a:latin typeface="Century Gothic" pitchFamily="34" charset="0"/>
                <a:cs typeface="Times New Roman" pitchFamily="18" charset="0"/>
              </a:rPr>
              <a:t>ВВЕДЕНО В ОБОРОТ, ГА:</a:t>
            </a:r>
          </a:p>
        </p:txBody>
      </p:sp>
      <p:sp>
        <p:nvSpPr>
          <p:cNvPr id="23" name="Подзаголовок 2"/>
          <p:cNvSpPr txBox="1">
            <a:spLocks/>
          </p:cNvSpPr>
          <p:nvPr/>
        </p:nvSpPr>
        <p:spPr>
          <a:xfrm>
            <a:off x="252888" y="3720435"/>
            <a:ext cx="3087210" cy="285803"/>
          </a:xfrm>
          <a:prstGeom prst="rect">
            <a:avLst/>
          </a:prstGeom>
          <a:solidFill>
            <a:schemeClr val="accent4">
              <a:lumMod val="20000"/>
              <a:lumOff val="80000"/>
              <a:alpha val="94000"/>
            </a:schemeClr>
          </a:solidFill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spcBef>
                <a:spcPts val="0"/>
              </a:spcBef>
              <a:buNone/>
            </a:pPr>
            <a:r>
              <a:rPr lang="ru-RU" sz="1200" dirty="0" smtClean="0">
                <a:latin typeface="Century Gothic" pitchFamily="34" charset="0"/>
                <a:cs typeface="Times New Roman" pitchFamily="18" charset="0"/>
              </a:rPr>
              <a:t>СЕЛЬХОЗТОВАРОПРОИЗВОДИТЕЛЯМИ</a:t>
            </a:r>
          </a:p>
        </p:txBody>
      </p:sp>
      <p:sp>
        <p:nvSpPr>
          <p:cNvPr id="24" name="Подзаголовок 2"/>
          <p:cNvSpPr txBox="1">
            <a:spLocks/>
          </p:cNvSpPr>
          <p:nvPr/>
        </p:nvSpPr>
        <p:spPr>
          <a:xfrm>
            <a:off x="4763168" y="3720435"/>
            <a:ext cx="2873764" cy="285803"/>
          </a:xfrm>
          <a:prstGeom prst="rect">
            <a:avLst/>
          </a:prstGeom>
          <a:solidFill>
            <a:schemeClr val="accent4">
              <a:lumMod val="20000"/>
              <a:lumOff val="80000"/>
              <a:alpha val="94000"/>
            </a:schemeClr>
          </a:solidFill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spcBef>
                <a:spcPts val="0"/>
              </a:spcBef>
              <a:buNone/>
            </a:pPr>
            <a:r>
              <a:rPr lang="ru-RU" sz="1200" dirty="0" smtClean="0">
                <a:latin typeface="Century Gothic" pitchFamily="34" charset="0"/>
                <a:cs typeface="Times New Roman" pitchFamily="18" charset="0"/>
              </a:rPr>
              <a:t>ГРАНТОПОЛУЧАТЕЛЯМИ</a:t>
            </a:r>
          </a:p>
        </p:txBody>
      </p:sp>
      <p:sp>
        <p:nvSpPr>
          <p:cNvPr id="26" name="Подзаголовок 2"/>
          <p:cNvSpPr txBox="1">
            <a:spLocks/>
          </p:cNvSpPr>
          <p:nvPr/>
        </p:nvSpPr>
        <p:spPr>
          <a:xfrm>
            <a:off x="3340097" y="4020111"/>
            <a:ext cx="548216" cy="959463"/>
          </a:xfrm>
          <a:prstGeom prst="rect">
            <a:avLst/>
          </a:prstGeom>
          <a:solidFill>
            <a:schemeClr val="bg2">
              <a:alpha val="94000"/>
            </a:schemeClr>
          </a:solidFill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endParaRPr lang="ru-RU" sz="1100" dirty="0" smtClean="0">
              <a:latin typeface="Century Gothic" pitchFamily="34" charset="0"/>
            </a:endParaRPr>
          </a:p>
          <a:p>
            <a:pPr marL="0" indent="0">
              <a:buNone/>
            </a:pPr>
            <a:r>
              <a:rPr lang="ru-RU" sz="1100" dirty="0" smtClean="0">
                <a:latin typeface="Century Gothic" pitchFamily="34" charset="0"/>
              </a:rPr>
              <a:t>645</a:t>
            </a:r>
          </a:p>
          <a:p>
            <a:pPr marL="0" indent="0">
              <a:buNone/>
            </a:pPr>
            <a:endParaRPr lang="ru-RU" sz="1100" dirty="0">
              <a:latin typeface="Century Gothic" pitchFamily="34" charset="0"/>
            </a:endParaRPr>
          </a:p>
          <a:p>
            <a:endParaRPr lang="ru-RU" sz="1000" dirty="0">
              <a:latin typeface="Century Gothic" pitchFamily="34" charset="0"/>
            </a:endParaRPr>
          </a:p>
          <a:p>
            <a:endParaRPr lang="ru-RU" sz="1000" dirty="0">
              <a:latin typeface="Century Gothic" pitchFamily="34" charset="0"/>
            </a:endParaRPr>
          </a:p>
          <a:p>
            <a:endParaRPr lang="ru-RU" sz="1000" dirty="0">
              <a:latin typeface="Century Gothic" pitchFamily="34" charset="0"/>
            </a:endParaRPr>
          </a:p>
          <a:p>
            <a:pPr marL="0" indent="0">
              <a:buNone/>
            </a:pPr>
            <a:endParaRPr lang="ru-RU" sz="1000" dirty="0">
              <a:latin typeface="Century Gothic" pitchFamily="34" charset="0"/>
            </a:endParaRPr>
          </a:p>
          <a:p>
            <a:endParaRPr lang="ru-RU" sz="1400" dirty="0" smtClean="0">
              <a:latin typeface="Century Gothic" pitchFamily="34" charset="0"/>
            </a:endParaRPr>
          </a:p>
          <a:p>
            <a:endParaRPr lang="ru-RU" sz="1400" dirty="0">
              <a:latin typeface="Century Gothic" pitchFamily="34" charset="0"/>
            </a:endParaRPr>
          </a:p>
        </p:txBody>
      </p:sp>
      <p:sp>
        <p:nvSpPr>
          <p:cNvPr id="25" name="Подзаголовок 2"/>
          <p:cNvSpPr txBox="1">
            <a:spLocks/>
          </p:cNvSpPr>
          <p:nvPr/>
        </p:nvSpPr>
        <p:spPr>
          <a:xfrm>
            <a:off x="3340097" y="3846403"/>
            <a:ext cx="1388531" cy="431800"/>
          </a:xfrm>
          <a:prstGeom prst="rect">
            <a:avLst/>
          </a:prstGeom>
          <a:solidFill>
            <a:schemeClr val="bg2">
              <a:lumMod val="90000"/>
              <a:alpha val="94000"/>
            </a:schemeClr>
          </a:solidFill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spcBef>
                <a:spcPts val="0"/>
              </a:spcBef>
              <a:buNone/>
            </a:pPr>
            <a:r>
              <a:rPr lang="ru-RU" sz="900" dirty="0">
                <a:solidFill>
                  <a:srgbClr val="800000"/>
                </a:solidFill>
                <a:latin typeface="Century Gothic" pitchFamily="34" charset="0"/>
                <a:cs typeface="Times New Roman" pitchFamily="18" charset="0"/>
              </a:rPr>
              <a:t>в</a:t>
            </a:r>
            <a:r>
              <a:rPr lang="ru-RU" sz="900" dirty="0" smtClean="0">
                <a:solidFill>
                  <a:srgbClr val="800000"/>
                </a:solidFill>
                <a:latin typeface="Century Gothic" pitchFamily="34" charset="0"/>
                <a:cs typeface="Times New Roman" pitchFamily="18" charset="0"/>
              </a:rPr>
              <a:t> </a:t>
            </a:r>
            <a:r>
              <a:rPr lang="ru-RU" sz="900" dirty="0" err="1" smtClean="0">
                <a:solidFill>
                  <a:srgbClr val="800000"/>
                </a:solidFill>
                <a:latin typeface="Century Gothic" pitchFamily="34" charset="0"/>
                <a:cs typeface="Times New Roman" pitchFamily="18" charset="0"/>
              </a:rPr>
              <a:t>т.ч</a:t>
            </a:r>
            <a:r>
              <a:rPr lang="ru-RU" sz="900" dirty="0" smtClean="0">
                <a:solidFill>
                  <a:srgbClr val="800000"/>
                </a:solidFill>
                <a:latin typeface="Century Gothic" pitchFamily="34" charset="0"/>
                <a:cs typeface="Times New Roman" pitchFamily="18" charset="0"/>
              </a:rPr>
              <a:t>. за счет </a:t>
            </a:r>
          </a:p>
          <a:p>
            <a:pPr marL="0" indent="0">
              <a:spcBef>
                <a:spcPts val="0"/>
              </a:spcBef>
              <a:buNone/>
            </a:pPr>
            <a:r>
              <a:rPr lang="ru-RU" sz="900" dirty="0" smtClean="0">
                <a:solidFill>
                  <a:srgbClr val="800000"/>
                </a:solidFill>
                <a:latin typeface="Century Gothic" pitchFamily="34" charset="0"/>
                <a:cs typeface="Times New Roman" pitchFamily="18" charset="0"/>
              </a:rPr>
              <a:t>культуртехнических </a:t>
            </a:r>
          </a:p>
          <a:p>
            <a:pPr marL="0" indent="0">
              <a:spcBef>
                <a:spcPts val="0"/>
              </a:spcBef>
              <a:buNone/>
            </a:pPr>
            <a:r>
              <a:rPr lang="ru-RU" sz="900" dirty="0" smtClean="0">
                <a:solidFill>
                  <a:srgbClr val="800000"/>
                </a:solidFill>
                <a:latin typeface="Century Gothic" pitchFamily="34" charset="0"/>
                <a:cs typeface="Times New Roman" pitchFamily="18" charset="0"/>
              </a:rPr>
              <a:t>работ</a:t>
            </a:r>
          </a:p>
        </p:txBody>
      </p:sp>
      <p:pic>
        <p:nvPicPr>
          <p:cNvPr id="27" name="Slide"/>
          <p:cNvPicPr>
            <a:picLocks noChangeAspect="1"/>
          </p:cNvPicPr>
          <p:nvPr/>
        </p:nvPicPr>
        <p:blipFill rotWithShape="1">
          <a:blip r:embed="rId5"/>
          <a:srcRect l="88056" t="64229" r="5972" b="26607"/>
          <a:stretch/>
        </p:blipFill>
        <p:spPr>
          <a:xfrm>
            <a:off x="2551972" y="5096462"/>
            <a:ext cx="675217" cy="732794"/>
          </a:xfrm>
          <a:prstGeom prst="rect">
            <a:avLst/>
          </a:prstGeom>
          <a:solidFill>
            <a:schemeClr val="bg2">
              <a:lumMod val="90000"/>
            </a:schemeClr>
          </a:solidFill>
        </p:spPr>
      </p:pic>
      <p:pic>
        <p:nvPicPr>
          <p:cNvPr id="28" name="Slide"/>
          <p:cNvPicPr>
            <a:picLocks noChangeAspect="1"/>
          </p:cNvPicPr>
          <p:nvPr/>
        </p:nvPicPr>
        <p:blipFill rotWithShape="1">
          <a:blip r:embed="rId5"/>
          <a:srcRect l="88056" t="64229" r="5972" b="26607"/>
          <a:stretch/>
        </p:blipFill>
        <p:spPr>
          <a:xfrm>
            <a:off x="1876755" y="5098321"/>
            <a:ext cx="675217" cy="732794"/>
          </a:xfrm>
          <a:prstGeom prst="rect">
            <a:avLst/>
          </a:prstGeom>
          <a:solidFill>
            <a:schemeClr val="bg2">
              <a:lumMod val="90000"/>
            </a:schemeClr>
          </a:solidFill>
        </p:spPr>
      </p:pic>
      <p:pic>
        <p:nvPicPr>
          <p:cNvPr id="29" name="Slide"/>
          <p:cNvPicPr>
            <a:picLocks noChangeAspect="1"/>
          </p:cNvPicPr>
          <p:nvPr/>
        </p:nvPicPr>
        <p:blipFill rotWithShape="1">
          <a:blip r:embed="rId5"/>
          <a:srcRect l="88056" t="64229" r="5972" b="26607"/>
          <a:stretch/>
        </p:blipFill>
        <p:spPr>
          <a:xfrm>
            <a:off x="1201538" y="5098321"/>
            <a:ext cx="675217" cy="732794"/>
          </a:xfrm>
          <a:prstGeom prst="rect">
            <a:avLst/>
          </a:prstGeom>
          <a:solidFill>
            <a:schemeClr val="bg2">
              <a:lumMod val="90000"/>
            </a:schemeClr>
          </a:solidFill>
        </p:spPr>
      </p:pic>
    </p:spTree>
    <p:extLst>
      <p:ext uri="{BB962C8B-B14F-4D97-AF65-F5344CB8AC3E}">
        <p14:creationId xmlns:p14="http://schemas.microsoft.com/office/powerpoint/2010/main" val="21159085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08BC49-1B67-4826-A1F3-48AF839B00E7}" type="slidenum">
              <a:rPr lang="en-US" smtClean="0"/>
              <a:t>5</a:t>
            </a:fld>
            <a:endParaRPr lang="en-US"/>
          </a:p>
        </p:txBody>
      </p:sp>
      <p:pic>
        <p:nvPicPr>
          <p:cNvPr id="2050" name="Picture 2" descr="C:\Users\Pruss\Desktop\Рисунок3.pn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60" r="3929"/>
          <a:stretch/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2032000" y="3615267"/>
            <a:ext cx="1608666" cy="12329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sp>
        <p:nvSpPr>
          <p:cNvPr id="5" name="Подзаголовок 2"/>
          <p:cNvSpPr txBox="1">
            <a:spLocks/>
          </p:cNvSpPr>
          <p:nvPr/>
        </p:nvSpPr>
        <p:spPr>
          <a:xfrm>
            <a:off x="326635" y="5952066"/>
            <a:ext cx="873849" cy="702733"/>
          </a:xfrm>
          <a:prstGeom prst="rect">
            <a:avLst/>
          </a:prstGeom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ru-RU" sz="4800" dirty="0">
                <a:solidFill>
                  <a:schemeClr val="bg2">
                    <a:lumMod val="50000"/>
                  </a:schemeClr>
                </a:solidFill>
                <a:latin typeface="Century Gothic" pitchFamily="34" charset="0"/>
                <a:cs typeface="Times New Roman" pitchFamily="18" charset="0"/>
              </a:rPr>
              <a:t>5</a:t>
            </a:r>
            <a:endParaRPr lang="ru-RU" sz="4800" dirty="0">
              <a:solidFill>
                <a:schemeClr val="bg2">
                  <a:lumMod val="50000"/>
                </a:schemeClr>
              </a:solidFill>
              <a:latin typeface="Century Gothic" pitchFamily="34" charset="0"/>
              <a:cs typeface="Times New Roman" pitchFamily="18" charset="0"/>
            </a:endParaRPr>
          </a:p>
        </p:txBody>
      </p:sp>
      <p:sp>
        <p:nvSpPr>
          <p:cNvPr id="7" name="Подзаголовок 2"/>
          <p:cNvSpPr txBox="1">
            <a:spLocks/>
          </p:cNvSpPr>
          <p:nvPr/>
        </p:nvSpPr>
        <p:spPr>
          <a:xfrm>
            <a:off x="0" y="135467"/>
            <a:ext cx="5782733" cy="795866"/>
          </a:xfrm>
          <a:prstGeom prst="rect">
            <a:avLst/>
          </a:prstGeom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ru-RU" sz="2000" b="1" dirty="0" smtClean="0">
                <a:solidFill>
                  <a:schemeClr val="bg1"/>
                </a:solidFill>
                <a:latin typeface="Century Gothic" pitchFamily="34" charset="0"/>
                <a:cs typeface="Times New Roman" pitchFamily="18" charset="0"/>
              </a:rPr>
              <a:t>ГОСУДАРСТВЕННАЯ ПОДДЕРЖКА НА ПРОВЕДЕНИЕ КУЛЬТУРТЕХНИЧЕСКИХ РАБОТ</a:t>
            </a:r>
            <a:endParaRPr lang="ru-RU" sz="2000" b="1" dirty="0">
              <a:solidFill>
                <a:schemeClr val="bg1"/>
              </a:solidFill>
              <a:latin typeface="Century Gothic" pitchFamily="34" charset="0"/>
              <a:cs typeface="Times New Roman" pitchFamily="18" charset="0"/>
            </a:endParaRPr>
          </a:p>
        </p:txBody>
      </p:sp>
      <p:sp>
        <p:nvSpPr>
          <p:cNvPr id="8" name="Подзаголовок 2"/>
          <p:cNvSpPr txBox="1">
            <a:spLocks/>
          </p:cNvSpPr>
          <p:nvPr/>
        </p:nvSpPr>
        <p:spPr>
          <a:xfrm>
            <a:off x="88900" y="2154812"/>
            <a:ext cx="6107375" cy="571606"/>
          </a:xfrm>
          <a:prstGeom prst="rect">
            <a:avLst/>
          </a:prstGeom>
          <a:solidFill>
            <a:schemeClr val="accent6">
              <a:lumMod val="20000"/>
              <a:lumOff val="80000"/>
              <a:alpha val="94000"/>
            </a:schemeClr>
          </a:solidFill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spcBef>
                <a:spcPts val="0"/>
              </a:spcBef>
              <a:buNone/>
            </a:pPr>
            <a:r>
              <a:rPr lang="ru-RU" sz="1600" dirty="0" smtClean="0">
                <a:latin typeface="Century Gothic" pitchFamily="34" charset="0"/>
                <a:cs typeface="Times New Roman" pitchFamily="18" charset="0"/>
              </a:rPr>
              <a:t>За счет культуртехнических мероприятий </a:t>
            </a:r>
          </a:p>
          <a:p>
            <a:pPr marL="0" indent="0">
              <a:spcBef>
                <a:spcPts val="0"/>
              </a:spcBef>
              <a:buNone/>
            </a:pPr>
            <a:r>
              <a:rPr lang="ru-RU" sz="1600" dirty="0" smtClean="0">
                <a:latin typeface="Century Gothic" pitchFamily="34" charset="0"/>
                <a:cs typeface="Times New Roman" pitchFamily="18" charset="0"/>
              </a:rPr>
              <a:t>введено  </a:t>
            </a:r>
            <a:r>
              <a:rPr lang="ru-RU" sz="1600" b="1" dirty="0" smtClean="0">
                <a:solidFill>
                  <a:srgbClr val="800000"/>
                </a:solidFill>
                <a:latin typeface="Century Gothic" pitchFamily="34" charset="0"/>
                <a:cs typeface="Times New Roman" pitchFamily="18" charset="0"/>
              </a:rPr>
              <a:t>645 га</a:t>
            </a:r>
          </a:p>
        </p:txBody>
      </p:sp>
      <p:graphicFrame>
        <p:nvGraphicFramePr>
          <p:cNvPr id="9" name="Таблица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74724410"/>
              </p:ext>
            </p:extLst>
          </p:nvPr>
        </p:nvGraphicFramePr>
        <p:xfrm>
          <a:off x="88900" y="2804056"/>
          <a:ext cx="6107374" cy="2331720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910167"/>
                <a:gridCol w="1176866"/>
                <a:gridCol w="1058334"/>
                <a:gridCol w="1320800"/>
                <a:gridCol w="1641207"/>
              </a:tblGrid>
              <a:tr h="297344">
                <a:tc gridSpan="5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 smtClean="0">
                          <a:latin typeface="Century Gothic" pitchFamily="34" charset="0"/>
                        </a:rPr>
                        <a:t>ООО</a:t>
                      </a:r>
                      <a:r>
                        <a:rPr lang="ru-RU" sz="1400" baseline="0" dirty="0" smtClean="0">
                          <a:latin typeface="Century Gothic" pitchFamily="34" charset="0"/>
                        </a:rPr>
                        <a:t> «КФХ «НИВА»</a:t>
                      </a:r>
                      <a:endParaRPr lang="ru-RU" sz="1400" dirty="0" smtClean="0">
                        <a:latin typeface="Century Gothic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sz="1200" dirty="0">
                        <a:latin typeface="Century Gothic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sz="1200" dirty="0">
                        <a:latin typeface="Century Gothic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sz="1200" dirty="0">
                        <a:latin typeface="Century Gothic" pitchFamily="34" charset="0"/>
                      </a:endParaRPr>
                    </a:p>
                  </a:txBody>
                  <a:tcPr/>
                </a:tc>
              </a:tr>
              <a:tr h="447265"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Century Gothic" pitchFamily="34" charset="0"/>
                        </a:rPr>
                        <a:t>ГОД</a:t>
                      </a:r>
                      <a:endParaRPr lang="ru-RU" sz="1200" dirty="0">
                        <a:latin typeface="Century Gothic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Century Gothic" pitchFamily="34" charset="0"/>
                        </a:rPr>
                        <a:t>ПЛОЩАДЬ, ГА</a:t>
                      </a:r>
                      <a:endParaRPr lang="ru-RU" sz="1200" dirty="0">
                        <a:latin typeface="Century Gothic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Century Gothic" pitchFamily="34" charset="0"/>
                        </a:rPr>
                        <a:t>ЗАТРАТЫ НА 1 ГА</a:t>
                      </a:r>
                      <a:endParaRPr lang="ru-RU" sz="1200" dirty="0">
                        <a:latin typeface="Century Gothic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Century Gothic" pitchFamily="34" charset="0"/>
                        </a:rPr>
                        <a:t>ПРОИЗВЕДЕНО ЗАТРАТ, РУБ</a:t>
                      </a:r>
                      <a:endParaRPr lang="ru-RU" sz="1200" dirty="0">
                        <a:latin typeface="Century Gothic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Century Gothic" pitchFamily="34" charset="0"/>
                        </a:rPr>
                        <a:t>ПОЛУЧЕНО</a:t>
                      </a:r>
                      <a:r>
                        <a:rPr lang="ru-RU" sz="1200" baseline="0" dirty="0" smtClean="0">
                          <a:latin typeface="Century Gothic" pitchFamily="34" charset="0"/>
                        </a:rPr>
                        <a:t> ГОСПОДДЕРЖКИ, РУБ</a:t>
                      </a:r>
                      <a:endParaRPr lang="ru-RU" sz="1200" dirty="0">
                        <a:latin typeface="Century Gothic" pitchFamily="34" charset="0"/>
                      </a:endParaRPr>
                    </a:p>
                  </a:txBody>
                  <a:tcPr/>
                </a:tc>
              </a:tr>
              <a:tr h="298441"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Century Gothic" pitchFamily="34" charset="0"/>
                        </a:rPr>
                        <a:t>2020</a:t>
                      </a:r>
                      <a:endParaRPr lang="ru-RU" sz="1400" dirty="0">
                        <a:latin typeface="Century Gothic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Century Gothic" pitchFamily="34" charset="0"/>
                        </a:rPr>
                        <a:t>479</a:t>
                      </a:r>
                      <a:endParaRPr lang="ru-RU" sz="1400" dirty="0">
                        <a:latin typeface="Century Gothic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Century Gothic" pitchFamily="34" charset="0"/>
                        </a:rPr>
                        <a:t>11 969,33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Century Gothic" pitchFamily="34" charset="0"/>
                        </a:rPr>
                        <a:t>5</a:t>
                      </a:r>
                      <a:r>
                        <a:rPr lang="ru-RU" sz="1400" baseline="0" dirty="0" smtClean="0">
                          <a:latin typeface="Century Gothic" pitchFamily="34" charset="0"/>
                        </a:rPr>
                        <a:t> 733 308,39</a:t>
                      </a:r>
                      <a:endParaRPr lang="ru-RU" sz="1400" dirty="0" smtClean="0">
                        <a:latin typeface="Century Gothic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Century Gothic" pitchFamily="34" charset="0"/>
                        </a:rPr>
                        <a:t>4</a:t>
                      </a:r>
                      <a:r>
                        <a:rPr lang="ru-RU" sz="1400" baseline="0" dirty="0" smtClean="0">
                          <a:latin typeface="Century Gothic" pitchFamily="34" charset="0"/>
                        </a:rPr>
                        <a:t> 013 315,87</a:t>
                      </a:r>
                      <a:endParaRPr lang="ru-RU" sz="1400" dirty="0">
                        <a:latin typeface="Century Gothic" pitchFamily="34" charset="0"/>
                      </a:endParaRPr>
                    </a:p>
                  </a:txBody>
                  <a:tcPr/>
                </a:tc>
              </a:tr>
              <a:tr h="298177"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Century Gothic" pitchFamily="34" charset="0"/>
                        </a:rPr>
                        <a:t>2021</a:t>
                      </a:r>
                      <a:endParaRPr lang="ru-RU" sz="1400" dirty="0">
                        <a:latin typeface="Century Gothic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Century Gothic" pitchFamily="34" charset="0"/>
                        </a:rPr>
                        <a:t>166</a:t>
                      </a:r>
                      <a:endParaRPr lang="ru-RU" sz="1400" dirty="0">
                        <a:latin typeface="Century Gothic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Century Gothic" pitchFamily="34" charset="0"/>
                        </a:rPr>
                        <a:t>15 569,27</a:t>
                      </a:r>
                      <a:endParaRPr lang="ru-RU" sz="1400" dirty="0">
                        <a:latin typeface="Century Gothic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Century Gothic" pitchFamily="34" charset="0"/>
                        </a:rPr>
                        <a:t>2 584 498,82</a:t>
                      </a:r>
                      <a:endParaRPr lang="ru-RU" sz="1400" dirty="0">
                        <a:latin typeface="Century Gothic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Century Gothic" pitchFamily="34" charset="0"/>
                        </a:rPr>
                        <a:t>1 809 149,17</a:t>
                      </a:r>
                      <a:endParaRPr lang="ru-RU" sz="1400" dirty="0">
                        <a:latin typeface="Century Gothic" pitchFamily="34" charset="0"/>
                      </a:endParaRPr>
                    </a:p>
                  </a:txBody>
                  <a:tcPr/>
                </a:tc>
              </a:tr>
              <a:tr h="272731">
                <a:tc>
                  <a:txBody>
                    <a:bodyPr/>
                    <a:lstStyle/>
                    <a:p>
                      <a:r>
                        <a:rPr lang="ru-RU" sz="1100" b="1" dirty="0" smtClean="0">
                          <a:latin typeface="Century Gothic" pitchFamily="34" charset="0"/>
                        </a:rPr>
                        <a:t>ИТОГО:</a:t>
                      </a:r>
                      <a:endParaRPr lang="ru-RU" sz="1100" b="1" dirty="0">
                        <a:latin typeface="Century Gothic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b="1" dirty="0" smtClean="0">
                          <a:latin typeface="Century Gothic" pitchFamily="34" charset="0"/>
                        </a:rPr>
                        <a:t>645</a:t>
                      </a:r>
                      <a:endParaRPr lang="ru-RU" sz="1400" b="1" dirty="0">
                        <a:latin typeface="Century Gothic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b="1" dirty="0" smtClean="0">
                          <a:latin typeface="Century Gothic" pitchFamily="34" charset="0"/>
                        </a:rPr>
                        <a:t>12</a:t>
                      </a:r>
                      <a:r>
                        <a:rPr lang="ru-RU" sz="1400" b="1" baseline="0" dirty="0" smtClean="0">
                          <a:latin typeface="Century Gothic" pitchFamily="34" charset="0"/>
                        </a:rPr>
                        <a:t> 995,83</a:t>
                      </a:r>
                      <a:endParaRPr lang="ru-RU" sz="1400" b="1" dirty="0">
                        <a:latin typeface="Century Gothic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b="1" dirty="0" smtClean="0">
                          <a:latin typeface="Century Gothic" pitchFamily="34" charset="0"/>
                        </a:rPr>
                        <a:t>8 317 807,21</a:t>
                      </a:r>
                      <a:endParaRPr lang="ru-RU" sz="1400" b="1" dirty="0">
                        <a:latin typeface="Century Gothic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b="1" dirty="0" smtClean="0">
                          <a:latin typeface="Century Gothic" pitchFamily="34" charset="0"/>
                        </a:rPr>
                        <a:t>5 822 465,04</a:t>
                      </a:r>
                      <a:endParaRPr lang="ru-RU" sz="1400" b="1" dirty="0">
                        <a:latin typeface="Century Gothic" pitchFamily="34" charset="0"/>
                      </a:endParaRPr>
                    </a:p>
                  </a:txBody>
                  <a:tcPr/>
                </a:tc>
              </a:tr>
              <a:tr h="462174"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Century Gothic" pitchFamily="34" charset="0"/>
                        </a:rPr>
                        <a:t>2022</a:t>
                      </a:r>
                    </a:p>
                    <a:p>
                      <a:r>
                        <a:rPr lang="ru-RU" sz="1100" dirty="0" smtClean="0">
                          <a:latin typeface="Century Gothic" pitchFamily="34" charset="0"/>
                        </a:rPr>
                        <a:t>(прогноз)</a:t>
                      </a:r>
                      <a:endParaRPr lang="ru-RU" sz="1100" dirty="0">
                        <a:latin typeface="Century Gothic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Century Gothic" pitchFamily="34" charset="0"/>
                        </a:rPr>
                        <a:t>200</a:t>
                      </a:r>
                      <a:endParaRPr lang="ru-RU" sz="1400" dirty="0">
                        <a:latin typeface="Century Gothic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Century Gothic" pitchFamily="34" charset="0"/>
                        </a:rPr>
                        <a:t>-</a:t>
                      </a:r>
                      <a:endParaRPr lang="ru-RU" sz="1400" dirty="0">
                        <a:latin typeface="Century Gothic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Century Gothic" pitchFamily="34" charset="0"/>
                        </a:rPr>
                        <a:t>-</a:t>
                      </a:r>
                      <a:endParaRPr lang="ru-RU" sz="1400" dirty="0">
                        <a:latin typeface="Century Gothic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Century Gothic" pitchFamily="34" charset="0"/>
                        </a:rPr>
                        <a:t>-</a:t>
                      </a:r>
                      <a:endParaRPr lang="ru-RU" sz="1400" dirty="0">
                        <a:latin typeface="Century Gothic" pitchFamily="34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1028" name="Picture 4" descr="C:\Users\Pruss\Desktop\7a31add4-83ff-4094-abe6-7860cfc1fc6d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3658"/>
          <a:stretch/>
        </p:blipFill>
        <p:spPr bwMode="auto">
          <a:xfrm>
            <a:off x="6320753" y="2359932"/>
            <a:ext cx="1783389" cy="17575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Pruss\Desktop\71-719747_tractor-cl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88641" y="3354206"/>
            <a:ext cx="750553" cy="6418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Pruss\Desktop\07217ee6-f671-4b0c-a30a-9f72ccb2bb3a.jpg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2" t="9720" b="4121"/>
          <a:stretch/>
        </p:blipFill>
        <p:spPr bwMode="auto">
          <a:xfrm>
            <a:off x="7221673" y="4158382"/>
            <a:ext cx="1764937" cy="17936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Подзаголовок 2"/>
          <p:cNvSpPr txBox="1">
            <a:spLocks/>
          </p:cNvSpPr>
          <p:nvPr/>
        </p:nvSpPr>
        <p:spPr>
          <a:xfrm>
            <a:off x="88900" y="1134535"/>
            <a:ext cx="6125633" cy="977028"/>
          </a:xfrm>
          <a:prstGeom prst="rect">
            <a:avLst/>
          </a:prstGeom>
          <a:solidFill>
            <a:schemeClr val="bg2">
              <a:alpha val="94000"/>
            </a:schemeClr>
          </a:solidFill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spcBef>
                <a:spcPts val="0"/>
              </a:spcBef>
              <a:buNone/>
            </a:pPr>
            <a:r>
              <a:rPr lang="ru-RU" sz="1400" b="1" dirty="0" smtClean="0">
                <a:latin typeface="Century Gothic" pitchFamily="34" charset="0"/>
                <a:cs typeface="Times New Roman" pitchFamily="18" charset="0"/>
              </a:rPr>
              <a:t>СУБСИДИЯ </a:t>
            </a:r>
          </a:p>
          <a:p>
            <a:pPr marL="0" indent="0">
              <a:spcBef>
                <a:spcPts val="0"/>
              </a:spcBef>
              <a:buNone/>
            </a:pPr>
            <a:r>
              <a:rPr lang="ru-RU" sz="1400" b="1" dirty="0" smtClean="0">
                <a:latin typeface="Century Gothic" pitchFamily="34" charset="0"/>
                <a:cs typeface="Times New Roman" pitchFamily="18" charset="0"/>
              </a:rPr>
              <a:t>СЕЛЬХОЗТОВАРОПРОИЗВОДИТЕЛЯМ                            УСЛОВИЕ: </a:t>
            </a:r>
          </a:p>
          <a:p>
            <a:pPr marL="0" indent="0">
              <a:spcBef>
                <a:spcPts val="0"/>
              </a:spcBef>
              <a:buNone/>
            </a:pPr>
            <a:r>
              <a:rPr lang="ru-RU" sz="1400" b="1" dirty="0" smtClean="0">
                <a:latin typeface="Century Gothic" pitchFamily="34" charset="0"/>
                <a:cs typeface="Times New Roman" pitchFamily="18" charset="0"/>
              </a:rPr>
              <a:t>НА КУЛЬТУРТЕХНИЧЕСКИЕ РАБОТЫ                         </a:t>
            </a:r>
            <a:r>
              <a:rPr lang="ru-RU" sz="1400" dirty="0" smtClean="0">
                <a:latin typeface="Century Gothic" pitchFamily="34" charset="0"/>
                <a:cs typeface="Times New Roman" pitchFamily="18" charset="0"/>
              </a:rPr>
              <a:t>● НАЛИЧИЕ ПСД</a:t>
            </a:r>
            <a:endParaRPr lang="ru-RU" sz="1600" dirty="0" smtClean="0">
              <a:latin typeface="Century Gothic" pitchFamily="34" charset="0"/>
              <a:cs typeface="Times New Roman" pitchFamily="18" charset="0"/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ru-RU" sz="1400" b="1" dirty="0" smtClean="0">
                <a:latin typeface="Century Gothic" pitchFamily="34" charset="0"/>
                <a:cs typeface="Times New Roman" pitchFamily="18" charset="0"/>
              </a:rPr>
              <a:t>В РАЗМЕРЕ </a:t>
            </a:r>
            <a:r>
              <a:rPr lang="ru-RU" sz="1400" b="1" dirty="0" smtClean="0">
                <a:solidFill>
                  <a:srgbClr val="800000"/>
                </a:solidFill>
                <a:latin typeface="Century Gothic" pitchFamily="34" charset="0"/>
                <a:cs typeface="Times New Roman" pitchFamily="18" charset="0"/>
              </a:rPr>
              <a:t>70% </a:t>
            </a:r>
            <a:r>
              <a:rPr lang="ru-RU" sz="1400" b="1" dirty="0" smtClean="0">
                <a:latin typeface="Century Gothic" pitchFamily="34" charset="0"/>
                <a:cs typeface="Times New Roman" pitchFamily="18" charset="0"/>
              </a:rPr>
              <a:t>ОТ ЗАТРАТ</a:t>
            </a:r>
          </a:p>
        </p:txBody>
      </p:sp>
      <p:pic>
        <p:nvPicPr>
          <p:cNvPr id="1030" name="Picture 6" descr="C:\Users\Pruss\Desktop\tNsS6joNE-a06f9b4c773fb0be2be0e8561da686f7.jpg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912"/>
          <a:stretch/>
        </p:blipFill>
        <p:spPr bwMode="auto">
          <a:xfrm>
            <a:off x="4455182" y="5190082"/>
            <a:ext cx="2655101" cy="16224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C:\Users\Pruss\Desktop\Artikel_1-2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59001" y="5190082"/>
            <a:ext cx="2217178" cy="16224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6" name="Прямая со стрелкой 5"/>
          <p:cNvCxnSpPr/>
          <p:nvPr/>
        </p:nvCxnSpPr>
        <p:spPr>
          <a:xfrm>
            <a:off x="3640666" y="1623049"/>
            <a:ext cx="463550" cy="0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Прямоугольник 19"/>
          <p:cNvSpPr/>
          <p:nvPr/>
        </p:nvSpPr>
        <p:spPr>
          <a:xfrm>
            <a:off x="5959445" y="1640946"/>
            <a:ext cx="1805269" cy="276999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ru-RU" sz="1200" b="1" dirty="0" smtClean="0">
                <a:solidFill>
                  <a:srgbClr val="800000"/>
                </a:solidFill>
                <a:latin typeface="Century Gothic" pitchFamily="34" charset="0"/>
                <a:cs typeface="Times New Roman" pitchFamily="18" charset="0"/>
              </a:rPr>
              <a:t>С октября 2018 года</a:t>
            </a:r>
          </a:p>
        </p:txBody>
      </p:sp>
    </p:spTree>
    <p:extLst>
      <p:ext uri="{BB962C8B-B14F-4D97-AF65-F5344CB8AC3E}">
        <p14:creationId xmlns:p14="http://schemas.microsoft.com/office/powerpoint/2010/main" val="4811791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08BC49-1B67-4826-A1F3-48AF839B00E7}" type="slidenum">
              <a:rPr lang="en-US" smtClean="0"/>
              <a:t>6</a:t>
            </a:fld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2032000" y="3615267"/>
            <a:ext cx="1608666" cy="12329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sp>
        <p:nvSpPr>
          <p:cNvPr id="5" name="Подзаголовок 2"/>
          <p:cNvSpPr txBox="1">
            <a:spLocks/>
          </p:cNvSpPr>
          <p:nvPr/>
        </p:nvSpPr>
        <p:spPr>
          <a:xfrm>
            <a:off x="326635" y="5952066"/>
            <a:ext cx="873849" cy="702733"/>
          </a:xfrm>
          <a:prstGeom prst="rect">
            <a:avLst/>
          </a:prstGeom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ru-RU" sz="4800" dirty="0" smtClean="0">
                <a:solidFill>
                  <a:schemeClr val="bg2">
                    <a:lumMod val="50000"/>
                  </a:schemeClr>
                </a:solidFill>
                <a:latin typeface="Century Gothic" pitchFamily="34" charset="0"/>
                <a:cs typeface="Times New Roman" pitchFamily="18" charset="0"/>
              </a:rPr>
              <a:t>4</a:t>
            </a:r>
          </a:p>
          <a:p>
            <a:pPr marL="0" indent="0">
              <a:buNone/>
            </a:pPr>
            <a:endParaRPr lang="ru-RU" sz="4800" dirty="0">
              <a:solidFill>
                <a:schemeClr val="bg2">
                  <a:lumMod val="50000"/>
                </a:schemeClr>
              </a:solidFill>
              <a:latin typeface="Century Gothic" pitchFamily="34" charset="0"/>
              <a:cs typeface="Times New Roman" pitchFamily="18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2187740" y="3011885"/>
            <a:ext cx="249766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400" b="1" dirty="0" smtClean="0">
                <a:solidFill>
                  <a:schemeClr val="bg1"/>
                </a:solidFill>
                <a:latin typeface="Century Gothic" pitchFamily="34" charset="0"/>
                <a:cs typeface="Times New Roman" pitchFamily="18" charset="0"/>
              </a:rPr>
              <a:t>ПОСЕВНАЯ ПЛОЩАДЬ, ГА</a:t>
            </a:r>
            <a:endParaRPr lang="ru-RU" sz="1400" b="1" dirty="0">
              <a:solidFill>
                <a:schemeClr val="bg1"/>
              </a:solidFill>
              <a:latin typeface="Century Gothic" pitchFamily="34" charset="0"/>
              <a:cs typeface="Times New Roman" pitchFamily="18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2301149" y="1916173"/>
            <a:ext cx="2270851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000" b="1" dirty="0" smtClean="0">
                <a:latin typeface="Century Gothic" pitchFamily="34" charset="0"/>
                <a:cs typeface="Times New Roman" pitchFamily="18" charset="0"/>
              </a:rPr>
              <a:t>ПАШНЯ В ОБРАБОТКЕ, ГА</a:t>
            </a:r>
            <a:endParaRPr lang="ru-RU" sz="1000" b="1" dirty="0">
              <a:latin typeface="Century Gothic" pitchFamily="34" charset="0"/>
              <a:cs typeface="Times New Roman" pitchFamily="18" charset="0"/>
            </a:endParaRPr>
          </a:p>
        </p:txBody>
      </p:sp>
      <p:pic>
        <p:nvPicPr>
          <p:cNvPr id="12" name="Picture 2" descr="C:\Users\Pruss\Desktop\Рисунок3.pn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60" r="3929"/>
          <a:stretch/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Подзаголовок 2"/>
          <p:cNvSpPr txBox="1">
            <a:spLocks/>
          </p:cNvSpPr>
          <p:nvPr/>
        </p:nvSpPr>
        <p:spPr>
          <a:xfrm>
            <a:off x="90343" y="1164423"/>
            <a:ext cx="5844789" cy="485394"/>
          </a:xfrm>
          <a:prstGeom prst="rect">
            <a:avLst/>
          </a:prstGeom>
          <a:solidFill>
            <a:schemeClr val="bg2">
              <a:alpha val="94000"/>
            </a:schemeClr>
          </a:solidFill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spcBef>
                <a:spcPts val="0"/>
              </a:spcBef>
              <a:buNone/>
            </a:pPr>
            <a:r>
              <a:rPr lang="ru-RU" sz="1600" dirty="0" smtClean="0">
                <a:latin typeface="Century Gothic" pitchFamily="34" charset="0"/>
                <a:cs typeface="Times New Roman" pitchFamily="18" charset="0"/>
              </a:rPr>
              <a:t>ПЛОЩАДЬ НЕВОСТРЕБОВАННЫХ ЗЕМЕЛЬНЫХ ДОЛЕЙ АСИНОВСКОГО РАЙОНА</a:t>
            </a:r>
          </a:p>
        </p:txBody>
      </p:sp>
      <p:sp>
        <p:nvSpPr>
          <p:cNvPr id="17" name="Подзаголовок 2"/>
          <p:cNvSpPr txBox="1">
            <a:spLocks/>
          </p:cNvSpPr>
          <p:nvPr/>
        </p:nvSpPr>
        <p:spPr>
          <a:xfrm>
            <a:off x="-1" y="152401"/>
            <a:ext cx="6400801" cy="685800"/>
          </a:xfrm>
          <a:prstGeom prst="rect">
            <a:avLst/>
          </a:prstGeom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spcBef>
                <a:spcPts val="0"/>
              </a:spcBef>
              <a:buNone/>
            </a:pPr>
            <a:endParaRPr lang="ru-RU" sz="2000" b="1" dirty="0">
              <a:solidFill>
                <a:schemeClr val="bg1"/>
              </a:solidFill>
              <a:latin typeface="Century Gothic" pitchFamily="34" charset="0"/>
              <a:cs typeface="Times New Roman" pitchFamily="18" charset="0"/>
            </a:endParaRPr>
          </a:p>
        </p:txBody>
      </p:sp>
      <p:sp>
        <p:nvSpPr>
          <p:cNvPr id="7" name="Подзаголовок 2"/>
          <p:cNvSpPr txBox="1">
            <a:spLocks/>
          </p:cNvSpPr>
          <p:nvPr/>
        </p:nvSpPr>
        <p:spPr>
          <a:xfrm>
            <a:off x="0" y="254002"/>
            <a:ext cx="6400801" cy="677333"/>
          </a:xfrm>
          <a:prstGeom prst="rect">
            <a:avLst/>
          </a:prstGeom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spcBef>
                <a:spcPts val="0"/>
              </a:spcBef>
              <a:buNone/>
            </a:pPr>
            <a:r>
              <a:rPr lang="ru-RU" sz="2000" b="1" dirty="0" smtClean="0">
                <a:solidFill>
                  <a:schemeClr val="bg1"/>
                </a:solidFill>
                <a:latin typeface="Century Gothic" pitchFamily="34" charset="0"/>
                <a:cs typeface="Times New Roman" pitchFamily="18" charset="0"/>
              </a:rPr>
              <a:t>НЕВОСТРЕБОВАННЫЕ ЗЕМЕЛЬНЫЕ ДОЛИ</a:t>
            </a:r>
            <a:endParaRPr lang="ru-RU" sz="2000" b="1" dirty="0">
              <a:solidFill>
                <a:schemeClr val="bg1"/>
              </a:solidFill>
              <a:latin typeface="Century Gothic" pitchFamily="34" charset="0"/>
              <a:cs typeface="Times New Roman" pitchFamily="18" charset="0"/>
            </a:endParaRPr>
          </a:p>
        </p:txBody>
      </p:sp>
      <p:sp>
        <p:nvSpPr>
          <p:cNvPr id="25" name="Подзаголовок 2"/>
          <p:cNvSpPr txBox="1">
            <a:spLocks/>
          </p:cNvSpPr>
          <p:nvPr/>
        </p:nvSpPr>
        <p:spPr>
          <a:xfrm>
            <a:off x="326635" y="5952066"/>
            <a:ext cx="873849" cy="702733"/>
          </a:xfrm>
          <a:prstGeom prst="rect">
            <a:avLst/>
          </a:prstGeom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ru-RU" sz="4800" dirty="0" smtClean="0">
                <a:solidFill>
                  <a:schemeClr val="bg2">
                    <a:lumMod val="50000"/>
                  </a:schemeClr>
                </a:solidFill>
                <a:latin typeface="Century Gothic" pitchFamily="34" charset="0"/>
                <a:cs typeface="Times New Roman" pitchFamily="18" charset="0"/>
              </a:rPr>
              <a:t>6</a:t>
            </a:r>
          </a:p>
          <a:p>
            <a:pPr marL="0" indent="0">
              <a:buNone/>
            </a:pPr>
            <a:endParaRPr lang="ru-RU" sz="4800" dirty="0" smtClean="0">
              <a:solidFill>
                <a:schemeClr val="bg2">
                  <a:lumMod val="50000"/>
                </a:schemeClr>
              </a:solidFill>
              <a:latin typeface="Century Gothic" pitchFamily="34" charset="0"/>
              <a:cs typeface="Times New Roman" pitchFamily="18" charset="0"/>
            </a:endParaRPr>
          </a:p>
          <a:p>
            <a:pPr marL="0" indent="0">
              <a:buNone/>
            </a:pPr>
            <a:endParaRPr lang="ru-RU" sz="4800" dirty="0">
              <a:solidFill>
                <a:schemeClr val="bg2">
                  <a:lumMod val="50000"/>
                </a:schemeClr>
              </a:solidFill>
              <a:latin typeface="Century Gothic" pitchFamily="34" charset="0"/>
              <a:cs typeface="Times New Roman" pitchFamily="18" charset="0"/>
            </a:endParaRPr>
          </a:p>
        </p:txBody>
      </p:sp>
      <p:graphicFrame>
        <p:nvGraphicFramePr>
          <p:cNvPr id="4" name="Диаграмма 3"/>
          <p:cNvGraphicFramePr/>
          <p:nvPr>
            <p:extLst>
              <p:ext uri="{D42A27DB-BD31-4B8C-83A1-F6EECF244321}">
                <p14:modId xmlns:p14="http://schemas.microsoft.com/office/powerpoint/2010/main" val="2831404313"/>
              </p:ext>
            </p:extLst>
          </p:nvPr>
        </p:nvGraphicFramePr>
        <p:xfrm>
          <a:off x="90342" y="1407120"/>
          <a:ext cx="8418658" cy="230009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26" name="TextBox 25"/>
          <p:cNvSpPr txBox="1"/>
          <p:nvPr/>
        </p:nvSpPr>
        <p:spPr>
          <a:xfrm>
            <a:off x="-151733" y="3530598"/>
            <a:ext cx="1661251" cy="5309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950" dirty="0" smtClean="0">
                <a:latin typeface="Century Gothic" pitchFamily="34" charset="0"/>
                <a:cs typeface="Times New Roman" pitchFamily="18" charset="0"/>
              </a:rPr>
              <a:t>Большедороховское</a:t>
            </a:r>
          </a:p>
          <a:p>
            <a:pPr algn="ctr"/>
            <a:r>
              <a:rPr lang="ru-RU" sz="950" dirty="0" smtClean="0">
                <a:latin typeface="Century Gothic" pitchFamily="34" charset="0"/>
                <a:cs typeface="Times New Roman" pitchFamily="18" charset="0"/>
              </a:rPr>
              <a:t> сельское </a:t>
            </a:r>
          </a:p>
          <a:p>
            <a:pPr algn="ctr"/>
            <a:r>
              <a:rPr lang="ru-RU" sz="950" dirty="0" smtClean="0">
                <a:latin typeface="Century Gothic" pitchFamily="34" charset="0"/>
                <a:cs typeface="Times New Roman" pitchFamily="18" charset="0"/>
              </a:rPr>
              <a:t>поселение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1251284" y="3539066"/>
            <a:ext cx="1353999" cy="5309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950" dirty="0" smtClean="0">
                <a:latin typeface="Century Gothic" pitchFamily="34" charset="0"/>
                <a:cs typeface="Times New Roman" pitchFamily="18" charset="0"/>
              </a:rPr>
              <a:t>Новониколаевское</a:t>
            </a:r>
          </a:p>
          <a:p>
            <a:pPr algn="ctr"/>
            <a:r>
              <a:rPr lang="ru-RU" sz="950" dirty="0" smtClean="0">
                <a:latin typeface="Century Gothic" pitchFamily="34" charset="0"/>
                <a:cs typeface="Times New Roman" pitchFamily="18" charset="0"/>
              </a:rPr>
              <a:t> сельское </a:t>
            </a:r>
          </a:p>
          <a:p>
            <a:pPr algn="ctr"/>
            <a:r>
              <a:rPr lang="ru-RU" sz="950" dirty="0" smtClean="0">
                <a:latin typeface="Century Gothic" pitchFamily="34" charset="0"/>
                <a:cs typeface="Times New Roman" pitchFamily="18" charset="0"/>
              </a:rPr>
              <a:t>поселение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2369604" y="3539066"/>
            <a:ext cx="1353999" cy="5309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950" dirty="0" smtClean="0">
                <a:latin typeface="Century Gothic" pitchFamily="34" charset="0"/>
                <a:cs typeface="Times New Roman" pitchFamily="18" charset="0"/>
              </a:rPr>
              <a:t>Новокусковское сельское </a:t>
            </a:r>
          </a:p>
          <a:p>
            <a:pPr algn="ctr"/>
            <a:r>
              <a:rPr lang="ru-RU" sz="950" dirty="0" smtClean="0">
                <a:latin typeface="Century Gothic" pitchFamily="34" charset="0"/>
                <a:cs typeface="Times New Roman" pitchFamily="18" charset="0"/>
              </a:rPr>
              <a:t>поселение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3566531" y="3530597"/>
            <a:ext cx="1005469" cy="5309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950" dirty="0" smtClean="0">
                <a:latin typeface="Century Gothic" pitchFamily="34" charset="0"/>
                <a:cs typeface="Times New Roman" pitchFamily="18" charset="0"/>
              </a:rPr>
              <a:t>Ягодное</a:t>
            </a:r>
          </a:p>
          <a:p>
            <a:pPr algn="ctr"/>
            <a:r>
              <a:rPr lang="ru-RU" sz="950" dirty="0" smtClean="0">
                <a:latin typeface="Century Gothic" pitchFamily="34" charset="0"/>
                <a:cs typeface="Times New Roman" pitchFamily="18" charset="0"/>
              </a:rPr>
              <a:t>сельское </a:t>
            </a:r>
          </a:p>
          <a:p>
            <a:pPr algn="ctr"/>
            <a:r>
              <a:rPr lang="ru-RU" sz="950" dirty="0" smtClean="0">
                <a:latin typeface="Century Gothic" pitchFamily="34" charset="0"/>
                <a:cs typeface="Times New Roman" pitchFamily="18" charset="0"/>
              </a:rPr>
              <a:t>поселение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4761607" y="3530593"/>
            <a:ext cx="1005469" cy="5309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950" dirty="0" smtClean="0">
                <a:latin typeface="Century Gothic" pitchFamily="34" charset="0"/>
                <a:cs typeface="Times New Roman" pitchFamily="18" charset="0"/>
              </a:rPr>
              <a:t>Новиковское</a:t>
            </a:r>
          </a:p>
          <a:p>
            <a:pPr algn="ctr"/>
            <a:r>
              <a:rPr lang="ru-RU" sz="950" dirty="0" smtClean="0">
                <a:latin typeface="Century Gothic" pitchFamily="34" charset="0"/>
                <a:cs typeface="Times New Roman" pitchFamily="18" charset="0"/>
              </a:rPr>
              <a:t>сельское </a:t>
            </a:r>
          </a:p>
          <a:p>
            <a:pPr algn="ctr"/>
            <a:r>
              <a:rPr lang="ru-RU" sz="950" dirty="0" smtClean="0">
                <a:latin typeface="Century Gothic" pitchFamily="34" charset="0"/>
                <a:cs typeface="Times New Roman" pitchFamily="18" charset="0"/>
              </a:rPr>
              <a:t>поселение</a:t>
            </a:r>
          </a:p>
        </p:txBody>
      </p:sp>
      <p:sp>
        <p:nvSpPr>
          <p:cNvPr id="32" name="Прямоугольник 31"/>
          <p:cNvSpPr/>
          <p:nvPr/>
        </p:nvSpPr>
        <p:spPr>
          <a:xfrm>
            <a:off x="90343" y="4132137"/>
            <a:ext cx="8841990" cy="1169551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ru-RU" sz="1200" dirty="0" smtClean="0">
                <a:solidFill>
                  <a:schemeClr val="tx1"/>
                </a:solidFill>
                <a:latin typeface="Century Gothic" pitchFamily="34" charset="0"/>
                <a:cs typeface="Times New Roman" pitchFamily="18" charset="0"/>
              </a:rPr>
              <a:t>ВСЕГО ПО АСИНОВСКОМУ РАЙОНУ</a:t>
            </a:r>
          </a:p>
          <a:p>
            <a:endParaRPr lang="ru-RU" sz="1200" dirty="0" smtClean="0">
              <a:solidFill>
                <a:schemeClr val="tx1"/>
              </a:solidFill>
              <a:latin typeface="Century Gothic" pitchFamily="34" charset="0"/>
              <a:cs typeface="Times New Roman" pitchFamily="18" charset="0"/>
            </a:endParaRPr>
          </a:p>
          <a:p>
            <a:endParaRPr lang="ru-RU" sz="1200" dirty="0">
              <a:solidFill>
                <a:schemeClr val="tx1"/>
              </a:solidFill>
              <a:latin typeface="Century Gothic" pitchFamily="34" charset="0"/>
              <a:cs typeface="Times New Roman" pitchFamily="18" charset="0"/>
            </a:endParaRPr>
          </a:p>
          <a:p>
            <a:r>
              <a:rPr lang="ru-RU" sz="1000" dirty="0">
                <a:latin typeface="Century Gothic" pitchFamily="34" charset="0"/>
                <a:cs typeface="Times New Roman" pitchFamily="18" charset="0"/>
              </a:rPr>
              <a:t>площадь земельных долей, </a:t>
            </a:r>
            <a:r>
              <a:rPr lang="ru-RU" sz="1000" dirty="0" smtClean="0">
                <a:latin typeface="Century Gothic" pitchFamily="34" charset="0"/>
                <a:cs typeface="Times New Roman" pitchFamily="18" charset="0"/>
              </a:rPr>
              <a:t>га           площадь невостребованных земельных долей, включенных</a:t>
            </a:r>
            <a:endParaRPr lang="ru-RU" sz="1000" dirty="0">
              <a:latin typeface="Century Gothic" pitchFamily="34" charset="0"/>
              <a:cs typeface="Times New Roman" pitchFamily="18" charset="0"/>
            </a:endParaRPr>
          </a:p>
          <a:p>
            <a:r>
              <a:rPr lang="ru-RU" sz="1200" dirty="0" smtClean="0">
                <a:solidFill>
                  <a:schemeClr val="tx1"/>
                </a:solidFill>
                <a:latin typeface="Century Gothic" pitchFamily="34" charset="0"/>
                <a:cs typeface="Times New Roman" pitchFamily="18" charset="0"/>
              </a:rPr>
              <a:t>                                                      </a:t>
            </a:r>
            <a:r>
              <a:rPr lang="ru-RU" sz="1000" dirty="0" smtClean="0">
                <a:solidFill>
                  <a:schemeClr val="tx1"/>
                </a:solidFill>
                <a:latin typeface="Century Gothic" pitchFamily="34" charset="0"/>
                <a:cs typeface="Times New Roman" pitchFamily="18" charset="0"/>
              </a:rPr>
              <a:t>в списки невостребованных земельных долей, га</a:t>
            </a:r>
          </a:p>
          <a:p>
            <a:endParaRPr lang="ru-RU" sz="1000" dirty="0" smtClean="0">
              <a:solidFill>
                <a:schemeClr val="tx1"/>
              </a:solidFill>
              <a:latin typeface="Century Gothic" pitchFamily="34" charset="0"/>
              <a:cs typeface="Times New Roman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87824" y="4439914"/>
            <a:ext cx="1012660" cy="276999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r>
              <a:rPr lang="ru-RU" sz="1200" b="1" dirty="0">
                <a:solidFill>
                  <a:srgbClr val="800000"/>
                </a:solidFill>
                <a:latin typeface="Century Gothic" pitchFamily="34" charset="0"/>
                <a:cs typeface="Times New Roman" pitchFamily="18" charset="0"/>
              </a:rPr>
              <a:t>49 </a:t>
            </a:r>
            <a:r>
              <a:rPr lang="ru-RU" sz="1200" b="1" dirty="0" smtClean="0">
                <a:solidFill>
                  <a:srgbClr val="800000"/>
                </a:solidFill>
                <a:latin typeface="Century Gothic" pitchFamily="34" charset="0"/>
                <a:cs typeface="Times New Roman" pitchFamily="18" charset="0"/>
              </a:rPr>
              <a:t>770,7</a:t>
            </a:r>
            <a:endParaRPr lang="ru-RU" sz="1200" b="1" dirty="0">
              <a:solidFill>
                <a:srgbClr val="800000"/>
              </a:solidFill>
              <a:latin typeface="Century Gothic" pitchFamily="34" charset="0"/>
              <a:cs typeface="Times New Roman" pitchFamily="18" charset="0"/>
            </a:endParaRPr>
          </a:p>
        </p:txBody>
      </p:sp>
      <p:sp>
        <p:nvSpPr>
          <p:cNvPr id="33" name="Прямоугольник 32"/>
          <p:cNvSpPr/>
          <p:nvPr/>
        </p:nvSpPr>
        <p:spPr>
          <a:xfrm>
            <a:off x="2525768" y="4439914"/>
            <a:ext cx="1349262" cy="276999"/>
          </a:xfrm>
          <a:prstGeom prst="rect">
            <a:avLst/>
          </a:prstGeom>
          <a:solidFill>
            <a:schemeClr val="bg2"/>
          </a:solidFill>
        </p:spPr>
        <p:txBody>
          <a:bodyPr wrap="square">
            <a:spAutoFit/>
          </a:bodyPr>
          <a:lstStyle/>
          <a:p>
            <a:r>
              <a:rPr lang="ru-RU" sz="1200" b="1" dirty="0" smtClean="0">
                <a:solidFill>
                  <a:srgbClr val="800000"/>
                </a:solidFill>
                <a:latin typeface="Century Gothic" pitchFamily="34" charset="0"/>
                <a:cs typeface="Times New Roman" pitchFamily="18" charset="0"/>
              </a:rPr>
              <a:t>17 923,6  (36%)</a:t>
            </a:r>
            <a:endParaRPr lang="ru-RU" sz="1200" b="1" dirty="0">
              <a:solidFill>
                <a:srgbClr val="800000"/>
              </a:solidFill>
              <a:latin typeface="Century Gothic" pitchFamily="34" charset="0"/>
              <a:cs typeface="Times New Roman" pitchFamily="18" charset="0"/>
            </a:endParaRPr>
          </a:p>
        </p:txBody>
      </p:sp>
      <p:sp>
        <p:nvSpPr>
          <p:cNvPr id="34" name="Прямоугольник 33"/>
          <p:cNvSpPr/>
          <p:nvPr/>
        </p:nvSpPr>
        <p:spPr>
          <a:xfrm>
            <a:off x="1600200" y="5367290"/>
            <a:ext cx="7332133" cy="1107996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endParaRPr lang="ru-RU" sz="1200" dirty="0" smtClean="0">
              <a:solidFill>
                <a:schemeClr val="tx1"/>
              </a:solidFill>
              <a:latin typeface="Century Gothic" pitchFamily="34" charset="0"/>
              <a:cs typeface="Times New Roman" pitchFamily="18" charset="0"/>
            </a:endParaRPr>
          </a:p>
          <a:p>
            <a:endParaRPr lang="ru-RU" sz="1200" dirty="0" smtClean="0">
              <a:solidFill>
                <a:schemeClr val="tx1"/>
              </a:solidFill>
              <a:latin typeface="Century Gothic" pitchFamily="34" charset="0"/>
              <a:cs typeface="Times New Roman" pitchFamily="18" charset="0"/>
            </a:endParaRPr>
          </a:p>
          <a:p>
            <a:r>
              <a:rPr lang="ru-RU" sz="1000" dirty="0" smtClean="0">
                <a:solidFill>
                  <a:schemeClr val="tx1"/>
                </a:solidFill>
                <a:latin typeface="Century Gothic" pitchFamily="34" charset="0"/>
                <a:cs typeface="Times New Roman" pitchFamily="18" charset="0"/>
              </a:rPr>
              <a:t>                                                     оформлено право муниципальной собственности </a:t>
            </a:r>
          </a:p>
          <a:p>
            <a:r>
              <a:rPr lang="ru-RU" sz="1000" dirty="0" smtClean="0">
                <a:solidFill>
                  <a:schemeClr val="tx1"/>
                </a:solidFill>
                <a:latin typeface="Century Gothic" pitchFamily="34" charset="0"/>
                <a:cs typeface="Times New Roman" pitchFamily="18" charset="0"/>
              </a:rPr>
              <a:t>                                                             на невостребованные земельные доли, га </a:t>
            </a:r>
            <a:endParaRPr lang="ru-RU" sz="1000" dirty="0">
              <a:solidFill>
                <a:schemeClr val="tx1"/>
              </a:solidFill>
              <a:latin typeface="Century Gothic" pitchFamily="34" charset="0"/>
              <a:cs typeface="Times New Roman" pitchFamily="18" charset="0"/>
            </a:endParaRPr>
          </a:p>
          <a:p>
            <a:r>
              <a:rPr lang="ru-RU" sz="1000" dirty="0">
                <a:latin typeface="Century Gothic" pitchFamily="34" charset="0"/>
                <a:cs typeface="Times New Roman" pitchFamily="18" charset="0"/>
              </a:rPr>
              <a:t>п</a:t>
            </a:r>
            <a:r>
              <a:rPr lang="ru-RU" sz="1000" dirty="0" smtClean="0">
                <a:latin typeface="Century Gothic" pitchFamily="34" charset="0"/>
                <a:cs typeface="Times New Roman" pitchFamily="18" charset="0"/>
              </a:rPr>
              <a:t>ередано в собственность СХТП, га                                                                                        передано в аренду, га</a:t>
            </a:r>
            <a:endParaRPr lang="ru-RU" sz="1000" dirty="0">
              <a:latin typeface="Century Gothic" pitchFamily="34" charset="0"/>
              <a:cs typeface="Times New Roman" pitchFamily="18" charset="0"/>
            </a:endParaRPr>
          </a:p>
          <a:p>
            <a:r>
              <a:rPr lang="ru-RU" sz="1200" dirty="0" smtClean="0">
                <a:solidFill>
                  <a:schemeClr val="tx1"/>
                </a:solidFill>
                <a:latin typeface="Century Gothic" pitchFamily="34" charset="0"/>
                <a:cs typeface="Times New Roman" pitchFamily="18" charset="0"/>
              </a:rPr>
              <a:t>                                                      </a:t>
            </a:r>
            <a:endParaRPr lang="ru-RU" sz="1000" dirty="0" smtClean="0">
              <a:solidFill>
                <a:schemeClr val="tx1"/>
              </a:solidFill>
              <a:latin typeface="Century Gothic" pitchFamily="34" charset="0"/>
              <a:cs typeface="Times New Roman" pitchFamily="18" charset="0"/>
            </a:endParaRPr>
          </a:p>
        </p:txBody>
      </p:sp>
      <p:sp>
        <p:nvSpPr>
          <p:cNvPr id="35" name="Прямоугольник 34"/>
          <p:cNvSpPr/>
          <p:nvPr/>
        </p:nvSpPr>
        <p:spPr>
          <a:xfrm>
            <a:off x="4761607" y="5438981"/>
            <a:ext cx="863325" cy="276999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r>
              <a:rPr lang="ru-RU" sz="1200" b="1" dirty="0" smtClean="0">
                <a:solidFill>
                  <a:srgbClr val="800000"/>
                </a:solidFill>
                <a:latin typeface="Century Gothic" pitchFamily="34" charset="0"/>
                <a:cs typeface="Times New Roman" pitchFamily="18" charset="0"/>
              </a:rPr>
              <a:t>6 231,3</a:t>
            </a:r>
            <a:endParaRPr lang="ru-RU" sz="1200" b="1" dirty="0">
              <a:solidFill>
                <a:srgbClr val="800000"/>
              </a:solidFill>
              <a:latin typeface="Century Gothic" pitchFamily="34" charset="0"/>
              <a:cs typeface="Times New Roman" pitchFamily="18" charset="0"/>
            </a:endParaRPr>
          </a:p>
        </p:txBody>
      </p:sp>
      <p:sp>
        <p:nvSpPr>
          <p:cNvPr id="36" name="Прямоугольник 35"/>
          <p:cNvSpPr/>
          <p:nvPr/>
        </p:nvSpPr>
        <p:spPr>
          <a:xfrm>
            <a:off x="2094105" y="5782788"/>
            <a:ext cx="863325" cy="276999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r>
              <a:rPr lang="ru-RU" sz="1200" b="1" dirty="0" smtClean="0">
                <a:solidFill>
                  <a:srgbClr val="800000"/>
                </a:solidFill>
                <a:latin typeface="Century Gothic" pitchFamily="34" charset="0"/>
                <a:cs typeface="Times New Roman" pitchFamily="18" charset="0"/>
              </a:rPr>
              <a:t>1 383,6</a:t>
            </a:r>
            <a:endParaRPr lang="ru-RU" sz="1200" b="1" dirty="0">
              <a:solidFill>
                <a:srgbClr val="800000"/>
              </a:solidFill>
              <a:latin typeface="Century Gothic" pitchFamily="34" charset="0"/>
              <a:cs typeface="Times New Roman" pitchFamily="18" charset="0"/>
            </a:endParaRPr>
          </a:p>
        </p:txBody>
      </p:sp>
      <p:sp>
        <p:nvSpPr>
          <p:cNvPr id="37" name="Прямоугольник 36"/>
          <p:cNvSpPr/>
          <p:nvPr/>
        </p:nvSpPr>
        <p:spPr>
          <a:xfrm>
            <a:off x="7453505" y="5777409"/>
            <a:ext cx="863325" cy="276999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r>
              <a:rPr lang="ru-RU" sz="1200" b="1" dirty="0" smtClean="0">
                <a:solidFill>
                  <a:srgbClr val="800000"/>
                </a:solidFill>
                <a:latin typeface="Century Gothic" pitchFamily="34" charset="0"/>
                <a:cs typeface="Times New Roman" pitchFamily="18" charset="0"/>
              </a:rPr>
              <a:t>3 373,3</a:t>
            </a:r>
            <a:endParaRPr lang="ru-RU" sz="1200" b="1" dirty="0">
              <a:solidFill>
                <a:srgbClr val="800000"/>
              </a:solidFill>
              <a:latin typeface="Century Gothic" pitchFamily="34" charset="0"/>
              <a:cs typeface="Times New Roman" pitchFamily="18" charset="0"/>
            </a:endParaRPr>
          </a:p>
        </p:txBody>
      </p:sp>
      <p:cxnSp>
        <p:nvCxnSpPr>
          <p:cNvPr id="45" name="Соединительная линия уступом 44"/>
          <p:cNvCxnSpPr>
            <a:endCxn id="37" idx="0"/>
          </p:cNvCxnSpPr>
          <p:nvPr/>
        </p:nvCxnSpPr>
        <p:spPr>
          <a:xfrm>
            <a:off x="5689600" y="5577480"/>
            <a:ext cx="2195568" cy="199929"/>
          </a:xfrm>
          <a:prstGeom prst="bentConnector2">
            <a:avLst/>
          </a:prstGeom>
          <a:ln w="952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Соединительная линия уступом 47"/>
          <p:cNvCxnSpPr/>
          <p:nvPr/>
        </p:nvCxnSpPr>
        <p:spPr>
          <a:xfrm flipH="1">
            <a:off x="2507485" y="5582859"/>
            <a:ext cx="2118092" cy="199929"/>
          </a:xfrm>
          <a:prstGeom prst="bentConnector2">
            <a:avLst/>
          </a:prstGeom>
          <a:ln w="952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7105828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08BC49-1B67-4826-A1F3-48AF839B00E7}" type="slidenum">
              <a:rPr lang="en-US" smtClean="0"/>
              <a:t>7</a:t>
            </a:fld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2032000" y="3615267"/>
            <a:ext cx="1608666" cy="12329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sp>
        <p:nvSpPr>
          <p:cNvPr id="5" name="Подзаголовок 2"/>
          <p:cNvSpPr txBox="1">
            <a:spLocks/>
          </p:cNvSpPr>
          <p:nvPr/>
        </p:nvSpPr>
        <p:spPr>
          <a:xfrm>
            <a:off x="326635" y="5952066"/>
            <a:ext cx="873849" cy="702733"/>
          </a:xfrm>
          <a:prstGeom prst="rect">
            <a:avLst/>
          </a:prstGeom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ru-RU" sz="4800" dirty="0" smtClean="0">
                <a:solidFill>
                  <a:schemeClr val="bg2">
                    <a:lumMod val="50000"/>
                  </a:schemeClr>
                </a:solidFill>
                <a:latin typeface="Century Gothic" pitchFamily="34" charset="0"/>
                <a:cs typeface="Times New Roman" pitchFamily="18" charset="0"/>
              </a:rPr>
              <a:t>4</a:t>
            </a:r>
          </a:p>
          <a:p>
            <a:pPr marL="0" indent="0">
              <a:buNone/>
            </a:pPr>
            <a:endParaRPr lang="ru-RU" sz="4800" dirty="0">
              <a:solidFill>
                <a:schemeClr val="bg2">
                  <a:lumMod val="50000"/>
                </a:schemeClr>
              </a:solidFill>
              <a:latin typeface="Century Gothic" pitchFamily="34" charset="0"/>
              <a:cs typeface="Times New Roman" pitchFamily="18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2187740" y="3011885"/>
            <a:ext cx="249766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400" b="1" dirty="0" smtClean="0">
                <a:solidFill>
                  <a:schemeClr val="bg1"/>
                </a:solidFill>
                <a:latin typeface="Century Gothic" pitchFamily="34" charset="0"/>
                <a:cs typeface="Times New Roman" pitchFamily="18" charset="0"/>
              </a:rPr>
              <a:t>ПОСЕВНАЯ ПЛОЩАДЬ, ГА</a:t>
            </a:r>
            <a:endParaRPr lang="ru-RU" sz="1400" b="1" dirty="0">
              <a:solidFill>
                <a:schemeClr val="bg1"/>
              </a:solidFill>
              <a:latin typeface="Century Gothic" pitchFamily="34" charset="0"/>
              <a:cs typeface="Times New Roman" pitchFamily="18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2301149" y="1916173"/>
            <a:ext cx="2270851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000" b="1" dirty="0" smtClean="0">
                <a:latin typeface="Century Gothic" pitchFamily="34" charset="0"/>
                <a:cs typeface="Times New Roman" pitchFamily="18" charset="0"/>
              </a:rPr>
              <a:t>ПАШНЯ В ОБРАБОТКЕ, ГА</a:t>
            </a:r>
            <a:endParaRPr lang="ru-RU" sz="1000" b="1" dirty="0">
              <a:latin typeface="Century Gothic" pitchFamily="34" charset="0"/>
              <a:cs typeface="Times New Roman" pitchFamily="18" charset="0"/>
            </a:endParaRPr>
          </a:p>
        </p:txBody>
      </p:sp>
      <p:pic>
        <p:nvPicPr>
          <p:cNvPr id="12" name="Picture 2" descr="C:\Users\Pruss\Desktop\Рисунок3.pn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60" r="3929"/>
          <a:stretch/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Подзаголовок 2"/>
          <p:cNvSpPr txBox="1">
            <a:spLocks/>
          </p:cNvSpPr>
          <p:nvPr/>
        </p:nvSpPr>
        <p:spPr>
          <a:xfrm>
            <a:off x="90345" y="1109437"/>
            <a:ext cx="4888054" cy="1329956"/>
          </a:xfrm>
          <a:prstGeom prst="rect">
            <a:avLst/>
          </a:prstGeom>
          <a:solidFill>
            <a:schemeClr val="bg2">
              <a:alpha val="94000"/>
            </a:schemeClr>
          </a:solidFill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spcBef>
                <a:spcPts val="0"/>
              </a:spcBef>
              <a:buNone/>
            </a:pPr>
            <a:endParaRPr lang="ru-RU" sz="1400" b="1" dirty="0" smtClean="0">
              <a:latin typeface="Century Gothic" pitchFamily="34" charset="0"/>
              <a:cs typeface="Times New Roman" pitchFamily="18" charset="0"/>
            </a:endParaRPr>
          </a:p>
          <a:p>
            <a:pPr marL="0" indent="0">
              <a:spcBef>
                <a:spcPts val="0"/>
              </a:spcBef>
              <a:buNone/>
            </a:pPr>
            <a:endParaRPr lang="ru-RU" sz="1400" b="1" dirty="0" smtClean="0">
              <a:latin typeface="Century Gothic" pitchFamily="34" charset="0"/>
              <a:cs typeface="Times New Roman" pitchFamily="18" charset="0"/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ru-RU" sz="1400" b="1" dirty="0" smtClean="0">
                <a:latin typeface="Century Gothic" pitchFamily="34" charset="0"/>
                <a:cs typeface="Times New Roman" pitchFamily="18" charset="0"/>
              </a:rPr>
              <a:t>СУБСИДИЯ ОРГАНАМ МЕСТНОГО САМОУПРАВЛЕНИЯ</a:t>
            </a:r>
          </a:p>
          <a:p>
            <a:pPr marL="0" indent="0">
              <a:spcBef>
                <a:spcPts val="0"/>
              </a:spcBef>
              <a:buNone/>
            </a:pPr>
            <a:r>
              <a:rPr lang="ru-RU" sz="1400" b="1" dirty="0" smtClean="0">
                <a:latin typeface="Century Gothic" pitchFamily="34" charset="0"/>
                <a:cs typeface="Times New Roman" pitchFamily="18" charset="0"/>
              </a:rPr>
              <a:t>НА ПРОВЕДЕНИЕ КАДАСТРОВЫХ РАБОТ</a:t>
            </a:r>
          </a:p>
          <a:p>
            <a:pPr marL="0" indent="0">
              <a:spcBef>
                <a:spcPts val="0"/>
              </a:spcBef>
              <a:buNone/>
            </a:pPr>
            <a:r>
              <a:rPr lang="ru-RU" sz="1400" b="1" dirty="0" smtClean="0">
                <a:latin typeface="Century Gothic" pitchFamily="34" charset="0"/>
                <a:cs typeface="Times New Roman" pitchFamily="18" charset="0"/>
              </a:rPr>
              <a:t>В РАЗМЕРЕ </a:t>
            </a:r>
            <a:r>
              <a:rPr lang="ru-RU" sz="1400" b="1" dirty="0">
                <a:solidFill>
                  <a:srgbClr val="800000"/>
                </a:solidFill>
                <a:latin typeface="Century Gothic" pitchFamily="34" charset="0"/>
                <a:cs typeface="Times New Roman" pitchFamily="18" charset="0"/>
              </a:rPr>
              <a:t>9</a:t>
            </a:r>
            <a:r>
              <a:rPr lang="ru-RU" sz="1400" b="1" dirty="0" smtClean="0">
                <a:solidFill>
                  <a:srgbClr val="800000"/>
                </a:solidFill>
                <a:latin typeface="Century Gothic" pitchFamily="34" charset="0"/>
                <a:cs typeface="Times New Roman" pitchFamily="18" charset="0"/>
              </a:rPr>
              <a:t>0% </a:t>
            </a:r>
            <a:r>
              <a:rPr lang="ru-RU" sz="1400" b="1" dirty="0" smtClean="0">
                <a:latin typeface="Century Gothic" pitchFamily="34" charset="0"/>
                <a:cs typeface="Times New Roman" pitchFamily="18" charset="0"/>
              </a:rPr>
              <a:t>ОТ ЗАТРАТ, но не &gt;500 руб. за 1 га</a:t>
            </a:r>
            <a:endParaRPr lang="ru-RU" sz="1050" dirty="0" smtClean="0">
              <a:latin typeface="Century Gothic" pitchFamily="34" charset="0"/>
              <a:cs typeface="Times New Roman" pitchFamily="18" charset="0"/>
            </a:endParaRPr>
          </a:p>
        </p:txBody>
      </p:sp>
      <p:sp>
        <p:nvSpPr>
          <p:cNvPr id="17" name="Подзаголовок 2"/>
          <p:cNvSpPr txBox="1">
            <a:spLocks/>
          </p:cNvSpPr>
          <p:nvPr/>
        </p:nvSpPr>
        <p:spPr>
          <a:xfrm>
            <a:off x="-1" y="152401"/>
            <a:ext cx="6400801" cy="685800"/>
          </a:xfrm>
          <a:prstGeom prst="rect">
            <a:avLst/>
          </a:prstGeom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spcBef>
                <a:spcPts val="0"/>
              </a:spcBef>
              <a:buNone/>
            </a:pPr>
            <a:endParaRPr lang="ru-RU" sz="2000" b="1" dirty="0">
              <a:solidFill>
                <a:schemeClr val="bg1"/>
              </a:solidFill>
              <a:latin typeface="Century Gothic" pitchFamily="34" charset="0"/>
              <a:cs typeface="Times New Roman" pitchFamily="18" charset="0"/>
            </a:endParaRPr>
          </a:p>
        </p:txBody>
      </p:sp>
      <p:sp>
        <p:nvSpPr>
          <p:cNvPr id="19" name="Подзаголовок 2"/>
          <p:cNvSpPr txBox="1">
            <a:spLocks/>
          </p:cNvSpPr>
          <p:nvPr/>
        </p:nvSpPr>
        <p:spPr>
          <a:xfrm>
            <a:off x="4978399" y="1109437"/>
            <a:ext cx="2393116" cy="1329956"/>
          </a:xfrm>
          <a:prstGeom prst="rect">
            <a:avLst/>
          </a:prstGeom>
          <a:solidFill>
            <a:schemeClr val="bg2">
              <a:alpha val="94000"/>
            </a:schemeClr>
          </a:solidFill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spcBef>
                <a:spcPts val="0"/>
              </a:spcBef>
              <a:buNone/>
            </a:pPr>
            <a:r>
              <a:rPr lang="ru-RU" sz="1400" b="1" dirty="0" smtClean="0">
                <a:latin typeface="Century Gothic" pitchFamily="34" charset="0"/>
                <a:cs typeface="Times New Roman" pitchFamily="18" charset="0"/>
              </a:rPr>
              <a:t>УСЛОВИЯ:</a:t>
            </a:r>
          </a:p>
          <a:p>
            <a:pPr marL="0" indent="0">
              <a:spcBef>
                <a:spcPts val="0"/>
              </a:spcBef>
              <a:buNone/>
            </a:pPr>
            <a:endParaRPr lang="ru-RU" sz="900" dirty="0" smtClean="0">
              <a:latin typeface="Century Gothic" pitchFamily="34" charset="0"/>
              <a:cs typeface="Times New Roman" pitchFamily="18" charset="0"/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ru-RU" sz="1050" dirty="0" smtClean="0">
                <a:latin typeface="Century Gothic" pitchFamily="34" charset="0"/>
                <a:cs typeface="Times New Roman" pitchFamily="18" charset="0"/>
              </a:rPr>
              <a:t>● наличие зарегистрированных</a:t>
            </a:r>
          </a:p>
          <a:p>
            <a:pPr marL="0" indent="0">
              <a:spcBef>
                <a:spcPts val="0"/>
              </a:spcBef>
              <a:buNone/>
            </a:pPr>
            <a:r>
              <a:rPr lang="ru-RU" sz="1050" dirty="0">
                <a:latin typeface="Century Gothic" pitchFamily="34" charset="0"/>
                <a:cs typeface="Times New Roman" pitchFamily="18" charset="0"/>
              </a:rPr>
              <a:t>п</a:t>
            </a:r>
            <a:r>
              <a:rPr lang="ru-RU" sz="1050" dirty="0" smtClean="0">
                <a:latin typeface="Century Gothic" pitchFamily="34" charset="0"/>
                <a:cs typeface="Times New Roman" pitchFamily="18" charset="0"/>
              </a:rPr>
              <a:t>рав на земельные доли</a:t>
            </a:r>
          </a:p>
          <a:p>
            <a:pPr marL="0" indent="0">
              <a:spcBef>
                <a:spcPts val="0"/>
              </a:spcBef>
              <a:buNone/>
            </a:pPr>
            <a:endParaRPr lang="ru-RU" sz="900" dirty="0" smtClean="0">
              <a:latin typeface="Century Gothic" pitchFamily="34" charset="0"/>
              <a:cs typeface="Times New Roman" pitchFamily="18" charset="0"/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ru-RU" sz="1050" dirty="0" smtClean="0">
                <a:latin typeface="Century Gothic" pitchFamily="34" charset="0"/>
                <a:cs typeface="Times New Roman" pitchFamily="18" charset="0"/>
              </a:rPr>
              <a:t>● софинансирование работ </a:t>
            </a:r>
          </a:p>
          <a:p>
            <a:pPr marL="0" indent="0">
              <a:spcBef>
                <a:spcPts val="0"/>
              </a:spcBef>
              <a:buNone/>
            </a:pPr>
            <a:r>
              <a:rPr lang="ru-RU" sz="1050" dirty="0" smtClean="0">
                <a:latin typeface="Century Gothic" pitchFamily="34" charset="0"/>
                <a:cs typeface="Times New Roman" pitchFamily="18" charset="0"/>
              </a:rPr>
              <a:t>в размере не менее 10%</a:t>
            </a:r>
          </a:p>
          <a:p>
            <a:pPr marL="0" indent="0">
              <a:spcBef>
                <a:spcPts val="0"/>
              </a:spcBef>
              <a:buNone/>
            </a:pPr>
            <a:endParaRPr lang="ru-RU" sz="900" dirty="0" smtClean="0">
              <a:latin typeface="Century Gothic" pitchFamily="34" charset="0"/>
              <a:cs typeface="Times New Roman" pitchFamily="18" charset="0"/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7157443" y="2039283"/>
            <a:ext cx="1144869" cy="276999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ru-RU" sz="1200" b="1" dirty="0" smtClean="0">
                <a:solidFill>
                  <a:srgbClr val="800000"/>
                </a:solidFill>
                <a:latin typeface="Century Gothic" pitchFamily="34" charset="0"/>
                <a:cs typeface="Times New Roman" pitchFamily="18" charset="0"/>
              </a:rPr>
              <a:t>С 2019 года</a:t>
            </a:r>
          </a:p>
        </p:txBody>
      </p:sp>
      <p:cxnSp>
        <p:nvCxnSpPr>
          <p:cNvPr id="18" name="Прямая со стрелкой 17"/>
          <p:cNvCxnSpPr/>
          <p:nvPr/>
        </p:nvCxnSpPr>
        <p:spPr>
          <a:xfrm>
            <a:off x="4604001" y="1851146"/>
            <a:ext cx="345182" cy="0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Прямоугольник 19"/>
          <p:cNvSpPr/>
          <p:nvPr/>
        </p:nvSpPr>
        <p:spPr>
          <a:xfrm>
            <a:off x="6485090" y="2484942"/>
            <a:ext cx="2573867" cy="1223412"/>
          </a:xfrm>
          <a:prstGeom prst="rect">
            <a:avLst/>
          </a:prstGeom>
          <a:solidFill>
            <a:schemeClr val="bg2">
              <a:alpha val="96000"/>
            </a:schemeClr>
          </a:solidFill>
          <a:ln>
            <a:noFill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ru-RU" sz="1050" dirty="0" smtClean="0">
                <a:solidFill>
                  <a:srgbClr val="800000"/>
                </a:solidFill>
                <a:latin typeface="Century Gothic" pitchFamily="34" charset="0"/>
                <a:cs typeface="Times New Roman" pitchFamily="18" charset="0"/>
              </a:rPr>
              <a:t>Субсидия по оформлению земель</a:t>
            </a:r>
          </a:p>
          <a:p>
            <a:r>
              <a:rPr lang="ru-RU" sz="1050" dirty="0">
                <a:solidFill>
                  <a:srgbClr val="800000"/>
                </a:solidFill>
                <a:latin typeface="Century Gothic" pitchFamily="34" charset="0"/>
                <a:cs typeface="Times New Roman" pitchFamily="18" charset="0"/>
              </a:rPr>
              <a:t>в</a:t>
            </a:r>
            <a:r>
              <a:rPr lang="ru-RU" sz="1050" dirty="0" smtClean="0">
                <a:solidFill>
                  <a:srgbClr val="800000"/>
                </a:solidFill>
                <a:latin typeface="Century Gothic" pitchFamily="34" charset="0"/>
                <a:cs typeface="Times New Roman" pitchFamily="18" charset="0"/>
              </a:rPr>
              <a:t> муниципальную собственность</a:t>
            </a:r>
          </a:p>
          <a:p>
            <a:r>
              <a:rPr lang="ru-RU" sz="1050" dirty="0">
                <a:latin typeface="Century Gothic" pitchFamily="34" charset="0"/>
                <a:cs typeface="Times New Roman" pitchFamily="18" charset="0"/>
              </a:rPr>
              <a:t>н</a:t>
            </a:r>
            <a:r>
              <a:rPr lang="ru-RU" sz="1050" dirty="0" smtClean="0">
                <a:latin typeface="Century Gothic" pitchFamily="34" charset="0"/>
                <a:cs typeface="Times New Roman" pitchFamily="18" charset="0"/>
              </a:rPr>
              <a:t>а выделение земельных участков</a:t>
            </a:r>
          </a:p>
          <a:p>
            <a:r>
              <a:rPr lang="ru-RU" sz="1050" dirty="0" smtClean="0">
                <a:latin typeface="Century Gothic" pitchFamily="34" charset="0"/>
                <a:cs typeface="Times New Roman" pitchFamily="18" charset="0"/>
              </a:rPr>
              <a:t>в счет невостребованных</a:t>
            </a:r>
          </a:p>
          <a:p>
            <a:r>
              <a:rPr lang="ru-RU" sz="1050" dirty="0">
                <a:latin typeface="Century Gothic" pitchFamily="34" charset="0"/>
                <a:cs typeface="Times New Roman" pitchFamily="18" charset="0"/>
              </a:rPr>
              <a:t>з</a:t>
            </a:r>
            <a:r>
              <a:rPr lang="ru-RU" sz="1050" dirty="0" smtClean="0">
                <a:latin typeface="Century Gothic" pitchFamily="34" charset="0"/>
                <a:cs typeface="Times New Roman" pitchFamily="18" charset="0"/>
              </a:rPr>
              <a:t>емельных долей или земельных долей, от права собственности</a:t>
            </a:r>
          </a:p>
          <a:p>
            <a:r>
              <a:rPr lang="ru-RU" sz="1050" dirty="0" smtClean="0">
                <a:latin typeface="Century Gothic" pitchFamily="34" charset="0"/>
                <a:cs typeface="Times New Roman" pitchFamily="18" charset="0"/>
              </a:rPr>
              <a:t>на которые граждане отказались. </a:t>
            </a:r>
            <a:endParaRPr lang="ru-RU" sz="1050" dirty="0">
              <a:latin typeface="Century Gothic" pitchFamily="34" charset="0"/>
              <a:cs typeface="Times New Roman" pitchFamily="18" charset="0"/>
            </a:endParaRPr>
          </a:p>
        </p:txBody>
      </p:sp>
      <p:graphicFrame>
        <p:nvGraphicFramePr>
          <p:cNvPr id="21" name="Таблица 2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13274862"/>
              </p:ext>
            </p:extLst>
          </p:nvPr>
        </p:nvGraphicFramePr>
        <p:xfrm>
          <a:off x="2359736" y="2486048"/>
          <a:ext cx="4041064" cy="1587218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628997"/>
                <a:gridCol w="1025781"/>
                <a:gridCol w="1020768"/>
                <a:gridCol w="1365518"/>
              </a:tblGrid>
              <a:tr h="641669">
                <a:tc>
                  <a:txBody>
                    <a:bodyPr/>
                    <a:lstStyle/>
                    <a:p>
                      <a:pPr algn="ctr"/>
                      <a:r>
                        <a:rPr lang="ru-RU" sz="1050" dirty="0" smtClean="0">
                          <a:latin typeface="Century Gothic" pitchFamily="34" charset="0"/>
                        </a:rPr>
                        <a:t>ГОД</a:t>
                      </a:r>
                      <a:endParaRPr lang="ru-RU" sz="1050" dirty="0">
                        <a:latin typeface="Century Gothic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50" baseline="0" dirty="0" smtClean="0">
                          <a:latin typeface="Century Gothic" pitchFamily="34" charset="0"/>
                        </a:rPr>
                        <a:t>ЗАТРАТЫ НА 1 ГА, РУБ</a:t>
                      </a:r>
                      <a:endParaRPr lang="ru-RU" sz="1050" dirty="0">
                        <a:latin typeface="Century Gothic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050" dirty="0" smtClean="0">
                          <a:latin typeface="Century Gothic" pitchFamily="34" charset="0"/>
                        </a:rPr>
                        <a:t>СУММА</a:t>
                      </a:r>
                      <a:r>
                        <a:rPr lang="ru-RU" sz="1050" baseline="0" dirty="0" smtClean="0">
                          <a:latin typeface="Century Gothic" pitchFamily="34" charset="0"/>
                        </a:rPr>
                        <a:t> СУБСИДИИ, РУБ</a:t>
                      </a:r>
                      <a:endParaRPr lang="ru-RU" sz="1050" dirty="0">
                        <a:latin typeface="Century Gothic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050" dirty="0" smtClean="0">
                          <a:latin typeface="Century Gothic" pitchFamily="34" charset="0"/>
                        </a:rPr>
                        <a:t>ПЛОЩАДЬ ОФОРМЛЕННЫХ ЗЕМЕЛЬ, ГА</a:t>
                      </a:r>
                      <a:endParaRPr lang="ru-RU" sz="1050" dirty="0">
                        <a:latin typeface="Century Gothic" pitchFamily="34" charset="0"/>
                      </a:endParaRPr>
                    </a:p>
                  </a:txBody>
                  <a:tcPr/>
                </a:tc>
              </a:tr>
              <a:tr h="298441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Century Gothic" pitchFamily="34" charset="0"/>
                        </a:rPr>
                        <a:t>2019</a:t>
                      </a:r>
                      <a:endParaRPr lang="ru-RU" sz="1200" dirty="0">
                        <a:latin typeface="Century Gothic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Century Gothic" pitchFamily="34" charset="0"/>
                        </a:rPr>
                        <a:t>340,9</a:t>
                      </a:r>
                      <a:endParaRPr lang="ru-RU" sz="1200" dirty="0">
                        <a:latin typeface="Century Gothic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Century Gothic" pitchFamily="34" charset="0"/>
                        </a:rPr>
                        <a:t>86 055</a:t>
                      </a:r>
                      <a:endParaRPr lang="ru-RU" sz="1200" dirty="0">
                        <a:latin typeface="Century Gothic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Century Gothic" pitchFamily="34" charset="0"/>
                        </a:rPr>
                        <a:t>252,4</a:t>
                      </a:r>
                    </a:p>
                  </a:txBody>
                  <a:tcPr/>
                </a:tc>
              </a:tr>
              <a:tr h="298177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Century Gothic" pitchFamily="34" charset="0"/>
                        </a:rPr>
                        <a:t>2020</a:t>
                      </a:r>
                      <a:endParaRPr lang="ru-RU" sz="1200" dirty="0">
                        <a:latin typeface="Century Gothic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Century Gothic" pitchFamily="34" charset="0"/>
                        </a:rPr>
                        <a:t>270,6</a:t>
                      </a:r>
                      <a:endParaRPr lang="ru-RU" sz="1200" dirty="0">
                        <a:latin typeface="Century Gothic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Century Gothic" pitchFamily="34" charset="0"/>
                        </a:rPr>
                        <a:t>309 844,42</a:t>
                      </a:r>
                      <a:endParaRPr lang="ru-RU" sz="1200" dirty="0">
                        <a:latin typeface="Century Gothic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Century Gothic" pitchFamily="34" charset="0"/>
                        </a:rPr>
                        <a:t>1 145,0334</a:t>
                      </a:r>
                      <a:endParaRPr lang="ru-RU" sz="1200" dirty="0">
                        <a:latin typeface="Century Gothic" pitchFamily="34" charset="0"/>
                      </a:endParaRPr>
                    </a:p>
                  </a:txBody>
                  <a:tcPr/>
                </a:tc>
              </a:tr>
              <a:tr h="348931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Century Gothic" pitchFamily="34" charset="0"/>
                        </a:rPr>
                        <a:t>2021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Century Gothic" pitchFamily="34" charset="0"/>
                        </a:rPr>
                        <a:t>315,34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Century Gothic" pitchFamily="34" charset="0"/>
                        </a:rPr>
                        <a:t>781 784,60</a:t>
                      </a:r>
                      <a:endParaRPr lang="ru-RU" sz="1200" dirty="0">
                        <a:latin typeface="Century Gothic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Century Gothic" pitchFamily="34" charset="0"/>
                        </a:rPr>
                        <a:t>2</a:t>
                      </a:r>
                      <a:r>
                        <a:rPr lang="ru-RU" sz="1200" baseline="0" dirty="0" smtClean="0">
                          <a:latin typeface="Century Gothic" pitchFamily="34" charset="0"/>
                        </a:rPr>
                        <a:t> 479,1692</a:t>
                      </a:r>
                      <a:endParaRPr lang="ru-RU" sz="1200" dirty="0">
                        <a:latin typeface="Century Gothic" pitchFamily="34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22" name="Прямоугольник 21"/>
          <p:cNvSpPr/>
          <p:nvPr/>
        </p:nvSpPr>
        <p:spPr>
          <a:xfrm>
            <a:off x="90346" y="2486048"/>
            <a:ext cx="2210804" cy="1446550"/>
          </a:xfrm>
          <a:prstGeom prst="rect">
            <a:avLst/>
          </a:prstGeom>
          <a:solidFill>
            <a:schemeClr val="accent6">
              <a:lumMod val="20000"/>
              <a:lumOff val="80000"/>
              <a:alpha val="96000"/>
            </a:schemeClr>
          </a:solidFill>
          <a:ln>
            <a:noFill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ru-RU" sz="1400" b="1" dirty="0" smtClean="0">
                <a:solidFill>
                  <a:srgbClr val="800000"/>
                </a:solidFill>
                <a:latin typeface="Century Gothic" pitchFamily="34" charset="0"/>
                <a:cs typeface="Times New Roman" pitchFamily="18" charset="0"/>
              </a:rPr>
              <a:t>1 177,68  ТЫС. РУБ.</a:t>
            </a:r>
          </a:p>
          <a:p>
            <a:r>
              <a:rPr lang="ru-RU" sz="1200" dirty="0">
                <a:latin typeface="Century Gothic" pitchFamily="34" charset="0"/>
                <a:cs typeface="Times New Roman" pitchFamily="18" charset="0"/>
              </a:rPr>
              <a:t>с</a:t>
            </a:r>
            <a:r>
              <a:rPr lang="ru-RU" sz="1200" dirty="0" smtClean="0">
                <a:latin typeface="Century Gothic" pitchFamily="34" charset="0"/>
                <a:cs typeface="Times New Roman" pitchFamily="18" charset="0"/>
              </a:rPr>
              <a:t>умма субсидии </a:t>
            </a:r>
          </a:p>
          <a:p>
            <a:r>
              <a:rPr lang="ru-RU" sz="1200" dirty="0" smtClean="0">
                <a:latin typeface="Century Gothic" pitchFamily="34" charset="0"/>
                <a:cs typeface="Times New Roman" pitchFamily="18" charset="0"/>
              </a:rPr>
              <a:t>с 2019 года</a:t>
            </a:r>
          </a:p>
          <a:p>
            <a:r>
              <a:rPr lang="ru-RU" sz="1200" dirty="0" smtClean="0">
                <a:latin typeface="Century Gothic" pitchFamily="34" charset="0"/>
                <a:cs typeface="Times New Roman" pitchFamily="18" charset="0"/>
              </a:rPr>
              <a:t> </a:t>
            </a:r>
          </a:p>
          <a:p>
            <a:r>
              <a:rPr lang="ru-RU" sz="1400" b="1" dirty="0" smtClean="0">
                <a:solidFill>
                  <a:srgbClr val="800000"/>
                </a:solidFill>
                <a:latin typeface="Century Gothic" pitchFamily="34" charset="0"/>
                <a:cs typeface="Times New Roman" pitchFamily="18" charset="0"/>
              </a:rPr>
              <a:t>3 876,6 ГА</a:t>
            </a:r>
          </a:p>
          <a:p>
            <a:r>
              <a:rPr lang="ru-RU" sz="1200" dirty="0" smtClean="0">
                <a:latin typeface="Century Gothic" pitchFamily="34" charset="0"/>
                <a:cs typeface="Times New Roman" pitchFamily="18" charset="0"/>
              </a:rPr>
              <a:t>площадь </a:t>
            </a:r>
            <a:r>
              <a:rPr lang="ru-RU" sz="1200" dirty="0">
                <a:latin typeface="Century Gothic" pitchFamily="34" charset="0"/>
                <a:cs typeface="Times New Roman" pitchFamily="18" charset="0"/>
              </a:rPr>
              <a:t>оформленных </a:t>
            </a:r>
            <a:r>
              <a:rPr lang="ru-RU" sz="1200" dirty="0" smtClean="0">
                <a:latin typeface="Century Gothic" pitchFamily="34" charset="0"/>
                <a:cs typeface="Times New Roman" pitchFamily="18" charset="0"/>
              </a:rPr>
              <a:t>земель</a:t>
            </a:r>
          </a:p>
        </p:txBody>
      </p:sp>
      <p:sp>
        <p:nvSpPr>
          <p:cNvPr id="7" name="Подзаголовок 2"/>
          <p:cNvSpPr txBox="1">
            <a:spLocks/>
          </p:cNvSpPr>
          <p:nvPr/>
        </p:nvSpPr>
        <p:spPr>
          <a:xfrm>
            <a:off x="-1" y="152401"/>
            <a:ext cx="6400801" cy="677333"/>
          </a:xfrm>
          <a:prstGeom prst="rect">
            <a:avLst/>
          </a:prstGeom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spcBef>
                <a:spcPts val="0"/>
              </a:spcBef>
              <a:buNone/>
            </a:pPr>
            <a:r>
              <a:rPr lang="ru-RU" sz="2000" b="1" dirty="0" smtClean="0">
                <a:solidFill>
                  <a:schemeClr val="bg1"/>
                </a:solidFill>
                <a:latin typeface="Century Gothic" pitchFamily="34" charset="0"/>
                <a:cs typeface="Times New Roman" pitchFamily="18" charset="0"/>
              </a:rPr>
              <a:t>ГОСУДАРСТВЕННАЯ ПОДДЕРЖКА НА ОФОРМЛЕНИЕ ЗЕМЕЛЬ</a:t>
            </a:r>
            <a:endParaRPr lang="ru-RU" sz="2000" b="1" dirty="0">
              <a:solidFill>
                <a:schemeClr val="bg1"/>
              </a:solidFill>
              <a:latin typeface="Century Gothic" pitchFamily="34" charset="0"/>
              <a:cs typeface="Times New Roman" pitchFamily="18" charset="0"/>
            </a:endParaRPr>
          </a:p>
        </p:txBody>
      </p:sp>
      <p:sp>
        <p:nvSpPr>
          <p:cNvPr id="23" name="Прямоугольник 22"/>
          <p:cNvSpPr/>
          <p:nvPr/>
        </p:nvSpPr>
        <p:spPr>
          <a:xfrm>
            <a:off x="111460" y="4158951"/>
            <a:ext cx="4665132" cy="2000548"/>
          </a:xfrm>
          <a:prstGeom prst="rect">
            <a:avLst/>
          </a:prstGeom>
          <a:solidFill>
            <a:schemeClr val="accent6">
              <a:lumMod val="20000"/>
              <a:lumOff val="80000"/>
              <a:alpha val="96000"/>
            </a:schemeClr>
          </a:solidFill>
          <a:ln>
            <a:noFill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ru-RU" sz="1400" dirty="0" smtClean="0">
                <a:latin typeface="Century Gothic" pitchFamily="34" charset="0"/>
                <a:cs typeface="Times New Roman" pitchFamily="18" charset="0"/>
              </a:rPr>
              <a:t>СУБСИДИЕЙ ВОСПОЛЬЗОВАЛИСЬ </a:t>
            </a:r>
          </a:p>
          <a:p>
            <a:r>
              <a:rPr lang="ru-RU" sz="1400" dirty="0" smtClean="0">
                <a:latin typeface="Century Gothic" pitchFamily="34" charset="0"/>
                <a:cs typeface="Times New Roman" pitchFamily="18" charset="0"/>
              </a:rPr>
              <a:t>5 СЕЛЬСКИХ ПОСЕЛЕНИЙ:</a:t>
            </a:r>
          </a:p>
          <a:p>
            <a:endParaRPr lang="ru-RU" sz="1200" dirty="0">
              <a:latin typeface="Century Gothic" pitchFamily="34" charset="0"/>
              <a:cs typeface="Times New Roman" pitchFamily="18" charset="0"/>
            </a:endParaRPr>
          </a:p>
          <a:p>
            <a:r>
              <a:rPr lang="ru-RU" sz="1200" dirty="0" smtClean="0">
                <a:latin typeface="Century Gothic" pitchFamily="34" charset="0"/>
                <a:cs typeface="Times New Roman" pitchFamily="18" charset="0"/>
              </a:rPr>
              <a:t>Большедороховское сельское поселение     1 097,0692 га</a:t>
            </a:r>
          </a:p>
          <a:p>
            <a:r>
              <a:rPr lang="ru-RU" sz="1200" dirty="0" smtClean="0">
                <a:latin typeface="Century Gothic" pitchFamily="34" charset="0"/>
                <a:cs typeface="Times New Roman" pitchFamily="18" charset="0"/>
              </a:rPr>
              <a:t>Новониколаевское сельское поселение                    140 га</a:t>
            </a:r>
          </a:p>
          <a:p>
            <a:r>
              <a:rPr lang="ru-RU" sz="1200" dirty="0" smtClean="0">
                <a:latin typeface="Century Gothic" pitchFamily="34" charset="0"/>
                <a:cs typeface="Times New Roman" pitchFamily="18" charset="0"/>
              </a:rPr>
              <a:t>Новокусковское сельское поселение                      583,8 га</a:t>
            </a:r>
          </a:p>
          <a:p>
            <a:r>
              <a:rPr lang="ru-RU" sz="1200" dirty="0" smtClean="0">
                <a:latin typeface="Century Gothic" pitchFamily="34" charset="0"/>
                <a:cs typeface="Times New Roman" pitchFamily="18" charset="0"/>
              </a:rPr>
              <a:t>Новиковское сельское поселение                         1 589,3 га</a:t>
            </a:r>
          </a:p>
          <a:p>
            <a:r>
              <a:rPr lang="ru-RU" sz="1200" dirty="0" smtClean="0">
                <a:latin typeface="Century Gothic" pitchFamily="34" charset="0"/>
                <a:cs typeface="Times New Roman" pitchFamily="18" charset="0"/>
              </a:rPr>
              <a:t>Ягодное сельское поселение                                         98 га</a:t>
            </a:r>
          </a:p>
          <a:p>
            <a:r>
              <a:rPr lang="ru-RU" sz="1200" dirty="0" smtClean="0">
                <a:latin typeface="Century Gothic" pitchFamily="34" charset="0"/>
                <a:cs typeface="Times New Roman" pitchFamily="18" charset="0"/>
              </a:rPr>
              <a:t>Администрация Асиновского района                368,4334 га</a:t>
            </a:r>
          </a:p>
          <a:p>
            <a:endParaRPr lang="ru-RU" sz="1200" dirty="0" smtClean="0">
              <a:latin typeface="Century Gothic" pitchFamily="34" charset="0"/>
              <a:cs typeface="Times New Roman" pitchFamily="18" charset="0"/>
            </a:endParaRPr>
          </a:p>
        </p:txBody>
      </p:sp>
      <p:sp>
        <p:nvSpPr>
          <p:cNvPr id="24" name="Прямоугольник 23"/>
          <p:cNvSpPr/>
          <p:nvPr/>
        </p:nvSpPr>
        <p:spPr>
          <a:xfrm>
            <a:off x="5299756" y="4557102"/>
            <a:ext cx="3759201" cy="2246769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ru-RU" sz="1200" b="1" dirty="0" smtClean="0">
                <a:solidFill>
                  <a:schemeClr val="tx1"/>
                </a:solidFill>
                <a:latin typeface="Century Gothic" pitchFamily="34" charset="0"/>
                <a:cs typeface="Times New Roman" pitchFamily="18" charset="0"/>
              </a:rPr>
              <a:t>ЗАЯВЛЕННАЯ ПОТРЕБНОСТЬ В 2022 ГОДУ</a:t>
            </a:r>
          </a:p>
          <a:p>
            <a:endParaRPr lang="ru-RU" sz="800" b="1" dirty="0" smtClean="0">
              <a:solidFill>
                <a:srgbClr val="800000"/>
              </a:solidFill>
              <a:latin typeface="Century Gothic" pitchFamily="34" charset="0"/>
              <a:cs typeface="Times New Roman" pitchFamily="18" charset="0"/>
            </a:endParaRPr>
          </a:p>
          <a:p>
            <a:r>
              <a:rPr lang="ru-RU" sz="1400" b="1" dirty="0" smtClean="0">
                <a:solidFill>
                  <a:srgbClr val="800000"/>
                </a:solidFill>
                <a:latin typeface="Century Gothic" pitchFamily="34" charset="0"/>
                <a:cs typeface="Times New Roman" pitchFamily="18" charset="0"/>
              </a:rPr>
              <a:t>1 044,67 ТЫС. РУБ.</a:t>
            </a:r>
          </a:p>
          <a:p>
            <a:r>
              <a:rPr lang="ru-RU" sz="1200" dirty="0">
                <a:latin typeface="Century Gothic" pitchFamily="34" charset="0"/>
                <a:cs typeface="Times New Roman" pitchFamily="18" charset="0"/>
              </a:rPr>
              <a:t>с</a:t>
            </a:r>
            <a:r>
              <a:rPr lang="ru-RU" sz="1200" dirty="0" smtClean="0">
                <a:latin typeface="Century Gothic" pitchFamily="34" charset="0"/>
                <a:cs typeface="Times New Roman" pitchFamily="18" charset="0"/>
              </a:rPr>
              <a:t>умма субсидии</a:t>
            </a:r>
          </a:p>
          <a:p>
            <a:r>
              <a:rPr lang="ru-RU" sz="1200" dirty="0" smtClean="0">
                <a:latin typeface="Century Gothic" pitchFamily="34" charset="0"/>
                <a:cs typeface="Times New Roman" pitchFamily="18" charset="0"/>
              </a:rPr>
              <a:t> </a:t>
            </a:r>
          </a:p>
          <a:p>
            <a:r>
              <a:rPr lang="ru-RU" sz="1400" b="1" dirty="0" smtClean="0">
                <a:solidFill>
                  <a:srgbClr val="800000"/>
                </a:solidFill>
                <a:latin typeface="Century Gothic" pitchFamily="34" charset="0"/>
                <a:cs typeface="Times New Roman" pitchFamily="18" charset="0"/>
              </a:rPr>
              <a:t>1 880,4 ГА</a:t>
            </a:r>
          </a:p>
          <a:p>
            <a:r>
              <a:rPr lang="ru-RU" sz="1200" dirty="0" smtClean="0">
                <a:latin typeface="Century Gothic" pitchFamily="34" charset="0"/>
                <a:cs typeface="Times New Roman" pitchFamily="18" charset="0"/>
              </a:rPr>
              <a:t>площадь земель к оформлению</a:t>
            </a:r>
          </a:p>
          <a:p>
            <a:endParaRPr lang="ru-RU" sz="800" b="1" dirty="0">
              <a:latin typeface="Century Gothic" pitchFamily="34" charset="0"/>
              <a:cs typeface="Times New Roman" pitchFamily="18" charset="0"/>
            </a:endParaRPr>
          </a:p>
          <a:p>
            <a:r>
              <a:rPr lang="ru-RU" sz="1200" b="1" dirty="0" smtClean="0">
                <a:latin typeface="Century Gothic" pitchFamily="34" charset="0"/>
                <a:cs typeface="Times New Roman" pitchFamily="18" charset="0"/>
              </a:rPr>
              <a:t>3 сельских поселения:</a:t>
            </a:r>
          </a:p>
          <a:p>
            <a:r>
              <a:rPr lang="ru-RU" sz="1200" dirty="0" smtClean="0">
                <a:latin typeface="Century Gothic" pitchFamily="34" charset="0"/>
                <a:cs typeface="Times New Roman" pitchFamily="18" charset="0"/>
              </a:rPr>
              <a:t>Новокусковское </a:t>
            </a:r>
            <a:r>
              <a:rPr lang="ru-RU" sz="1200" dirty="0">
                <a:latin typeface="Century Gothic" pitchFamily="34" charset="0"/>
                <a:cs typeface="Times New Roman" pitchFamily="18" charset="0"/>
              </a:rPr>
              <a:t>сельское поселение</a:t>
            </a:r>
            <a:endParaRPr lang="ru-RU" sz="1200" dirty="0" smtClean="0">
              <a:latin typeface="Century Gothic" pitchFamily="34" charset="0"/>
              <a:cs typeface="Times New Roman" pitchFamily="18" charset="0"/>
            </a:endParaRPr>
          </a:p>
          <a:p>
            <a:r>
              <a:rPr lang="ru-RU" sz="1200" dirty="0" smtClean="0">
                <a:latin typeface="Century Gothic" pitchFamily="34" charset="0"/>
                <a:cs typeface="Times New Roman" pitchFamily="18" charset="0"/>
              </a:rPr>
              <a:t>Ягодное </a:t>
            </a:r>
            <a:r>
              <a:rPr lang="ru-RU" sz="1200" dirty="0">
                <a:latin typeface="Century Gothic" pitchFamily="34" charset="0"/>
                <a:cs typeface="Times New Roman" pitchFamily="18" charset="0"/>
              </a:rPr>
              <a:t>сельское поселение</a:t>
            </a:r>
            <a:endParaRPr lang="ru-RU" sz="1200" dirty="0" smtClean="0">
              <a:latin typeface="Century Gothic" pitchFamily="34" charset="0"/>
              <a:cs typeface="Times New Roman" pitchFamily="18" charset="0"/>
            </a:endParaRPr>
          </a:p>
          <a:p>
            <a:r>
              <a:rPr lang="ru-RU" sz="1200" dirty="0">
                <a:latin typeface="Century Gothic" pitchFamily="34" charset="0"/>
                <a:cs typeface="Times New Roman" pitchFamily="18" charset="0"/>
              </a:rPr>
              <a:t>Новиковское сельское поселение</a:t>
            </a:r>
          </a:p>
        </p:txBody>
      </p:sp>
      <p:sp>
        <p:nvSpPr>
          <p:cNvPr id="25" name="Подзаголовок 2"/>
          <p:cNvSpPr txBox="1">
            <a:spLocks/>
          </p:cNvSpPr>
          <p:nvPr/>
        </p:nvSpPr>
        <p:spPr>
          <a:xfrm>
            <a:off x="326635" y="5952066"/>
            <a:ext cx="873849" cy="702733"/>
          </a:xfrm>
          <a:prstGeom prst="rect">
            <a:avLst/>
          </a:prstGeom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ru-RU" sz="4800" dirty="0">
                <a:solidFill>
                  <a:schemeClr val="bg2">
                    <a:lumMod val="50000"/>
                  </a:schemeClr>
                </a:solidFill>
                <a:latin typeface="Century Gothic" pitchFamily="34" charset="0"/>
                <a:cs typeface="Times New Roman" pitchFamily="18" charset="0"/>
              </a:rPr>
              <a:t>7</a:t>
            </a:r>
            <a:endParaRPr lang="ru-RU" sz="4800" dirty="0" smtClean="0">
              <a:solidFill>
                <a:schemeClr val="bg2">
                  <a:lumMod val="50000"/>
                </a:schemeClr>
              </a:solidFill>
              <a:latin typeface="Century Gothic" pitchFamily="34" charset="0"/>
              <a:cs typeface="Times New Roman" pitchFamily="18" charset="0"/>
            </a:endParaRPr>
          </a:p>
          <a:p>
            <a:pPr marL="0" indent="0">
              <a:buNone/>
            </a:pPr>
            <a:endParaRPr lang="ru-RU" sz="4800" dirty="0">
              <a:solidFill>
                <a:schemeClr val="bg2">
                  <a:lumMod val="50000"/>
                </a:schemeClr>
              </a:solidFill>
              <a:latin typeface="Century Gothic" pitchFamily="34" charset="0"/>
              <a:cs typeface="Times New Roman" pitchFamily="18" charset="0"/>
            </a:endParaRPr>
          </a:p>
        </p:txBody>
      </p:sp>
      <p:pic>
        <p:nvPicPr>
          <p:cNvPr id="27" name="Slide"/>
          <p:cNvPicPr>
            <a:picLocks noChangeAspect="1"/>
          </p:cNvPicPr>
          <p:nvPr/>
        </p:nvPicPr>
        <p:blipFill rotWithShape="1">
          <a:blip r:embed="rId3"/>
          <a:srcRect l="67530" t="76582" r="20834" b="7952"/>
          <a:stretch/>
        </p:blipFill>
        <p:spPr>
          <a:xfrm>
            <a:off x="7346652" y="3798693"/>
            <a:ext cx="766451" cy="720516"/>
          </a:xfrm>
          <a:prstGeom prst="rect">
            <a:avLst/>
          </a:prstGeom>
          <a:solidFill>
            <a:schemeClr val="bg2">
              <a:lumMod val="90000"/>
            </a:schemeClr>
          </a:solidFill>
        </p:spPr>
      </p:pic>
    </p:spTree>
    <p:extLst>
      <p:ext uri="{BB962C8B-B14F-4D97-AF65-F5344CB8AC3E}">
        <p14:creationId xmlns:p14="http://schemas.microsoft.com/office/powerpoint/2010/main" val="12429677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08BC49-1B67-4826-A1F3-48AF839B00E7}" type="slidenum">
              <a:rPr lang="en-US" smtClean="0"/>
              <a:t>8</a:t>
            </a:fld>
            <a:endParaRPr lang="en-US"/>
          </a:p>
        </p:txBody>
      </p:sp>
      <p:pic>
        <p:nvPicPr>
          <p:cNvPr id="2050" name="Picture 2" descr="C:\Users\Pruss\Desktop\Рисунок3.pn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60" r="3929"/>
          <a:stretch/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одзаголовок 2"/>
          <p:cNvSpPr txBox="1">
            <a:spLocks/>
          </p:cNvSpPr>
          <p:nvPr/>
        </p:nvSpPr>
        <p:spPr>
          <a:xfrm>
            <a:off x="326635" y="5952066"/>
            <a:ext cx="873849" cy="702733"/>
          </a:xfrm>
          <a:prstGeom prst="rect">
            <a:avLst/>
          </a:prstGeom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ru-RU" sz="4800" dirty="0" smtClean="0">
                <a:solidFill>
                  <a:schemeClr val="bg2">
                    <a:lumMod val="50000"/>
                  </a:schemeClr>
                </a:solidFill>
                <a:latin typeface="Century Gothic" pitchFamily="34" charset="0"/>
                <a:cs typeface="Times New Roman" pitchFamily="18" charset="0"/>
              </a:rPr>
              <a:t>8</a:t>
            </a:r>
          </a:p>
          <a:p>
            <a:pPr marL="0" indent="0">
              <a:buNone/>
            </a:pPr>
            <a:endParaRPr lang="ru-RU" sz="4800" dirty="0" smtClean="0">
              <a:solidFill>
                <a:schemeClr val="bg2">
                  <a:lumMod val="50000"/>
                </a:schemeClr>
              </a:solidFill>
              <a:latin typeface="Century Gothic" pitchFamily="34" charset="0"/>
              <a:cs typeface="Times New Roman" pitchFamily="18" charset="0"/>
            </a:endParaRPr>
          </a:p>
          <a:p>
            <a:pPr marL="0" indent="0">
              <a:buNone/>
            </a:pPr>
            <a:endParaRPr lang="ru-RU" sz="4800" dirty="0">
              <a:solidFill>
                <a:schemeClr val="bg2">
                  <a:lumMod val="50000"/>
                </a:schemeClr>
              </a:solidFill>
              <a:latin typeface="Century Gothic" pitchFamily="34" charset="0"/>
              <a:cs typeface="Times New Roman" pitchFamily="18" charset="0"/>
            </a:endParaRPr>
          </a:p>
        </p:txBody>
      </p:sp>
      <p:sp>
        <p:nvSpPr>
          <p:cNvPr id="7" name="Подзаголовок 2"/>
          <p:cNvSpPr txBox="1">
            <a:spLocks/>
          </p:cNvSpPr>
          <p:nvPr/>
        </p:nvSpPr>
        <p:spPr>
          <a:xfrm>
            <a:off x="88900" y="25400"/>
            <a:ext cx="5782733" cy="795866"/>
          </a:xfrm>
          <a:prstGeom prst="rect">
            <a:avLst/>
          </a:prstGeom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ru-RU" sz="2000" b="1" dirty="0" smtClean="0">
                <a:solidFill>
                  <a:schemeClr val="bg1"/>
                </a:solidFill>
                <a:latin typeface="Century Gothic" pitchFamily="34" charset="0"/>
                <a:cs typeface="Times New Roman" pitchFamily="18" charset="0"/>
              </a:rPr>
              <a:t>ПЛАН МЕРОПРИЯТИЙ ПО ВОВЛЕЧЕНИЮ В ОБОРОТ ЗЕМЕЛЬ СЕЛЬСКОХОЗЯЙСТВЕННОГО НАЗНАЧЕНИЯ</a:t>
            </a:r>
            <a:endParaRPr lang="ru-RU" sz="2000" b="1" dirty="0">
              <a:solidFill>
                <a:schemeClr val="bg1"/>
              </a:solidFill>
              <a:latin typeface="Century Gothic" pitchFamily="34" charset="0"/>
              <a:cs typeface="Times New Roman" pitchFamily="18" charset="0"/>
            </a:endParaRPr>
          </a:p>
        </p:txBody>
      </p:sp>
      <p:sp>
        <p:nvSpPr>
          <p:cNvPr id="16" name="Подзаголовок 2"/>
          <p:cNvSpPr txBox="1">
            <a:spLocks/>
          </p:cNvSpPr>
          <p:nvPr/>
        </p:nvSpPr>
        <p:spPr>
          <a:xfrm>
            <a:off x="84664" y="1446374"/>
            <a:ext cx="6498167" cy="484025"/>
          </a:xfrm>
          <a:prstGeom prst="rect">
            <a:avLst/>
          </a:prstGeom>
          <a:solidFill>
            <a:schemeClr val="accent6">
              <a:lumMod val="20000"/>
              <a:lumOff val="80000"/>
              <a:alpha val="94000"/>
            </a:schemeClr>
          </a:solidFill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ru-RU" sz="1400" b="1" dirty="0" smtClean="0">
                <a:latin typeface="Century Gothic" pitchFamily="34" charset="0"/>
              </a:rPr>
              <a:t>ПРОДОЛЖИТЬ РАБОТУ ПО ОФОРМЛЕНИЮ НЕВОСТРЕБОВАННЫХ ЗЕМЕЛЬ БОЛЕЕ 3500 ГА ПОД ПОТЕНЦИАЛЬНОГО ИНВЕСТОРА ООО КХ «КУЕНДАТ»</a:t>
            </a:r>
          </a:p>
        </p:txBody>
      </p:sp>
      <p:pic>
        <p:nvPicPr>
          <p:cNvPr id="4098" name="Picture 2" descr="C:\Users\Pruss\Desktop\Agriculture-wheat-Logo-by-DEEMKA-STUDIO-2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288" r="24146"/>
          <a:stretch/>
        </p:blipFill>
        <p:spPr bwMode="auto">
          <a:xfrm>
            <a:off x="6807200" y="2073538"/>
            <a:ext cx="2260600" cy="31294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8" name="Подзаголовок 2"/>
          <p:cNvSpPr txBox="1">
            <a:spLocks/>
          </p:cNvSpPr>
          <p:nvPr/>
        </p:nvSpPr>
        <p:spPr>
          <a:xfrm>
            <a:off x="88900" y="2175138"/>
            <a:ext cx="6498167" cy="492612"/>
          </a:xfrm>
          <a:prstGeom prst="rect">
            <a:avLst/>
          </a:prstGeom>
          <a:solidFill>
            <a:schemeClr val="accent6">
              <a:lumMod val="20000"/>
              <a:lumOff val="80000"/>
              <a:alpha val="94000"/>
            </a:schemeClr>
          </a:solidFill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ru-RU" sz="1400" b="1" dirty="0" smtClean="0">
                <a:latin typeface="Century Gothic" pitchFamily="34" charset="0"/>
              </a:rPr>
              <a:t>ПРОДОЛЖЕНИЕ МЕРОПРИЯТИЙ ПО ПРОВЕДЕНИЮ КУЛЬТУРТЕХНИЧЕСКИХ РАБОТ СЕЛЬХОЗТОВАРОПРОИЗВОДИТЕЛЯМИ</a:t>
            </a:r>
          </a:p>
        </p:txBody>
      </p:sp>
      <p:sp>
        <p:nvSpPr>
          <p:cNvPr id="19" name="Подзаголовок 2"/>
          <p:cNvSpPr txBox="1">
            <a:spLocks/>
          </p:cNvSpPr>
          <p:nvPr/>
        </p:nvSpPr>
        <p:spPr>
          <a:xfrm>
            <a:off x="118531" y="2886663"/>
            <a:ext cx="6498167" cy="542337"/>
          </a:xfrm>
          <a:prstGeom prst="rect">
            <a:avLst/>
          </a:prstGeom>
          <a:solidFill>
            <a:schemeClr val="accent6">
              <a:lumMod val="20000"/>
              <a:lumOff val="80000"/>
              <a:alpha val="94000"/>
            </a:schemeClr>
          </a:solidFill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ru-RU" sz="1400" b="1" dirty="0" smtClean="0">
                <a:latin typeface="Century Gothic" pitchFamily="34" charset="0"/>
              </a:rPr>
              <a:t>СОДЕЙСТВИЕ ПРОВЕДЕНИЮ В 2022 ГОДУ АГРОХИМИЧЕСКОГО ОБСЛЕДОВАНИЯ ПОЧВ ЗЕМЕЛЬ СЕЛЬХОЗНАЗНАЧЕНИЯ</a:t>
            </a:r>
          </a:p>
        </p:txBody>
      </p:sp>
      <p:sp>
        <p:nvSpPr>
          <p:cNvPr id="20" name="Подзаголовок 2"/>
          <p:cNvSpPr txBox="1">
            <a:spLocks/>
          </p:cNvSpPr>
          <p:nvPr/>
        </p:nvSpPr>
        <p:spPr>
          <a:xfrm>
            <a:off x="88900" y="3632800"/>
            <a:ext cx="6498167" cy="911511"/>
          </a:xfrm>
          <a:prstGeom prst="rect">
            <a:avLst/>
          </a:prstGeom>
          <a:solidFill>
            <a:schemeClr val="accent6">
              <a:lumMod val="20000"/>
              <a:lumOff val="80000"/>
              <a:alpha val="94000"/>
            </a:schemeClr>
          </a:solidFill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ru-RU" sz="1400" b="1" dirty="0" smtClean="0">
                <a:latin typeface="Century Gothic" pitchFamily="34" charset="0"/>
              </a:rPr>
              <a:t>ИСПОЛЬЗОВАНИЕ РЕЗУЛЬТАТОВ АГРОХИМОБСЛЕДОВАНИЯ ДЛЯ ПЕРЕВОДА СЕЛЬХОЗУГОДИЙ В ЗЕМЛИ ДРУГОГО НАЗНАЧЕНИЯ, В СЛУЧАЕ ОТСУТСТВИЯ ВОЗМОЖНОСТИ И ЭКОНОМИЧЕСКОЙ ЦЕЛЕСООБРАЗНОСТИ ИХ ВОССТАНОВЛЕНИЯ</a:t>
            </a:r>
          </a:p>
        </p:txBody>
      </p:sp>
      <p:sp>
        <p:nvSpPr>
          <p:cNvPr id="21" name="Подзаголовок 2"/>
          <p:cNvSpPr txBox="1">
            <a:spLocks/>
          </p:cNvSpPr>
          <p:nvPr/>
        </p:nvSpPr>
        <p:spPr>
          <a:xfrm>
            <a:off x="88898" y="4754034"/>
            <a:ext cx="6498167" cy="702733"/>
          </a:xfrm>
          <a:prstGeom prst="rect">
            <a:avLst/>
          </a:prstGeom>
          <a:solidFill>
            <a:schemeClr val="accent6">
              <a:lumMod val="20000"/>
              <a:lumOff val="80000"/>
              <a:alpha val="94000"/>
            </a:schemeClr>
          </a:solidFill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ru-RU" sz="1400" b="1" dirty="0" smtClean="0">
                <a:latin typeface="Century Gothic" pitchFamily="34" charset="0"/>
              </a:rPr>
              <a:t>ФОРМИРОВАНИЕ ИНВЕСТИЦИОННЫХ ПЛОЩАДОК ИЗ СВОБОДНЫХ ЗЕМЕЛЬ СЕЛЬХОЗНАЗНАЧЕНИЯ ДЛЯ ПРЕДЛОЖЕНИЯ ПОТЕНЦИАЛЬНЫМ ИНВЕСТОРАМ</a:t>
            </a:r>
            <a:endParaRPr lang="ru-RU" sz="1400" b="1" dirty="0" smtClean="0">
              <a:latin typeface="Century Gothic" pitchFamily="34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912280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08BC49-1B67-4826-A1F3-48AF839B00E7}" type="slidenum">
              <a:rPr lang="en-US" smtClean="0"/>
              <a:t>9</a:t>
            </a:fld>
            <a:endParaRPr lang="en-US"/>
          </a:p>
        </p:txBody>
      </p:sp>
      <p:pic>
        <p:nvPicPr>
          <p:cNvPr id="3074" name="Picture 2" descr="C:\Users\Pruss\Desktop\Рисунок2.pn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" r="5403" b="-1791"/>
          <a:stretch/>
        </p:blipFill>
        <p:spPr bwMode="auto">
          <a:xfrm>
            <a:off x="0" y="0"/>
            <a:ext cx="9221869" cy="70188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одзаголовок 2"/>
          <p:cNvSpPr txBox="1">
            <a:spLocks/>
          </p:cNvSpPr>
          <p:nvPr/>
        </p:nvSpPr>
        <p:spPr>
          <a:xfrm>
            <a:off x="3416968" y="5880762"/>
            <a:ext cx="5788851" cy="1041407"/>
          </a:xfrm>
          <a:prstGeom prst="rect">
            <a:avLst/>
          </a:prstGeom>
        </p:spPr>
        <p:txBody>
          <a:bodyPr>
            <a:normAutofit fontScale="77500" lnSpcReduction="2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ru-RU" sz="2200" b="1" dirty="0" smtClean="0">
                <a:latin typeface="Century Gothic" pitchFamily="34" charset="0"/>
                <a:cs typeface="Times New Roman" pitchFamily="18" charset="0"/>
              </a:rPr>
              <a:t>Контактная информация:</a:t>
            </a:r>
          </a:p>
          <a:p>
            <a:pPr marL="0" indent="0">
              <a:buNone/>
            </a:pPr>
            <a:r>
              <a:rPr lang="ru-RU" sz="2200" b="1" dirty="0" smtClean="0">
                <a:solidFill>
                  <a:schemeClr val="accent6">
                    <a:lumMod val="75000"/>
                  </a:schemeClr>
                </a:solidFill>
                <a:latin typeface="Century Gothic" pitchFamily="34" charset="0"/>
                <a:cs typeface="Times New Roman" pitchFamily="18" charset="0"/>
              </a:rPr>
              <a:t>КРАЩУК НАТАЛЬЯ АЛЕКСАНДРОВНА</a:t>
            </a:r>
          </a:p>
          <a:p>
            <a:pPr marL="0" indent="0">
              <a:buNone/>
            </a:pPr>
            <a:r>
              <a:rPr lang="ru-RU" sz="2200" b="1" dirty="0" smtClean="0">
                <a:latin typeface="Century Gothic" pitchFamily="34" charset="0"/>
                <a:cs typeface="Times New Roman" pitchFamily="18" charset="0"/>
              </a:rPr>
              <a:t>Тел.: 89138083638 </a:t>
            </a:r>
            <a:r>
              <a:rPr lang="en-US" sz="2200" b="1" dirty="0" smtClean="0">
                <a:latin typeface="Century Gothic" pitchFamily="34" charset="0"/>
                <a:cs typeface="Times New Roman" pitchFamily="18" charset="0"/>
              </a:rPr>
              <a:t>I</a:t>
            </a:r>
            <a:r>
              <a:rPr lang="ru-RU" sz="2200" b="1" dirty="0" smtClean="0">
                <a:latin typeface="Century Gothic" pitchFamily="34" charset="0"/>
                <a:cs typeface="Times New Roman" pitchFamily="18" charset="0"/>
              </a:rPr>
              <a:t> </a:t>
            </a:r>
            <a:r>
              <a:rPr lang="en-US" sz="2200" b="1" dirty="0" smtClean="0">
                <a:latin typeface="Century Gothic" pitchFamily="34" charset="0"/>
                <a:cs typeface="Times New Roman" pitchFamily="18" charset="0"/>
              </a:rPr>
              <a:t>E-mail</a:t>
            </a:r>
            <a:r>
              <a:rPr lang="ru-RU" sz="2200" b="1" dirty="0" smtClean="0">
                <a:latin typeface="Century Gothic" pitchFamily="34" charset="0"/>
                <a:cs typeface="Times New Roman" pitchFamily="18" charset="0"/>
              </a:rPr>
              <a:t>: </a:t>
            </a:r>
            <a:r>
              <a:rPr lang="en-US" sz="2200" b="1" dirty="0" smtClean="0">
                <a:latin typeface="Century Gothic" pitchFamily="34" charset="0"/>
                <a:cs typeface="Times New Roman" pitchFamily="18" charset="0"/>
              </a:rPr>
              <a:t>asn@asino.tomsknet.ru</a:t>
            </a:r>
            <a:endParaRPr lang="ru-RU" sz="2200" b="1" dirty="0">
              <a:latin typeface="Century Gothic" pitchFamily="34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0071239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3653</TotalTime>
  <Words>942</Words>
  <Application>Microsoft Office PowerPoint</Application>
  <PresentationFormat>Экран (4:3)</PresentationFormat>
  <Paragraphs>366</Paragraphs>
  <Slides>9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0" baseType="lpstr">
      <vt:lpstr>Office Theme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NAME OF PRESENTATION</dc:title>
  <dc:creator>User</dc:creator>
  <cp:lastModifiedBy>Казарина Екатерина Андреевна</cp:lastModifiedBy>
  <cp:revision>234</cp:revision>
  <cp:lastPrinted>2022-03-22T10:32:39Z</cp:lastPrinted>
  <dcterms:created xsi:type="dcterms:W3CDTF">2019-02-21T15:01:25Z</dcterms:created>
  <dcterms:modified xsi:type="dcterms:W3CDTF">2022-03-23T06:13:28Z</dcterms:modified>
</cp:coreProperties>
</file>